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4"/>
  </p:sldMasterIdLst>
  <p:notesMasterIdLst>
    <p:notesMasterId r:id="rId21"/>
  </p:notesMasterIdLst>
  <p:sldIdLst>
    <p:sldId id="256" r:id="rId5"/>
    <p:sldId id="264" r:id="rId6"/>
    <p:sldId id="282" r:id="rId7"/>
    <p:sldId id="287" r:id="rId8"/>
    <p:sldId id="298" r:id="rId9"/>
    <p:sldId id="299" r:id="rId10"/>
    <p:sldId id="285" r:id="rId11"/>
    <p:sldId id="284" r:id="rId12"/>
    <p:sldId id="289" r:id="rId13"/>
    <p:sldId id="291" r:id="rId14"/>
    <p:sldId id="290" r:id="rId15"/>
    <p:sldId id="294" r:id="rId16"/>
    <p:sldId id="295" r:id="rId17"/>
    <p:sldId id="300" r:id="rId18"/>
    <p:sldId id="296" r:id="rId19"/>
    <p:sldId id="29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andace" id="{E488B826-AC07-4461-BFD0-75681D170DA4}">
          <p14:sldIdLst>
            <p14:sldId id="256"/>
            <p14:sldId id="264"/>
            <p14:sldId id="282"/>
            <p14:sldId id="287"/>
            <p14:sldId id="298"/>
          </p14:sldIdLst>
        </p14:section>
        <p14:section name="Nathan" id="{F4A87B9D-1F64-4A9D-864F-CE58E9FA2EA5}">
          <p14:sldIdLst>
            <p14:sldId id="299"/>
            <p14:sldId id="285"/>
            <p14:sldId id="284"/>
            <p14:sldId id="289"/>
            <p14:sldId id="291"/>
          </p14:sldIdLst>
        </p14:section>
        <p14:section name="Melissa" id="{B11EA3EA-379A-4791-92B9-5EA56B8274E4}">
          <p14:sldIdLst>
            <p14:sldId id="290"/>
            <p14:sldId id="294"/>
            <p14:sldId id="295"/>
            <p14:sldId id="300"/>
            <p14:sldId id="296"/>
            <p14:sldId id="29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000"/>
    <a:srgbClr val="FEFDFA"/>
    <a:srgbClr val="C7C8CA"/>
    <a:srgbClr val="E6E6E6"/>
    <a:srgbClr val="FFFFFF"/>
    <a:srgbClr val="F8F8F8"/>
    <a:srgbClr val="2CAB97"/>
    <a:srgbClr val="CF1535"/>
    <a:srgbClr val="AC1A2D"/>
    <a:srgbClr val="D816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DB917-B425-6267-9D12-30F254BD3CD6}" v="2" dt="2022-01-24T13:22:12.102"/>
    <p1510:client id="{83AEB1AF-F360-BCFC-93A7-DD141A054F2E}" v="283" dt="2022-01-24T04:33:37.054"/>
    <p1510:client id="{83DEF43F-D979-4D3D-8818-5691E717578E}" v="138" dt="2022-01-24T02:57:26.579"/>
    <p1510:client id="{A70064D6-463A-D427-52A0-B00CDF0E359D}" v="179" vWet="180" dt="2022-01-21T17:46:22.800"/>
    <p1510:client id="{C54B8ADB-D028-3D94-94C0-429EA1274294}" v="1829" vWet="1830" dt="2022-01-21T17:04:02.417"/>
    <p1510:client id="{CED185DE-6E6F-4F33-89FF-BB74E98894DA}" v="2132" dt="2022-01-21T18:33:35.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1" d="100"/>
          <a:sy n="151" d="100"/>
        </p:scale>
        <p:origin x="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485E6-F04E-46B3-AEA1-EC570014EC9F}" type="datetimeFigureOut">
              <a:rPr lang="en-US" smtClean="0"/>
              <a:t>1/24/2022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7E4C7E-4D0B-4EC1-AF34-1A5E469E6D61}" type="slidenum">
              <a:rPr lang="en-US" smtClean="0"/>
              <a:t>‹#›</a:t>
            </a:fld>
            <a:endParaRPr lang="en-US"/>
          </a:p>
        </p:txBody>
      </p:sp>
    </p:spTree>
    <p:extLst>
      <p:ext uri="{BB962C8B-B14F-4D97-AF65-F5344CB8AC3E}">
        <p14:creationId xmlns:p14="http://schemas.microsoft.com/office/powerpoint/2010/main" val="3380412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wravista@unl.edu"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welcome to the USDA Virtual Agricultural Outlook Forum regarding the topic of building resilience through extreme event preparedness. Today, we will be discussing the Weather Ready Farms program from Nebraska Extension. My name is Candace Hulbert, and I am an AmeriCorps VISTA serving with the Weather Ready Farms program. With me today is Nathan Mueller and Melissa Bartels, Water &amp; Integrated Cropping Systems Educators and Weather Ready Farms Coordinators. </a:t>
            </a:r>
          </a:p>
        </p:txBody>
      </p:sp>
      <p:sp>
        <p:nvSpPr>
          <p:cNvPr id="4" name="Slide Number Placeholder 3"/>
          <p:cNvSpPr>
            <a:spLocks noGrp="1"/>
          </p:cNvSpPr>
          <p:nvPr>
            <p:ph type="sldNum" sz="quarter" idx="5"/>
          </p:nvPr>
        </p:nvSpPr>
        <p:spPr/>
        <p:txBody>
          <a:bodyPr/>
          <a:lstStyle/>
          <a:p>
            <a:fld id="{247E4C7E-4D0B-4EC1-AF34-1A5E469E6D61}" type="slidenum">
              <a:rPr lang="en-US" smtClean="0"/>
              <a:t>1</a:t>
            </a:fld>
            <a:endParaRPr lang="en-US"/>
          </a:p>
        </p:txBody>
      </p:sp>
    </p:spTree>
    <p:extLst>
      <p:ext uri="{BB962C8B-B14F-4D97-AF65-F5344CB8AC3E}">
        <p14:creationId xmlns:p14="http://schemas.microsoft.com/office/powerpoint/2010/main" val="4270430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participants have completed their 40 hours of education and projects, an on-farm verification will be scheduled. </a:t>
            </a:r>
            <a:endParaRPr lang="en-US" dirty="0">
              <a:solidFill>
                <a:srgbClr val="FEFDFA"/>
              </a:solidFill>
              <a:latin typeface="Verdana" panose="020B0604030504040204" pitchFamily="34" charset="0"/>
              <a:ea typeface="Verdana" panose="020B0604030504040204" pitchFamily="34" charset="0"/>
            </a:endParaRPr>
          </a:p>
          <a:p>
            <a:r>
              <a:rPr lang="en-US" dirty="0"/>
              <a:t>To limit bias, other members of the WRF team will verify participants’ farms, not their project mentors. </a:t>
            </a:r>
            <a:endParaRPr lang="en-US" dirty="0">
              <a:cs typeface="Calibri"/>
            </a:endParaRPr>
          </a:p>
          <a:p>
            <a:r>
              <a:rPr lang="en-US" dirty="0"/>
              <a:t>The reviewers will come to each participants’ farm to assess the changes that participants have made according to their individualized learning plan and projects. </a:t>
            </a:r>
            <a:endParaRPr lang="en-US" dirty="0">
              <a:cs typeface="Calibri"/>
            </a:endParaRPr>
          </a:p>
          <a:p>
            <a:r>
              <a:rPr lang="en-US" dirty="0"/>
              <a:t>If the reviewer finds that there is still work that needs to be done, they will offer recommendations for improvement and a follow-up assessment will be scheduled. </a:t>
            </a:r>
            <a:endParaRPr lang="en-US" dirty="0">
              <a:cs typeface="Calibri"/>
            </a:endParaRPr>
          </a:p>
          <a:p>
            <a:endParaRPr lang="en-US" dirty="0"/>
          </a:p>
          <a:p>
            <a:r>
              <a:rPr lang="en-US" dirty="0"/>
              <a:t>With that, I will turn it over to my colleague, Melissa Bartels to discuss the final designation phase. </a:t>
            </a:r>
            <a:endParaRPr lang="en-US" dirty="0">
              <a:cs typeface="Calibri"/>
            </a:endParaRPr>
          </a:p>
        </p:txBody>
      </p:sp>
      <p:sp>
        <p:nvSpPr>
          <p:cNvPr id="4" name="Slide Number Placeholder 3"/>
          <p:cNvSpPr>
            <a:spLocks noGrp="1"/>
          </p:cNvSpPr>
          <p:nvPr>
            <p:ph type="sldNum" sz="quarter" idx="5"/>
          </p:nvPr>
        </p:nvSpPr>
        <p:spPr/>
        <p:txBody>
          <a:bodyPr/>
          <a:lstStyle/>
          <a:p>
            <a:fld id="{247E4C7E-4D0B-4EC1-AF34-1A5E469E6D61}" type="slidenum">
              <a:rPr lang="en-US" smtClean="0"/>
              <a:t>10</a:t>
            </a:fld>
            <a:endParaRPr lang="en-US"/>
          </a:p>
        </p:txBody>
      </p:sp>
    </p:spTree>
    <p:extLst>
      <p:ext uri="{BB962C8B-B14F-4D97-AF65-F5344CB8AC3E}">
        <p14:creationId xmlns:p14="http://schemas.microsoft.com/office/powerpoint/2010/main" val="980999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to Melissa Bartels: Thanks Nathan, The final phase of WRF is designation. Designation occurs after each participant has met the goals established in their individual learning plan. Participants will then earn their designation of Weather Ready Farms. In the assessment phase of the program, our team determines which phase of the assessment each participant will likely complete. If the participant implements and completes the seven practices in phase 1 they earn Weather Ready Designation in Tier 1. If the participant completes phase 1 and the nine recommended practices in phase 2 they will receive designation in tier 2. If the participant completes phase 1 &amp; 2 and the eleven recommended practices in phase 3 they will receive designation in tier 3. Each participant is honored with a designation status regardless of which tier they earn.</a:t>
            </a:r>
          </a:p>
          <a:p>
            <a:pPr>
              <a:defRPr/>
            </a:pPr>
            <a:endParaRPr lang="en-US"/>
          </a:p>
        </p:txBody>
      </p:sp>
      <p:sp>
        <p:nvSpPr>
          <p:cNvPr id="4" name="Slide Number Placeholder 3"/>
          <p:cNvSpPr>
            <a:spLocks noGrp="1"/>
          </p:cNvSpPr>
          <p:nvPr>
            <p:ph type="sldNum" sz="quarter" idx="5"/>
          </p:nvPr>
        </p:nvSpPr>
        <p:spPr/>
        <p:txBody>
          <a:bodyPr/>
          <a:lstStyle/>
          <a:p>
            <a:fld id="{247E4C7E-4D0B-4EC1-AF34-1A5E469E6D61}" type="slidenum">
              <a:rPr lang="en-US" smtClean="0"/>
              <a:t>11</a:t>
            </a:fld>
            <a:endParaRPr lang="en-US"/>
          </a:p>
        </p:txBody>
      </p:sp>
    </p:spTree>
    <p:extLst>
      <p:ext uri="{BB962C8B-B14F-4D97-AF65-F5344CB8AC3E}">
        <p14:creationId xmlns:p14="http://schemas.microsoft.com/office/powerpoint/2010/main" val="498795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participant who receives the designation of Weather Ready Farms will be recognized for their accomplishments . We would like to recognize our participants by awarding them with a Farm Sign, featuring them in the local newspaper, recognizing them on our social media page and we also hope to have an awards banquet. </a:t>
            </a:r>
          </a:p>
          <a:p>
            <a:endParaRPr lang="en-US"/>
          </a:p>
          <a:p>
            <a:pPr marL="285750" indent="-285750">
              <a:buFont typeface="Arial" panose="020B0604020202020204" pitchFamily="34" charset="0"/>
              <a:buChar char="•"/>
            </a:pPr>
            <a:r>
              <a:rPr lang="en-US" dirty="0"/>
              <a:t>Farm sign </a:t>
            </a:r>
            <a:endParaRPr lang="en-US" dirty="0">
              <a:cs typeface="Calibri"/>
            </a:endParaRPr>
          </a:p>
          <a:p>
            <a:pPr marL="285750" indent="-285750">
              <a:buFont typeface="Arial" panose="020B0604020202020204" pitchFamily="34" charset="0"/>
              <a:buChar char="•"/>
            </a:pPr>
            <a:r>
              <a:rPr lang="en-US" dirty="0"/>
              <a:t>Feature in local or regional publications or media</a:t>
            </a:r>
            <a:endParaRPr lang="en-US" dirty="0">
              <a:cs typeface="Calibri"/>
            </a:endParaRPr>
          </a:p>
          <a:p>
            <a:pPr marL="285750" indent="-285750">
              <a:buFont typeface="Arial" panose="020B0604020202020204" pitchFamily="34" charset="0"/>
              <a:buChar char="•"/>
            </a:pPr>
            <a:r>
              <a:rPr lang="en-US" dirty="0"/>
              <a:t>Social media recognition</a:t>
            </a:r>
            <a:endParaRPr lang="en-US" dirty="0">
              <a:cs typeface="Calibri"/>
            </a:endParaRPr>
          </a:p>
          <a:p>
            <a:pPr marL="285750" indent="-285750">
              <a:buFont typeface="Arial" panose="020B0604020202020204" pitchFamily="34" charset="0"/>
              <a:buChar char="•"/>
            </a:pPr>
            <a:r>
              <a:rPr lang="en-US" dirty="0"/>
              <a:t>Reception or banquet</a:t>
            </a:r>
            <a:endParaRPr lang="en-US" dirty="0">
              <a:cs typeface="Calibri"/>
            </a:endParaRPr>
          </a:p>
          <a:p>
            <a:r>
              <a:rPr lang="en-US" sz="1200" dirty="0">
                <a:solidFill>
                  <a:schemeClr val="bg2">
                    <a:lumMod val="40000"/>
                    <a:lumOff val="60000"/>
                  </a:schemeClr>
                </a:solidFill>
                <a:latin typeface="Verdana"/>
                <a:ea typeface="Verdana"/>
              </a:rPr>
              <a:t> </a:t>
            </a:r>
            <a:endParaRPr lang="en-US" sz="1200" dirty="0">
              <a:solidFill>
                <a:schemeClr val="bg2">
                  <a:lumMod val="40000"/>
                  <a:lumOff val="60000"/>
                </a:schemeClr>
              </a:solidFill>
              <a:latin typeface="Verdana" panose="020B0604030504040204" pitchFamily="34" charset="0"/>
              <a:ea typeface="Verdana" panose="020B0604030504040204" pitchFamily="34" charset="0"/>
            </a:endParaRPr>
          </a:p>
          <a:p>
            <a:endParaRPr lang="en-US" sz="1200">
              <a:solidFill>
                <a:srgbClr val="FEFDFA"/>
              </a:solidFill>
              <a:latin typeface="Verdana" panose="020B0604030504040204" pitchFamily="34" charset="0"/>
              <a:ea typeface="Verdana" panose="020B0604030504040204" pitchFamily="34" charset="0"/>
            </a:endParaRPr>
          </a:p>
          <a:p>
            <a:endParaRPr lang="en-US"/>
          </a:p>
        </p:txBody>
      </p:sp>
      <p:sp>
        <p:nvSpPr>
          <p:cNvPr id="4" name="Slide Number Placeholder 3"/>
          <p:cNvSpPr>
            <a:spLocks noGrp="1"/>
          </p:cNvSpPr>
          <p:nvPr>
            <p:ph type="sldNum" sz="quarter" idx="5"/>
          </p:nvPr>
        </p:nvSpPr>
        <p:spPr/>
        <p:txBody>
          <a:bodyPr/>
          <a:lstStyle/>
          <a:p>
            <a:fld id="{247E4C7E-4D0B-4EC1-AF34-1A5E469E6D61}" type="slidenum">
              <a:rPr lang="en-US" smtClean="0"/>
              <a:t>12</a:t>
            </a:fld>
            <a:endParaRPr lang="en-US"/>
          </a:p>
        </p:txBody>
      </p:sp>
    </p:spTree>
    <p:extLst>
      <p:ext uri="{BB962C8B-B14F-4D97-AF65-F5344CB8AC3E}">
        <p14:creationId xmlns:p14="http://schemas.microsoft.com/office/powerpoint/2010/main" val="2789029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2000">
                <a:latin typeface="Verdana"/>
                <a:ea typeface="Verdana"/>
              </a:rPr>
              <a:t>So what is the current status of our project? Our 2021-2023 Weather Ready Farms cohort consists of 9 farmers from Southeastern NE. These producers are early adapters with 3 of our participants being first generation farmers. We have completed the assessment phase of the program and the educational phase stated on February 1, 2022. We are currently working on developing partnerships to expand program capacity and outreach. We will begin recruiting for the 2022-2024 cohort, in the next couple months. </a:t>
            </a:r>
            <a:endParaRPr lang="en-US" sz="200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US" sz="2000">
              <a:latin typeface="Verdana" panose="020B0604030504040204" pitchFamily="34" charset="0"/>
              <a:ea typeface="Verdana" panose="020B0604030504040204" pitchFamily="34" charset="0"/>
            </a:endParaRPr>
          </a:p>
          <a:p>
            <a:endParaRPr lang="en-US" sz="2000">
              <a:latin typeface="Verdana" panose="020B0604030504040204" pitchFamily="34" charset="0"/>
              <a:ea typeface="Verdana" panose="020B0604030504040204" pitchFamily="34" charset="0"/>
            </a:endParaRPr>
          </a:p>
          <a:p>
            <a:endParaRPr lang="en-US"/>
          </a:p>
        </p:txBody>
      </p:sp>
      <p:sp>
        <p:nvSpPr>
          <p:cNvPr id="4" name="Slide Number Placeholder 3"/>
          <p:cNvSpPr>
            <a:spLocks noGrp="1"/>
          </p:cNvSpPr>
          <p:nvPr>
            <p:ph type="sldNum" sz="quarter" idx="5"/>
          </p:nvPr>
        </p:nvSpPr>
        <p:spPr/>
        <p:txBody>
          <a:bodyPr/>
          <a:lstStyle/>
          <a:p>
            <a:fld id="{247E4C7E-4D0B-4EC1-AF34-1A5E469E6D61}" type="slidenum">
              <a:rPr lang="en-US" smtClean="0"/>
              <a:t>13</a:t>
            </a:fld>
            <a:endParaRPr lang="en-US"/>
          </a:p>
        </p:txBody>
      </p:sp>
    </p:spTree>
    <p:extLst>
      <p:ext uri="{BB962C8B-B14F-4D97-AF65-F5344CB8AC3E}">
        <p14:creationId xmlns:p14="http://schemas.microsoft.com/office/powerpoint/2010/main" val="266740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want to acknowledge the efforts of the Weather Ready Farms program at Purdue. The Nebraska Extension WRF team, has been collaborating with Purdue Extension to assist their team to pilot Weather Ready Farms in Indiana. Purdue is finishing their recruitment process to create their 2022-2024 WRF cohort. They will begin the assessment phase of the program in the next month. We would like to give a special thanks to Hans Schmitz as he was a major contributor to the creation of the Weather Ready Farms program and currently serves as the WRF Coordinator at Purdue Extension. </a:t>
            </a:r>
          </a:p>
          <a:p>
            <a:endParaRPr lang="en-US" sz="200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247E4C7E-4D0B-4EC1-AF34-1A5E469E6D61}" type="slidenum">
              <a:rPr lang="en-US" smtClean="0"/>
              <a:t>14</a:t>
            </a:fld>
            <a:endParaRPr lang="en-US"/>
          </a:p>
        </p:txBody>
      </p:sp>
    </p:spTree>
    <p:extLst>
      <p:ext uri="{BB962C8B-B14F-4D97-AF65-F5344CB8AC3E}">
        <p14:creationId xmlns:p14="http://schemas.microsoft.com/office/powerpoint/2010/main" val="2916734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We have several future goals for Weather Ready Farms, </a:t>
            </a:r>
          </a:p>
          <a:p>
            <a:pPr marL="171450" indent="-171450">
              <a:buFont typeface="Arial" panose="020B0604020202020204" pitchFamily="34" charset="0"/>
              <a:buChar char="•"/>
              <a:defRPr/>
            </a:pPr>
            <a:r>
              <a:rPr lang="en-US" dirty="0"/>
              <a:t>We want to expand our educational opportunities and partnerships. Specifically develop education related to p</a:t>
            </a:r>
            <a:r>
              <a:rPr lang="en-US" sz="1200" dirty="0">
                <a:latin typeface="Verdana"/>
                <a:ea typeface="Verdana"/>
              </a:rPr>
              <a:t>recision agriculture and conservation; farm safety and preparation for disaster; and </a:t>
            </a:r>
            <a:r>
              <a:rPr lang="en-US" dirty="0">
                <a:latin typeface="Verdana"/>
                <a:ea typeface="Verdana"/>
              </a:rPr>
              <a:t>expand to specialty crop </a:t>
            </a:r>
            <a:r>
              <a:rPr lang="en-US" sz="1200" dirty="0">
                <a:latin typeface="Verdana"/>
                <a:ea typeface="Verdana"/>
              </a:rPr>
              <a:t>production resources.</a:t>
            </a:r>
            <a:r>
              <a:rPr lang="en-US" dirty="0">
                <a:latin typeface="Verdana"/>
                <a:ea typeface="Verdana"/>
              </a:rPr>
              <a:t> </a:t>
            </a:r>
            <a:endParaRPr lang="en-US" sz="1200" dirty="0">
              <a:latin typeface="Verdana" panose="020B0604030504040204" pitchFamily="34" charset="0"/>
              <a:ea typeface="Verdana" panose="020B0604030504040204" pitchFamily="34" charset="0"/>
            </a:endParaRPr>
          </a:p>
          <a:p>
            <a:pPr marL="171450" indent="-171450">
              <a:buFont typeface="Arial" panose="020B0604020202020204" pitchFamily="34" charset="0"/>
              <a:buChar char="•"/>
              <a:defRPr/>
            </a:pPr>
            <a:r>
              <a:rPr lang="en-US" sz="1200" dirty="0">
                <a:latin typeface="Verdana"/>
                <a:ea typeface="Verdana"/>
              </a:rPr>
              <a:t>We are working to integrate rural sociological research to understand the social and psychological Impact </a:t>
            </a:r>
            <a:r>
              <a:rPr lang="en-US" dirty="0">
                <a:latin typeface="Verdana"/>
                <a:ea typeface="Verdana"/>
              </a:rPr>
              <a:t>of the</a:t>
            </a:r>
            <a:r>
              <a:rPr lang="en-US" sz="1200" dirty="0">
                <a:latin typeface="Verdana"/>
                <a:ea typeface="Verdana"/>
              </a:rPr>
              <a:t> program</a:t>
            </a:r>
          </a:p>
          <a:p>
            <a:pPr marL="171450" indent="-171450">
              <a:buFont typeface="Arial" panose="020B0604020202020204" pitchFamily="34" charset="0"/>
              <a:buChar char="•"/>
              <a:defRPr/>
            </a:pPr>
            <a:endParaRPr lang="en-US" dirty="0">
              <a:latin typeface="Verdana"/>
              <a:ea typeface="Verdana"/>
            </a:endParaRPr>
          </a:p>
          <a:p>
            <a:pPr marL="171450" indent="-171450">
              <a:buFont typeface="Arial" panose="020B0604020202020204" pitchFamily="34" charset="0"/>
              <a:buChar char="•"/>
              <a:defRPr/>
            </a:pPr>
            <a:r>
              <a:rPr lang="en-US" dirty="0"/>
              <a:t>We want to continue supporting the 2021-2023 WRF cohort thru project funding, mentorship, community building, and education</a:t>
            </a:r>
            <a:endParaRPr lang="en-US" dirty="0">
              <a:latin typeface="Verdana"/>
              <a:ea typeface="Verdana"/>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Verdana"/>
                <a:ea typeface="Verdana"/>
              </a:rPr>
              <a:t>Another goal we have is to recruit and build for the next WRF cohort</a:t>
            </a:r>
          </a:p>
          <a:p>
            <a:pPr marL="171450" indent="-171450">
              <a:buFont typeface="Arial" panose="020B0604020202020204" pitchFamily="34" charset="0"/>
              <a:buChar char="•"/>
              <a:defRPr/>
            </a:pPr>
            <a:r>
              <a:rPr lang="en-US" dirty="0">
                <a:latin typeface="Verdana"/>
                <a:ea typeface="Verdana"/>
              </a:rPr>
              <a:t>And finally we would like to see </a:t>
            </a:r>
            <a:r>
              <a:rPr lang="en-US" sz="1200" dirty="0">
                <a:latin typeface="Verdana"/>
                <a:ea typeface="Verdana"/>
              </a:rPr>
              <a:t>WRF </a:t>
            </a:r>
            <a:r>
              <a:rPr lang="en-US" dirty="0">
                <a:latin typeface="Verdana"/>
                <a:ea typeface="Verdana"/>
              </a:rPr>
              <a:t>implemented within</a:t>
            </a:r>
            <a:r>
              <a:rPr lang="en-US" sz="1200" dirty="0">
                <a:latin typeface="Verdana"/>
                <a:ea typeface="Verdana"/>
              </a:rPr>
              <a:t> other Universities</a:t>
            </a:r>
            <a:endParaRPr lang="en-US" sz="1200" dirty="0">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247E4C7E-4D0B-4EC1-AF34-1A5E469E6D61}" type="slidenum">
              <a:rPr lang="en-US" smtClean="0"/>
              <a:t>15</a:t>
            </a:fld>
            <a:endParaRPr lang="en-US"/>
          </a:p>
        </p:txBody>
      </p:sp>
    </p:spTree>
    <p:extLst>
      <p:ext uri="{BB962C8B-B14F-4D97-AF65-F5344CB8AC3E}">
        <p14:creationId xmlns:p14="http://schemas.microsoft.com/office/powerpoint/2010/main" val="399242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the opportunity to talk about the Weather Ready Farm Program.</a:t>
            </a:r>
            <a:endParaRPr lang="en-US" dirty="0">
              <a:cs typeface="Calibri" panose="020F0502020204030204"/>
            </a:endParaRPr>
          </a:p>
          <a:p>
            <a:endParaRPr lang="en-US" dirty="0"/>
          </a:p>
          <a:p>
            <a:r>
              <a:rPr lang="en-US" dirty="0">
                <a:cs typeface="Calibri"/>
              </a:rPr>
              <a:t>For more information please visit our website, weather-ready.unl.edu/farms, follow us on twitter, Facebook or Instagram</a:t>
            </a:r>
            <a:endParaRPr lang="en-US" dirty="0" err="1"/>
          </a:p>
          <a:p>
            <a:endParaRPr lang="en-US" dirty="0"/>
          </a:p>
          <a:p>
            <a:r>
              <a:rPr lang="en-US" dirty="0"/>
              <a:t>If you are interested in collaborating with weather ready farms or setting up a WRF pilot, please contact us at </a:t>
            </a:r>
            <a:r>
              <a:rPr lang="en-US" dirty="0">
                <a:hlinkClick r:id="rId3"/>
              </a:rPr>
              <a:t>wravista@unl.edu</a:t>
            </a:r>
            <a:endParaRPr lang="en-US">
              <a:cs typeface="Calibri"/>
            </a:endParaRPr>
          </a:p>
          <a:p>
            <a:pPr marL="0" indent="0">
              <a:buFontTx/>
              <a:buNone/>
            </a:pPr>
            <a:endParaRPr lang="en-US" dirty="0">
              <a:latin typeface="Calibri"/>
              <a:ea typeface="Verdana" panose="020B0604030504040204" pitchFamily="34" charset="0"/>
              <a:cs typeface="Calibri"/>
            </a:endParaRPr>
          </a:p>
          <a:p>
            <a:pPr>
              <a:buFont typeface="Arial" panose="020B0604020202020204" pitchFamily="34" charset="0"/>
            </a:pPr>
            <a:endParaRPr lang="en-US" sz="2000">
              <a:latin typeface="Verdana" panose="020B0604030504040204" pitchFamily="34" charset="0"/>
              <a:ea typeface="Verdana" panose="020B0604030504040204" pitchFamily="34" charset="0"/>
              <a:cs typeface="Calibri"/>
            </a:endParaRPr>
          </a:p>
          <a:p>
            <a:endParaRPr lang="en-US" sz="2000">
              <a:latin typeface="Verdana" panose="020B0604030504040204" pitchFamily="34" charset="0"/>
              <a:ea typeface="Verdana" panose="020B0604030504040204" pitchFamily="34" charset="0"/>
              <a:cs typeface="Calibri"/>
            </a:endParaRPr>
          </a:p>
          <a:p>
            <a:pPr marL="0" marR="0">
              <a:spcBef>
                <a:spcPts val="0"/>
              </a:spcBef>
              <a:spcAft>
                <a:spcPts val="0"/>
              </a:spcAft>
            </a:pPr>
            <a:r>
              <a:rPr lang="en-US" sz="1800" dirty="0">
                <a:effectLst/>
                <a:latin typeface="Calibri"/>
                <a:ea typeface="Times New Roman" panose="02020603050405020304" pitchFamily="18" charset="0"/>
                <a:cs typeface="Calibri"/>
              </a:rPr>
              <a:t> </a:t>
            </a:r>
          </a:p>
          <a:p>
            <a:endParaRPr lang="en-US"/>
          </a:p>
        </p:txBody>
      </p:sp>
      <p:sp>
        <p:nvSpPr>
          <p:cNvPr id="4" name="Slide Number Placeholder 3"/>
          <p:cNvSpPr>
            <a:spLocks noGrp="1"/>
          </p:cNvSpPr>
          <p:nvPr>
            <p:ph type="sldNum" sz="quarter" idx="5"/>
          </p:nvPr>
        </p:nvSpPr>
        <p:spPr/>
        <p:txBody>
          <a:bodyPr/>
          <a:lstStyle/>
          <a:p>
            <a:fld id="{247E4C7E-4D0B-4EC1-AF34-1A5E469E6D61}" type="slidenum">
              <a:rPr lang="en-US" smtClean="0"/>
              <a:t>16</a:t>
            </a:fld>
            <a:endParaRPr lang="en-US"/>
          </a:p>
        </p:txBody>
      </p:sp>
    </p:spTree>
    <p:extLst>
      <p:ext uri="{BB962C8B-B14F-4D97-AF65-F5344CB8AC3E}">
        <p14:creationId xmlns:p14="http://schemas.microsoft.com/office/powerpoint/2010/main" val="1313942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a quick agenda, today we explain a general overview of the program, offer a short background of how Weather Ready Farms was created, describe how the designation process works, and take a closer look at the education phase, the participant’s Weather Ready Projects, the verification process, and how participants earn Weather Ready designation status. We will also discuss the current project status and the projects future goals.</a:t>
            </a:r>
          </a:p>
        </p:txBody>
      </p:sp>
      <p:sp>
        <p:nvSpPr>
          <p:cNvPr id="4" name="Slide Number Placeholder 3"/>
          <p:cNvSpPr>
            <a:spLocks noGrp="1"/>
          </p:cNvSpPr>
          <p:nvPr>
            <p:ph type="sldNum" sz="quarter" idx="5"/>
          </p:nvPr>
        </p:nvSpPr>
        <p:spPr/>
        <p:txBody>
          <a:bodyPr/>
          <a:lstStyle/>
          <a:p>
            <a:fld id="{247E4C7E-4D0B-4EC1-AF34-1A5E469E6D61}" type="slidenum">
              <a:rPr lang="en-US" smtClean="0"/>
              <a:t>2</a:t>
            </a:fld>
            <a:endParaRPr lang="en-US"/>
          </a:p>
        </p:txBody>
      </p:sp>
    </p:spTree>
    <p:extLst>
      <p:ext uri="{BB962C8B-B14F-4D97-AF65-F5344CB8AC3E}">
        <p14:creationId xmlns:p14="http://schemas.microsoft.com/office/powerpoint/2010/main" val="2874551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Nebraska Extension’s Weather Ready Farms designation program is an agricultural education program aimed at offering farmers new strategies and technologies to prepare for extreme weather events and climate variation while simultaneously increasing overall farm resilience and sustainability. By participating in the program farmers learn how to adapt their farms to extreme weather events like drought, flooding, strong wind, and hail to protect their crop yields. Simultaneously, our program educates producers about climate-smart agriculture and emphasizes the importance of conservation, natural resource management, and soil health.  We emphasize peer learning and community. We work directly with farmers to curate the resources and projects that will be the most useful for their individual needs. Each WRF participant is starting at a different place and our team works with them to ensure that they meet their resiliency goals.</a:t>
            </a:r>
          </a:p>
        </p:txBody>
      </p:sp>
      <p:sp>
        <p:nvSpPr>
          <p:cNvPr id="4" name="Slide Number Placeholder 3"/>
          <p:cNvSpPr>
            <a:spLocks noGrp="1"/>
          </p:cNvSpPr>
          <p:nvPr>
            <p:ph type="sldNum" sz="quarter" idx="5"/>
          </p:nvPr>
        </p:nvSpPr>
        <p:spPr/>
        <p:txBody>
          <a:bodyPr/>
          <a:lstStyle/>
          <a:p>
            <a:fld id="{247E4C7E-4D0B-4EC1-AF34-1A5E469E6D61}" type="slidenum">
              <a:rPr lang="en-US" smtClean="0"/>
              <a:t>3</a:t>
            </a:fld>
            <a:endParaRPr lang="en-US"/>
          </a:p>
        </p:txBody>
      </p:sp>
    </p:spTree>
    <p:extLst>
      <p:ext uri="{BB962C8B-B14F-4D97-AF65-F5344CB8AC3E}">
        <p14:creationId xmlns:p14="http://schemas.microsoft.com/office/powerpoint/2010/main" val="2299242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Weather Ready Farms was a collaborative project between Nebraska Extension, Purdue Extension, and the </a:t>
            </a:r>
            <a:r>
              <a:rPr lang="en-US" err="1"/>
              <a:t>eXtension</a:t>
            </a:r>
            <a:r>
              <a:rPr lang="en-US"/>
              <a:t> Foundation as a New Technologies for Ag Extension (NTAE) project in 2019. This collaboration resulted in the creation of the WRF </a:t>
            </a:r>
            <a:r>
              <a:rPr lang="en-US" err="1"/>
              <a:t>eFieldbook</a:t>
            </a:r>
            <a:r>
              <a:rPr lang="en-US"/>
              <a:t>. The Resilient Agriculture: Weather Ready Farms </a:t>
            </a:r>
            <a:r>
              <a:rPr lang="en-US" err="1"/>
              <a:t>eFieldbook</a:t>
            </a:r>
            <a:r>
              <a:rPr lang="en-US"/>
              <a:t> is an online, interactive guide created to help the agricultural industry become more resilient to weather extremes, climate variability and climate change.. The focus is primarily on field crop farms and producers in the Great Plains and Midwest regions of the United States. Many of the concepts and discussions within this </a:t>
            </a:r>
            <a:r>
              <a:rPr lang="en-US" err="1"/>
              <a:t>fieldbook</a:t>
            </a:r>
            <a:r>
              <a:rPr lang="en-US"/>
              <a:t> can be utilized and adapted for other regions and agricultural operations. </a:t>
            </a:r>
          </a:p>
        </p:txBody>
      </p:sp>
      <p:sp>
        <p:nvSpPr>
          <p:cNvPr id="4" name="Slide Number Placeholder 3"/>
          <p:cNvSpPr>
            <a:spLocks noGrp="1"/>
          </p:cNvSpPr>
          <p:nvPr>
            <p:ph type="sldNum" sz="quarter" idx="5"/>
          </p:nvPr>
        </p:nvSpPr>
        <p:spPr/>
        <p:txBody>
          <a:bodyPr/>
          <a:lstStyle/>
          <a:p>
            <a:fld id="{247E4C7E-4D0B-4EC1-AF34-1A5E469E6D61}" type="slidenum">
              <a:rPr lang="en-US" smtClean="0"/>
              <a:t>4</a:t>
            </a:fld>
            <a:endParaRPr lang="en-US"/>
          </a:p>
        </p:txBody>
      </p:sp>
    </p:spTree>
    <p:extLst>
      <p:ext uri="{BB962C8B-B14F-4D97-AF65-F5344CB8AC3E}">
        <p14:creationId xmlns:p14="http://schemas.microsoft.com/office/powerpoint/2010/main" val="3204679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 Weather Ready Farms is divided into four phases: assessment, education, verification, and designation.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dirty="0"/>
              <a:t>In the assessment phase, participants begin the program by completing an online self-assessment to determine areas of vulnerability on their farms.  Participants are then assigned two project mentors who work with them throughout the program. After participant’s complete the online self-assessment, participants’ project mentors travel to the participants’ farms to complete an on-farm assessment. The WRF team develops each participants’ educational learning plan. </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dirty="0"/>
              <a:t>In the education phase, Participants attend educational events where they learn about new research and strategies they can implement related to weather readiness. Participants are expected to complete forty hours of education over eighteen months. Additionally, during the education phase, participants will start Weather Ready projects to improve their overall farm resiliency. </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verification phase begins, once participants finish their educational requirements and complete their on-farm projects. The participants will have a final on-farm assessment to evaluate the changes they have made throughout participating in the program.</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dirty="0"/>
              <a:t>The last phase of the program is designation. Designation recognizes the participants success after completing the first three phases of the program. </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bg1">
                  <a:lumMod val="65000"/>
                  <a:lumOff val="35000"/>
                </a:schemeClr>
              </a:solidFill>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bg1">
                  <a:lumMod val="65000"/>
                  <a:lumOff val="35000"/>
                </a:schemeClr>
              </a:solidFill>
              <a:latin typeface="Amasis MT Pro" panose="020B0604020202020204" pitchFamily="18" charset="0"/>
              <a:ea typeface="Cambria" panose="020405030504060302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247E4C7E-4D0B-4EC1-AF34-1A5E469E6D61}" type="slidenum">
              <a:rPr lang="en-US" smtClean="0"/>
              <a:t>5</a:t>
            </a:fld>
            <a:endParaRPr lang="en-US"/>
          </a:p>
        </p:txBody>
      </p:sp>
    </p:spTree>
    <p:extLst>
      <p:ext uri="{BB962C8B-B14F-4D97-AF65-F5344CB8AC3E}">
        <p14:creationId xmlns:p14="http://schemas.microsoft.com/office/powerpoint/2010/main" val="546183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Verdana"/>
              <a:ea typeface="Verdana"/>
            </a:endParaRPr>
          </a:p>
          <a:p>
            <a:r>
              <a:rPr lang="en-US" dirty="0"/>
              <a:t>Thanks Candace. Now I will take a deeper dive into the first three stages of the Weather Ready Farms Designation Program including the assessment, education, and verification phase. The Weather Ready Farms assessment asks participants about their current farm practices such as:  </a:t>
            </a:r>
            <a:endParaRPr lang="en-US" dirty="0">
              <a:cs typeface="Calibri"/>
            </a:endParaRPr>
          </a:p>
          <a:p>
            <a:r>
              <a:rPr lang="en-US" dirty="0"/>
              <a:t>  </a:t>
            </a:r>
            <a:endParaRPr lang="en-US" dirty="0">
              <a:cs typeface="Calibri"/>
            </a:endParaRPr>
          </a:p>
          <a:p>
            <a:pPr marL="285750" indent="-285750">
              <a:buFont typeface="Arial"/>
              <a:buChar char="•"/>
            </a:pPr>
            <a:r>
              <a:rPr lang="en-US" dirty="0"/>
              <a:t>Do you use irrigation scheduling on a field-by-field basis? </a:t>
            </a:r>
            <a:endParaRPr lang="en-US" dirty="0">
              <a:cs typeface="Calibri"/>
            </a:endParaRPr>
          </a:p>
          <a:p>
            <a:pPr marL="285750" indent="-285750">
              <a:buFont typeface="Arial"/>
              <a:buChar char="•"/>
            </a:pPr>
            <a:r>
              <a:rPr lang="en-US" dirty="0"/>
              <a:t>Do you plant cover crops on targeted or all acres? </a:t>
            </a:r>
            <a:endParaRPr lang="en-US" dirty="0">
              <a:cs typeface="Calibri"/>
            </a:endParaRPr>
          </a:p>
          <a:p>
            <a:pPr marL="285750" indent="-285750">
              <a:buFont typeface="Arial"/>
              <a:buChar char="•"/>
            </a:pPr>
            <a:r>
              <a:rPr lang="en-US" dirty="0"/>
              <a:t>Have you developed an informal or a written comprehensive nutrient management plan? </a:t>
            </a:r>
            <a:endParaRPr lang="en-US" dirty="0">
              <a:cs typeface="Calibri"/>
            </a:endParaRPr>
          </a:p>
          <a:p>
            <a:pPr marL="285750" indent="-285750">
              <a:buFont typeface="Arial"/>
              <a:buChar char="•"/>
            </a:pPr>
            <a:r>
              <a:rPr lang="en-US" dirty="0"/>
              <a:t>Do you have a continuity of operations plan that guides the business after an emergency or incident? </a:t>
            </a:r>
            <a:endParaRPr lang="en-US" dirty="0">
              <a:cs typeface="Calibri"/>
            </a:endParaRPr>
          </a:p>
          <a:p>
            <a:r>
              <a:rPr lang="en-US" dirty="0"/>
              <a:t>  </a:t>
            </a:r>
            <a:endParaRPr lang="en-US" dirty="0">
              <a:cs typeface="Calibri"/>
            </a:endParaRPr>
          </a:p>
          <a:p>
            <a:r>
              <a:rPr lang="en-US" dirty="0"/>
              <a:t>The assessment is divided into three phases. Each phase in the assessment increases the expectations of having weather ready farm practices in place. For example, phase 1 focuses on erosion control through no-till, phase 2 on targeted placement of cover crops on critical acres, and phase 3 is growing cover crops on all acres </a:t>
            </a:r>
            <a:endParaRPr lang="en-US" dirty="0">
              <a:cs typeface="Calibri"/>
            </a:endParaRPr>
          </a:p>
          <a:p>
            <a:r>
              <a:rPr lang="en-US" dirty="0"/>
              <a:t>  </a:t>
            </a:r>
            <a:endParaRPr lang="en-US" dirty="0">
              <a:cs typeface="Calibri"/>
            </a:endParaRPr>
          </a:p>
          <a:p>
            <a:r>
              <a:rPr lang="en-US" dirty="0"/>
              <a:t>After participants complete the self-assessment, the Weather Ready Farm mentors conduct a 2 hour in-person farm visit to review the self-assessment with participants and to learn more about the participant, the farm, and their needs. This in-person meeting offers the Weather Ready Farms team the necessary information to help create the participants’ learning plan as the participant moves into the education phase. </a:t>
            </a:r>
            <a:endParaRPr lang="en-US" dirty="0">
              <a:cs typeface="Calibri"/>
            </a:endParaRPr>
          </a:p>
          <a:p>
            <a:pPr marL="0" indent="0">
              <a:buFont typeface="Arial" panose="020B0604020202020204" pitchFamily="34" charset="0"/>
              <a:buNone/>
            </a:pPr>
            <a:endParaRPr lang="en-US" dirty="0">
              <a:cs typeface="Calibri"/>
            </a:endParaRPr>
          </a:p>
        </p:txBody>
      </p:sp>
      <p:sp>
        <p:nvSpPr>
          <p:cNvPr id="4" name="Slide Number Placeholder 3"/>
          <p:cNvSpPr>
            <a:spLocks noGrp="1"/>
          </p:cNvSpPr>
          <p:nvPr>
            <p:ph type="sldNum" sz="quarter" idx="5"/>
          </p:nvPr>
        </p:nvSpPr>
        <p:spPr/>
        <p:txBody>
          <a:bodyPr/>
          <a:lstStyle/>
          <a:p>
            <a:fld id="{247E4C7E-4D0B-4EC1-AF34-1A5E469E6D61}" type="slidenum">
              <a:rPr lang="en-US" smtClean="0"/>
              <a:t>6</a:t>
            </a:fld>
            <a:endParaRPr lang="en-US"/>
          </a:p>
        </p:txBody>
      </p:sp>
    </p:spTree>
    <p:extLst>
      <p:ext uri="{BB962C8B-B14F-4D97-AF65-F5344CB8AC3E}">
        <p14:creationId xmlns:p14="http://schemas.microsoft.com/office/powerpoint/2010/main" val="1805385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recognize that no two farms or participants are the same. Therefore, each learning plan is specific to the needs of their operation. The learning plans recommend specific workshops, field days, conferences, and webinars that a participant should attend and what educational topics participants should focus their educational hours on. The learning plans can help identify potential weather ready projects that participants can implement of their farms. </a:t>
            </a:r>
            <a:endParaRPr lang="en-US"/>
          </a:p>
          <a:p>
            <a:endParaRPr lang="en-US" dirty="0"/>
          </a:p>
          <a:p>
            <a:r>
              <a:rPr lang="en-US" dirty="0"/>
              <a:t>Farmers that participate the Weather Ready Farms program go through a 40-hour education phase over an 18-month time-frame. Education focuses on topics like: </a:t>
            </a:r>
            <a:endParaRPr lang="en-US" dirty="0">
              <a:cs typeface="Calibri"/>
            </a:endParaRPr>
          </a:p>
          <a:p>
            <a:pPr marL="171450" indent="-171450">
              <a:buFont typeface="Arial"/>
              <a:buChar char="•"/>
            </a:pPr>
            <a:r>
              <a:rPr lang="en-US" dirty="0"/>
              <a:t>Climate-smart agriculture practices, </a:t>
            </a:r>
            <a:endParaRPr lang="en-US" dirty="0">
              <a:cs typeface="Calibri"/>
            </a:endParaRPr>
          </a:p>
          <a:p>
            <a:pPr marL="171450" indent="-171450">
              <a:buFont typeface="Arial"/>
              <a:buChar char="•"/>
            </a:pPr>
            <a:r>
              <a:rPr lang="en-US" dirty="0"/>
              <a:t>Precision agriculture &amp; on-farm research ,</a:t>
            </a:r>
            <a:endParaRPr lang="en-US" dirty="0">
              <a:cs typeface="Calibri"/>
            </a:endParaRPr>
          </a:p>
          <a:p>
            <a:pPr marL="171450" indent="-171450">
              <a:buFont typeface="Arial"/>
              <a:buChar char="•"/>
            </a:pPr>
            <a:r>
              <a:rPr lang="en-US" dirty="0"/>
              <a:t>Integrated pest management , </a:t>
            </a:r>
            <a:endParaRPr lang="en-US" dirty="0">
              <a:cs typeface="Calibri"/>
            </a:endParaRPr>
          </a:p>
          <a:p>
            <a:pPr marL="171450" indent="-171450">
              <a:buFont typeface="Arial"/>
              <a:buChar char="•"/>
            </a:pPr>
            <a:r>
              <a:rPr lang="en-US" dirty="0"/>
              <a:t>Soil health management planning , </a:t>
            </a:r>
            <a:endParaRPr lang="en-US" dirty="0">
              <a:cs typeface="Calibri"/>
            </a:endParaRPr>
          </a:p>
          <a:p>
            <a:pPr marL="171450" indent="-171450">
              <a:buFont typeface="Arial"/>
              <a:buChar char="•"/>
            </a:pPr>
            <a:r>
              <a:rPr lang="en-US" dirty="0"/>
              <a:t>Water and nitrogen management , </a:t>
            </a:r>
            <a:endParaRPr lang="en-US" dirty="0">
              <a:cs typeface="Calibri"/>
            </a:endParaRPr>
          </a:p>
          <a:p>
            <a:pPr marL="171450" indent="-171450">
              <a:buFont typeface="Arial"/>
              <a:buChar char="•"/>
            </a:pPr>
            <a:r>
              <a:rPr lang="en-US" dirty="0"/>
              <a:t>Farm financial management , </a:t>
            </a:r>
            <a:endParaRPr lang="en-US" dirty="0">
              <a:cs typeface="Calibri"/>
            </a:endParaRPr>
          </a:p>
          <a:p>
            <a:pPr marL="171450" indent="-171450">
              <a:buFont typeface="Arial"/>
              <a:buChar char="•"/>
            </a:pPr>
            <a:r>
              <a:rPr lang="en-US" dirty="0"/>
              <a:t>Farm safety and risk management , </a:t>
            </a:r>
            <a:endParaRPr lang="en-US" dirty="0">
              <a:cs typeface="Calibri"/>
            </a:endParaRPr>
          </a:p>
          <a:p>
            <a:pPr marL="171450" indent="-171450">
              <a:buFont typeface="Arial"/>
              <a:buChar char="•"/>
            </a:pPr>
            <a:r>
              <a:rPr lang="en-US" dirty="0"/>
              <a:t>And other topics identified during the assessment</a:t>
            </a:r>
            <a:endParaRPr lang="en-US" dirty="0">
              <a:cs typeface="Calibri"/>
            </a:endParaRPr>
          </a:p>
          <a:p>
            <a:endParaRPr lang="en-US" dirty="0">
              <a:latin typeface="Calibri"/>
              <a:ea typeface="Verdana" panose="020B0604030504040204" pitchFamily="34" charset="0"/>
              <a:cs typeface="Calibri"/>
            </a:endParaRPr>
          </a:p>
          <a:p>
            <a:endParaRPr lang="en-US"/>
          </a:p>
        </p:txBody>
      </p:sp>
      <p:sp>
        <p:nvSpPr>
          <p:cNvPr id="4" name="Slide Number Placeholder 3"/>
          <p:cNvSpPr>
            <a:spLocks noGrp="1"/>
          </p:cNvSpPr>
          <p:nvPr>
            <p:ph type="sldNum" sz="quarter" idx="5"/>
          </p:nvPr>
        </p:nvSpPr>
        <p:spPr/>
        <p:txBody>
          <a:bodyPr/>
          <a:lstStyle/>
          <a:p>
            <a:fld id="{247E4C7E-4D0B-4EC1-AF34-1A5E469E6D61}" type="slidenum">
              <a:rPr lang="en-US" smtClean="0"/>
              <a:t>7</a:t>
            </a:fld>
            <a:endParaRPr lang="en-US"/>
          </a:p>
        </p:txBody>
      </p:sp>
    </p:spTree>
    <p:extLst>
      <p:ext uri="{BB962C8B-B14F-4D97-AF65-F5344CB8AC3E}">
        <p14:creationId xmlns:p14="http://schemas.microsoft.com/office/powerpoint/2010/main" val="1979145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the 18-month education phase, participants attend free and/or lost cost in-person and online educational events delivered by Nebraska Extension and our educational partners. </a:t>
            </a:r>
            <a:endParaRPr lang="en-US"/>
          </a:p>
          <a:p>
            <a:r>
              <a:rPr lang="en-US" dirty="0"/>
              <a:t>Numerous education opportunities abound. The Weather Ready Farm Team helps broaden awareness of opportunities through University of Nebraska-Lincoln, but also those from neighboring land-grant institutions, USDA, American Society of Agronomy, National Weather Service, other federal, state, and local government entities, non-profit organizations, and private industry. </a:t>
            </a:r>
          </a:p>
          <a:p>
            <a:endParaRPr lang="en-US" dirty="0">
              <a:cs typeface="Calibri"/>
            </a:endParaRPr>
          </a:p>
          <a:p>
            <a:r>
              <a:rPr lang="en-US" dirty="0"/>
              <a:t>Participant’s learning plan start with education hours recommended by the Weather Ready Farms Team based on the on-farm assessment, but participants also have flexibility and input in proposing educational opportunities for approval in their plan. </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247E4C7E-4D0B-4EC1-AF34-1A5E469E6D61}" type="slidenum">
              <a:rPr lang="en-US" smtClean="0"/>
              <a:t>8</a:t>
            </a:fld>
            <a:endParaRPr lang="en-US"/>
          </a:p>
        </p:txBody>
      </p:sp>
    </p:spTree>
    <p:extLst>
      <p:ext uri="{BB962C8B-B14F-4D97-AF65-F5344CB8AC3E}">
        <p14:creationId xmlns:p14="http://schemas.microsoft.com/office/powerpoint/2010/main" val="2314998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After participant’s learn new strategies during the education phase, participants will be provided with some-limited project funding to put towards implementing weather ready farm practices. </a:t>
            </a:r>
            <a:endParaRPr lang="en-US"/>
          </a:p>
          <a:p>
            <a:pPr>
              <a:defRPr/>
            </a:pPr>
            <a:r>
              <a:rPr lang="en-US" dirty="0"/>
              <a:t>  </a:t>
            </a:r>
            <a:endParaRPr lang="en-US" dirty="0">
              <a:cs typeface="Calibri"/>
            </a:endParaRPr>
          </a:p>
          <a:p>
            <a:pPr>
              <a:defRPr/>
            </a:pPr>
            <a:r>
              <a:rPr lang="en-US" dirty="0"/>
              <a:t>It has been fun to discuss potential projects with participants already during the on-farm visits. Some of the projects initially discussed include: </a:t>
            </a:r>
            <a:endParaRPr lang="en-US" dirty="0">
              <a:cs typeface="Calibri"/>
            </a:endParaRPr>
          </a:p>
          <a:p>
            <a:pPr marL="171450" indent="-171450">
              <a:buFont typeface="Arial"/>
              <a:buChar char="•"/>
              <a:defRPr/>
            </a:pPr>
            <a:r>
              <a:rPr lang="en-US" dirty="0"/>
              <a:t>On-farm research </a:t>
            </a:r>
            <a:endParaRPr lang="en-US" dirty="0">
              <a:cs typeface="Calibri"/>
            </a:endParaRPr>
          </a:p>
          <a:p>
            <a:pPr marL="171450" indent="-171450">
              <a:buFont typeface="Arial"/>
              <a:buChar char="•"/>
              <a:defRPr/>
            </a:pPr>
            <a:r>
              <a:rPr lang="en-US" dirty="0"/>
              <a:t>Soil conservation practices like cover crops, small grains, waterways, prairie strips</a:t>
            </a:r>
            <a:endParaRPr lang="en-US" dirty="0">
              <a:cs typeface="Calibri"/>
            </a:endParaRPr>
          </a:p>
          <a:p>
            <a:pPr marL="171450" indent="-171450">
              <a:buFont typeface="Arial"/>
              <a:buChar char="•"/>
              <a:defRPr/>
            </a:pPr>
            <a:r>
              <a:rPr lang="en-US" dirty="0"/>
              <a:t>Windbreak establishment &amp; renovation</a:t>
            </a:r>
            <a:endParaRPr lang="en-US" dirty="0">
              <a:cs typeface="Calibri"/>
            </a:endParaRPr>
          </a:p>
          <a:p>
            <a:pPr marL="171450" indent="-171450">
              <a:buFont typeface="Arial"/>
              <a:buChar char="•"/>
              <a:defRPr/>
            </a:pPr>
            <a:r>
              <a:rPr lang="en-US" dirty="0"/>
              <a:t>Irrigation scheduling tools like soil moisture sensors and weather stations</a:t>
            </a:r>
            <a:endParaRPr lang="en-US" dirty="0">
              <a:cs typeface="Calibri"/>
            </a:endParaRPr>
          </a:p>
          <a:p>
            <a:pPr marL="171450" indent="-171450">
              <a:buFont typeface="Arial"/>
              <a:buChar char="•"/>
              <a:defRPr/>
            </a:pPr>
            <a:r>
              <a:rPr lang="en-US" dirty="0"/>
              <a:t>Tile drainage water management</a:t>
            </a:r>
            <a:endParaRPr lang="en-US" dirty="0">
              <a:cs typeface="Calibri"/>
            </a:endParaRPr>
          </a:p>
          <a:p>
            <a:pPr marL="171450" indent="-171450">
              <a:buFont typeface="Arial"/>
              <a:buChar char="•"/>
              <a:defRPr/>
            </a:pPr>
            <a:r>
              <a:rPr lang="en-US" dirty="0"/>
              <a:t>Farm data security &amp; redundancy </a:t>
            </a:r>
            <a:endParaRPr lang="en-US" dirty="0">
              <a:cs typeface="Calibri"/>
            </a:endParaRPr>
          </a:p>
          <a:p>
            <a:pPr marL="171450" indent="-171450">
              <a:buFont typeface="Arial"/>
              <a:buChar char="•"/>
              <a:defRPr/>
            </a:pPr>
            <a:r>
              <a:rPr lang="en-US" dirty="0"/>
              <a:t>More first aid kits &amp; CPR training</a:t>
            </a:r>
            <a:endParaRPr lang="en-US" dirty="0">
              <a:cs typeface="Calibri"/>
            </a:endParaRPr>
          </a:p>
          <a:p>
            <a:pPr marL="0" marR="0" lvl="0" indent="0" algn="l" defTabSz="914400">
              <a:lnSpc>
                <a:spcPct val="100000"/>
              </a:lnSpc>
              <a:spcBef>
                <a:spcPts val="0"/>
              </a:spcBef>
              <a:spcAft>
                <a:spcPts val="0"/>
              </a:spcAft>
              <a:buClrTx/>
              <a:buSzTx/>
              <a:buFontTx/>
              <a:buNone/>
              <a:tabLst/>
              <a:defRPr/>
            </a:pPr>
            <a:endParaRPr lang="en-US" dirty="0">
              <a:latin typeface="Verdana"/>
              <a:ea typeface="Verdana"/>
            </a:endParaRPr>
          </a:p>
        </p:txBody>
      </p:sp>
      <p:sp>
        <p:nvSpPr>
          <p:cNvPr id="4" name="Slide Number Placeholder 3"/>
          <p:cNvSpPr>
            <a:spLocks noGrp="1"/>
          </p:cNvSpPr>
          <p:nvPr>
            <p:ph type="sldNum" sz="quarter" idx="5"/>
          </p:nvPr>
        </p:nvSpPr>
        <p:spPr/>
        <p:txBody>
          <a:bodyPr/>
          <a:lstStyle/>
          <a:p>
            <a:fld id="{247E4C7E-4D0B-4EC1-AF34-1A5E469E6D61}" type="slidenum">
              <a:rPr lang="en-US" smtClean="0"/>
              <a:t>9</a:t>
            </a:fld>
            <a:endParaRPr lang="en-US"/>
          </a:p>
        </p:txBody>
      </p:sp>
    </p:spTree>
    <p:extLst>
      <p:ext uri="{BB962C8B-B14F-4D97-AF65-F5344CB8AC3E}">
        <p14:creationId xmlns:p14="http://schemas.microsoft.com/office/powerpoint/2010/main" val="2312846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9798E-90C4-48E6-B39B-37FF65347ABD}"/>
              </a:ext>
            </a:extLst>
          </p:cNvPr>
          <p:cNvSpPr>
            <a:spLocks noGrp="1"/>
          </p:cNvSpPr>
          <p:nvPr>
            <p:ph type="ctrTitle"/>
          </p:nvPr>
        </p:nvSpPr>
        <p:spPr>
          <a:xfrm>
            <a:off x="2197100" y="1079500"/>
            <a:ext cx="7797799" cy="2138400"/>
          </a:xfrm>
        </p:spPr>
        <p:txBody>
          <a:bodyPr anchor="b">
            <a:normAutofit/>
          </a:bodyPr>
          <a:lstStyle>
            <a:lvl1pPr algn="ctr">
              <a:defRPr sz="2800"/>
            </a:lvl1pPr>
          </a:lstStyle>
          <a:p>
            <a:r>
              <a:rPr lang="en-US"/>
              <a:t>Click to edit Master title style</a:t>
            </a:r>
          </a:p>
        </p:txBody>
      </p:sp>
      <p:sp>
        <p:nvSpPr>
          <p:cNvPr id="3" name="Subtitle 2">
            <a:extLst>
              <a:ext uri="{FF2B5EF4-FFF2-40B4-BE49-F238E27FC236}">
                <a16:creationId xmlns:a16="http://schemas.microsoft.com/office/drawing/2014/main" id="{93D95C8C-0A7F-40D9-A690-3D5898EFFE81}"/>
              </a:ext>
            </a:extLst>
          </p:cNvPr>
          <p:cNvSpPr>
            <a:spLocks noGrp="1"/>
          </p:cNvSpPr>
          <p:nvPr>
            <p:ph type="subTitle" idx="1"/>
          </p:nvPr>
        </p:nvSpPr>
        <p:spPr>
          <a:xfrm>
            <a:off x="3308350" y="4113213"/>
            <a:ext cx="5575300" cy="1655762"/>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1322F3-E47A-4D6E-96A8-AB5C73BA9906}"/>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5" name="Footer Placeholder 4">
            <a:extLst>
              <a:ext uri="{FF2B5EF4-FFF2-40B4-BE49-F238E27FC236}">
                <a16:creationId xmlns:a16="http://schemas.microsoft.com/office/drawing/2014/main" id="{737BF5CE-9E66-4FD5-949F-34E11607C6DF}"/>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EDAB7A-4032-416A-B04E-1F4878912E0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cxnSp>
        <p:nvCxnSpPr>
          <p:cNvPr id="7" name="Straight Connector 6">
            <a:extLst>
              <a:ext uri="{FF2B5EF4-FFF2-40B4-BE49-F238E27FC236}">
                <a16:creationId xmlns:a16="http://schemas.microsoft.com/office/drawing/2014/main" id="{701C0CAB-6A03-4C6A-9FAA-219847753628}"/>
              </a:ext>
            </a:extLst>
          </p:cNvPr>
          <p:cNvCxnSpPr>
            <a:cxnSpLocks/>
          </p:cNvCxnSpPr>
          <p:nvPr/>
        </p:nvCxnSpPr>
        <p:spPr>
          <a:xfrm>
            <a:off x="5826000" y="369087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F982E0B2-AA9C-441C-A08E-A9DF9CF12116}"/>
              </a:ext>
            </a:extLst>
          </p:cNvPr>
          <p:cNvGrpSpPr/>
          <p:nvPr/>
        </p:nvGrpSpPr>
        <p:grpSpPr>
          <a:xfrm>
            <a:off x="9728046" y="4869342"/>
            <a:ext cx="1623711" cy="630920"/>
            <a:chOff x="9588346" y="4824892"/>
            <a:chExt cx="1623711" cy="630920"/>
          </a:xfrm>
        </p:grpSpPr>
        <p:sp>
          <p:nvSpPr>
            <p:cNvPr id="16" name="Freeform: Shape 15">
              <a:extLst>
                <a:ext uri="{FF2B5EF4-FFF2-40B4-BE49-F238E27FC236}">
                  <a16:creationId xmlns:a16="http://schemas.microsoft.com/office/drawing/2014/main" id="{A4A2E074-C10D-4C57-AB72-B631E4D77102}"/>
                </a:ext>
              </a:extLst>
            </p:cNvPr>
            <p:cNvSpPr/>
            <p:nvPr/>
          </p:nvSpPr>
          <p:spPr>
            <a:xfrm rot="2700000" flipH="1">
              <a:off x="10267789" y="4452443"/>
              <a:ext cx="571820" cy="1316717"/>
            </a:xfrm>
            <a:custGeom>
              <a:avLst/>
              <a:gdLst>
                <a:gd name="connsiteX0" fmla="*/ 282417 w 571820"/>
                <a:gd name="connsiteY0" fmla="*/ 0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1820" h="1316717">
                  <a:moveTo>
                    <a:pt x="282417" y="0"/>
                  </a:moveTo>
                  <a:lnTo>
                    <a:pt x="285910" y="3175"/>
                  </a:lnTo>
                  <a:lnTo>
                    <a:pt x="287393" y="1827"/>
                  </a:lnTo>
                  <a:lnTo>
                    <a:pt x="289403" y="0"/>
                  </a:lnTo>
                  <a:lnTo>
                    <a:pt x="289403" y="6349"/>
                  </a:lnTo>
                  <a:lnTo>
                    <a:pt x="309203" y="24345"/>
                  </a:lnTo>
                  <a:cubicBezTo>
                    <a:pt x="471461" y="186603"/>
                    <a:pt x="571820" y="410761"/>
                    <a:pt x="571820" y="658359"/>
                  </a:cubicBezTo>
                  <a:cubicBezTo>
                    <a:pt x="571820" y="905956"/>
                    <a:pt x="471461" y="1130114"/>
                    <a:pt x="309203" y="1292372"/>
                  </a:cubicBezTo>
                  <a:lnTo>
                    <a:pt x="289403" y="1310368"/>
                  </a:lnTo>
                  <a:lnTo>
                    <a:pt x="289403" y="1316717"/>
                  </a:lnTo>
                  <a:lnTo>
                    <a:pt x="287393" y="1314890"/>
                  </a:lnTo>
                  <a:lnTo>
                    <a:pt x="285910" y="1313542"/>
                  </a:lnTo>
                  <a:lnTo>
                    <a:pt x="282417" y="1316717"/>
                  </a:lnTo>
                  <a:lnTo>
                    <a:pt x="282417" y="1310367"/>
                  </a:lnTo>
                  <a:lnTo>
                    <a:pt x="262617" y="1292372"/>
                  </a:lnTo>
                  <a:cubicBezTo>
                    <a:pt x="100359" y="1130113"/>
                    <a:pt x="0" y="905956"/>
                    <a:pt x="0" y="658358"/>
                  </a:cubicBezTo>
                  <a:cubicBezTo>
                    <a:pt x="0" y="410761"/>
                    <a:pt x="100359" y="186603"/>
                    <a:pt x="262617" y="24345"/>
                  </a:cubicBezTo>
                  <a:lnTo>
                    <a:pt x="282417" y="6349"/>
                  </a:lnTo>
                  <a:close/>
                </a:path>
              </a:pathLst>
            </a:custGeom>
            <a:solidFill>
              <a:schemeClr val="accent4">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0B037EB3-1772-4BA8-A95A-E5DBDFEA32B0}"/>
                </a:ext>
              </a:extLst>
            </p:cNvPr>
            <p:cNvGrpSpPr/>
            <p:nvPr/>
          </p:nvGrpSpPr>
          <p:grpSpPr>
            <a:xfrm rot="2700000" flipH="1">
              <a:off x="10112436" y="4359902"/>
              <a:ext cx="571820" cy="1620000"/>
              <a:chOff x="8482785" y="4330454"/>
              <a:chExt cx="571820" cy="1620000"/>
            </a:xfrm>
          </p:grpSpPr>
          <p:sp>
            <p:nvSpPr>
              <p:cNvPr id="18" name="Freeform: Shape 17">
                <a:extLst>
                  <a:ext uri="{FF2B5EF4-FFF2-40B4-BE49-F238E27FC236}">
                    <a16:creationId xmlns:a16="http://schemas.microsoft.com/office/drawing/2014/main" id="{A1F47AC1-63D0-47F3-9728-1A0A0543494B}"/>
                  </a:ext>
                </a:extLst>
              </p:cNvPr>
              <p:cNvSpPr/>
              <p:nvPr/>
            </p:nvSpPr>
            <p:spPr>
              <a:xfrm>
                <a:off x="8482785" y="4333632"/>
                <a:ext cx="571820" cy="1311956"/>
              </a:xfrm>
              <a:custGeom>
                <a:avLst/>
                <a:gdLst>
                  <a:gd name="connsiteX0" fmla="*/ 282417 w 571820"/>
                  <a:gd name="connsiteY0" fmla="*/ 0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 name="connsiteX0" fmla="*/ 282417 w 571820"/>
                  <a:gd name="connsiteY0" fmla="*/ 6349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 name="connsiteX0" fmla="*/ 262617 w 571820"/>
                  <a:gd name="connsiteY0" fmla="*/ 24345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0" fmla="*/ 262617 w 571820"/>
                  <a:gd name="connsiteY0" fmla="*/ 24345 h 1316717"/>
                  <a:gd name="connsiteX1" fmla="*/ 285910 w 571820"/>
                  <a:gd name="connsiteY1" fmla="*/ 3175 h 1316717"/>
                  <a:gd name="connsiteX2" fmla="*/ 287393 w 571820"/>
                  <a:gd name="connsiteY2" fmla="*/ 1827 h 1316717"/>
                  <a:gd name="connsiteX3" fmla="*/ 289403 w 571820"/>
                  <a:gd name="connsiteY3" fmla="*/ 0 h 1316717"/>
                  <a:gd name="connsiteX4" fmla="*/ 309203 w 571820"/>
                  <a:gd name="connsiteY4" fmla="*/ 24345 h 1316717"/>
                  <a:gd name="connsiteX5" fmla="*/ 571820 w 571820"/>
                  <a:gd name="connsiteY5" fmla="*/ 658359 h 1316717"/>
                  <a:gd name="connsiteX6" fmla="*/ 309203 w 571820"/>
                  <a:gd name="connsiteY6" fmla="*/ 1292372 h 1316717"/>
                  <a:gd name="connsiteX7" fmla="*/ 289403 w 571820"/>
                  <a:gd name="connsiteY7" fmla="*/ 1310368 h 1316717"/>
                  <a:gd name="connsiteX8" fmla="*/ 289403 w 571820"/>
                  <a:gd name="connsiteY8" fmla="*/ 1316717 h 1316717"/>
                  <a:gd name="connsiteX9" fmla="*/ 287393 w 571820"/>
                  <a:gd name="connsiteY9" fmla="*/ 1314890 h 1316717"/>
                  <a:gd name="connsiteX10" fmla="*/ 285910 w 571820"/>
                  <a:gd name="connsiteY10" fmla="*/ 1313542 h 1316717"/>
                  <a:gd name="connsiteX11" fmla="*/ 282417 w 571820"/>
                  <a:gd name="connsiteY11" fmla="*/ 1316717 h 1316717"/>
                  <a:gd name="connsiteX12" fmla="*/ 282417 w 571820"/>
                  <a:gd name="connsiteY12" fmla="*/ 1310367 h 1316717"/>
                  <a:gd name="connsiteX13" fmla="*/ 262617 w 571820"/>
                  <a:gd name="connsiteY13" fmla="*/ 1292372 h 1316717"/>
                  <a:gd name="connsiteX14" fmla="*/ 0 w 571820"/>
                  <a:gd name="connsiteY14" fmla="*/ 658358 h 1316717"/>
                  <a:gd name="connsiteX15" fmla="*/ 262617 w 571820"/>
                  <a:gd name="connsiteY15" fmla="*/ 24345 h 1316717"/>
                  <a:gd name="connsiteX0" fmla="*/ 262617 w 571820"/>
                  <a:gd name="connsiteY0" fmla="*/ 22518 h 1314890"/>
                  <a:gd name="connsiteX1" fmla="*/ 285910 w 571820"/>
                  <a:gd name="connsiteY1" fmla="*/ 1348 h 1314890"/>
                  <a:gd name="connsiteX2" fmla="*/ 287393 w 571820"/>
                  <a:gd name="connsiteY2" fmla="*/ 0 h 1314890"/>
                  <a:gd name="connsiteX3" fmla="*/ 309203 w 571820"/>
                  <a:gd name="connsiteY3" fmla="*/ 22518 h 1314890"/>
                  <a:gd name="connsiteX4" fmla="*/ 571820 w 571820"/>
                  <a:gd name="connsiteY4" fmla="*/ 656532 h 1314890"/>
                  <a:gd name="connsiteX5" fmla="*/ 309203 w 571820"/>
                  <a:gd name="connsiteY5" fmla="*/ 1290545 h 1314890"/>
                  <a:gd name="connsiteX6" fmla="*/ 289403 w 571820"/>
                  <a:gd name="connsiteY6" fmla="*/ 1308541 h 1314890"/>
                  <a:gd name="connsiteX7" fmla="*/ 289403 w 571820"/>
                  <a:gd name="connsiteY7" fmla="*/ 1314890 h 1314890"/>
                  <a:gd name="connsiteX8" fmla="*/ 287393 w 571820"/>
                  <a:gd name="connsiteY8" fmla="*/ 1313063 h 1314890"/>
                  <a:gd name="connsiteX9" fmla="*/ 285910 w 571820"/>
                  <a:gd name="connsiteY9" fmla="*/ 1311715 h 1314890"/>
                  <a:gd name="connsiteX10" fmla="*/ 282417 w 571820"/>
                  <a:gd name="connsiteY10" fmla="*/ 1314890 h 1314890"/>
                  <a:gd name="connsiteX11" fmla="*/ 282417 w 571820"/>
                  <a:gd name="connsiteY11" fmla="*/ 1308540 h 1314890"/>
                  <a:gd name="connsiteX12" fmla="*/ 262617 w 571820"/>
                  <a:gd name="connsiteY12" fmla="*/ 1290545 h 1314890"/>
                  <a:gd name="connsiteX13" fmla="*/ 0 w 571820"/>
                  <a:gd name="connsiteY13" fmla="*/ 656531 h 1314890"/>
                  <a:gd name="connsiteX14" fmla="*/ 262617 w 571820"/>
                  <a:gd name="connsiteY14" fmla="*/ 22518 h 1314890"/>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82417 w 571820"/>
                  <a:gd name="connsiteY9" fmla="*/ 1313542 h 1313542"/>
                  <a:gd name="connsiteX10" fmla="*/ 282417 w 571820"/>
                  <a:gd name="connsiteY10" fmla="*/ 1307192 h 1313542"/>
                  <a:gd name="connsiteX11" fmla="*/ 262617 w 571820"/>
                  <a:gd name="connsiteY11" fmla="*/ 1289197 h 1313542"/>
                  <a:gd name="connsiteX12" fmla="*/ 0 w 571820"/>
                  <a:gd name="connsiteY12" fmla="*/ 655183 h 1313542"/>
                  <a:gd name="connsiteX13" fmla="*/ 262617 w 571820"/>
                  <a:gd name="connsiteY13"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82417 w 571820"/>
                  <a:gd name="connsiteY9" fmla="*/ 1313542 h 1313542"/>
                  <a:gd name="connsiteX10" fmla="*/ 262617 w 571820"/>
                  <a:gd name="connsiteY10" fmla="*/ 1289197 h 1313542"/>
                  <a:gd name="connsiteX11" fmla="*/ 0 w 571820"/>
                  <a:gd name="connsiteY11" fmla="*/ 655183 h 1313542"/>
                  <a:gd name="connsiteX12" fmla="*/ 262617 w 571820"/>
                  <a:gd name="connsiteY12"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62617 w 571820"/>
                  <a:gd name="connsiteY9" fmla="*/ 1289197 h 1313542"/>
                  <a:gd name="connsiteX10" fmla="*/ 0 w 571820"/>
                  <a:gd name="connsiteY10" fmla="*/ 655183 h 1313542"/>
                  <a:gd name="connsiteX11" fmla="*/ 262617 w 571820"/>
                  <a:gd name="connsiteY11"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62617 w 571820"/>
                  <a:gd name="connsiteY8" fmla="*/ 1289197 h 1313542"/>
                  <a:gd name="connsiteX9" fmla="*/ 0 w 571820"/>
                  <a:gd name="connsiteY9" fmla="*/ 655183 h 1313542"/>
                  <a:gd name="connsiteX10" fmla="*/ 262617 w 571820"/>
                  <a:gd name="connsiteY10"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62617 w 571820"/>
                  <a:gd name="connsiteY7" fmla="*/ 1289197 h 1313542"/>
                  <a:gd name="connsiteX8" fmla="*/ 0 w 571820"/>
                  <a:gd name="connsiteY8" fmla="*/ 655183 h 1313542"/>
                  <a:gd name="connsiteX9" fmla="*/ 262617 w 571820"/>
                  <a:gd name="connsiteY9" fmla="*/ 21170 h 1313542"/>
                  <a:gd name="connsiteX0" fmla="*/ 262617 w 571820"/>
                  <a:gd name="connsiteY0" fmla="*/ 21170 h 1364739"/>
                  <a:gd name="connsiteX1" fmla="*/ 285910 w 571820"/>
                  <a:gd name="connsiteY1" fmla="*/ 0 h 1364739"/>
                  <a:gd name="connsiteX2" fmla="*/ 309203 w 571820"/>
                  <a:gd name="connsiteY2" fmla="*/ 21170 h 1364739"/>
                  <a:gd name="connsiteX3" fmla="*/ 571820 w 571820"/>
                  <a:gd name="connsiteY3" fmla="*/ 655184 h 1364739"/>
                  <a:gd name="connsiteX4" fmla="*/ 309203 w 571820"/>
                  <a:gd name="connsiteY4" fmla="*/ 1289197 h 1364739"/>
                  <a:gd name="connsiteX5" fmla="*/ 289403 w 571820"/>
                  <a:gd name="connsiteY5" fmla="*/ 1307193 h 1364739"/>
                  <a:gd name="connsiteX6" fmla="*/ 177485 w 571820"/>
                  <a:gd name="connsiteY6" fmla="*/ 1364739 h 1364739"/>
                  <a:gd name="connsiteX7" fmla="*/ 262617 w 571820"/>
                  <a:gd name="connsiteY7" fmla="*/ 1289197 h 1364739"/>
                  <a:gd name="connsiteX8" fmla="*/ 0 w 571820"/>
                  <a:gd name="connsiteY8" fmla="*/ 655183 h 1364739"/>
                  <a:gd name="connsiteX9" fmla="*/ 262617 w 571820"/>
                  <a:gd name="connsiteY9" fmla="*/ 21170 h 1364739"/>
                  <a:gd name="connsiteX0" fmla="*/ 262617 w 571820"/>
                  <a:gd name="connsiteY0" fmla="*/ 21170 h 1364739"/>
                  <a:gd name="connsiteX1" fmla="*/ 285910 w 571820"/>
                  <a:gd name="connsiteY1" fmla="*/ 0 h 1364739"/>
                  <a:gd name="connsiteX2" fmla="*/ 309203 w 571820"/>
                  <a:gd name="connsiteY2" fmla="*/ 21170 h 1364739"/>
                  <a:gd name="connsiteX3" fmla="*/ 571820 w 571820"/>
                  <a:gd name="connsiteY3" fmla="*/ 655184 h 1364739"/>
                  <a:gd name="connsiteX4" fmla="*/ 309203 w 571820"/>
                  <a:gd name="connsiteY4" fmla="*/ 1289197 h 1364739"/>
                  <a:gd name="connsiteX5" fmla="*/ 285832 w 571820"/>
                  <a:gd name="connsiteY5" fmla="*/ 1311956 h 1364739"/>
                  <a:gd name="connsiteX6" fmla="*/ 177485 w 571820"/>
                  <a:gd name="connsiteY6" fmla="*/ 1364739 h 1364739"/>
                  <a:gd name="connsiteX7" fmla="*/ 262617 w 571820"/>
                  <a:gd name="connsiteY7" fmla="*/ 1289197 h 1364739"/>
                  <a:gd name="connsiteX8" fmla="*/ 0 w 571820"/>
                  <a:gd name="connsiteY8" fmla="*/ 655183 h 1364739"/>
                  <a:gd name="connsiteX9" fmla="*/ 262617 w 571820"/>
                  <a:gd name="connsiteY9" fmla="*/ 21170 h 1364739"/>
                  <a:gd name="connsiteX0" fmla="*/ 262617 w 571820"/>
                  <a:gd name="connsiteY0" fmla="*/ 21170 h 1311956"/>
                  <a:gd name="connsiteX1" fmla="*/ 285910 w 571820"/>
                  <a:gd name="connsiteY1" fmla="*/ 0 h 1311956"/>
                  <a:gd name="connsiteX2" fmla="*/ 309203 w 571820"/>
                  <a:gd name="connsiteY2" fmla="*/ 21170 h 1311956"/>
                  <a:gd name="connsiteX3" fmla="*/ 571820 w 571820"/>
                  <a:gd name="connsiteY3" fmla="*/ 655184 h 1311956"/>
                  <a:gd name="connsiteX4" fmla="*/ 309203 w 571820"/>
                  <a:gd name="connsiteY4" fmla="*/ 1289197 h 1311956"/>
                  <a:gd name="connsiteX5" fmla="*/ 285832 w 571820"/>
                  <a:gd name="connsiteY5" fmla="*/ 1311956 h 1311956"/>
                  <a:gd name="connsiteX6" fmla="*/ 262617 w 571820"/>
                  <a:gd name="connsiteY6" fmla="*/ 1289197 h 1311956"/>
                  <a:gd name="connsiteX7" fmla="*/ 0 w 571820"/>
                  <a:gd name="connsiteY7" fmla="*/ 655183 h 1311956"/>
                  <a:gd name="connsiteX8" fmla="*/ 262617 w 571820"/>
                  <a:gd name="connsiteY8" fmla="*/ 21170 h 131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820" h="1311956">
                    <a:moveTo>
                      <a:pt x="262617" y="21170"/>
                    </a:moveTo>
                    <a:lnTo>
                      <a:pt x="285910" y="0"/>
                    </a:lnTo>
                    <a:lnTo>
                      <a:pt x="309203" y="21170"/>
                    </a:lnTo>
                    <a:cubicBezTo>
                      <a:pt x="471461" y="183428"/>
                      <a:pt x="571820" y="407586"/>
                      <a:pt x="571820" y="655184"/>
                    </a:cubicBezTo>
                    <a:cubicBezTo>
                      <a:pt x="571820" y="902781"/>
                      <a:pt x="471461" y="1126939"/>
                      <a:pt x="309203" y="1289197"/>
                    </a:cubicBezTo>
                    <a:lnTo>
                      <a:pt x="285832" y="1311956"/>
                    </a:lnTo>
                    <a:lnTo>
                      <a:pt x="262617" y="1289197"/>
                    </a:lnTo>
                    <a:cubicBezTo>
                      <a:pt x="100359" y="1126938"/>
                      <a:pt x="0" y="902781"/>
                      <a:pt x="0" y="655183"/>
                    </a:cubicBezTo>
                    <a:cubicBezTo>
                      <a:pt x="0" y="407586"/>
                      <a:pt x="100359" y="183428"/>
                      <a:pt x="262617" y="21170"/>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9" name="Straight Connector 18">
                <a:extLst>
                  <a:ext uri="{FF2B5EF4-FFF2-40B4-BE49-F238E27FC236}">
                    <a16:creationId xmlns:a16="http://schemas.microsoft.com/office/drawing/2014/main" id="{803A57D6-0C36-4560-A08A-16768551EF6F}"/>
                  </a:ext>
                </a:extLst>
              </p:cNvPr>
              <p:cNvCxnSpPr>
                <a:cxnSpLocks/>
              </p:cNvCxnSpPr>
              <p:nvPr/>
            </p:nvCxnSpPr>
            <p:spPr>
              <a:xfrm>
                <a:off x="8768695" y="433045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436560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794F-0C7D-47A6-A355-9B54F3A082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18BEFC-5F95-43C3-A662-CF24426CB374}"/>
              </a:ext>
            </a:extLst>
          </p:cNvPr>
          <p:cNvSpPr>
            <a:spLocks noGrp="1"/>
          </p:cNvSpPr>
          <p:nvPr>
            <p:ph type="body" orient="vert" idx="1"/>
          </p:nvPr>
        </p:nvSpPr>
        <p:spPr>
          <a:xfrm>
            <a:off x="1079500" y="1790700"/>
            <a:ext cx="10026650" cy="39782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020A41-C226-41AB-8766-C9BF3E9BF9D0}"/>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5" name="Footer Placeholder 4">
            <a:extLst>
              <a:ext uri="{FF2B5EF4-FFF2-40B4-BE49-F238E27FC236}">
                <a16:creationId xmlns:a16="http://schemas.microsoft.com/office/drawing/2014/main" id="{877795E9-017B-4505-810D-A5F553A56BC9}"/>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626A1BD-3429-4C11-B230-8AD083EC3EC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79370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11CA2-18BF-408B-A40C-B43A0A7B80FA}"/>
              </a:ext>
            </a:extLst>
          </p:cNvPr>
          <p:cNvSpPr>
            <a:spLocks noGrp="1"/>
          </p:cNvSpPr>
          <p:nvPr>
            <p:ph type="title" orient="vert"/>
          </p:nvPr>
        </p:nvSpPr>
        <p:spPr>
          <a:xfrm>
            <a:off x="9899079" y="1079500"/>
            <a:ext cx="1292662" cy="4689476"/>
          </a:xfrm>
        </p:spPr>
        <p:txBody>
          <a:bodyPr vert="eaVert">
            <a:normAutofit/>
          </a:bodyPr>
          <a:lstStyle/>
          <a:p>
            <a:r>
              <a:rPr lang="en-US"/>
              <a:t>Click to edit Master title style</a:t>
            </a:r>
          </a:p>
        </p:txBody>
      </p:sp>
      <p:sp>
        <p:nvSpPr>
          <p:cNvPr id="3" name="Vertical Text Placeholder 2">
            <a:extLst>
              <a:ext uri="{FF2B5EF4-FFF2-40B4-BE49-F238E27FC236}">
                <a16:creationId xmlns:a16="http://schemas.microsoft.com/office/drawing/2014/main" id="{BAE424B6-12FC-41A1-AF7C-7E3931D97204}"/>
              </a:ext>
            </a:extLst>
          </p:cNvPr>
          <p:cNvSpPr>
            <a:spLocks noGrp="1"/>
          </p:cNvSpPr>
          <p:nvPr>
            <p:ph type="body" orient="vert" idx="1"/>
          </p:nvPr>
        </p:nvSpPr>
        <p:spPr>
          <a:xfrm>
            <a:off x="1079499" y="1079500"/>
            <a:ext cx="8495943" cy="46894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5CF957-F921-48CF-97FE-91190C1AE9B3}"/>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5" name="Footer Placeholder 4">
            <a:extLst>
              <a:ext uri="{FF2B5EF4-FFF2-40B4-BE49-F238E27FC236}">
                <a16:creationId xmlns:a16="http://schemas.microsoft.com/office/drawing/2014/main" id="{6653F49D-6E0C-47F7-BAAD-A427913DC4D1}"/>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38A122-F390-46CF-BECF-3AE05CA585C4}"/>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326088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A217A-A229-4751-8D09-0CAD914F62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9DEA33-60C3-4B28-B3EF-E93D6D46A3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7D3B28-C66B-4279-AB67-2BC1D01239A4}"/>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5" name="Footer Placeholder 4">
            <a:extLst>
              <a:ext uri="{FF2B5EF4-FFF2-40B4-BE49-F238E27FC236}">
                <a16:creationId xmlns:a16="http://schemas.microsoft.com/office/drawing/2014/main" id="{8928FF39-A0DA-4F77-9297-B83C86B575D9}"/>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9D7D65A-9D4E-42F6-A8BF-1EEAFB180710}"/>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114256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017BB-B242-4CC6-887C-83E08CE2D54A}"/>
              </a:ext>
            </a:extLst>
          </p:cNvPr>
          <p:cNvSpPr>
            <a:spLocks noGrp="1"/>
          </p:cNvSpPr>
          <p:nvPr>
            <p:ph type="title"/>
          </p:nvPr>
        </p:nvSpPr>
        <p:spPr>
          <a:xfrm>
            <a:off x="1079500" y="2252663"/>
            <a:ext cx="4457700" cy="2349500"/>
          </a:xfrm>
        </p:spPr>
        <p:txBody>
          <a:bodyPr anchor="ctr" anchorCtr="0">
            <a:normAutofit/>
          </a:bodyPr>
          <a:lstStyle>
            <a:lvl1pPr algn="ctr">
              <a:defRPr sz="2800"/>
            </a:lvl1pPr>
          </a:lstStyle>
          <a:p>
            <a:r>
              <a:rPr lang="en-US"/>
              <a:t>Click to edit Master title style</a:t>
            </a:r>
          </a:p>
        </p:txBody>
      </p:sp>
      <p:sp>
        <p:nvSpPr>
          <p:cNvPr id="3" name="Text Placeholder 2">
            <a:extLst>
              <a:ext uri="{FF2B5EF4-FFF2-40B4-BE49-F238E27FC236}">
                <a16:creationId xmlns:a16="http://schemas.microsoft.com/office/drawing/2014/main" id="{26695823-EA83-493F-8FEC-C72B5B9CF2FD}"/>
              </a:ext>
            </a:extLst>
          </p:cNvPr>
          <p:cNvSpPr>
            <a:spLocks noGrp="1"/>
          </p:cNvSpPr>
          <p:nvPr>
            <p:ph type="body" idx="1"/>
          </p:nvPr>
        </p:nvSpPr>
        <p:spPr>
          <a:xfrm>
            <a:off x="6654800" y="2252664"/>
            <a:ext cx="4451348" cy="2349500"/>
          </a:xfrm>
        </p:spPr>
        <p:txBody>
          <a:bodyPr anchor="ctr" anchorCtr="0"/>
          <a:lstStyle>
            <a:lvl1pPr marL="0" indent="0">
              <a:buNone/>
              <a:defRPr sz="2400" i="1">
                <a:solidFill>
                  <a:schemeClr val="tx1">
                    <a:alpha val="7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E08E54-36BB-4AB4-BE1F-5FA8207BEAF8}"/>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5" name="Footer Placeholder 4">
            <a:extLst>
              <a:ext uri="{FF2B5EF4-FFF2-40B4-BE49-F238E27FC236}">
                <a16:creationId xmlns:a16="http://schemas.microsoft.com/office/drawing/2014/main" id="{C0453A6A-C55A-40A1-A3BB-DB417047F547}"/>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D6E656-7AC0-4BD3-AFE5-4B5122E2F2D8}"/>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grpSp>
        <p:nvGrpSpPr>
          <p:cNvPr id="20" name="Group 19">
            <a:extLst>
              <a:ext uri="{FF2B5EF4-FFF2-40B4-BE49-F238E27FC236}">
                <a16:creationId xmlns:a16="http://schemas.microsoft.com/office/drawing/2014/main" id="{E9ABE19D-0B51-4388-93D1-0CD6B767115D}"/>
              </a:ext>
            </a:extLst>
          </p:cNvPr>
          <p:cNvGrpSpPr/>
          <p:nvPr/>
        </p:nvGrpSpPr>
        <p:grpSpPr>
          <a:xfrm>
            <a:off x="999771" y="932104"/>
            <a:ext cx="913428" cy="1032464"/>
            <a:chOff x="999771" y="932104"/>
            <a:chExt cx="913428" cy="1032464"/>
          </a:xfrm>
        </p:grpSpPr>
        <p:grpSp>
          <p:nvGrpSpPr>
            <p:cNvPr id="21" name="Group 20">
              <a:extLst>
                <a:ext uri="{FF2B5EF4-FFF2-40B4-BE49-F238E27FC236}">
                  <a16:creationId xmlns:a16="http://schemas.microsoft.com/office/drawing/2014/main" id="{46226ED6-7133-4222-9552-0EA4B1B3C9FB}"/>
                </a:ext>
              </a:extLst>
            </p:cNvPr>
            <p:cNvGrpSpPr/>
            <p:nvPr/>
          </p:nvGrpSpPr>
          <p:grpSpPr>
            <a:xfrm rot="8100000" flipV="1">
              <a:off x="1047457" y="1290386"/>
              <a:ext cx="865742" cy="628383"/>
              <a:chOff x="558167" y="958515"/>
              <a:chExt cx="865742" cy="628383"/>
            </a:xfrm>
            <a:solidFill>
              <a:schemeClr val="accent3"/>
            </a:solidFill>
          </p:grpSpPr>
          <p:sp>
            <p:nvSpPr>
              <p:cNvPr id="28" name="Freeform: Shape 27">
                <a:extLst>
                  <a:ext uri="{FF2B5EF4-FFF2-40B4-BE49-F238E27FC236}">
                    <a16:creationId xmlns:a16="http://schemas.microsoft.com/office/drawing/2014/main" id="{BE810E40-D42F-4034-93BA-54446465D20B}"/>
                  </a:ext>
                </a:extLst>
              </p:cNvPr>
              <p:cNvSpPr/>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Freeform: Shape 28">
                <a:extLst>
                  <a:ext uri="{FF2B5EF4-FFF2-40B4-BE49-F238E27FC236}">
                    <a16:creationId xmlns:a16="http://schemas.microsoft.com/office/drawing/2014/main" id="{60F6BFC2-CA89-42B8-8A5A-E9F26BA87FBB}"/>
                  </a:ext>
                </a:extLst>
              </p:cNvPr>
              <p:cNvSpPr/>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2" name="Group 21">
              <a:extLst>
                <a:ext uri="{FF2B5EF4-FFF2-40B4-BE49-F238E27FC236}">
                  <a16:creationId xmlns:a16="http://schemas.microsoft.com/office/drawing/2014/main" id="{1CA36485-DC1D-48C9-91B2-425DBC66D471}"/>
                </a:ext>
              </a:extLst>
            </p:cNvPr>
            <p:cNvGrpSpPr/>
            <p:nvPr/>
          </p:nvGrpSpPr>
          <p:grpSpPr>
            <a:xfrm rot="10800000" flipH="1" flipV="1">
              <a:off x="999771" y="932104"/>
              <a:ext cx="864005" cy="1032464"/>
              <a:chOff x="2207971" y="2384401"/>
              <a:chExt cx="864005" cy="1032464"/>
            </a:xfrm>
          </p:grpSpPr>
          <p:sp>
            <p:nvSpPr>
              <p:cNvPr id="23" name="Freeform: Shape 22">
                <a:extLst>
                  <a:ext uri="{FF2B5EF4-FFF2-40B4-BE49-F238E27FC236}">
                    <a16:creationId xmlns:a16="http://schemas.microsoft.com/office/drawing/2014/main" id="{0ACF276E-196C-4923-B7D1-48A8E6A1669C}"/>
                  </a:ext>
                </a:extLst>
              </p:cNvPr>
              <p:cNvSpPr/>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Freeform: Shape 23">
                <a:extLst>
                  <a:ext uri="{FF2B5EF4-FFF2-40B4-BE49-F238E27FC236}">
                    <a16:creationId xmlns:a16="http://schemas.microsoft.com/office/drawing/2014/main" id="{FFE3686C-DFF6-4995-81B8-FA38F5BB0401}"/>
                  </a:ext>
                </a:extLst>
              </p:cNvPr>
              <p:cNvSpPr/>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5" name="Group 24">
                <a:extLst>
                  <a:ext uri="{FF2B5EF4-FFF2-40B4-BE49-F238E27FC236}">
                    <a16:creationId xmlns:a16="http://schemas.microsoft.com/office/drawing/2014/main" id="{9DCBF653-CCB9-47B2-9DD9-68847A45D82D}"/>
                  </a:ext>
                </a:extLst>
              </p:cNvPr>
              <p:cNvGrpSpPr/>
              <p:nvPr/>
            </p:nvGrpSpPr>
            <p:grpSpPr>
              <a:xfrm>
                <a:off x="2440769" y="2384401"/>
                <a:ext cx="313009" cy="1032464"/>
                <a:chOff x="2440769" y="2384401"/>
                <a:chExt cx="313009" cy="1032464"/>
              </a:xfrm>
            </p:grpSpPr>
            <p:cxnSp>
              <p:nvCxnSpPr>
                <p:cNvPr id="26" name="Straight Connector 25">
                  <a:extLst>
                    <a:ext uri="{FF2B5EF4-FFF2-40B4-BE49-F238E27FC236}">
                      <a16:creationId xmlns:a16="http://schemas.microsoft.com/office/drawing/2014/main" id="{7F081A1F-C7C9-4907-AAED-B4E9B64973FB}"/>
                    </a:ext>
                  </a:extLst>
                </p:cNvPr>
                <p:cNvCxnSpPr>
                  <a:cxnSpLocks/>
                </p:cNvCxnSpPr>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4F8F89A-0719-4D9A-8379-9EEBD7201052}"/>
                    </a:ext>
                  </a:extLst>
                </p:cNvPr>
                <p:cNvCxnSpPr>
                  <a:cxnSpLocks/>
                </p:cNvCxnSpPr>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30" name="Group 29">
            <a:extLst>
              <a:ext uri="{FF2B5EF4-FFF2-40B4-BE49-F238E27FC236}">
                <a16:creationId xmlns:a16="http://schemas.microsoft.com/office/drawing/2014/main" id="{E7AA5779-FF0F-4ACF-A56C-710A4CDEC8A3}"/>
              </a:ext>
            </a:extLst>
          </p:cNvPr>
          <p:cNvGrpSpPr/>
          <p:nvPr/>
        </p:nvGrpSpPr>
        <p:grpSpPr>
          <a:xfrm>
            <a:off x="1437136" y="649304"/>
            <a:ext cx="388541" cy="388541"/>
            <a:chOff x="5752675" y="5440856"/>
            <a:chExt cx="388541" cy="388541"/>
          </a:xfrm>
        </p:grpSpPr>
        <p:sp>
          <p:nvSpPr>
            <p:cNvPr id="31" name="Oval 30">
              <a:extLst>
                <a:ext uri="{FF2B5EF4-FFF2-40B4-BE49-F238E27FC236}">
                  <a16:creationId xmlns:a16="http://schemas.microsoft.com/office/drawing/2014/main" id="{5F0ADB13-4626-4F84-B513-0B58E65C248E}"/>
                </a:ext>
              </a:extLst>
            </p:cNvPr>
            <p:cNvSpPr/>
            <p:nvPr/>
          </p:nvSpPr>
          <p:spPr>
            <a:xfrm rot="10800000">
              <a:off x="5800801" y="5488982"/>
              <a:ext cx="340415" cy="3404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Oval 31">
              <a:extLst>
                <a:ext uri="{FF2B5EF4-FFF2-40B4-BE49-F238E27FC236}">
                  <a16:creationId xmlns:a16="http://schemas.microsoft.com/office/drawing/2014/main" id="{AF46BC46-AD78-4932-95BA-D3009154CA7A}"/>
                </a:ext>
              </a:extLst>
            </p:cNvPr>
            <p:cNvSpPr/>
            <p:nvPr/>
          </p:nvSpPr>
          <p:spPr>
            <a:xfrm>
              <a:off x="5752675" y="5440856"/>
              <a:ext cx="340415" cy="34041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3" name="Straight Connector 32">
            <a:extLst>
              <a:ext uri="{FF2B5EF4-FFF2-40B4-BE49-F238E27FC236}">
                <a16:creationId xmlns:a16="http://schemas.microsoft.com/office/drawing/2014/main" id="{D38118F0-6EA8-4901-9161-9101C6DDD97E}"/>
              </a:ext>
            </a:extLst>
          </p:cNvPr>
          <p:cNvCxnSpPr>
            <a:cxnSpLocks/>
          </p:cNvCxnSpPr>
          <p:nvPr/>
        </p:nvCxnSpPr>
        <p:spPr>
          <a:xfrm rot="16200000" flipH="1">
            <a:off x="5826000" y="342900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7830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D013D-A80D-4455-B886-0C3448294C02}"/>
              </a:ext>
            </a:extLst>
          </p:cNvPr>
          <p:cNvSpPr>
            <a:spLocks noGrp="1"/>
          </p:cNvSpPr>
          <p:nvPr>
            <p:ph type="title"/>
          </p:nvPr>
        </p:nvSpPr>
        <p:spPr/>
        <p:txBody>
          <a:bodyPr/>
          <a:lstStyle>
            <a:lvl1pPr algn="l">
              <a:defRPr/>
            </a:lvl1pPr>
          </a:lstStyle>
          <a:p>
            <a:r>
              <a:rPr lang="en-US"/>
              <a:t>Click to edit Master title style</a:t>
            </a:r>
          </a:p>
        </p:txBody>
      </p:sp>
      <p:sp>
        <p:nvSpPr>
          <p:cNvPr id="3" name="Content Placeholder 2">
            <a:extLst>
              <a:ext uri="{FF2B5EF4-FFF2-40B4-BE49-F238E27FC236}">
                <a16:creationId xmlns:a16="http://schemas.microsoft.com/office/drawing/2014/main" id="{4A99D3AB-20B9-4D90-8106-506F443682C8}"/>
              </a:ext>
            </a:extLst>
          </p:cNvPr>
          <p:cNvSpPr>
            <a:spLocks noGrp="1"/>
          </p:cNvSpPr>
          <p:nvPr>
            <p:ph sz="half" idx="1"/>
          </p:nvPr>
        </p:nvSpPr>
        <p:spPr>
          <a:xfrm>
            <a:off x="1085850" y="1790700"/>
            <a:ext cx="4740150" cy="3978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F9DF39-257F-4C10-A7B4-1AA1C66F28E9}"/>
              </a:ext>
            </a:extLst>
          </p:cNvPr>
          <p:cNvSpPr>
            <a:spLocks noGrp="1"/>
          </p:cNvSpPr>
          <p:nvPr>
            <p:ph sz="half" idx="2"/>
          </p:nvPr>
        </p:nvSpPr>
        <p:spPr>
          <a:xfrm>
            <a:off x="6366000" y="1790700"/>
            <a:ext cx="4740150" cy="3978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E57E5E-B324-4633-AB65-4A53498B9FA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6" name="Footer Placeholder 5">
            <a:extLst>
              <a:ext uri="{FF2B5EF4-FFF2-40B4-BE49-F238E27FC236}">
                <a16:creationId xmlns:a16="http://schemas.microsoft.com/office/drawing/2014/main" id="{5B42A16D-8423-4C91-B839-F95380250FA3}"/>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3AD46B-C875-4F91-8991-4A4E5D768D9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626989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70C3-74D3-4445-A879-4F7CF42ED29A}"/>
              </a:ext>
            </a:extLst>
          </p:cNvPr>
          <p:cNvSpPr>
            <a:spLocks noGrp="1"/>
          </p:cNvSpPr>
          <p:nvPr>
            <p:ph type="title"/>
          </p:nvPr>
        </p:nvSpPr>
        <p:spPr>
          <a:xfrm>
            <a:off x="1079500" y="1011238"/>
            <a:ext cx="10026650" cy="655637"/>
          </a:xfrm>
        </p:spPr>
        <p:txBody>
          <a:bodyPr>
            <a:normAutofit/>
          </a:bodyPr>
          <a:lstStyle>
            <a:lvl1pPr algn="l">
              <a:defRPr/>
            </a:lvl1pPr>
          </a:lstStyle>
          <a:p>
            <a:r>
              <a:rPr lang="en-US"/>
              <a:t>Click to edit Master title style</a:t>
            </a:r>
          </a:p>
        </p:txBody>
      </p:sp>
      <p:sp>
        <p:nvSpPr>
          <p:cNvPr id="3" name="Text Placeholder 2">
            <a:extLst>
              <a:ext uri="{FF2B5EF4-FFF2-40B4-BE49-F238E27FC236}">
                <a16:creationId xmlns:a16="http://schemas.microsoft.com/office/drawing/2014/main" id="{B2B64494-3C1C-49FE-ADB2-6F41CEEA82EF}"/>
              </a:ext>
            </a:extLst>
          </p:cNvPr>
          <p:cNvSpPr>
            <a:spLocks noGrp="1"/>
          </p:cNvSpPr>
          <p:nvPr>
            <p:ph type="body" idx="1"/>
          </p:nvPr>
        </p:nvSpPr>
        <p:spPr>
          <a:xfrm>
            <a:off x="1079500" y="1854200"/>
            <a:ext cx="4741200" cy="553998"/>
          </a:xfrm>
        </p:spPr>
        <p:txBody>
          <a:bodyPr anchor="t" anchorCtr="0">
            <a:normAutofit/>
          </a:bodyPr>
          <a:lstStyle>
            <a:lvl1pPr marL="0" indent="0">
              <a:lnSpc>
                <a:spcPct val="100000"/>
              </a:lnSpc>
              <a:buNone/>
              <a:defRPr sz="1800" b="0" cap="all" spc="300" baseline="0">
                <a:solidFill>
                  <a:schemeClr val="tx1">
                    <a:alpha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EE19A6-8340-43A4-9B30-A27DEB9E2BF1}"/>
              </a:ext>
            </a:extLst>
          </p:cNvPr>
          <p:cNvSpPr>
            <a:spLocks noGrp="1"/>
          </p:cNvSpPr>
          <p:nvPr>
            <p:ph sz="half" idx="2"/>
          </p:nvPr>
        </p:nvSpPr>
        <p:spPr>
          <a:xfrm>
            <a:off x="1079500" y="2525561"/>
            <a:ext cx="4741200" cy="3243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9D4B31-0090-483A-BF84-CEA2B22D51D5}"/>
              </a:ext>
            </a:extLst>
          </p:cNvPr>
          <p:cNvSpPr>
            <a:spLocks noGrp="1"/>
          </p:cNvSpPr>
          <p:nvPr>
            <p:ph type="body" sz="quarter" idx="3"/>
          </p:nvPr>
        </p:nvSpPr>
        <p:spPr>
          <a:xfrm>
            <a:off x="6364950" y="1854200"/>
            <a:ext cx="4741200" cy="553998"/>
          </a:xfrm>
        </p:spPr>
        <p:txBody>
          <a:bodyPr anchor="t" anchorCtr="0">
            <a:normAutofit/>
          </a:bodyPr>
          <a:lstStyle>
            <a:lvl1pPr marL="0" indent="0">
              <a:lnSpc>
                <a:spcPct val="100000"/>
              </a:lnSpc>
              <a:buNone/>
              <a:defRPr sz="1800" b="0" cap="all" spc="300" baseline="0">
                <a:solidFill>
                  <a:schemeClr val="tx1">
                    <a:alpha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8DB9E9-0BD8-4F85-9342-5C5BA0D35CEA}"/>
              </a:ext>
            </a:extLst>
          </p:cNvPr>
          <p:cNvSpPr>
            <a:spLocks noGrp="1"/>
          </p:cNvSpPr>
          <p:nvPr>
            <p:ph sz="quarter" idx="4"/>
          </p:nvPr>
        </p:nvSpPr>
        <p:spPr>
          <a:xfrm>
            <a:off x="6364950" y="2525560"/>
            <a:ext cx="4741200" cy="3243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AE3D3E-6168-45C3-BAB4-04FFFB98354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8" name="Footer Placeholder 7">
            <a:extLst>
              <a:ext uri="{FF2B5EF4-FFF2-40B4-BE49-F238E27FC236}">
                <a16:creationId xmlns:a16="http://schemas.microsoft.com/office/drawing/2014/main" id="{DA8F8D02-7CCF-4321-847A-CD553E52A342}"/>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F966368-2A9A-4617-A2A9-E4E9ACD06381}"/>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299064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9500" y="1079500"/>
            <a:ext cx="10026650" cy="4689475"/>
          </a:xfrm>
        </p:spPr>
        <p:txBody>
          <a:bodyPr anchor="ct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1629F6FD-C2F8-4688-B52A-ED76F48B8B4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4" name="Footer Placeholder 3">
            <a:extLst>
              <a:ext uri="{FF2B5EF4-FFF2-40B4-BE49-F238E27FC236}">
                <a16:creationId xmlns:a16="http://schemas.microsoft.com/office/drawing/2014/main" id="{AB358F0F-237C-4F8E-A5A7-48269F700B1D}"/>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8C3629E-70C3-44A4-A268-2194CD424AF9}"/>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994504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232D4-EC56-49D3-B967-D972B5E5E2C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3" name="Footer Placeholder 2">
            <a:extLst>
              <a:ext uri="{FF2B5EF4-FFF2-40B4-BE49-F238E27FC236}">
                <a16:creationId xmlns:a16="http://schemas.microsoft.com/office/drawing/2014/main" id="{0B2C3171-136A-405F-B1CF-C0DAFAA21E41}"/>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6523E7E-BA29-40D2-BE24-10E7F7050409}"/>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62423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607EF-706F-47DD-B487-7C3E4EDE1945}"/>
              </a:ext>
            </a:extLst>
          </p:cNvPr>
          <p:cNvSpPr>
            <a:spLocks noGrp="1"/>
          </p:cNvSpPr>
          <p:nvPr>
            <p:ph type="title"/>
          </p:nvPr>
        </p:nvSpPr>
        <p:spPr>
          <a:xfrm>
            <a:off x="1071607" y="1011238"/>
            <a:ext cx="3906000" cy="1292400"/>
          </a:xfrm>
        </p:spPr>
        <p:txBody>
          <a:bodyPr anchor="t" anchorCtr="0">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08298442-7D9F-4D62-866B-FBA382F06C4C}"/>
              </a:ext>
            </a:extLst>
          </p:cNvPr>
          <p:cNvSpPr>
            <a:spLocks noGrp="1"/>
          </p:cNvSpPr>
          <p:nvPr>
            <p:ph idx="1"/>
          </p:nvPr>
        </p:nvSpPr>
        <p:spPr>
          <a:xfrm>
            <a:off x="5537200" y="955230"/>
            <a:ext cx="5583193" cy="4813745"/>
          </a:xfrm>
        </p:spPr>
        <p:txBody>
          <a:bodyPr/>
          <a:lstStyle>
            <a:lvl1pPr marL="0" indent="0">
              <a:lnSpc>
                <a:spcPct val="100000"/>
              </a:lnSpc>
              <a:buFontTx/>
              <a:buNone/>
              <a:defRPr sz="4800"/>
            </a:lvl1pPr>
            <a:lvl2pPr marL="0">
              <a:lnSpc>
                <a:spcPct val="100000"/>
              </a:lnSpc>
              <a:defRPr sz="4800"/>
            </a:lvl2pPr>
            <a:lvl3pPr marL="0" indent="0">
              <a:buNone/>
              <a:defRPr sz="2000"/>
            </a:lvl3pPr>
            <a:lvl4pPr marL="0">
              <a:defRPr sz="2000"/>
            </a:lvl4pPr>
            <a:lvl5pPr marL="360000">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7D1DB7-AC43-460E-B3C5-9F8B37D1B50A}"/>
              </a:ext>
            </a:extLst>
          </p:cNvPr>
          <p:cNvSpPr>
            <a:spLocks noGrp="1"/>
          </p:cNvSpPr>
          <p:nvPr>
            <p:ph type="body" sz="half" idx="2"/>
          </p:nvPr>
        </p:nvSpPr>
        <p:spPr>
          <a:xfrm>
            <a:off x="1079499" y="2664000"/>
            <a:ext cx="3905999" cy="3106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0C5DE9-6995-4F6E-AF64-6CE9A677971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6" name="Footer Placeholder 5">
            <a:extLst>
              <a:ext uri="{FF2B5EF4-FFF2-40B4-BE49-F238E27FC236}">
                <a16:creationId xmlns:a16="http://schemas.microsoft.com/office/drawing/2014/main" id="{388BC655-2B4D-48CA-90B9-740400332295}"/>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14A7E0-1D83-4CE0-9FFE-3EEE2B3C27ED}"/>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223894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F7F85-950A-4BED-AE31-5C85DE4FA488}"/>
              </a:ext>
            </a:extLst>
          </p:cNvPr>
          <p:cNvSpPr>
            <a:spLocks noGrp="1"/>
          </p:cNvSpPr>
          <p:nvPr>
            <p:ph type="title"/>
          </p:nvPr>
        </p:nvSpPr>
        <p:spPr>
          <a:xfrm>
            <a:off x="1079501" y="1011238"/>
            <a:ext cx="3905250" cy="1292662"/>
          </a:xfrm>
        </p:spPr>
        <p:txBody>
          <a:bodyPr anchor="t" anchorCtr="0">
            <a:normAutofit/>
          </a:bodyPr>
          <a:lstStyle>
            <a:lvl1pPr>
              <a:defRPr sz="2800"/>
            </a:lvl1pPr>
          </a:lstStyle>
          <a:p>
            <a:r>
              <a:rPr lang="en-US"/>
              <a:t>Click to edit Master title style</a:t>
            </a:r>
          </a:p>
        </p:txBody>
      </p:sp>
      <p:sp>
        <p:nvSpPr>
          <p:cNvPr id="3" name="Picture Placeholder 2">
            <a:extLst>
              <a:ext uri="{FF2B5EF4-FFF2-40B4-BE49-F238E27FC236}">
                <a16:creationId xmlns:a16="http://schemas.microsoft.com/office/drawing/2014/main" id="{6813A008-3741-4305-8A06-C0D8404A32BB}"/>
              </a:ext>
            </a:extLst>
          </p:cNvPr>
          <p:cNvSpPr>
            <a:spLocks noGrp="1"/>
          </p:cNvSpPr>
          <p:nvPr>
            <p:ph type="pic" idx="1"/>
          </p:nvPr>
        </p:nvSpPr>
        <p:spPr>
          <a:xfrm>
            <a:off x="5537200" y="531813"/>
            <a:ext cx="6113812" cy="57848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F2ADC63-3365-4920-AF26-600F4D2EA579}"/>
              </a:ext>
            </a:extLst>
          </p:cNvPr>
          <p:cNvSpPr>
            <a:spLocks noGrp="1"/>
          </p:cNvSpPr>
          <p:nvPr>
            <p:ph type="body" sz="half" idx="2"/>
          </p:nvPr>
        </p:nvSpPr>
        <p:spPr>
          <a:xfrm>
            <a:off x="1079500" y="2663825"/>
            <a:ext cx="3905250" cy="310515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C161BE-EF8B-4F4D-8197-61442EBC46B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1/24/2022</a:t>
            </a:fld>
            <a:endParaRPr lang="en-US"/>
          </a:p>
        </p:txBody>
      </p:sp>
      <p:sp>
        <p:nvSpPr>
          <p:cNvPr id="6" name="Footer Placeholder 5">
            <a:extLst>
              <a:ext uri="{FF2B5EF4-FFF2-40B4-BE49-F238E27FC236}">
                <a16:creationId xmlns:a16="http://schemas.microsoft.com/office/drawing/2014/main" id="{9FD37897-BFE5-414E-9334-53116988DC37}"/>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F5BF024-9A20-4B80-976D-420DCCD1616D}"/>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283820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00152-D18D-4405-8FB2-5985831B57A0}"/>
              </a:ext>
            </a:extLst>
          </p:cNvPr>
          <p:cNvSpPr>
            <a:spLocks noGrp="1"/>
          </p:cNvSpPr>
          <p:nvPr>
            <p:ph type="title"/>
          </p:nvPr>
        </p:nvSpPr>
        <p:spPr>
          <a:xfrm>
            <a:off x="1079500" y="1011238"/>
            <a:ext cx="10026650" cy="65563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722E92E1-0C4A-474E-8E29-8DB404101BA7}"/>
              </a:ext>
            </a:extLst>
          </p:cNvPr>
          <p:cNvSpPr>
            <a:spLocks noGrp="1"/>
          </p:cNvSpPr>
          <p:nvPr>
            <p:ph type="body" idx="1"/>
          </p:nvPr>
        </p:nvSpPr>
        <p:spPr>
          <a:xfrm>
            <a:off x="1079500" y="1790700"/>
            <a:ext cx="10026650" cy="3978275"/>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2E245-B48B-4526-8D2D-9475E64B0624}"/>
              </a:ext>
            </a:extLst>
          </p:cNvPr>
          <p:cNvSpPr>
            <a:spLocks noGrp="1"/>
          </p:cNvSpPr>
          <p:nvPr>
            <p:ph type="dt" sz="half" idx="2"/>
          </p:nvPr>
        </p:nvSpPr>
        <p:spPr>
          <a:xfrm>
            <a:off x="541338" y="6401999"/>
            <a:ext cx="2206625" cy="369332"/>
          </a:xfrm>
          <a:prstGeom prst="rect">
            <a:avLst/>
          </a:prstGeom>
        </p:spPr>
        <p:txBody>
          <a:bodyPr vert="horz" lIns="0" tIns="0" rIns="0" bIns="0" rtlCol="0" anchor="ctr">
            <a:normAutofit/>
          </a:bodyPr>
          <a:lstStyle>
            <a:lvl1pPr algn="l">
              <a:defRPr sz="1000" cap="all" spc="300" baseline="0">
                <a:solidFill>
                  <a:schemeClr val="tx1">
                    <a:alpha val="70000"/>
                  </a:schemeClr>
                </a:solidFill>
              </a:defRPr>
            </a:lvl1pPr>
          </a:lstStyle>
          <a:p>
            <a:fld id="{64F0E216-BA48-4F04-AC4F-645AA0DD6AC6}" type="datetimeFigureOut">
              <a:rPr lang="en-US" smtClean="0"/>
              <a:pPr/>
              <a:t>1/24/2022</a:t>
            </a:fld>
            <a:endParaRPr lang="en-US"/>
          </a:p>
        </p:txBody>
      </p:sp>
      <p:sp>
        <p:nvSpPr>
          <p:cNvPr id="5" name="Footer Placeholder 4">
            <a:extLst>
              <a:ext uri="{FF2B5EF4-FFF2-40B4-BE49-F238E27FC236}">
                <a16:creationId xmlns:a16="http://schemas.microsoft.com/office/drawing/2014/main" id="{C2A0FE5C-A494-40F2-A357-786AFFA6318E}"/>
              </a:ext>
            </a:extLst>
          </p:cNvPr>
          <p:cNvSpPr>
            <a:spLocks noGrp="1"/>
          </p:cNvSpPr>
          <p:nvPr>
            <p:ph type="ftr" sz="quarter" idx="3"/>
          </p:nvPr>
        </p:nvSpPr>
        <p:spPr>
          <a:xfrm>
            <a:off x="3308350" y="6401999"/>
            <a:ext cx="5575300" cy="369332"/>
          </a:xfrm>
          <a:prstGeom prst="rect">
            <a:avLst/>
          </a:prstGeom>
        </p:spPr>
        <p:txBody>
          <a:bodyPr vert="horz" lIns="0" tIns="0" rIns="0" bIns="0" rtlCol="0" anchor="ctr">
            <a:normAutofit/>
          </a:bodyPr>
          <a:lstStyle>
            <a:lvl1pPr algn="ctr">
              <a:defRPr sz="1000" cap="all" spc="300" baseline="0">
                <a:solidFill>
                  <a:schemeClr val="tx1">
                    <a:alpha val="70000"/>
                  </a:schemeClr>
                </a:solidFill>
              </a:defRPr>
            </a:lvl1pPr>
          </a:lstStyle>
          <a:p>
            <a:endParaRPr lang="en-US"/>
          </a:p>
        </p:txBody>
      </p:sp>
      <p:sp>
        <p:nvSpPr>
          <p:cNvPr id="6" name="Slide Number Placeholder 5">
            <a:extLst>
              <a:ext uri="{FF2B5EF4-FFF2-40B4-BE49-F238E27FC236}">
                <a16:creationId xmlns:a16="http://schemas.microsoft.com/office/drawing/2014/main" id="{504686A1-EDE2-44D9-A671-F708A6F883D7}"/>
              </a:ext>
            </a:extLst>
          </p:cNvPr>
          <p:cNvSpPr>
            <a:spLocks noGrp="1"/>
          </p:cNvSpPr>
          <p:nvPr>
            <p:ph type="sldNum" sz="quarter" idx="4"/>
          </p:nvPr>
        </p:nvSpPr>
        <p:spPr>
          <a:xfrm>
            <a:off x="9442800" y="6401999"/>
            <a:ext cx="2208212" cy="369332"/>
          </a:xfrm>
          <a:prstGeom prst="rect">
            <a:avLst/>
          </a:prstGeom>
        </p:spPr>
        <p:txBody>
          <a:bodyPr vert="horz" lIns="0" tIns="0" rIns="0" bIns="0" rtlCol="0" anchor="ctr">
            <a:normAutofit/>
          </a:bodyPr>
          <a:lstStyle>
            <a:lvl1pPr algn="r">
              <a:defRPr sz="1000" cap="all" spc="300" baseline="0">
                <a:solidFill>
                  <a:schemeClr val="tx1">
                    <a:alpha val="70000"/>
                  </a:schemeClr>
                </a:solidFill>
              </a:defRPr>
            </a:lvl1pPr>
          </a:lstStyle>
          <a:p>
            <a:fld id="{D39607A7-8386-47DB-8578-DDEDD194E5D4}" type="slidenum">
              <a:rPr lang="en-US" smtClean="0"/>
              <a:pPr/>
              <a:t>‹#›</a:t>
            </a:fld>
            <a:endParaRPr lang="en-US"/>
          </a:p>
        </p:txBody>
      </p:sp>
    </p:spTree>
    <p:extLst>
      <p:ext uri="{BB962C8B-B14F-4D97-AF65-F5344CB8AC3E}">
        <p14:creationId xmlns:p14="http://schemas.microsoft.com/office/powerpoint/2010/main" val="202511592"/>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29" r:id="rId6"/>
    <p:sldLayoutId id="2147483725" r:id="rId7"/>
    <p:sldLayoutId id="2147483726" r:id="rId8"/>
    <p:sldLayoutId id="2147483727" r:id="rId9"/>
    <p:sldLayoutId id="2147483728" r:id="rId10"/>
    <p:sldLayoutId id="2147483730" r:id="rId11"/>
  </p:sldLayoutIdLst>
  <p:txStyles>
    <p:titleStyle>
      <a:lvl1pPr algn="l" defTabSz="914400" rtl="0" eaLnBrk="1" latinLnBrk="0" hangingPunct="1">
        <a:lnSpc>
          <a:spcPct val="100000"/>
        </a:lnSpc>
        <a:spcBef>
          <a:spcPct val="0"/>
        </a:spcBef>
        <a:buNone/>
        <a:defRPr sz="2800" kern="1200" cap="all" spc="400" baseline="0">
          <a:solidFill>
            <a:schemeClr val="tx1"/>
          </a:solidFill>
          <a:latin typeface="+mj-lt"/>
          <a:ea typeface="+mj-ea"/>
          <a:cs typeface="+mj-cs"/>
        </a:defRPr>
      </a:lvl1pPr>
    </p:titleStyle>
    <p:bodyStyle>
      <a:lvl1pPr marL="360000" indent="-360000" algn="l" defTabSz="914400" rtl="0" eaLnBrk="1" latinLnBrk="0" hangingPunct="1">
        <a:lnSpc>
          <a:spcPct val="125000"/>
        </a:lnSpc>
        <a:spcBef>
          <a:spcPts val="10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1pPr>
      <a:lvl2pPr marL="360000" indent="0" algn="l" defTabSz="914400" rtl="0" eaLnBrk="1" latinLnBrk="0" hangingPunct="1">
        <a:lnSpc>
          <a:spcPct val="125000"/>
        </a:lnSpc>
        <a:spcBef>
          <a:spcPts val="500"/>
        </a:spcBef>
        <a:buClr>
          <a:schemeClr val="accent1">
            <a:lumMod val="60000"/>
            <a:lumOff val="40000"/>
          </a:schemeClr>
        </a:buClr>
        <a:buFontTx/>
        <a:buNone/>
        <a:defRPr sz="2000" i="1" kern="1200">
          <a:solidFill>
            <a:schemeClr val="tx1">
              <a:alpha val="70000"/>
            </a:schemeClr>
          </a:solidFill>
          <a:latin typeface="+mn-lt"/>
          <a:ea typeface="+mn-ea"/>
          <a:cs typeface="+mn-cs"/>
        </a:defRPr>
      </a:lvl2pPr>
      <a:lvl3pPr marL="1080000" indent="-360000" algn="l" defTabSz="914400" rtl="0" eaLnBrk="1" latinLnBrk="0" hangingPunct="1">
        <a:lnSpc>
          <a:spcPct val="125000"/>
        </a:lnSpc>
        <a:spcBef>
          <a:spcPts val="5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3pPr>
      <a:lvl4pPr marL="1080000" indent="0" algn="l" defTabSz="914400" rtl="0" eaLnBrk="1" latinLnBrk="0" hangingPunct="1">
        <a:lnSpc>
          <a:spcPct val="125000"/>
        </a:lnSpc>
        <a:spcBef>
          <a:spcPts val="500"/>
        </a:spcBef>
        <a:buClr>
          <a:schemeClr val="accent1">
            <a:lumMod val="60000"/>
            <a:lumOff val="40000"/>
          </a:schemeClr>
        </a:buClr>
        <a:buFontTx/>
        <a:buNone/>
        <a:defRPr sz="2000" i="1" kern="1200">
          <a:solidFill>
            <a:schemeClr val="tx1">
              <a:alpha val="70000"/>
            </a:schemeClr>
          </a:solidFill>
          <a:latin typeface="+mn-lt"/>
          <a:ea typeface="+mn-ea"/>
          <a:cs typeface="+mn-cs"/>
        </a:defRPr>
      </a:lvl4pPr>
      <a:lvl5pPr marL="1800000" indent="-360000" algn="l" defTabSz="914400" rtl="0" eaLnBrk="1" latinLnBrk="0" hangingPunct="1">
        <a:lnSpc>
          <a:spcPct val="125000"/>
        </a:lnSpc>
        <a:spcBef>
          <a:spcPts val="5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mailto:candace.hulbert@unl.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hyperlink" Target="http://www.thefencepost.com/news/low-commodity-prices-have-farmers-looking-at-specialty-crops-cutting-corn-acre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54.jpeg"/></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5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18" Type="http://schemas.openxmlformats.org/officeDocument/2006/relationships/image" Target="../media/image38.png"/><Relationship Id="rId26" Type="http://schemas.openxmlformats.org/officeDocument/2006/relationships/image" Target="../media/image18.png"/><Relationship Id="rId3" Type="http://schemas.openxmlformats.org/officeDocument/2006/relationships/image" Target="../media/image23.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5" Type="http://schemas.openxmlformats.org/officeDocument/2006/relationships/image" Target="../media/image45.png"/><Relationship Id="rId2" Type="http://schemas.openxmlformats.org/officeDocument/2006/relationships/notesSlide" Target="../notesSlides/notesSlide8.xml"/><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48.png"/><Relationship Id="rId1" Type="http://schemas.openxmlformats.org/officeDocument/2006/relationships/slideLayout" Target="../slideLayouts/slideLayout9.xml"/><Relationship Id="rId6" Type="http://schemas.openxmlformats.org/officeDocument/2006/relationships/image" Target="../media/image26.png"/><Relationship Id="rId11" Type="http://schemas.openxmlformats.org/officeDocument/2006/relationships/image" Target="../media/image31.png"/><Relationship Id="rId24" Type="http://schemas.openxmlformats.org/officeDocument/2006/relationships/image" Target="../media/image44.png"/><Relationship Id="rId5" Type="http://schemas.openxmlformats.org/officeDocument/2006/relationships/image" Target="../media/image25.png"/><Relationship Id="rId15" Type="http://schemas.openxmlformats.org/officeDocument/2006/relationships/image" Target="../media/image35.jpeg"/><Relationship Id="rId23" Type="http://schemas.openxmlformats.org/officeDocument/2006/relationships/image" Target="../media/image43.png"/><Relationship Id="rId28" Type="http://schemas.openxmlformats.org/officeDocument/2006/relationships/image" Target="../media/image47.png"/><Relationship Id="rId10" Type="http://schemas.openxmlformats.org/officeDocument/2006/relationships/image" Target="../media/image30.png"/><Relationship Id="rId19" Type="http://schemas.openxmlformats.org/officeDocument/2006/relationships/image" Target="../media/image39.png"/><Relationship Id="rId31" Type="http://schemas.openxmlformats.org/officeDocument/2006/relationships/image" Target="../media/image50.jpe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svg"/><Relationship Id="rId22" Type="http://schemas.openxmlformats.org/officeDocument/2006/relationships/image" Target="../media/image42.png"/><Relationship Id="rId27" Type="http://schemas.openxmlformats.org/officeDocument/2006/relationships/image" Target="../media/image46.jpeg"/><Relationship Id="rId30"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A5B2A81-2C8E-4963-AFD4-E539D168B4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5F02FB-2371-48B9-BF17-E2DE95B73215}"/>
              </a:ext>
            </a:extLst>
          </p:cNvPr>
          <p:cNvSpPr>
            <a:spLocks noGrp="1"/>
          </p:cNvSpPr>
          <p:nvPr>
            <p:ph type="ctrTitle"/>
          </p:nvPr>
        </p:nvSpPr>
        <p:spPr>
          <a:xfrm>
            <a:off x="3890356" y="79535"/>
            <a:ext cx="8275262" cy="1815882"/>
          </a:xfrm>
        </p:spPr>
        <p:txBody>
          <a:bodyPr>
            <a:noAutofit/>
          </a:bodyPr>
          <a:lstStyle/>
          <a:p>
            <a:r>
              <a:rPr lang="en-US" sz="1800">
                <a:solidFill>
                  <a:schemeClr val="bg1"/>
                </a:solidFill>
                <a:effectLst/>
                <a:latin typeface="Verdana" panose="020B0604030504040204" pitchFamily="34" charset="0"/>
                <a:ea typeface="Verdana" panose="020B0604030504040204" pitchFamily="34" charset="0"/>
              </a:rPr>
              <a:t>2022 USDA Agricultural Outlook Forum: </a:t>
            </a:r>
            <a:br>
              <a:rPr lang="en-US" sz="1800">
                <a:solidFill>
                  <a:schemeClr val="bg1"/>
                </a:solidFill>
                <a:effectLst/>
                <a:latin typeface="Verdana" panose="020B0604030504040204" pitchFamily="34" charset="0"/>
                <a:ea typeface="Verdana" panose="020B0604030504040204" pitchFamily="34" charset="0"/>
              </a:rPr>
            </a:br>
            <a:r>
              <a:rPr lang="en-US" sz="1800">
                <a:solidFill>
                  <a:schemeClr val="bg1"/>
                </a:solidFill>
                <a:effectLst/>
                <a:latin typeface="Verdana" panose="020B0604030504040204" pitchFamily="34" charset="0"/>
                <a:ea typeface="Verdana" panose="020B0604030504040204" pitchFamily="34" charset="0"/>
              </a:rPr>
              <a:t>Building Resilience through Extreme Event Preparedness</a:t>
            </a:r>
            <a:br>
              <a:rPr lang="en-US" sz="1800">
                <a:solidFill>
                  <a:schemeClr val="bg1"/>
                </a:solidFill>
                <a:effectLst/>
                <a:latin typeface="Verdana" panose="020B0604030504040204" pitchFamily="34" charset="0"/>
                <a:ea typeface="Verdana" panose="020B0604030504040204" pitchFamily="34" charset="0"/>
              </a:rPr>
            </a:br>
            <a:br>
              <a:rPr lang="en-US" sz="1800">
                <a:solidFill>
                  <a:schemeClr val="bg1"/>
                </a:solidFill>
                <a:effectLst/>
                <a:latin typeface="Calibri" panose="020F0502020204030204" pitchFamily="34" charset="0"/>
                <a:ea typeface="Times New Roman" panose="02020603050405020304" pitchFamily="18" charset="0"/>
              </a:rPr>
            </a:br>
            <a:r>
              <a:rPr lang="en-US" sz="4000" b="1">
                <a:solidFill>
                  <a:srgbClr val="D00000"/>
                </a:solidFill>
                <a:latin typeface="Verdana" panose="020B0604030504040204" pitchFamily="34" charset="0"/>
                <a:ea typeface="Verdana" panose="020B0604030504040204" pitchFamily="34" charset="0"/>
              </a:rPr>
              <a:t>Weather Ready Farms  </a:t>
            </a:r>
          </a:p>
        </p:txBody>
      </p:sp>
      <p:pic>
        <p:nvPicPr>
          <p:cNvPr id="5" name="Picture 4" descr="A picture containing shape&#10;&#10;Description automatically generated">
            <a:extLst>
              <a:ext uri="{FF2B5EF4-FFF2-40B4-BE49-F238E27FC236}">
                <a16:creationId xmlns:a16="http://schemas.microsoft.com/office/drawing/2014/main" id="{3660385B-6443-4C2C-A1C6-30742D9F8516}"/>
              </a:ext>
            </a:extLst>
          </p:cNvPr>
          <p:cNvPicPr>
            <a:picLocks noChangeAspect="1"/>
          </p:cNvPicPr>
          <p:nvPr/>
        </p:nvPicPr>
        <p:blipFill rotWithShape="1">
          <a:blip r:embed="rId3">
            <a:extLst>
              <a:ext uri="{28A0092B-C50C-407E-A947-70E740481C1C}">
                <a14:useLocalDpi xmlns:a14="http://schemas.microsoft.com/office/drawing/2010/main" val="0"/>
              </a:ext>
            </a:extLst>
          </a:blip>
          <a:srcRect r="1154"/>
          <a:stretch/>
        </p:blipFill>
        <p:spPr>
          <a:xfrm>
            <a:off x="20" y="10"/>
            <a:ext cx="3863955" cy="6857989"/>
          </a:xfrm>
          <a:prstGeom prst="rect">
            <a:avLst/>
          </a:prstGeom>
        </p:spPr>
      </p:pic>
      <p:cxnSp>
        <p:nvCxnSpPr>
          <p:cNvPr id="19" name="Straight Connector 18">
            <a:extLst>
              <a:ext uri="{FF2B5EF4-FFF2-40B4-BE49-F238E27FC236}">
                <a16:creationId xmlns:a16="http://schemas.microsoft.com/office/drawing/2014/main" id="{9E7C23BC-DAA6-40E1-8166-B8C4439D1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73465" y="369087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0227CAF-94BE-4EB3-9C44-2291A37EF589}"/>
              </a:ext>
            </a:extLst>
          </p:cNvPr>
          <p:cNvSpPr txBox="1"/>
          <p:nvPr/>
        </p:nvSpPr>
        <p:spPr>
          <a:xfrm>
            <a:off x="5694402" y="2259188"/>
            <a:ext cx="5766039" cy="1815882"/>
          </a:xfrm>
          <a:prstGeom prst="rect">
            <a:avLst/>
          </a:prstGeom>
          <a:noFill/>
        </p:spPr>
        <p:txBody>
          <a:bodyPr wrap="square" lIns="91440" tIns="45720" rIns="91440" bIns="45720" anchor="t">
            <a:spAutoFit/>
          </a:bodyPr>
          <a:lstStyle/>
          <a:p>
            <a:pPr rtl="0">
              <a:spcBef>
                <a:spcPts val="0"/>
              </a:spcBef>
              <a:spcAft>
                <a:spcPts val="0"/>
              </a:spcAft>
            </a:pPr>
            <a:r>
              <a:rPr lang="en-US" sz="2000" b="1" i="0" u="none" strike="noStrike" dirty="0">
                <a:solidFill>
                  <a:srgbClr val="C00000"/>
                </a:solidFill>
                <a:effectLst/>
                <a:latin typeface="Verdana"/>
                <a:ea typeface="Verdana"/>
              </a:rPr>
              <a:t>Nathan Mueller Ph. D</a:t>
            </a:r>
            <a:endParaRPr lang="en-US" sz="1400" b="1" dirty="0">
              <a:effectLst/>
              <a:latin typeface="Verdana"/>
              <a:ea typeface="Verdana"/>
            </a:endParaRPr>
          </a:p>
          <a:p>
            <a:pPr rtl="0">
              <a:spcBef>
                <a:spcPts val="0"/>
              </a:spcBef>
              <a:spcAft>
                <a:spcPts val="0"/>
              </a:spcAft>
            </a:pPr>
            <a:r>
              <a:rPr lang="en-US" sz="1400" b="0" i="0" u="none" strike="noStrike" dirty="0">
                <a:solidFill>
                  <a:srgbClr val="000000"/>
                </a:solidFill>
                <a:effectLst/>
                <a:latin typeface="Verdana"/>
                <a:ea typeface="Verdana"/>
              </a:rPr>
              <a:t>Weather Ready Farms Coordinator &amp; Project Mentor</a:t>
            </a:r>
          </a:p>
          <a:p>
            <a:pPr rtl="0">
              <a:spcBef>
                <a:spcPts val="0"/>
              </a:spcBef>
              <a:spcAft>
                <a:spcPts val="0"/>
              </a:spcAft>
            </a:pPr>
            <a:r>
              <a:rPr lang="en-US" sz="1400" b="0" i="0" u="none" strike="noStrike" dirty="0">
                <a:solidFill>
                  <a:srgbClr val="000000"/>
                </a:solidFill>
                <a:effectLst/>
                <a:latin typeface="Verdana"/>
                <a:ea typeface="Verdana"/>
              </a:rPr>
              <a:t>Extension Educator: Water &amp; Integrated Cropping Systems</a:t>
            </a:r>
            <a:endParaRPr lang="en-US" sz="1400" b="0" dirty="0">
              <a:effectLst/>
              <a:latin typeface="Verdana"/>
              <a:ea typeface="Verdana"/>
            </a:endParaRPr>
          </a:p>
          <a:p>
            <a:pPr rtl="0">
              <a:spcBef>
                <a:spcPts val="0"/>
              </a:spcBef>
              <a:spcAft>
                <a:spcPts val="0"/>
              </a:spcAft>
            </a:pPr>
            <a:r>
              <a:rPr lang="en-US" sz="1400" b="0" i="0" u="none" strike="noStrike" dirty="0">
                <a:solidFill>
                  <a:srgbClr val="000000"/>
                </a:solidFill>
                <a:effectLst/>
                <a:latin typeface="Verdana"/>
                <a:ea typeface="Verdana"/>
              </a:rPr>
              <a:t>Nebraska Extension</a:t>
            </a:r>
            <a:endParaRPr lang="en-US" sz="1400" b="0" dirty="0">
              <a:effectLst/>
              <a:latin typeface="Verdana"/>
              <a:ea typeface="Verdana"/>
            </a:endParaRPr>
          </a:p>
          <a:p>
            <a:pPr rtl="0">
              <a:spcBef>
                <a:spcPts val="0"/>
              </a:spcBef>
              <a:spcAft>
                <a:spcPts val="0"/>
              </a:spcAft>
            </a:pPr>
            <a:r>
              <a:rPr lang="en-US" sz="1400" b="0" i="1" u="sng" strike="noStrike" dirty="0">
                <a:solidFill>
                  <a:srgbClr val="FF0000"/>
                </a:solidFill>
                <a:effectLst/>
                <a:latin typeface="Verdana"/>
                <a:ea typeface="Verdana"/>
              </a:rPr>
              <a:t>nathan.mueller@unl.edu</a:t>
            </a:r>
            <a:endParaRPr lang="en-US" sz="1400" b="0" u="sng" dirty="0">
              <a:solidFill>
                <a:srgbClr val="FF0000"/>
              </a:solidFill>
              <a:effectLst/>
              <a:latin typeface="Verdana"/>
              <a:ea typeface="Verdana"/>
            </a:endParaRPr>
          </a:p>
          <a:p>
            <a:br>
              <a:rPr lang="en-US" dirty="0"/>
            </a:br>
            <a:endParaRPr lang="en-US"/>
          </a:p>
        </p:txBody>
      </p:sp>
      <p:sp>
        <p:nvSpPr>
          <p:cNvPr id="13" name="TextBox 12">
            <a:extLst>
              <a:ext uri="{FF2B5EF4-FFF2-40B4-BE49-F238E27FC236}">
                <a16:creationId xmlns:a16="http://schemas.microsoft.com/office/drawing/2014/main" id="{5C3C13BF-C1C6-4A1D-884C-17EA93A8F709}"/>
              </a:ext>
            </a:extLst>
          </p:cNvPr>
          <p:cNvSpPr txBox="1"/>
          <p:nvPr/>
        </p:nvSpPr>
        <p:spPr>
          <a:xfrm>
            <a:off x="5694402" y="5417050"/>
            <a:ext cx="8637240" cy="1815882"/>
          </a:xfrm>
          <a:prstGeom prst="rect">
            <a:avLst/>
          </a:prstGeom>
          <a:noFill/>
        </p:spPr>
        <p:txBody>
          <a:bodyPr wrap="square" lIns="91440" tIns="45720" rIns="91440" bIns="45720" anchor="t">
            <a:spAutoFit/>
          </a:bodyPr>
          <a:lstStyle/>
          <a:p>
            <a:pPr rtl="0">
              <a:spcBef>
                <a:spcPts val="0"/>
              </a:spcBef>
              <a:spcAft>
                <a:spcPts val="0"/>
              </a:spcAft>
            </a:pPr>
            <a:r>
              <a:rPr lang="en-US" sz="2000" b="1" i="0" u="none" strike="noStrike" dirty="0">
                <a:solidFill>
                  <a:srgbClr val="C00000"/>
                </a:solidFill>
                <a:effectLst/>
                <a:latin typeface="Verdana"/>
                <a:ea typeface="Verdana"/>
              </a:rPr>
              <a:t>Candace Hulbert</a:t>
            </a:r>
            <a:endParaRPr lang="en-US" sz="1400" b="1">
              <a:effectLst/>
              <a:latin typeface="Verdana" panose="020B0604030504040204" pitchFamily="34" charset="0"/>
              <a:ea typeface="Verdana" panose="020B0604030504040204" pitchFamily="34" charset="0"/>
            </a:endParaRPr>
          </a:p>
          <a:p>
            <a:pPr rtl="0">
              <a:spcBef>
                <a:spcPts val="0"/>
              </a:spcBef>
              <a:spcAft>
                <a:spcPts val="0"/>
              </a:spcAft>
            </a:pPr>
            <a:r>
              <a:rPr lang="en-US" sz="1400" b="0" i="0" u="none" strike="noStrike" dirty="0">
                <a:solidFill>
                  <a:srgbClr val="000000"/>
                </a:solidFill>
                <a:effectLst/>
                <a:latin typeface="Verdana"/>
                <a:ea typeface="Verdana"/>
              </a:rPr>
              <a:t>Disaster Education Weather Ready Agriculture VISTA</a:t>
            </a:r>
          </a:p>
          <a:p>
            <a:pPr rtl="0">
              <a:spcBef>
                <a:spcPts val="0"/>
              </a:spcBef>
              <a:spcAft>
                <a:spcPts val="0"/>
              </a:spcAft>
            </a:pPr>
            <a:r>
              <a:rPr lang="en-US" sz="1400" dirty="0">
                <a:solidFill>
                  <a:srgbClr val="000000"/>
                </a:solidFill>
                <a:latin typeface="Verdana"/>
                <a:ea typeface="Verdana"/>
              </a:rPr>
              <a:t>AmeriCorps VISTA</a:t>
            </a:r>
            <a:endParaRPr lang="en-US" sz="1400" b="0">
              <a:effectLst/>
              <a:latin typeface="Verdana" panose="020B0604030504040204" pitchFamily="34" charset="0"/>
              <a:ea typeface="Verdana" panose="020B0604030504040204" pitchFamily="34" charset="0"/>
            </a:endParaRPr>
          </a:p>
          <a:p>
            <a:pPr rtl="0">
              <a:spcBef>
                <a:spcPts val="0"/>
              </a:spcBef>
              <a:spcAft>
                <a:spcPts val="0"/>
              </a:spcAft>
            </a:pPr>
            <a:r>
              <a:rPr lang="en-US" sz="1400" b="0" i="0" u="none" strike="noStrike" dirty="0">
                <a:solidFill>
                  <a:srgbClr val="000000"/>
                </a:solidFill>
                <a:effectLst/>
                <a:latin typeface="Verdana"/>
                <a:ea typeface="Verdana"/>
              </a:rPr>
              <a:t>Nebraska Extension</a:t>
            </a:r>
            <a:endParaRPr lang="en-US" sz="1400" b="0">
              <a:effectLst/>
              <a:latin typeface="Verdana" panose="020B0604030504040204" pitchFamily="34" charset="0"/>
              <a:ea typeface="Verdana" panose="020B0604030504040204" pitchFamily="34" charset="0"/>
            </a:endParaRPr>
          </a:p>
          <a:p>
            <a:pPr rtl="0">
              <a:spcBef>
                <a:spcPts val="0"/>
              </a:spcBef>
              <a:spcAft>
                <a:spcPts val="0"/>
              </a:spcAft>
            </a:pPr>
            <a:r>
              <a:rPr lang="en-US" sz="1400" b="0" i="1" u="sng" strike="noStrike" dirty="0">
                <a:solidFill>
                  <a:srgbClr val="FF0000"/>
                </a:solidFill>
                <a:effectLst/>
                <a:latin typeface="Verdana"/>
                <a:ea typeface="Verdana"/>
                <a:hlinkClick r:id="rId4">
                  <a:extLst>
                    <a:ext uri="{A12FA001-AC4F-418D-AE19-62706E023703}">
                      <ahyp:hlinkClr xmlns:ahyp="http://schemas.microsoft.com/office/drawing/2018/hyperlinkcolor" val="tx"/>
                    </a:ext>
                  </a:extLst>
                </a:hlinkClick>
              </a:rPr>
              <a:t>candace.hulbert@unl.edu</a:t>
            </a:r>
            <a:endParaRPr lang="en-US" sz="1400" b="0" i="1" u="sng" strike="noStrike">
              <a:solidFill>
                <a:srgbClr val="000000"/>
              </a:solidFill>
              <a:effectLst/>
              <a:latin typeface="Verdana" panose="020B0604030504040204" pitchFamily="34" charset="0"/>
              <a:ea typeface="Verdana" panose="020B0604030504040204" pitchFamily="34" charset="0"/>
            </a:endParaRPr>
          </a:p>
          <a:p>
            <a:br>
              <a:rPr lang="en-US" dirty="0"/>
            </a:br>
            <a:endParaRPr lang="en-US"/>
          </a:p>
        </p:txBody>
      </p:sp>
      <p:sp>
        <p:nvSpPr>
          <p:cNvPr id="15" name="TextBox 14">
            <a:extLst>
              <a:ext uri="{FF2B5EF4-FFF2-40B4-BE49-F238E27FC236}">
                <a16:creationId xmlns:a16="http://schemas.microsoft.com/office/drawing/2014/main" id="{F71BAC41-C47A-4270-9C03-7797E6A1AD44}"/>
              </a:ext>
            </a:extLst>
          </p:cNvPr>
          <p:cNvSpPr txBox="1"/>
          <p:nvPr/>
        </p:nvSpPr>
        <p:spPr>
          <a:xfrm>
            <a:off x="5656871" y="3790834"/>
            <a:ext cx="5766040" cy="1815882"/>
          </a:xfrm>
          <a:prstGeom prst="rect">
            <a:avLst/>
          </a:prstGeom>
          <a:noFill/>
        </p:spPr>
        <p:txBody>
          <a:bodyPr wrap="square" lIns="91440" tIns="45720" rIns="91440" bIns="45720" anchor="t">
            <a:spAutoFit/>
          </a:bodyPr>
          <a:lstStyle/>
          <a:p>
            <a:pPr rtl="0">
              <a:spcBef>
                <a:spcPts val="0"/>
              </a:spcBef>
              <a:spcAft>
                <a:spcPts val="0"/>
              </a:spcAft>
            </a:pPr>
            <a:r>
              <a:rPr lang="en-US" sz="2000" b="1" i="0" u="none" strike="noStrike" dirty="0">
                <a:solidFill>
                  <a:srgbClr val="C00000"/>
                </a:solidFill>
                <a:effectLst/>
                <a:latin typeface="Verdana"/>
                <a:ea typeface="Verdana"/>
              </a:rPr>
              <a:t>Melissa Bartels Ph. D</a:t>
            </a:r>
            <a:endParaRPr lang="en-US" sz="1400" b="1" dirty="0">
              <a:effectLst/>
              <a:latin typeface="Verdana"/>
              <a:ea typeface="Verdana"/>
            </a:endParaRPr>
          </a:p>
          <a:p>
            <a:pPr rtl="0">
              <a:spcBef>
                <a:spcPts val="0"/>
              </a:spcBef>
              <a:spcAft>
                <a:spcPts val="0"/>
              </a:spcAft>
            </a:pPr>
            <a:r>
              <a:rPr lang="en-US" sz="1400" b="0" i="0" u="none" strike="noStrike" dirty="0">
                <a:solidFill>
                  <a:srgbClr val="000000"/>
                </a:solidFill>
                <a:effectLst/>
                <a:latin typeface="Verdana"/>
                <a:ea typeface="Verdana"/>
              </a:rPr>
              <a:t>Weather Ready Farms Coordinator &amp; Project Mentor</a:t>
            </a:r>
          </a:p>
          <a:p>
            <a:pPr rtl="0">
              <a:spcBef>
                <a:spcPts val="0"/>
              </a:spcBef>
              <a:spcAft>
                <a:spcPts val="0"/>
              </a:spcAft>
            </a:pPr>
            <a:r>
              <a:rPr lang="en-US" sz="1400" b="0" i="0" u="none" strike="noStrike" dirty="0">
                <a:solidFill>
                  <a:srgbClr val="000000"/>
                </a:solidFill>
                <a:effectLst/>
                <a:latin typeface="Verdana"/>
                <a:ea typeface="Verdana"/>
              </a:rPr>
              <a:t>Extension Educator</a:t>
            </a:r>
            <a:r>
              <a:rPr lang="en-US" sz="1400" dirty="0">
                <a:solidFill>
                  <a:srgbClr val="000000"/>
                </a:solidFill>
                <a:latin typeface="Verdana"/>
                <a:ea typeface="Verdana"/>
              </a:rPr>
              <a:t>:</a:t>
            </a:r>
            <a:r>
              <a:rPr lang="en-US" sz="1400" dirty="0">
                <a:latin typeface="Verdana"/>
                <a:ea typeface="Verdana"/>
              </a:rPr>
              <a:t> </a:t>
            </a:r>
            <a:r>
              <a:rPr lang="en-US" sz="1400" b="0" i="0" u="none" strike="noStrike" dirty="0">
                <a:solidFill>
                  <a:srgbClr val="000000"/>
                </a:solidFill>
                <a:effectLst/>
                <a:latin typeface="Verdana"/>
                <a:ea typeface="Verdana"/>
              </a:rPr>
              <a:t>Water &amp; Integrated Cropping Systems</a:t>
            </a:r>
            <a:endParaRPr lang="en-US" sz="1400" b="0" dirty="0">
              <a:effectLst/>
              <a:latin typeface="Verdana"/>
              <a:ea typeface="Verdana"/>
            </a:endParaRPr>
          </a:p>
          <a:p>
            <a:pPr rtl="0">
              <a:spcBef>
                <a:spcPts val="0"/>
              </a:spcBef>
              <a:spcAft>
                <a:spcPts val="0"/>
              </a:spcAft>
            </a:pPr>
            <a:r>
              <a:rPr lang="en-US" sz="1400" b="0" i="0" u="none" strike="noStrike" dirty="0">
                <a:solidFill>
                  <a:srgbClr val="000000"/>
                </a:solidFill>
                <a:effectLst/>
                <a:latin typeface="Verdana"/>
                <a:ea typeface="Verdana"/>
              </a:rPr>
              <a:t>Nebraska Extension</a:t>
            </a:r>
            <a:endParaRPr lang="en-US" sz="1400" b="0" dirty="0">
              <a:effectLst/>
              <a:latin typeface="Verdana"/>
              <a:ea typeface="Verdana"/>
            </a:endParaRPr>
          </a:p>
          <a:p>
            <a:pPr rtl="0">
              <a:spcBef>
                <a:spcPts val="0"/>
              </a:spcBef>
              <a:spcAft>
                <a:spcPts val="0"/>
              </a:spcAft>
            </a:pPr>
            <a:r>
              <a:rPr lang="en-US" sz="1400" i="1" u="sng" dirty="0">
                <a:solidFill>
                  <a:srgbClr val="FF0000"/>
                </a:solidFill>
                <a:latin typeface="Verdana"/>
                <a:ea typeface="Verdana"/>
              </a:rPr>
              <a:t>melissa.bartels@unl.edu</a:t>
            </a:r>
          </a:p>
          <a:p>
            <a:br>
              <a:rPr lang="en-US" dirty="0"/>
            </a:br>
            <a:endParaRPr lang="en-US"/>
          </a:p>
        </p:txBody>
      </p:sp>
      <p:pic>
        <p:nvPicPr>
          <p:cNvPr id="8" name="Picture 7" descr="A person standing in front of a brick wall&#10;&#10;Description automatically generated">
            <a:extLst>
              <a:ext uri="{FF2B5EF4-FFF2-40B4-BE49-F238E27FC236}">
                <a16:creationId xmlns:a16="http://schemas.microsoft.com/office/drawing/2014/main" id="{10A30640-0D18-4000-8E3F-081BA84DB4B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051478" y="5354611"/>
            <a:ext cx="1476577" cy="1293955"/>
          </a:xfrm>
          <a:prstGeom prst="flowChartConnector">
            <a:avLst/>
          </a:prstGeom>
          <a:ln w="34925">
            <a:solidFill>
              <a:schemeClr val="bg1"/>
            </a:solidFill>
          </a:ln>
        </p:spPr>
      </p:pic>
      <p:pic>
        <p:nvPicPr>
          <p:cNvPr id="14" name="Picture 13">
            <a:extLst>
              <a:ext uri="{FF2B5EF4-FFF2-40B4-BE49-F238E27FC236}">
                <a16:creationId xmlns:a16="http://schemas.microsoft.com/office/drawing/2014/main" id="{3AA86F5B-12A4-45A7-B361-438B66DAC20E}"/>
              </a:ext>
            </a:extLst>
          </p:cNvPr>
          <p:cNvPicPr>
            <a:picLocks noChangeAspect="1"/>
          </p:cNvPicPr>
          <p:nvPr/>
        </p:nvPicPr>
        <p:blipFill>
          <a:blip r:embed="rId6">
            <a:extLst>
              <a:ext uri="{28A0092B-C50C-407E-A947-70E740481C1C}">
                <a14:useLocalDpi xmlns:a14="http://schemas.microsoft.com/office/drawing/2010/main" val="0"/>
              </a:ext>
            </a:extLst>
          </a:blip>
          <a:srcRect t="6286" b="6286"/>
          <a:stretch/>
        </p:blipFill>
        <p:spPr>
          <a:xfrm>
            <a:off x="4051478" y="3851222"/>
            <a:ext cx="1476577" cy="1293955"/>
          </a:xfrm>
          <a:prstGeom prst="flowChartConnector">
            <a:avLst/>
          </a:prstGeom>
          <a:ln w="34925">
            <a:solidFill>
              <a:schemeClr val="bg1"/>
            </a:solidFill>
          </a:ln>
        </p:spPr>
      </p:pic>
      <p:pic>
        <p:nvPicPr>
          <p:cNvPr id="18" name="Picture 17">
            <a:extLst>
              <a:ext uri="{FF2B5EF4-FFF2-40B4-BE49-F238E27FC236}">
                <a16:creationId xmlns:a16="http://schemas.microsoft.com/office/drawing/2014/main" id="{9CC9D9B5-6C23-489F-B928-F658F829581B}"/>
              </a:ext>
            </a:extLst>
          </p:cNvPr>
          <p:cNvPicPr>
            <a:picLocks noChangeAspect="1"/>
          </p:cNvPicPr>
          <p:nvPr/>
        </p:nvPicPr>
        <p:blipFill rotWithShape="1">
          <a:blip r:embed="rId7">
            <a:extLst>
              <a:ext uri="{28A0092B-C50C-407E-A947-70E740481C1C}">
                <a14:useLocalDpi xmlns:a14="http://schemas.microsoft.com/office/drawing/2010/main" val="0"/>
              </a:ext>
            </a:extLst>
          </a:blip>
          <a:srcRect l="725" t="1818" r="2439" b="41135"/>
          <a:stretch/>
        </p:blipFill>
        <p:spPr>
          <a:xfrm>
            <a:off x="4051479" y="2322584"/>
            <a:ext cx="1476576" cy="1293954"/>
          </a:xfrm>
          <a:prstGeom prst="flowChartConnector">
            <a:avLst/>
          </a:prstGeom>
          <a:ln w="34925">
            <a:solidFill>
              <a:schemeClr val="bg1"/>
            </a:solidFill>
          </a:ln>
        </p:spPr>
      </p:pic>
    </p:spTree>
    <p:extLst>
      <p:ext uri="{BB962C8B-B14F-4D97-AF65-F5344CB8AC3E}">
        <p14:creationId xmlns:p14="http://schemas.microsoft.com/office/powerpoint/2010/main" val="1595309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ED05CF46-ACB7-4F16-B75C-A6C56DEF5025}"/>
              </a:ext>
            </a:extLst>
          </p:cNvPr>
          <p:cNvSpPr/>
          <p:nvPr/>
        </p:nvSpPr>
        <p:spPr>
          <a:xfrm>
            <a:off x="4545853" y="0"/>
            <a:ext cx="7646147" cy="6858000"/>
          </a:xfrm>
          <a:prstGeom prst="snip2Diag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4965840" y="358634"/>
            <a:ext cx="6676864" cy="1292662"/>
          </a:xfrm>
        </p:spPr>
        <p:txBody>
          <a:bodyPr/>
          <a:lstStyle/>
          <a:p>
            <a:r>
              <a:rPr lang="en-US" b="1">
                <a:latin typeface="Verdana" panose="020B0604030504040204" pitchFamily="34" charset="0"/>
                <a:ea typeface="Verdana" panose="020B0604030504040204" pitchFamily="34" charset="0"/>
              </a:rPr>
              <a:t>Verification</a:t>
            </a:r>
          </a:p>
        </p:txBody>
      </p:sp>
      <p:sp>
        <p:nvSpPr>
          <p:cNvPr id="12" name="TextBox 11">
            <a:extLst>
              <a:ext uri="{FF2B5EF4-FFF2-40B4-BE49-F238E27FC236}">
                <a16:creationId xmlns:a16="http://schemas.microsoft.com/office/drawing/2014/main" id="{084F0607-379D-477E-AD61-433853F7F3D6}"/>
              </a:ext>
            </a:extLst>
          </p:cNvPr>
          <p:cNvSpPr txBox="1"/>
          <p:nvPr/>
        </p:nvSpPr>
        <p:spPr>
          <a:xfrm>
            <a:off x="4855003" y="1004965"/>
            <a:ext cx="7170743" cy="6032421"/>
          </a:xfrm>
          <a:prstGeom prst="rect">
            <a:avLst/>
          </a:prstGeom>
          <a:noFill/>
        </p:spPr>
        <p:txBody>
          <a:bodyPr wrap="square">
            <a:spAutoFit/>
          </a:bodyPr>
          <a:lstStyle/>
          <a:p>
            <a:pPr marL="285750" indent="-285750">
              <a:buFont typeface="Arial" panose="020B0604020202020204" pitchFamily="34" charset="0"/>
              <a:buChar char="•"/>
            </a:pPr>
            <a:r>
              <a:rPr lang="en-US" sz="2000">
                <a:solidFill>
                  <a:srgbClr val="FEFDFA"/>
                </a:solidFill>
                <a:latin typeface="Verdana" panose="020B0604030504040204" pitchFamily="34" charset="0"/>
                <a:ea typeface="Verdana" panose="020B0604030504040204" pitchFamily="34" charset="0"/>
              </a:rPr>
              <a:t>When participants have completed their 40 hours of education and projects, an on-farm verification will be scheduled.</a:t>
            </a:r>
          </a:p>
          <a:p>
            <a:pPr marL="285750" indent="-285750">
              <a:buFont typeface="Arial" panose="020B0604020202020204" pitchFamily="34" charset="0"/>
              <a:buChar char="•"/>
            </a:pPr>
            <a:endParaRPr lang="en-US" sz="2000">
              <a:solidFill>
                <a:srgbClr val="FEFDFA"/>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000">
                <a:solidFill>
                  <a:srgbClr val="FEFDFA"/>
                </a:solidFill>
                <a:latin typeface="Verdana" panose="020B0604030504040204" pitchFamily="34" charset="0"/>
                <a:ea typeface="Verdana" panose="020B0604030504040204" pitchFamily="34" charset="0"/>
              </a:rPr>
              <a:t>To limit bias, other members of the WRF team will verify participants’ farms, not their project mentors.</a:t>
            </a:r>
          </a:p>
          <a:p>
            <a:pPr marL="285750" indent="-285750">
              <a:buFont typeface="Arial" panose="020B0604020202020204" pitchFamily="34" charset="0"/>
              <a:buChar char="•"/>
            </a:pPr>
            <a:endParaRPr lang="en-US" sz="2000">
              <a:solidFill>
                <a:srgbClr val="FEFDFA"/>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000">
                <a:solidFill>
                  <a:srgbClr val="FEFDFA"/>
                </a:solidFill>
                <a:latin typeface="Verdana" panose="020B0604030504040204" pitchFamily="34" charset="0"/>
                <a:ea typeface="Verdana" panose="020B0604030504040204" pitchFamily="34" charset="0"/>
              </a:rPr>
              <a:t>The reviewers will come to each participants’ farm to assess the changes that participants have made according to their individualized learning plans.</a:t>
            </a:r>
          </a:p>
          <a:p>
            <a:pPr marL="285750" indent="-285750">
              <a:buFont typeface="Arial" panose="020B0604020202020204" pitchFamily="34" charset="0"/>
              <a:buChar char="•"/>
            </a:pPr>
            <a:endParaRPr lang="en-US" sz="2000">
              <a:solidFill>
                <a:srgbClr val="FEFDFA"/>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000">
                <a:solidFill>
                  <a:srgbClr val="FEFDFA"/>
                </a:solidFill>
                <a:latin typeface="Verdana" panose="020B0604030504040204" pitchFamily="34" charset="0"/>
                <a:ea typeface="Verdana" panose="020B0604030504040204" pitchFamily="34" charset="0"/>
              </a:rPr>
              <a:t>If the reviewer finds that there is still work that needs to be done, they will offer recommendations for improvement and a follow-up assessment will be scheduled. </a:t>
            </a:r>
          </a:p>
          <a:p>
            <a:endParaRPr lang="en-US" sz="240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70897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344634" y="362596"/>
            <a:ext cx="7899977" cy="1292662"/>
          </a:xfrm>
        </p:spPr>
        <p:txBody>
          <a:bodyPr/>
          <a:lstStyle/>
          <a:p>
            <a:r>
              <a:rPr lang="en-US" b="1">
                <a:solidFill>
                  <a:schemeClr val="bg1"/>
                </a:solidFill>
                <a:latin typeface="Verdana" panose="020B0604030504040204" pitchFamily="34" charset="0"/>
                <a:ea typeface="Verdana" panose="020B0604030504040204" pitchFamily="34" charset="0"/>
              </a:rPr>
              <a:t>Designation</a:t>
            </a:r>
          </a:p>
        </p:txBody>
      </p:sp>
      <p:sp>
        <p:nvSpPr>
          <p:cNvPr id="11" name="TextBox 10">
            <a:extLst>
              <a:ext uri="{FF2B5EF4-FFF2-40B4-BE49-F238E27FC236}">
                <a16:creationId xmlns:a16="http://schemas.microsoft.com/office/drawing/2014/main" id="{066B9718-48F8-4D0C-9FC8-F74243A989B4}"/>
              </a:ext>
            </a:extLst>
          </p:cNvPr>
          <p:cNvSpPr txBox="1"/>
          <p:nvPr/>
        </p:nvSpPr>
        <p:spPr>
          <a:xfrm>
            <a:off x="532821" y="1008927"/>
            <a:ext cx="11474452" cy="1261884"/>
          </a:xfrm>
          <a:prstGeom prst="rect">
            <a:avLst/>
          </a:prstGeom>
          <a:noFill/>
        </p:spPr>
        <p:txBody>
          <a:bodyPr wrap="square" lIns="91440" tIns="45720" rIns="91440" bIns="45720" anchor="t">
            <a:spAutoFit/>
          </a:bodyPr>
          <a:lstStyle/>
          <a:p>
            <a:r>
              <a:rPr lang="en-US" sz="2000" dirty="0">
                <a:solidFill>
                  <a:schemeClr val="bg1"/>
                </a:solidFill>
                <a:latin typeface="Verdana"/>
                <a:ea typeface="Verdana"/>
              </a:rPr>
              <a:t>After each participant has met the goals established in their individual learning plan, participants will earn their designation of Weather Ready Farms. </a:t>
            </a:r>
            <a:endParaRPr lang="en-US" sz="2000" dirty="0">
              <a:solidFill>
                <a:schemeClr val="bg1"/>
              </a:solidFill>
              <a:latin typeface="Verdana" panose="020B0604030504040204" pitchFamily="34" charset="0"/>
              <a:ea typeface="Verdana" panose="020B0604030504040204" pitchFamily="34" charset="0"/>
            </a:endParaRPr>
          </a:p>
          <a:p>
            <a:endParaRPr lang="en-US" sz="180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503265A0-F055-488C-9573-60CD57612328}"/>
              </a:ext>
            </a:extLst>
          </p:cNvPr>
          <p:cNvSpPr txBox="1"/>
          <p:nvPr/>
        </p:nvSpPr>
        <p:spPr>
          <a:xfrm>
            <a:off x="3987794" y="1875289"/>
            <a:ext cx="4564505" cy="1015663"/>
          </a:xfrm>
          <a:prstGeom prst="rect">
            <a:avLst/>
          </a:prstGeom>
          <a:noFill/>
        </p:spPr>
        <p:txBody>
          <a:bodyPr wrap="square">
            <a:spAutoFit/>
          </a:bodyPr>
          <a:lstStyle/>
          <a:p>
            <a:pPr algn="ctr"/>
            <a:r>
              <a:rPr lang="en-US" sz="2400" b="1">
                <a:solidFill>
                  <a:schemeClr val="bg1"/>
                </a:solidFill>
                <a:latin typeface="Verdana" panose="020B0604030504040204" pitchFamily="34" charset="0"/>
                <a:ea typeface="Verdana" panose="020B0604030504040204" pitchFamily="34" charset="0"/>
              </a:rPr>
              <a:t>Designation Tier System</a:t>
            </a:r>
          </a:p>
          <a:p>
            <a:pPr marL="342900" indent="-342900">
              <a:buFont typeface="Arial" panose="020B0604020202020204" pitchFamily="34" charset="0"/>
              <a:buChar char="•"/>
            </a:pPr>
            <a:endParaRPr lang="en-US" sz="1800">
              <a:solidFill>
                <a:schemeClr val="bg1"/>
              </a:solidFill>
              <a:latin typeface="Verdana" panose="020B0604030504040204" pitchFamily="34" charset="0"/>
              <a:ea typeface="Verdana" panose="020B0604030504040204" pitchFamily="34" charset="0"/>
            </a:endParaRPr>
          </a:p>
          <a:p>
            <a:endParaRPr lang="en-US" sz="1800">
              <a:solidFill>
                <a:schemeClr val="bg1"/>
              </a:solidFill>
              <a:latin typeface="Verdana" panose="020B0604030504040204" pitchFamily="34" charset="0"/>
              <a:ea typeface="Verdana" panose="020B0604030504040204" pitchFamily="34" charset="0"/>
            </a:endParaRPr>
          </a:p>
        </p:txBody>
      </p:sp>
      <p:sp>
        <p:nvSpPr>
          <p:cNvPr id="10" name="Callout: Right Arrow 9">
            <a:extLst>
              <a:ext uri="{FF2B5EF4-FFF2-40B4-BE49-F238E27FC236}">
                <a16:creationId xmlns:a16="http://schemas.microsoft.com/office/drawing/2014/main" id="{582728EA-85CA-4942-89EC-A73AAFC17956}"/>
              </a:ext>
            </a:extLst>
          </p:cNvPr>
          <p:cNvSpPr/>
          <p:nvPr/>
        </p:nvSpPr>
        <p:spPr>
          <a:xfrm>
            <a:off x="373389" y="2798618"/>
            <a:ext cx="3994739" cy="3050456"/>
          </a:xfrm>
          <a:prstGeom prst="rightArrowCallou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Verdana" panose="020B0604030504040204" pitchFamily="34" charset="0"/>
                <a:ea typeface="Verdana" panose="020B0604030504040204" pitchFamily="34" charset="0"/>
              </a:rPr>
              <a:t>Designation </a:t>
            </a:r>
          </a:p>
          <a:p>
            <a:pPr algn="ctr"/>
            <a:r>
              <a:rPr lang="en-US" b="1">
                <a:latin typeface="Verdana" panose="020B0604030504040204" pitchFamily="34" charset="0"/>
                <a:ea typeface="Verdana" panose="020B0604030504040204" pitchFamily="34" charset="0"/>
              </a:rPr>
              <a:t>Tier 1</a:t>
            </a:r>
          </a:p>
          <a:p>
            <a:pPr algn="ctr"/>
            <a:endParaRPr lang="en-US" b="1">
              <a:latin typeface="Verdana" panose="020B0604030504040204" pitchFamily="34" charset="0"/>
              <a:ea typeface="Verdana" panose="020B0604030504040204" pitchFamily="34" charset="0"/>
            </a:endParaRPr>
          </a:p>
          <a:p>
            <a:pPr algn="ctr"/>
            <a:r>
              <a:rPr lang="en-US">
                <a:solidFill>
                  <a:schemeClr val="tx1"/>
                </a:solidFill>
                <a:latin typeface="Verdana"/>
                <a:ea typeface="Verdana"/>
              </a:rPr>
              <a:t>If the</a:t>
            </a:r>
            <a:r>
              <a:rPr lang="en-US" sz="1800">
                <a:solidFill>
                  <a:schemeClr val="tx1"/>
                </a:solidFill>
                <a:latin typeface="Verdana"/>
                <a:ea typeface="Verdana"/>
              </a:rPr>
              <a:t> participant implements and completes the seven practices in </a:t>
            </a:r>
            <a:r>
              <a:rPr lang="en-US">
                <a:solidFill>
                  <a:schemeClr val="tx1"/>
                </a:solidFill>
                <a:latin typeface="Verdana"/>
                <a:ea typeface="Verdana"/>
              </a:rPr>
              <a:t>phase </a:t>
            </a:r>
            <a:r>
              <a:rPr lang="en-US" sz="1800">
                <a:solidFill>
                  <a:schemeClr val="tx1"/>
                </a:solidFill>
                <a:latin typeface="Verdana"/>
                <a:ea typeface="Verdana"/>
              </a:rPr>
              <a:t>1.</a:t>
            </a:r>
            <a:endParaRPr lang="en-US" b="1">
              <a:solidFill>
                <a:schemeClr val="tx1"/>
              </a:solidFill>
              <a:latin typeface="Verdana"/>
              <a:ea typeface="Verdana"/>
            </a:endParaRPr>
          </a:p>
        </p:txBody>
      </p:sp>
      <p:sp>
        <p:nvSpPr>
          <p:cNvPr id="17" name="Callout: Right Arrow 16">
            <a:extLst>
              <a:ext uri="{FF2B5EF4-FFF2-40B4-BE49-F238E27FC236}">
                <a16:creationId xmlns:a16="http://schemas.microsoft.com/office/drawing/2014/main" id="{CBA09BB4-AF41-4C1D-9DA0-CF443F7FA1B3}"/>
              </a:ext>
            </a:extLst>
          </p:cNvPr>
          <p:cNvSpPr/>
          <p:nvPr/>
        </p:nvSpPr>
        <p:spPr>
          <a:xfrm>
            <a:off x="4653262" y="2792983"/>
            <a:ext cx="4067209" cy="3096638"/>
          </a:xfrm>
          <a:prstGeom prst="rightArrowCallou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Verdana"/>
                <a:ea typeface="Verdana"/>
              </a:rPr>
              <a:t>Designation </a:t>
            </a:r>
            <a:endParaRPr lang="en-US" b="1">
              <a:latin typeface="Verdana" panose="020B0604030504040204" pitchFamily="34" charset="0"/>
              <a:ea typeface="Verdana" panose="020B0604030504040204" pitchFamily="34" charset="0"/>
            </a:endParaRPr>
          </a:p>
          <a:p>
            <a:pPr algn="ctr"/>
            <a:r>
              <a:rPr lang="en-US" b="1">
                <a:latin typeface="Verdana" panose="020B0604030504040204" pitchFamily="34" charset="0"/>
                <a:ea typeface="Verdana" panose="020B0604030504040204" pitchFamily="34" charset="0"/>
              </a:rPr>
              <a:t>Tier 2</a:t>
            </a:r>
          </a:p>
          <a:p>
            <a:pPr algn="ctr"/>
            <a:endParaRPr lang="en-US" b="1">
              <a:latin typeface="Verdana" panose="020B0604030504040204" pitchFamily="34" charset="0"/>
              <a:ea typeface="Verdana" panose="020B0604030504040204" pitchFamily="34" charset="0"/>
            </a:endParaRPr>
          </a:p>
          <a:p>
            <a:pPr algn="ctr"/>
            <a:r>
              <a:rPr lang="en-US">
                <a:solidFill>
                  <a:schemeClr val="tx1"/>
                </a:solidFill>
                <a:latin typeface="Verdana"/>
                <a:ea typeface="Verdana"/>
              </a:rPr>
              <a:t>If</a:t>
            </a:r>
            <a:r>
              <a:rPr lang="en-US" sz="1800">
                <a:solidFill>
                  <a:schemeClr val="tx1"/>
                </a:solidFill>
                <a:latin typeface="Verdana"/>
                <a:ea typeface="Verdana"/>
              </a:rPr>
              <a:t> the participant completes phase 1 and the nine practices in phase 2.</a:t>
            </a:r>
          </a:p>
        </p:txBody>
      </p:sp>
      <p:sp>
        <p:nvSpPr>
          <p:cNvPr id="16" name="TextBox 15">
            <a:extLst>
              <a:ext uri="{FF2B5EF4-FFF2-40B4-BE49-F238E27FC236}">
                <a16:creationId xmlns:a16="http://schemas.microsoft.com/office/drawing/2014/main" id="{43486233-B123-4E52-A86D-F677639DE029}"/>
              </a:ext>
            </a:extLst>
          </p:cNvPr>
          <p:cNvSpPr txBox="1"/>
          <p:nvPr/>
        </p:nvSpPr>
        <p:spPr>
          <a:xfrm>
            <a:off x="8971471" y="2792983"/>
            <a:ext cx="2616630" cy="3139321"/>
          </a:xfrm>
          <a:prstGeom prst="rect">
            <a:avLst/>
          </a:prstGeom>
          <a:solidFill>
            <a:srgbClr val="D00000"/>
          </a:solidFill>
        </p:spPr>
        <p:txBody>
          <a:bodyPr wrap="square" lIns="91440" tIns="45720" rIns="91440" bIns="45720" rtlCol="0" anchor="t">
            <a:spAutoFit/>
          </a:bodyPr>
          <a:lstStyle/>
          <a:p>
            <a:pPr algn="ctr"/>
            <a:endParaRPr lang="en-US" b="1">
              <a:latin typeface="Verdana" panose="020B0604030504040204" pitchFamily="34" charset="0"/>
              <a:ea typeface="Verdana" panose="020B0604030504040204" pitchFamily="34" charset="0"/>
            </a:endParaRPr>
          </a:p>
          <a:p>
            <a:pPr algn="ctr"/>
            <a:endParaRPr lang="en-US" b="1">
              <a:latin typeface="Verdana"/>
              <a:ea typeface="Verdana"/>
            </a:endParaRPr>
          </a:p>
          <a:p>
            <a:pPr algn="ctr"/>
            <a:r>
              <a:rPr lang="en-US" b="1">
                <a:latin typeface="Verdana"/>
                <a:ea typeface="Verdana"/>
              </a:rPr>
              <a:t>Designation </a:t>
            </a:r>
            <a:endParaRPr lang="en-US"/>
          </a:p>
          <a:p>
            <a:pPr algn="ctr"/>
            <a:r>
              <a:rPr lang="en-US" b="1">
                <a:latin typeface="Verdana" panose="020B0604030504040204" pitchFamily="34" charset="0"/>
                <a:ea typeface="Verdana" panose="020B0604030504040204" pitchFamily="34" charset="0"/>
              </a:rPr>
              <a:t>Tier 3</a:t>
            </a:r>
          </a:p>
          <a:p>
            <a:pPr algn="ctr"/>
            <a:endParaRPr lang="en-US" b="1">
              <a:latin typeface="Verdana" panose="020B0604030504040204" pitchFamily="34" charset="0"/>
              <a:ea typeface="Verdana" panose="020B0604030504040204" pitchFamily="34" charset="0"/>
            </a:endParaRPr>
          </a:p>
          <a:p>
            <a:pPr algn="ctr"/>
            <a:r>
              <a:rPr lang="en-US">
                <a:latin typeface="Verdana"/>
                <a:ea typeface="Verdana"/>
              </a:rPr>
              <a:t>If</a:t>
            </a:r>
            <a:r>
              <a:rPr lang="en-US" sz="1800">
                <a:latin typeface="Verdana"/>
                <a:ea typeface="Verdana"/>
              </a:rPr>
              <a:t> the participant</a:t>
            </a:r>
          </a:p>
          <a:p>
            <a:pPr algn="ctr"/>
            <a:r>
              <a:rPr lang="en-US" sz="1800">
                <a:solidFill>
                  <a:schemeClr val="tx1"/>
                </a:solidFill>
                <a:latin typeface="Verdana" panose="020B0604030504040204" pitchFamily="34" charset="0"/>
                <a:ea typeface="Verdana" panose="020B0604030504040204" pitchFamily="34" charset="0"/>
              </a:rPr>
              <a:t>completes phase 1 &amp; 2 and the eleven practices in phase 3.</a:t>
            </a:r>
          </a:p>
          <a:p>
            <a:pPr algn="ctr"/>
            <a:endParaRPr lang="en-US">
              <a:latin typeface="Verdana" panose="020B0604030504040204" pitchFamily="34" charset="0"/>
              <a:ea typeface="Verdana" panose="020B0604030504040204" pitchFamily="34" charset="0"/>
            </a:endParaRPr>
          </a:p>
          <a:p>
            <a:pPr algn="ctr"/>
            <a:endParaRPr lang="en-US">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2570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ED05CF46-ACB7-4F16-B75C-A6C56DEF5025}"/>
              </a:ext>
            </a:extLst>
          </p:cNvPr>
          <p:cNvSpPr/>
          <p:nvPr/>
        </p:nvSpPr>
        <p:spPr>
          <a:xfrm>
            <a:off x="1" y="0"/>
            <a:ext cx="6391563" cy="6858000"/>
          </a:xfrm>
          <a:prstGeom prst="snip2Diag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solidFill>
                <a:srgbClr val="FEFDFA"/>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338423" y="404816"/>
            <a:ext cx="6676864" cy="1292662"/>
          </a:xfrm>
        </p:spPr>
        <p:txBody>
          <a:bodyPr/>
          <a:lstStyle/>
          <a:p>
            <a:r>
              <a:rPr lang="en-US" b="1">
                <a:latin typeface="Verdana" panose="020B0604030504040204" pitchFamily="34" charset="0"/>
                <a:ea typeface="Verdana" panose="020B0604030504040204" pitchFamily="34" charset="0"/>
              </a:rPr>
              <a:t>Honoring Weather Ready Farms Designation</a:t>
            </a:r>
            <a:endParaRPr lang="en-US">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E14B54D9-7859-446B-8320-9050FFEA2D4F}"/>
              </a:ext>
            </a:extLst>
          </p:cNvPr>
          <p:cNvSpPr txBox="1"/>
          <p:nvPr/>
        </p:nvSpPr>
        <p:spPr>
          <a:xfrm>
            <a:off x="338423" y="2102294"/>
            <a:ext cx="5763490" cy="3170099"/>
          </a:xfrm>
          <a:prstGeom prst="rect">
            <a:avLst/>
          </a:prstGeom>
          <a:noFill/>
        </p:spPr>
        <p:txBody>
          <a:bodyPr wrap="square" lIns="91440" tIns="45720" rIns="91440" bIns="45720" rtlCol="0" anchor="t">
            <a:spAutoFit/>
          </a:bodyPr>
          <a:lstStyle/>
          <a:p>
            <a:r>
              <a:rPr lang="en-US" sz="2000">
                <a:solidFill>
                  <a:srgbClr val="FEFDFA"/>
                </a:solidFill>
                <a:latin typeface="Verdana"/>
                <a:ea typeface="Verdana"/>
              </a:rPr>
              <a:t>Participant will be recognized for their accomplishments. </a:t>
            </a:r>
            <a:endParaRPr lang="en-US" sz="2000">
              <a:solidFill>
                <a:srgbClr val="FEFDFA"/>
              </a:solidFill>
              <a:latin typeface="Verdana" panose="020B0604030504040204" pitchFamily="34" charset="0"/>
              <a:ea typeface="Verdana" panose="020B0604030504040204" pitchFamily="34" charset="0"/>
            </a:endParaRPr>
          </a:p>
          <a:p>
            <a:endParaRPr lang="en-US" sz="2000">
              <a:solidFill>
                <a:srgbClr val="FEFDFA"/>
              </a:solidFill>
              <a:latin typeface="Verdana" panose="020B0604030504040204" pitchFamily="34" charset="0"/>
              <a:ea typeface="Verdana" panose="020B0604030504040204" pitchFamily="34" charset="0"/>
            </a:endParaRPr>
          </a:p>
          <a:p>
            <a:r>
              <a:rPr lang="en-US" sz="2000">
                <a:solidFill>
                  <a:srgbClr val="FEFDFA"/>
                </a:solidFill>
                <a:latin typeface="Verdana"/>
                <a:ea typeface="Verdana"/>
              </a:rPr>
              <a:t>Means of recognition may include but are not limited to:</a:t>
            </a:r>
          </a:p>
          <a:p>
            <a:endParaRPr lang="en-US" sz="2000">
              <a:solidFill>
                <a:srgbClr val="FEFDFA"/>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000">
                <a:solidFill>
                  <a:srgbClr val="FEFDFA"/>
                </a:solidFill>
                <a:latin typeface="Verdana"/>
                <a:ea typeface="Verdana"/>
              </a:rPr>
              <a:t>Farm sign </a:t>
            </a:r>
            <a:endParaRPr lang="en-US" sz="2000">
              <a:solidFill>
                <a:srgbClr val="FEFDFA"/>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000">
                <a:solidFill>
                  <a:srgbClr val="FEFDFA"/>
                </a:solidFill>
                <a:latin typeface="Verdana"/>
                <a:ea typeface="Verdana"/>
              </a:rPr>
              <a:t>Featured in local or regional publications</a:t>
            </a:r>
          </a:p>
          <a:p>
            <a:pPr marL="285750" indent="-285750">
              <a:buFont typeface="Arial" panose="020B0604020202020204" pitchFamily="34" charset="0"/>
              <a:buChar char="•"/>
            </a:pPr>
            <a:r>
              <a:rPr lang="en-US" sz="2000">
                <a:solidFill>
                  <a:srgbClr val="FEFDFA"/>
                </a:solidFill>
                <a:latin typeface="Verdana"/>
                <a:ea typeface="Verdana"/>
              </a:rPr>
              <a:t>Social media recognition</a:t>
            </a:r>
          </a:p>
          <a:p>
            <a:pPr marL="285750" indent="-285750">
              <a:buFont typeface="Arial" panose="020B0604020202020204" pitchFamily="34" charset="0"/>
              <a:buChar char="•"/>
            </a:pPr>
            <a:r>
              <a:rPr lang="en-US" sz="2000">
                <a:solidFill>
                  <a:srgbClr val="FEFDFA"/>
                </a:solidFill>
                <a:latin typeface="Verdana"/>
                <a:ea typeface="Verdana"/>
              </a:rPr>
              <a:t>Awards banquet</a:t>
            </a:r>
          </a:p>
        </p:txBody>
      </p:sp>
      <p:pic>
        <p:nvPicPr>
          <p:cNvPr id="6" name="Picture 5" descr="A picture containing text, sky, sign&#10;&#10;Description automatically generated">
            <a:extLst>
              <a:ext uri="{FF2B5EF4-FFF2-40B4-BE49-F238E27FC236}">
                <a16:creationId xmlns:a16="http://schemas.microsoft.com/office/drawing/2014/main" id="{56D6AB42-2073-4AEB-8D7B-C298C9A96D3A}"/>
              </a:ext>
            </a:extLst>
          </p:cNvPr>
          <p:cNvPicPr>
            <a:picLocks noChangeAspect="1"/>
          </p:cNvPicPr>
          <p:nvPr/>
        </p:nvPicPr>
        <p:blipFill rotWithShape="1">
          <a:blip r:embed="rId3">
            <a:extLst>
              <a:ext uri="{28A0092B-C50C-407E-A947-70E740481C1C}">
                <a14:useLocalDpi xmlns:a14="http://schemas.microsoft.com/office/drawing/2010/main" val="0"/>
              </a:ext>
            </a:extLst>
          </a:blip>
          <a:srcRect t="21497"/>
          <a:stretch/>
        </p:blipFill>
        <p:spPr>
          <a:xfrm>
            <a:off x="7353709" y="258049"/>
            <a:ext cx="3667217" cy="2878857"/>
          </a:xfrm>
          <a:prstGeom prst="rect">
            <a:avLst/>
          </a:prstGeom>
          <a:ln w="38100">
            <a:solidFill>
              <a:schemeClr val="bg1"/>
            </a:solidFill>
          </a:ln>
        </p:spPr>
      </p:pic>
      <p:pic>
        <p:nvPicPr>
          <p:cNvPr id="2052" name="Picture 4" descr="See the source image">
            <a:extLst>
              <a:ext uri="{FF2B5EF4-FFF2-40B4-BE49-F238E27FC236}">
                <a16:creationId xmlns:a16="http://schemas.microsoft.com/office/drawing/2014/main" id="{42A390C7-5262-4779-A8E7-88F8D7FFF25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544" r="9437"/>
          <a:stretch/>
        </p:blipFill>
        <p:spPr bwMode="auto">
          <a:xfrm>
            <a:off x="7353709" y="3721092"/>
            <a:ext cx="3737095" cy="2878858"/>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413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ED05CF46-ACB7-4F16-B75C-A6C56DEF5025}"/>
              </a:ext>
            </a:extLst>
          </p:cNvPr>
          <p:cNvSpPr/>
          <p:nvPr/>
        </p:nvSpPr>
        <p:spPr>
          <a:xfrm>
            <a:off x="4422516" y="1580"/>
            <a:ext cx="7777583" cy="6858000"/>
          </a:xfrm>
          <a:prstGeom prst="snip2Diag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4890004" y="577389"/>
            <a:ext cx="6676864" cy="1292662"/>
          </a:xfrm>
        </p:spPr>
        <p:txBody>
          <a:bodyPr/>
          <a:lstStyle/>
          <a:p>
            <a:r>
              <a:rPr lang="en-US" b="1">
                <a:latin typeface="Verdana" panose="020B0604030504040204" pitchFamily="34" charset="0"/>
                <a:ea typeface="Verdana" panose="020B0604030504040204" pitchFamily="34" charset="0"/>
              </a:rPr>
              <a:t>Current Project Status</a:t>
            </a:r>
          </a:p>
        </p:txBody>
      </p:sp>
      <p:sp>
        <p:nvSpPr>
          <p:cNvPr id="12" name="TextBox 11">
            <a:extLst>
              <a:ext uri="{FF2B5EF4-FFF2-40B4-BE49-F238E27FC236}">
                <a16:creationId xmlns:a16="http://schemas.microsoft.com/office/drawing/2014/main" id="{084F0607-379D-477E-AD61-433853F7F3D6}"/>
              </a:ext>
            </a:extLst>
          </p:cNvPr>
          <p:cNvSpPr txBox="1"/>
          <p:nvPr/>
        </p:nvSpPr>
        <p:spPr>
          <a:xfrm>
            <a:off x="4890004" y="1485041"/>
            <a:ext cx="7301996" cy="6463308"/>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2200">
                <a:latin typeface="Verdana" panose="020B0604030504040204" pitchFamily="34" charset="0"/>
                <a:ea typeface="Verdana" panose="020B0604030504040204" pitchFamily="34" charset="0"/>
              </a:rPr>
              <a:t>Our 2021-2023 Weather Ready Farms cohort consists of nine farmers from Southeastern Nebraska. </a:t>
            </a:r>
          </a:p>
          <a:p>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200">
                <a:latin typeface="Verdana" panose="020B0604030504040204" pitchFamily="34" charset="0"/>
                <a:ea typeface="Verdana" panose="020B0604030504040204" pitchFamily="34" charset="0"/>
              </a:rPr>
              <a:t>We have completed the assessment phase of the program and the education phase started February 1, 2022.</a:t>
            </a:r>
          </a:p>
          <a:p>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200">
                <a:latin typeface="Verdana"/>
                <a:ea typeface="Verdana"/>
              </a:rPr>
              <a:t>We are currently working on developing partnerships to expand program capacity and outreach.</a:t>
            </a:r>
          </a:p>
          <a:p>
            <a:pPr marL="285750" indent="-285750">
              <a:buFont typeface="Arial" panose="020B0604020202020204" pitchFamily="34" charset="0"/>
              <a:buChar char="•"/>
            </a:pPr>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200">
                <a:latin typeface="Verdana"/>
                <a:ea typeface="Verdana"/>
              </a:rPr>
              <a:t>We will begin recruiting for the 2022-2024 cohort, in the next couple months. </a:t>
            </a:r>
          </a:p>
          <a:p>
            <a:pPr marL="285750" indent="-285750">
              <a:buFont typeface="Arial" panose="020B0604020202020204" pitchFamily="34" charset="0"/>
              <a:buChar char="•"/>
            </a:pPr>
            <a:endParaRPr lang="en-US" sz="2000">
              <a:latin typeface="Verdana" panose="020B0604030504040204" pitchFamily="34" charset="0"/>
              <a:ea typeface="Verdana" panose="020B0604030504040204" pitchFamily="34" charset="0"/>
            </a:endParaRPr>
          </a:p>
          <a:p>
            <a:endParaRPr lang="en-US" sz="240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09493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75D1C9-87F7-42A5-96DF-C256358838DA}"/>
              </a:ext>
            </a:extLst>
          </p:cNvPr>
          <p:cNvSpPr/>
          <p:nvPr/>
        </p:nvSpPr>
        <p:spPr>
          <a:xfrm>
            <a:off x="6096000" y="0"/>
            <a:ext cx="6096000"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526551" y="416967"/>
            <a:ext cx="5915307" cy="1572253"/>
          </a:xfrm>
        </p:spPr>
        <p:txBody>
          <a:bodyPr>
            <a:normAutofit/>
          </a:bodyPr>
          <a:lstStyle/>
          <a:p>
            <a:r>
              <a:rPr lang="en-US" b="1">
                <a:solidFill>
                  <a:schemeClr val="bg1"/>
                </a:solidFill>
                <a:latin typeface="Verdana" panose="020B0604030504040204" pitchFamily="34" charset="0"/>
                <a:ea typeface="Verdana" panose="020B0604030504040204" pitchFamily="34" charset="0"/>
              </a:rPr>
              <a:t>Purdue Extension’s Weather Ready farms Program</a:t>
            </a:r>
            <a:endParaRPr lang="en-US" b="1">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5ECF53D6-C139-45B8-97F4-AD4209FCCA15}"/>
              </a:ext>
            </a:extLst>
          </p:cNvPr>
          <p:cNvSpPr txBox="1"/>
          <p:nvPr/>
        </p:nvSpPr>
        <p:spPr>
          <a:xfrm>
            <a:off x="526551" y="2132164"/>
            <a:ext cx="5264649" cy="4493538"/>
          </a:xfrm>
          <a:prstGeom prst="rect">
            <a:avLst/>
          </a:prstGeom>
          <a:noFill/>
        </p:spPr>
        <p:txBody>
          <a:bodyPr wrap="square" lIns="91440" tIns="45720" rIns="91440" bIns="45720" anchor="t">
            <a:spAutoFit/>
          </a:bodyPr>
          <a:lstStyle/>
          <a:p>
            <a:r>
              <a:rPr lang="en-US" sz="2200" b="0" i="0">
                <a:solidFill>
                  <a:schemeClr val="bg1"/>
                </a:solidFill>
                <a:effectLst/>
                <a:latin typeface="Verdana"/>
                <a:ea typeface="Verdana"/>
              </a:rPr>
              <a:t>The Nebraska Extension WTF team, has been collaborating with Purdue Extension to </a:t>
            </a:r>
            <a:r>
              <a:rPr lang="en-US" sz="2200">
                <a:solidFill>
                  <a:schemeClr val="bg1"/>
                </a:solidFill>
                <a:latin typeface="Verdana"/>
                <a:ea typeface="Verdana"/>
              </a:rPr>
              <a:t>assist their</a:t>
            </a:r>
            <a:r>
              <a:rPr lang="en-US" sz="2200" b="0" i="0">
                <a:solidFill>
                  <a:schemeClr val="bg1"/>
                </a:solidFill>
                <a:effectLst/>
                <a:latin typeface="Verdana"/>
                <a:ea typeface="Verdana"/>
              </a:rPr>
              <a:t> team </a:t>
            </a:r>
            <a:r>
              <a:rPr lang="en-US" sz="2200">
                <a:solidFill>
                  <a:schemeClr val="bg1"/>
                </a:solidFill>
                <a:latin typeface="Verdana"/>
                <a:ea typeface="Verdana"/>
              </a:rPr>
              <a:t>to </a:t>
            </a:r>
            <a:r>
              <a:rPr lang="en-US" sz="2200" b="0" i="0">
                <a:solidFill>
                  <a:schemeClr val="bg1"/>
                </a:solidFill>
                <a:effectLst/>
                <a:latin typeface="Verdana"/>
                <a:ea typeface="Verdana"/>
              </a:rPr>
              <a:t>pilot Weather Ready Farms in Indiana.</a:t>
            </a:r>
          </a:p>
          <a:p>
            <a:endParaRPr lang="en-US" sz="2200">
              <a:solidFill>
                <a:schemeClr val="bg1"/>
              </a:solidFill>
              <a:latin typeface="Verdana" panose="020B0604030504040204" pitchFamily="34" charset="0"/>
              <a:ea typeface="Verdana" panose="020B0604030504040204" pitchFamily="34" charset="0"/>
            </a:endParaRPr>
          </a:p>
          <a:p>
            <a:r>
              <a:rPr lang="en-US" sz="2200">
                <a:solidFill>
                  <a:schemeClr val="bg1"/>
                </a:solidFill>
                <a:latin typeface="Verdana"/>
                <a:ea typeface="Verdana"/>
              </a:rPr>
              <a:t>Purdue is finalizing their participant recruitment process to create their 2022-2024 WRF cohort. They will begin the assessment phase of the program in February.</a:t>
            </a:r>
          </a:p>
          <a:p>
            <a:endParaRPr lang="en-US" sz="2200">
              <a:solidFill>
                <a:schemeClr val="bg1"/>
              </a:solidFill>
              <a:latin typeface="Verdana" panose="020B0604030504040204" pitchFamily="34" charset="0"/>
              <a:ea typeface="Verdana" panose="020B0604030504040204" pitchFamily="34" charset="0"/>
            </a:endParaRPr>
          </a:p>
          <a:p>
            <a:endParaRPr lang="en-US" sz="2200">
              <a:solidFill>
                <a:schemeClr val="bg1"/>
              </a:solidFill>
              <a:latin typeface="Verdana" panose="020B0604030504040204" pitchFamily="34" charset="0"/>
              <a:ea typeface="Verdana" panose="020B0604030504040204" pitchFamily="34" charset="0"/>
            </a:endParaRPr>
          </a:p>
        </p:txBody>
      </p:sp>
      <p:pic>
        <p:nvPicPr>
          <p:cNvPr id="7" name="Picture 12" descr="See the source image">
            <a:extLst>
              <a:ext uri="{FF2B5EF4-FFF2-40B4-BE49-F238E27FC236}">
                <a16:creationId xmlns:a16="http://schemas.microsoft.com/office/drawing/2014/main" id="{B394CCFD-57B4-4F1C-9604-2395BBFAA5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1858" y="622316"/>
            <a:ext cx="6997196" cy="7470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ans Schmitz">
            <a:extLst>
              <a:ext uri="{FF2B5EF4-FFF2-40B4-BE49-F238E27FC236}">
                <a16:creationId xmlns:a16="http://schemas.microsoft.com/office/drawing/2014/main" id="{8B304F47-6883-4359-B107-EDCD7C2B8D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0384" y="1574762"/>
            <a:ext cx="3428458" cy="3171324"/>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45AB8BB-8619-4F47-B92E-096B9BD5A20B}"/>
              </a:ext>
            </a:extLst>
          </p:cNvPr>
          <p:cNvSpPr txBox="1"/>
          <p:nvPr/>
        </p:nvSpPr>
        <p:spPr>
          <a:xfrm>
            <a:off x="6866021" y="4951435"/>
            <a:ext cx="5325979" cy="1477328"/>
          </a:xfrm>
          <a:prstGeom prst="rect">
            <a:avLst/>
          </a:prstGeom>
          <a:noFill/>
        </p:spPr>
        <p:txBody>
          <a:bodyPr wrap="square">
            <a:spAutoFit/>
          </a:bodyPr>
          <a:lstStyle/>
          <a:p>
            <a:r>
              <a:rPr lang="en-US" sz="2400" b="1" i="0">
                <a:solidFill>
                  <a:schemeClr val="bg1"/>
                </a:solidFill>
                <a:effectLst/>
                <a:latin typeface="Verdana" panose="020B0604030504040204" pitchFamily="34" charset="0"/>
                <a:ea typeface="Verdana" panose="020B0604030504040204" pitchFamily="34" charset="0"/>
              </a:rPr>
              <a:t>Hans Schmitz </a:t>
            </a:r>
          </a:p>
          <a:p>
            <a:r>
              <a:rPr lang="en-US" sz="2200">
                <a:solidFill>
                  <a:schemeClr val="bg1"/>
                </a:solidFill>
                <a:latin typeface="Verdana" panose="020B0604030504040204" pitchFamily="34" charset="0"/>
                <a:ea typeface="Verdana" panose="020B0604030504040204" pitchFamily="34" charset="0"/>
              </a:rPr>
              <a:t>Weather Ready Farms Coordinator</a:t>
            </a:r>
            <a:endParaRPr lang="en-US" sz="2200" i="0">
              <a:solidFill>
                <a:schemeClr val="bg1"/>
              </a:solidFill>
              <a:effectLst/>
              <a:latin typeface="Verdana" panose="020B0604030504040204" pitchFamily="34" charset="0"/>
              <a:ea typeface="Verdana" panose="020B0604030504040204" pitchFamily="34" charset="0"/>
            </a:endParaRPr>
          </a:p>
          <a:p>
            <a:r>
              <a:rPr lang="en-US" sz="2200">
                <a:solidFill>
                  <a:schemeClr val="bg1"/>
                </a:solidFill>
                <a:latin typeface="Verdana" panose="020B0604030504040204" pitchFamily="34" charset="0"/>
                <a:ea typeface="Verdana" panose="020B0604030504040204" pitchFamily="34" charset="0"/>
              </a:rPr>
              <a:t>Purdue Extension Educator</a:t>
            </a:r>
          </a:p>
          <a:p>
            <a:endParaRPr lang="en-US" sz="220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50881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344634" y="362596"/>
            <a:ext cx="7899977" cy="1292662"/>
          </a:xfrm>
        </p:spPr>
        <p:txBody>
          <a:bodyPr/>
          <a:lstStyle/>
          <a:p>
            <a:r>
              <a:rPr lang="en-US" b="1">
                <a:solidFill>
                  <a:schemeClr val="bg1"/>
                </a:solidFill>
                <a:latin typeface="Verdana" panose="020B0604030504040204" pitchFamily="34" charset="0"/>
                <a:ea typeface="Verdana" panose="020B0604030504040204" pitchFamily="34" charset="0"/>
              </a:rPr>
              <a:t>Future Project Goals</a:t>
            </a:r>
          </a:p>
        </p:txBody>
      </p:sp>
      <p:sp>
        <p:nvSpPr>
          <p:cNvPr id="6" name="Rectangle: Rounded Corners 5">
            <a:extLst>
              <a:ext uri="{FF2B5EF4-FFF2-40B4-BE49-F238E27FC236}">
                <a16:creationId xmlns:a16="http://schemas.microsoft.com/office/drawing/2014/main" id="{2AD0F076-D86D-4C9F-B236-B00105A73A16}"/>
              </a:ext>
            </a:extLst>
          </p:cNvPr>
          <p:cNvSpPr/>
          <p:nvPr/>
        </p:nvSpPr>
        <p:spPr>
          <a:xfrm>
            <a:off x="241589" y="1008927"/>
            <a:ext cx="3396092" cy="1217467"/>
          </a:xfrm>
          <a:prstGeom prst="round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a:latin typeface="Verdana"/>
                <a:ea typeface="Verdana"/>
              </a:rPr>
              <a:t>Expand educational opportunities and partnerships</a:t>
            </a:r>
          </a:p>
        </p:txBody>
      </p:sp>
      <p:sp>
        <p:nvSpPr>
          <p:cNvPr id="15" name="Rectangle: Rounded Corners 14">
            <a:extLst>
              <a:ext uri="{FF2B5EF4-FFF2-40B4-BE49-F238E27FC236}">
                <a16:creationId xmlns:a16="http://schemas.microsoft.com/office/drawing/2014/main" id="{D856E66E-53F5-4F90-BE5E-3AFA5E1D3499}"/>
              </a:ext>
            </a:extLst>
          </p:cNvPr>
          <p:cNvSpPr/>
          <p:nvPr/>
        </p:nvSpPr>
        <p:spPr>
          <a:xfrm>
            <a:off x="4359564" y="1030723"/>
            <a:ext cx="2483137" cy="2080291"/>
          </a:xfrm>
          <a:prstGeom prst="round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US" sz="2000">
              <a:latin typeface="Verdana" panose="020B0604030504040204" pitchFamily="34" charset="0"/>
              <a:ea typeface="Verdana" panose="020B0604030504040204" pitchFamily="34" charset="0"/>
            </a:endParaRPr>
          </a:p>
          <a:p>
            <a:r>
              <a:rPr lang="en-US" sz="2000">
                <a:latin typeface="Verdana"/>
                <a:ea typeface="Verdana"/>
              </a:rPr>
              <a:t>Farm safety, preparation for disaster, and reduction of on-farm hazards</a:t>
            </a:r>
          </a:p>
          <a:p>
            <a:endParaRPr lang="en-US" sz="2000">
              <a:latin typeface="Verdana" panose="020B0604030504040204" pitchFamily="34" charset="0"/>
              <a:ea typeface="Verdana" panose="020B0604030504040204" pitchFamily="34" charset="0"/>
            </a:endParaRPr>
          </a:p>
        </p:txBody>
      </p:sp>
      <p:cxnSp>
        <p:nvCxnSpPr>
          <p:cNvPr id="14" name="Connector: Elbow 13">
            <a:extLst>
              <a:ext uri="{FF2B5EF4-FFF2-40B4-BE49-F238E27FC236}">
                <a16:creationId xmlns:a16="http://schemas.microsoft.com/office/drawing/2014/main" id="{273E51B0-F3CF-4801-8F3A-C966D144D672}"/>
              </a:ext>
            </a:extLst>
          </p:cNvPr>
          <p:cNvCxnSpPr>
            <a:cxnSpLocks/>
          </p:cNvCxnSpPr>
          <p:nvPr/>
        </p:nvCxnSpPr>
        <p:spPr>
          <a:xfrm>
            <a:off x="3637681" y="1889545"/>
            <a:ext cx="721883" cy="554706"/>
          </a:xfrm>
          <a:prstGeom prst="bentConnector3">
            <a:avLst>
              <a:gd name="adj1" fmla="val 50000"/>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00E39F90-2DD1-4786-899E-FE178B7003EB}"/>
              </a:ext>
            </a:extLst>
          </p:cNvPr>
          <p:cNvSpPr/>
          <p:nvPr/>
        </p:nvSpPr>
        <p:spPr>
          <a:xfrm>
            <a:off x="2923512" y="3345301"/>
            <a:ext cx="3919185" cy="982375"/>
          </a:xfrm>
          <a:prstGeom prst="round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US" sz="2000">
              <a:latin typeface="Verdana" panose="020B0604030504040204" pitchFamily="34" charset="0"/>
              <a:ea typeface="Verdana" panose="020B0604030504040204" pitchFamily="34" charset="0"/>
            </a:endParaRPr>
          </a:p>
          <a:p>
            <a:r>
              <a:rPr lang="en-US" sz="2000">
                <a:latin typeface="Verdana"/>
                <a:ea typeface="Verdana"/>
              </a:rPr>
              <a:t>Precision agriculture and conservation</a:t>
            </a:r>
          </a:p>
          <a:p>
            <a:endParaRPr lang="en-US" sz="2000">
              <a:latin typeface="Verdana" panose="020B0604030504040204" pitchFamily="34" charset="0"/>
              <a:ea typeface="Verdana" panose="020B0604030504040204" pitchFamily="34" charset="0"/>
            </a:endParaRPr>
          </a:p>
        </p:txBody>
      </p:sp>
      <p:sp>
        <p:nvSpPr>
          <p:cNvPr id="30" name="Rectangle: Rounded Corners 29">
            <a:extLst>
              <a:ext uri="{FF2B5EF4-FFF2-40B4-BE49-F238E27FC236}">
                <a16:creationId xmlns:a16="http://schemas.microsoft.com/office/drawing/2014/main" id="{92CD4062-2F37-4892-BFF9-D9E24D525ADD}"/>
              </a:ext>
            </a:extLst>
          </p:cNvPr>
          <p:cNvSpPr/>
          <p:nvPr/>
        </p:nvSpPr>
        <p:spPr>
          <a:xfrm>
            <a:off x="208045" y="2989868"/>
            <a:ext cx="2483137" cy="1756019"/>
          </a:xfrm>
          <a:prstGeom prst="round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US" sz="2000">
              <a:latin typeface="Verdana" panose="020B0604030504040204" pitchFamily="34" charset="0"/>
              <a:ea typeface="Verdana" panose="020B0604030504040204" pitchFamily="34" charset="0"/>
            </a:endParaRPr>
          </a:p>
          <a:p>
            <a:r>
              <a:rPr lang="en-US" sz="2000">
                <a:latin typeface="Verdana"/>
                <a:ea typeface="Verdana"/>
              </a:rPr>
              <a:t>Crop production resources outside of commodity crops</a:t>
            </a:r>
          </a:p>
          <a:p>
            <a:endParaRPr lang="en-US" sz="2000">
              <a:latin typeface="Verdana" panose="020B0604030504040204" pitchFamily="34" charset="0"/>
              <a:ea typeface="Verdana" panose="020B0604030504040204" pitchFamily="34" charset="0"/>
            </a:endParaRPr>
          </a:p>
        </p:txBody>
      </p:sp>
      <p:sp>
        <p:nvSpPr>
          <p:cNvPr id="31" name="Rectangle: Rounded Corners 30">
            <a:extLst>
              <a:ext uri="{FF2B5EF4-FFF2-40B4-BE49-F238E27FC236}">
                <a16:creationId xmlns:a16="http://schemas.microsoft.com/office/drawing/2014/main" id="{9D5A81B7-F79F-4570-BACE-7BBD0E1C1881}"/>
              </a:ext>
            </a:extLst>
          </p:cNvPr>
          <p:cNvSpPr/>
          <p:nvPr/>
        </p:nvSpPr>
        <p:spPr>
          <a:xfrm>
            <a:off x="208045" y="5047359"/>
            <a:ext cx="6368716" cy="1559836"/>
          </a:xfrm>
          <a:prstGeom prst="round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a:latin typeface="Verdana"/>
                <a:ea typeface="Verdana"/>
              </a:rPr>
              <a:t>Integrate rural sociological research of participants to understand the social and psychological impact of the WRF program</a:t>
            </a:r>
          </a:p>
        </p:txBody>
      </p:sp>
      <p:cxnSp>
        <p:nvCxnSpPr>
          <p:cNvPr id="40" name="Straight Arrow Connector 39">
            <a:extLst>
              <a:ext uri="{FF2B5EF4-FFF2-40B4-BE49-F238E27FC236}">
                <a16:creationId xmlns:a16="http://schemas.microsoft.com/office/drawing/2014/main" id="{6C0A5798-2845-4D4A-BC0C-8AAABB71D82A}"/>
              </a:ext>
            </a:extLst>
          </p:cNvPr>
          <p:cNvCxnSpPr>
            <a:cxnSpLocks/>
          </p:cNvCxnSpPr>
          <p:nvPr/>
        </p:nvCxnSpPr>
        <p:spPr>
          <a:xfrm>
            <a:off x="618836" y="2216686"/>
            <a:ext cx="0" cy="7563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C0664F3E-C771-489B-8DFF-09A3F9B2A8C0}"/>
              </a:ext>
            </a:extLst>
          </p:cNvPr>
          <p:cNvCxnSpPr>
            <a:cxnSpLocks/>
          </p:cNvCxnSpPr>
          <p:nvPr/>
        </p:nvCxnSpPr>
        <p:spPr>
          <a:xfrm>
            <a:off x="3184476" y="2226394"/>
            <a:ext cx="0" cy="11189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5" name="Rectangle: Rounded Corners 44">
            <a:extLst>
              <a:ext uri="{FF2B5EF4-FFF2-40B4-BE49-F238E27FC236}">
                <a16:creationId xmlns:a16="http://schemas.microsoft.com/office/drawing/2014/main" id="{42182198-25D4-4E36-983B-4E01A46EA6BC}"/>
              </a:ext>
            </a:extLst>
          </p:cNvPr>
          <p:cNvSpPr/>
          <p:nvPr/>
        </p:nvSpPr>
        <p:spPr>
          <a:xfrm>
            <a:off x="7103598" y="3227308"/>
            <a:ext cx="4846811" cy="1539932"/>
          </a:xfrm>
          <a:prstGeom prst="round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a:latin typeface="Verdana"/>
                <a:ea typeface="Verdana"/>
              </a:rPr>
              <a:t>Recruit and build support for the 2022-2024 WRF cohort to be ready to begin November 1, 2022</a:t>
            </a:r>
          </a:p>
        </p:txBody>
      </p:sp>
      <p:sp>
        <p:nvSpPr>
          <p:cNvPr id="46" name="Rectangle: Rounded Corners 45">
            <a:extLst>
              <a:ext uri="{FF2B5EF4-FFF2-40B4-BE49-F238E27FC236}">
                <a16:creationId xmlns:a16="http://schemas.microsoft.com/office/drawing/2014/main" id="{2B38284C-384D-4D09-96F4-60965840408F}"/>
              </a:ext>
            </a:extLst>
          </p:cNvPr>
          <p:cNvSpPr/>
          <p:nvPr/>
        </p:nvSpPr>
        <p:spPr>
          <a:xfrm>
            <a:off x="7152409" y="1030723"/>
            <a:ext cx="4798002" cy="1967339"/>
          </a:xfrm>
          <a:prstGeom prst="round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a:latin typeface="Verdana"/>
                <a:ea typeface="Verdana"/>
              </a:rPr>
              <a:t>Continue supporting the 2021-2023 WRF cohort with project funding, mentorship, community building, and education.</a:t>
            </a:r>
          </a:p>
        </p:txBody>
      </p:sp>
      <p:sp>
        <p:nvSpPr>
          <p:cNvPr id="54" name="Rectangle: Rounded Corners 53">
            <a:extLst>
              <a:ext uri="{FF2B5EF4-FFF2-40B4-BE49-F238E27FC236}">
                <a16:creationId xmlns:a16="http://schemas.microsoft.com/office/drawing/2014/main" id="{C378F354-013D-4BF3-AC49-C2BC7BD01A26}"/>
              </a:ext>
            </a:extLst>
          </p:cNvPr>
          <p:cNvSpPr/>
          <p:nvPr/>
        </p:nvSpPr>
        <p:spPr>
          <a:xfrm>
            <a:off x="7061202" y="5047359"/>
            <a:ext cx="4889208" cy="1559836"/>
          </a:xfrm>
          <a:prstGeom prst="round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a:latin typeface="Verdana"/>
                <a:ea typeface="Verdana"/>
              </a:rPr>
              <a:t>Implement WRF within other universities </a:t>
            </a:r>
            <a:endParaRPr lang="en-US" sz="20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46595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273228" y="157743"/>
            <a:ext cx="11220671" cy="2181366"/>
          </a:xfrm>
        </p:spPr>
        <p:txBody>
          <a:bodyPr>
            <a:normAutofit/>
          </a:bodyPr>
          <a:lstStyle/>
          <a:p>
            <a:r>
              <a:rPr lang="en-US" b="1">
                <a:solidFill>
                  <a:schemeClr val="bg1"/>
                </a:solidFill>
                <a:latin typeface="Verdana" panose="020B0604030504040204" pitchFamily="34" charset="0"/>
                <a:ea typeface="Verdana" panose="020B0604030504040204" pitchFamily="34" charset="0"/>
              </a:rPr>
              <a:t>Interested in Collaborating or Setting up a Weather Ready Farms Program within your Organization?  </a:t>
            </a:r>
          </a:p>
        </p:txBody>
      </p:sp>
      <p:sp>
        <p:nvSpPr>
          <p:cNvPr id="3" name="Rectangle 2">
            <a:extLst>
              <a:ext uri="{FF2B5EF4-FFF2-40B4-BE49-F238E27FC236}">
                <a16:creationId xmlns:a16="http://schemas.microsoft.com/office/drawing/2014/main" id="{15903F90-0371-453B-B1AD-2C78F8725FE1}"/>
              </a:ext>
            </a:extLst>
          </p:cNvPr>
          <p:cNvSpPr/>
          <p:nvPr/>
        </p:nvSpPr>
        <p:spPr>
          <a:xfrm>
            <a:off x="0" y="4587035"/>
            <a:ext cx="12192000" cy="2413976"/>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628CC8A-AA29-424D-B02B-E65BA11C7AD0}"/>
              </a:ext>
            </a:extLst>
          </p:cNvPr>
          <p:cNvSpPr txBox="1"/>
          <p:nvPr/>
        </p:nvSpPr>
        <p:spPr>
          <a:xfrm>
            <a:off x="-2860565" y="4715848"/>
            <a:ext cx="12191999" cy="1046440"/>
          </a:xfrm>
          <a:prstGeom prst="rect">
            <a:avLst/>
          </a:prstGeom>
          <a:noFill/>
        </p:spPr>
        <p:txBody>
          <a:bodyPr wrap="square" lIns="91440" tIns="45720" rIns="91440" bIns="45720" anchor="t">
            <a:spAutoFit/>
          </a:bodyPr>
          <a:lstStyle/>
          <a:p>
            <a:pPr algn="ctr" rtl="0">
              <a:spcBef>
                <a:spcPts val="0"/>
              </a:spcBef>
              <a:spcAft>
                <a:spcPts val="0"/>
              </a:spcAft>
            </a:pPr>
            <a:r>
              <a:rPr lang="en-US" sz="2200" b="1" dirty="0">
                <a:solidFill>
                  <a:schemeClr val="bg1"/>
                </a:solidFill>
                <a:latin typeface="Verdana"/>
                <a:ea typeface="Verdana"/>
              </a:rPr>
              <a:t>Follow us</a:t>
            </a:r>
            <a:endParaRPr lang="en-US" sz="2200" b="1" dirty="0">
              <a:solidFill>
                <a:schemeClr val="bg1"/>
              </a:solidFill>
              <a:effectLst/>
              <a:latin typeface="Verdana" panose="020B0604030504040204" pitchFamily="34" charset="0"/>
              <a:ea typeface="Verdana" panose="020B0604030504040204" pitchFamily="34" charset="0"/>
            </a:endParaRPr>
          </a:p>
          <a:p>
            <a:pPr algn="ctr"/>
            <a:endParaRPr lang="en-US" sz="2200" b="1">
              <a:solidFill>
                <a:schemeClr val="bg1"/>
              </a:solidFill>
              <a:latin typeface="Verdana" panose="020B0604030504040204" pitchFamily="34" charset="0"/>
              <a:ea typeface="Verdana" panose="020B0604030504040204" pitchFamily="34" charset="0"/>
            </a:endParaRPr>
          </a:p>
          <a:p>
            <a:pPr marL="285750" indent="-285750" algn="ctr">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pic>
        <p:nvPicPr>
          <p:cNvPr id="3074" name="Picture 2" descr="See the source image">
            <a:extLst>
              <a:ext uri="{FF2B5EF4-FFF2-40B4-BE49-F238E27FC236}">
                <a16:creationId xmlns:a16="http://schemas.microsoft.com/office/drawing/2014/main" id="{399274B0-22C3-465F-88E2-E205A7A7EF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603" y="5122276"/>
            <a:ext cx="1188707" cy="118870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AB4D35F-75B4-4239-8757-4609CA993064}"/>
              </a:ext>
            </a:extLst>
          </p:cNvPr>
          <p:cNvSpPr txBox="1"/>
          <p:nvPr/>
        </p:nvSpPr>
        <p:spPr>
          <a:xfrm>
            <a:off x="-56759" y="6188854"/>
            <a:ext cx="2650957" cy="954107"/>
          </a:xfrm>
          <a:prstGeom prst="rect">
            <a:avLst/>
          </a:prstGeom>
          <a:noFill/>
        </p:spPr>
        <p:txBody>
          <a:bodyPr wrap="square">
            <a:spAutoFit/>
          </a:bodyPr>
          <a:lstStyle/>
          <a:p>
            <a:pPr algn="ctr" rtl="0">
              <a:spcBef>
                <a:spcPts val="0"/>
              </a:spcBef>
              <a:spcAft>
                <a:spcPts val="0"/>
              </a:spcAft>
            </a:pPr>
            <a:r>
              <a:rPr lang="en-US" sz="2000" b="1">
                <a:solidFill>
                  <a:schemeClr val="bg1"/>
                </a:solidFill>
                <a:effectLst/>
                <a:latin typeface="Verdana" panose="020B0604030504040204" pitchFamily="34" charset="0"/>
                <a:ea typeface="Verdana" panose="020B0604030504040204" pitchFamily="34" charset="0"/>
              </a:rPr>
              <a:t>@UNL_WRF</a:t>
            </a:r>
            <a:endParaRPr lang="en-US" sz="2000" b="1">
              <a:effectLst/>
              <a:latin typeface="Verdana" panose="020B0604030504040204" pitchFamily="34" charset="0"/>
              <a:ea typeface="Verdana" panose="020B0604030504040204" pitchFamily="34" charset="0"/>
            </a:endParaRPr>
          </a:p>
          <a:p>
            <a:pPr algn="ctr"/>
            <a:endParaRPr lang="en-US" sz="1800" b="1">
              <a:solidFill>
                <a:schemeClr val="bg1"/>
              </a:solidFill>
              <a:latin typeface="Verdana" panose="020B0604030504040204" pitchFamily="34" charset="0"/>
              <a:ea typeface="Verdana" panose="020B0604030504040204" pitchFamily="34" charset="0"/>
            </a:endParaRPr>
          </a:p>
          <a:p>
            <a:pPr marL="285750" indent="-285750" algn="ctr">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pic>
        <p:nvPicPr>
          <p:cNvPr id="3078" name="Picture 6" descr="See the source image">
            <a:extLst>
              <a:ext uri="{FF2B5EF4-FFF2-40B4-BE49-F238E27FC236}">
                <a16:creationId xmlns:a16="http://schemas.microsoft.com/office/drawing/2014/main" id="{802E8249-3F30-49E9-B0C5-41921C5347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6717" y="5114154"/>
            <a:ext cx="1118111" cy="111811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ee the source image">
            <a:extLst>
              <a:ext uri="{FF2B5EF4-FFF2-40B4-BE49-F238E27FC236}">
                <a16:creationId xmlns:a16="http://schemas.microsoft.com/office/drawing/2014/main" id="{FE7BC65B-3FB5-48C0-8BE9-F7269FC9A7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4404" y="5227604"/>
            <a:ext cx="954107" cy="95410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8C0DB99-5E4E-4563-BD4B-40CCDAAC5821}"/>
              </a:ext>
            </a:extLst>
          </p:cNvPr>
          <p:cNvSpPr txBox="1"/>
          <p:nvPr/>
        </p:nvSpPr>
        <p:spPr>
          <a:xfrm>
            <a:off x="6439427" y="6223203"/>
            <a:ext cx="2650957" cy="400110"/>
          </a:xfrm>
          <a:prstGeom prst="rect">
            <a:avLst/>
          </a:prstGeom>
          <a:noFill/>
        </p:spPr>
        <p:txBody>
          <a:bodyPr wrap="square">
            <a:spAutoFit/>
          </a:bodyPr>
          <a:lstStyle/>
          <a:p>
            <a:pPr marL="0" marR="0">
              <a:spcBef>
                <a:spcPts val="0"/>
              </a:spcBef>
              <a:spcAft>
                <a:spcPts val="0"/>
              </a:spcAft>
            </a:pPr>
            <a:endParaRPr lang="en-US" sz="2000" b="1">
              <a:solidFill>
                <a:schemeClr val="bg1"/>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6FA3E25D-A656-4AB9-8EDC-97E491587FD3}"/>
              </a:ext>
            </a:extLst>
          </p:cNvPr>
          <p:cNvSpPr txBox="1"/>
          <p:nvPr/>
        </p:nvSpPr>
        <p:spPr>
          <a:xfrm>
            <a:off x="4203028" y="6184139"/>
            <a:ext cx="1568766" cy="677108"/>
          </a:xfrm>
          <a:prstGeom prst="rect">
            <a:avLst/>
          </a:prstGeom>
          <a:noFill/>
        </p:spPr>
        <p:txBody>
          <a:bodyPr wrap="square" rtlCol="0">
            <a:spAutoFit/>
          </a:bodyPr>
          <a:lstStyle/>
          <a:p>
            <a:r>
              <a:rPr lang="en-US" sz="2000" b="1">
                <a:solidFill>
                  <a:schemeClr val="bg1"/>
                </a:solidFill>
                <a:latin typeface="Verdana" panose="020B0604030504040204" pitchFamily="34" charset="0"/>
                <a:ea typeface="Verdana" panose="020B0604030504040204" pitchFamily="34" charset="0"/>
              </a:rPr>
              <a:t>@unl_wrf</a:t>
            </a:r>
          </a:p>
          <a:p>
            <a:endParaRPr lang="en-US"/>
          </a:p>
        </p:txBody>
      </p:sp>
      <p:sp>
        <p:nvSpPr>
          <p:cNvPr id="15" name="TextBox 14">
            <a:extLst>
              <a:ext uri="{FF2B5EF4-FFF2-40B4-BE49-F238E27FC236}">
                <a16:creationId xmlns:a16="http://schemas.microsoft.com/office/drawing/2014/main" id="{B59F03A7-9CD3-4649-8EFA-243D7411A949}"/>
              </a:ext>
            </a:extLst>
          </p:cNvPr>
          <p:cNvSpPr txBox="1"/>
          <p:nvPr/>
        </p:nvSpPr>
        <p:spPr>
          <a:xfrm>
            <a:off x="1909957" y="6191282"/>
            <a:ext cx="2650957" cy="954107"/>
          </a:xfrm>
          <a:prstGeom prst="rect">
            <a:avLst/>
          </a:prstGeom>
          <a:noFill/>
        </p:spPr>
        <p:txBody>
          <a:bodyPr wrap="square">
            <a:spAutoFit/>
          </a:bodyPr>
          <a:lstStyle/>
          <a:p>
            <a:pPr algn="ctr" rtl="0">
              <a:spcBef>
                <a:spcPts val="0"/>
              </a:spcBef>
              <a:spcAft>
                <a:spcPts val="0"/>
              </a:spcAft>
            </a:pPr>
            <a:r>
              <a:rPr lang="en-US" sz="2000" b="1">
                <a:solidFill>
                  <a:schemeClr val="bg1"/>
                </a:solidFill>
                <a:effectLst/>
                <a:latin typeface="Verdana" panose="020B0604030504040204" pitchFamily="34" charset="0"/>
                <a:ea typeface="Verdana" panose="020B0604030504040204" pitchFamily="34" charset="0"/>
              </a:rPr>
              <a:t>@UNLWRF</a:t>
            </a:r>
            <a:endParaRPr lang="en-US" sz="2000" b="1">
              <a:effectLst/>
              <a:latin typeface="Verdana" panose="020B0604030504040204" pitchFamily="34" charset="0"/>
              <a:ea typeface="Verdana" panose="020B0604030504040204" pitchFamily="34" charset="0"/>
            </a:endParaRPr>
          </a:p>
          <a:p>
            <a:pPr algn="ctr"/>
            <a:endParaRPr lang="en-US" sz="1800" b="1">
              <a:solidFill>
                <a:schemeClr val="bg1"/>
              </a:solidFill>
              <a:latin typeface="Verdana" panose="020B0604030504040204" pitchFamily="34" charset="0"/>
              <a:ea typeface="Verdana" panose="020B0604030504040204" pitchFamily="34" charset="0"/>
            </a:endParaRPr>
          </a:p>
          <a:p>
            <a:pPr marL="285750" indent="-285750" algn="ctr">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1F30D62C-BCEC-4BAA-A810-3660A396C742}"/>
              </a:ext>
            </a:extLst>
          </p:cNvPr>
          <p:cNvSpPr txBox="1"/>
          <p:nvPr/>
        </p:nvSpPr>
        <p:spPr>
          <a:xfrm>
            <a:off x="6096000" y="4750507"/>
            <a:ext cx="5662863" cy="1785104"/>
          </a:xfrm>
          <a:prstGeom prst="rect">
            <a:avLst/>
          </a:prstGeom>
          <a:noFill/>
        </p:spPr>
        <p:txBody>
          <a:bodyPr wrap="square" lIns="91440" tIns="45720" rIns="91440" bIns="45720" rtlCol="0" anchor="t">
            <a:spAutoFit/>
          </a:bodyPr>
          <a:lstStyle/>
          <a:p>
            <a:r>
              <a:rPr lang="en-US" sz="2200" b="1" dirty="0">
                <a:solidFill>
                  <a:schemeClr val="bg1"/>
                </a:solidFill>
                <a:latin typeface="Verdana"/>
                <a:ea typeface="Verdana"/>
              </a:rPr>
              <a:t>Check out our website</a:t>
            </a:r>
          </a:p>
          <a:p>
            <a:r>
              <a:rPr lang="en-US" sz="2200" dirty="0">
                <a:solidFill>
                  <a:schemeClr val="bg1"/>
                </a:solidFill>
                <a:latin typeface="Verdana"/>
                <a:ea typeface="Verdana"/>
              </a:rPr>
              <a:t>weather-ready.unl.edu/farms</a:t>
            </a:r>
          </a:p>
          <a:p>
            <a:endParaRPr lang="en-US" sz="2200" b="1">
              <a:solidFill>
                <a:schemeClr val="bg1"/>
              </a:solidFill>
              <a:latin typeface="Verdana" panose="020B0604030504040204" pitchFamily="34" charset="0"/>
              <a:ea typeface="Verdana" panose="020B0604030504040204" pitchFamily="34" charset="0"/>
            </a:endParaRPr>
          </a:p>
          <a:p>
            <a:r>
              <a:rPr lang="en-US" sz="2200" b="1" dirty="0">
                <a:solidFill>
                  <a:schemeClr val="bg1"/>
                </a:solidFill>
                <a:latin typeface="Verdana"/>
                <a:ea typeface="Verdana"/>
              </a:rPr>
              <a:t>Contact us</a:t>
            </a:r>
            <a:endParaRPr lang="en-US" sz="2200" b="1" dirty="0">
              <a:solidFill>
                <a:schemeClr val="bg1"/>
              </a:solidFill>
              <a:latin typeface="Verdana" panose="020B0604030504040204" pitchFamily="34" charset="0"/>
              <a:ea typeface="Verdana" panose="020B0604030504040204" pitchFamily="34" charset="0"/>
            </a:endParaRPr>
          </a:p>
          <a:p>
            <a:r>
              <a:rPr lang="en-US" sz="2200" dirty="0">
                <a:solidFill>
                  <a:schemeClr val="bg1"/>
                </a:solidFill>
                <a:latin typeface="Verdana"/>
                <a:ea typeface="Verdana"/>
              </a:rPr>
              <a:t>wravista@unl.edu</a:t>
            </a:r>
          </a:p>
        </p:txBody>
      </p:sp>
    </p:spTree>
    <p:extLst>
      <p:ext uri="{BB962C8B-B14F-4D97-AF65-F5344CB8AC3E}">
        <p14:creationId xmlns:p14="http://schemas.microsoft.com/office/powerpoint/2010/main" val="435263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6A74D3-1A82-4564-A995-5B3CFAB78BC5}"/>
              </a:ext>
            </a:extLst>
          </p:cNvPr>
          <p:cNvSpPr/>
          <p:nvPr/>
        </p:nvSpPr>
        <p:spPr>
          <a:xfrm>
            <a:off x="6511636" y="0"/>
            <a:ext cx="5680364" cy="6858000"/>
          </a:xfrm>
          <a:prstGeom prst="rect">
            <a:avLst/>
          </a:prstGeom>
          <a:solidFill>
            <a:srgbClr val="C7C8CA"/>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22D0343-C63C-4757-88E3-075F64844B12}"/>
              </a:ext>
            </a:extLst>
          </p:cNvPr>
          <p:cNvSpPr txBox="1"/>
          <p:nvPr/>
        </p:nvSpPr>
        <p:spPr>
          <a:xfrm>
            <a:off x="620683" y="492763"/>
            <a:ext cx="6096000" cy="523220"/>
          </a:xfrm>
          <a:prstGeom prst="rect">
            <a:avLst/>
          </a:prstGeom>
          <a:noFill/>
        </p:spPr>
        <p:txBody>
          <a:bodyPr wrap="square">
            <a:spAutoFit/>
          </a:bodyPr>
          <a:lstStyle/>
          <a:p>
            <a:r>
              <a:rPr lang="en-US" sz="2800" b="1" cap="all" spc="400">
                <a:latin typeface="Verdana" panose="020B0604030504040204" pitchFamily="34" charset="0"/>
                <a:ea typeface="Verdana" panose="020B0604030504040204" pitchFamily="34" charset="0"/>
                <a:cs typeface="+mj-cs"/>
              </a:rPr>
              <a:t>Agenda</a:t>
            </a:r>
          </a:p>
        </p:txBody>
      </p:sp>
      <p:sp>
        <p:nvSpPr>
          <p:cNvPr id="7" name="TextBox 6">
            <a:extLst>
              <a:ext uri="{FF2B5EF4-FFF2-40B4-BE49-F238E27FC236}">
                <a16:creationId xmlns:a16="http://schemas.microsoft.com/office/drawing/2014/main" id="{9085B711-4553-4FB9-B0C0-36D1652A13F2}"/>
              </a:ext>
            </a:extLst>
          </p:cNvPr>
          <p:cNvSpPr txBox="1"/>
          <p:nvPr/>
        </p:nvSpPr>
        <p:spPr>
          <a:xfrm>
            <a:off x="600363" y="1117584"/>
            <a:ext cx="6116319" cy="4185056"/>
          </a:xfrm>
          <a:prstGeom prst="rect">
            <a:avLst/>
          </a:prstGeom>
          <a:noFill/>
        </p:spPr>
        <p:txBody>
          <a:bodyPr wrap="square" lIns="91440" tIns="45720" rIns="91440" bIns="45720" anchor="t">
            <a:spAutoFit/>
          </a:bodyPr>
          <a:lstStyle/>
          <a:p>
            <a:pPr marL="285750" indent="-285750">
              <a:lnSpc>
                <a:spcPct val="150000"/>
              </a:lnSpc>
              <a:buClrTx/>
              <a:buFont typeface="Arial" panose="020B0604020202020204" pitchFamily="34" charset="0"/>
              <a:buChar char="•"/>
            </a:pPr>
            <a:r>
              <a:rPr lang="en-US" sz="2000" dirty="0">
                <a:latin typeface="Verdana"/>
                <a:ea typeface="Verdana"/>
              </a:rPr>
              <a:t>Program overview</a:t>
            </a:r>
            <a:endParaRPr lang="en-US" sz="2000" dirty="0">
              <a:latin typeface="Verdana" panose="020B0604030504040204" pitchFamily="34" charset="0"/>
              <a:ea typeface="Verdana" panose="020B0604030504040204" pitchFamily="34" charset="0"/>
            </a:endParaRPr>
          </a:p>
          <a:p>
            <a:pPr marL="285750" indent="-285750">
              <a:lnSpc>
                <a:spcPct val="150000"/>
              </a:lnSpc>
              <a:buFont typeface="Arial" panose="020B0604020202020204" pitchFamily="34" charset="0"/>
              <a:buChar char="•"/>
            </a:pPr>
            <a:r>
              <a:rPr lang="en-US" sz="2000" dirty="0">
                <a:latin typeface="Verdana"/>
                <a:ea typeface="Verdana"/>
              </a:rPr>
              <a:t>History</a:t>
            </a:r>
          </a:p>
          <a:p>
            <a:pPr marL="285750" indent="-285750">
              <a:lnSpc>
                <a:spcPct val="150000"/>
              </a:lnSpc>
              <a:buFont typeface="Arial" panose="020B0604020202020204" pitchFamily="34" charset="0"/>
              <a:buChar char="•"/>
            </a:pPr>
            <a:r>
              <a:rPr lang="en-US" sz="2000" dirty="0">
                <a:latin typeface="Verdana"/>
                <a:ea typeface="Verdana"/>
              </a:rPr>
              <a:t>How designation works</a:t>
            </a:r>
          </a:p>
          <a:p>
            <a:pPr marL="285750" indent="-285750">
              <a:lnSpc>
                <a:spcPct val="150000"/>
              </a:lnSpc>
              <a:buFont typeface="Arial" panose="020B0604020202020204" pitchFamily="34" charset="0"/>
              <a:buChar char="•"/>
            </a:pPr>
            <a:r>
              <a:rPr lang="en-US" sz="2000" dirty="0">
                <a:latin typeface="Verdana"/>
                <a:ea typeface="Verdana"/>
              </a:rPr>
              <a:t>Assessment</a:t>
            </a:r>
          </a:p>
          <a:p>
            <a:pPr marL="285750" indent="-285750">
              <a:lnSpc>
                <a:spcPct val="150000"/>
              </a:lnSpc>
              <a:buFont typeface="Arial" panose="020B0604020202020204" pitchFamily="34" charset="0"/>
              <a:buChar char="•"/>
            </a:pPr>
            <a:r>
              <a:rPr lang="en-US" sz="2000" dirty="0">
                <a:latin typeface="Verdana"/>
                <a:ea typeface="Verdana"/>
              </a:rPr>
              <a:t>Education &amp; Weather Ready projects</a:t>
            </a:r>
            <a:endParaRPr lang="en-US" sz="2000" dirty="0">
              <a:latin typeface="Verdana" panose="020B0604030504040204" pitchFamily="34" charset="0"/>
              <a:ea typeface="Verdana" panose="020B0604030504040204" pitchFamily="34" charset="0"/>
            </a:endParaRPr>
          </a:p>
          <a:p>
            <a:pPr marL="285750" indent="-285750">
              <a:lnSpc>
                <a:spcPct val="150000"/>
              </a:lnSpc>
              <a:buFont typeface="Arial" panose="020B0604020202020204" pitchFamily="34" charset="0"/>
              <a:buChar char="•"/>
            </a:pPr>
            <a:r>
              <a:rPr lang="en-US" sz="2000" dirty="0">
                <a:latin typeface="Verdana"/>
                <a:ea typeface="Verdana"/>
              </a:rPr>
              <a:t>Verification</a:t>
            </a:r>
          </a:p>
          <a:p>
            <a:pPr marL="285750" indent="-285750">
              <a:lnSpc>
                <a:spcPct val="150000"/>
              </a:lnSpc>
              <a:buFont typeface="Arial" panose="020B0604020202020204" pitchFamily="34" charset="0"/>
              <a:buChar char="•"/>
            </a:pPr>
            <a:r>
              <a:rPr lang="en-US" sz="2000" dirty="0">
                <a:latin typeface="Verdana"/>
                <a:ea typeface="Verdana"/>
              </a:rPr>
              <a:t>Designation</a:t>
            </a:r>
          </a:p>
          <a:p>
            <a:pPr marL="285750" indent="-285750">
              <a:lnSpc>
                <a:spcPct val="150000"/>
              </a:lnSpc>
              <a:buFont typeface="Arial" panose="020B0604020202020204" pitchFamily="34" charset="0"/>
              <a:buChar char="•"/>
            </a:pPr>
            <a:r>
              <a:rPr lang="en-US" sz="2000" dirty="0">
                <a:latin typeface="Verdana"/>
                <a:ea typeface="Verdana"/>
              </a:rPr>
              <a:t>Current project status</a:t>
            </a:r>
          </a:p>
          <a:p>
            <a:pPr marL="285750" indent="-285750">
              <a:lnSpc>
                <a:spcPct val="150000"/>
              </a:lnSpc>
              <a:buFont typeface="Arial" panose="020B0604020202020204" pitchFamily="34" charset="0"/>
              <a:buChar char="•"/>
            </a:pPr>
            <a:r>
              <a:rPr lang="en-US" sz="2000" dirty="0">
                <a:latin typeface="Verdana"/>
                <a:ea typeface="Verdana"/>
              </a:rPr>
              <a:t>Future goals</a:t>
            </a:r>
            <a:endParaRPr lang="en-US" sz="2000" dirty="0">
              <a:latin typeface="Verdana" panose="020B0604030504040204" pitchFamily="34" charset="0"/>
              <a:ea typeface="Verdana" panose="020B0604030504040204" pitchFamily="34" charset="0"/>
            </a:endParaRPr>
          </a:p>
        </p:txBody>
      </p:sp>
      <p:pic>
        <p:nvPicPr>
          <p:cNvPr id="8" name="Picture 7" descr="A picture containing plant, grass, calamus&#10;&#10;Description automatically generated">
            <a:extLst>
              <a:ext uri="{FF2B5EF4-FFF2-40B4-BE49-F238E27FC236}">
                <a16:creationId xmlns:a16="http://schemas.microsoft.com/office/drawing/2014/main" id="{605332E9-AB85-4063-BBD1-8EF185EA8B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2319" y="294747"/>
            <a:ext cx="4438998" cy="2953952"/>
          </a:xfrm>
          <a:prstGeom prst="rect">
            <a:avLst/>
          </a:prstGeom>
        </p:spPr>
      </p:pic>
      <p:pic>
        <p:nvPicPr>
          <p:cNvPr id="9" name="Picture 8" descr="A person in a field of plants&#10;&#10;Description automatically generated with medium confidence">
            <a:extLst>
              <a:ext uri="{FF2B5EF4-FFF2-40B4-BE49-F238E27FC236}">
                <a16:creationId xmlns:a16="http://schemas.microsoft.com/office/drawing/2014/main" id="{1717C4A4-4DCD-45B3-81BC-A38BFDDE92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2319" y="3609302"/>
            <a:ext cx="4438998" cy="2663398"/>
          </a:xfrm>
          <a:prstGeom prst="rect">
            <a:avLst/>
          </a:prstGeom>
        </p:spPr>
      </p:pic>
    </p:spTree>
    <p:extLst>
      <p:ext uri="{BB962C8B-B14F-4D97-AF65-F5344CB8AC3E}">
        <p14:creationId xmlns:p14="http://schemas.microsoft.com/office/powerpoint/2010/main" val="348024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3A55FDBC-F5F0-4D7B-9F35-A5BE6090CF38}"/>
              </a:ext>
            </a:extLst>
          </p:cNvPr>
          <p:cNvSpPr/>
          <p:nvPr/>
        </p:nvSpPr>
        <p:spPr>
          <a:xfrm>
            <a:off x="0" y="0"/>
            <a:ext cx="5678905" cy="6858000"/>
          </a:xfrm>
          <a:prstGeom prst="snip2Diag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222205" y="900048"/>
            <a:ext cx="5496457" cy="1292662"/>
          </a:xfrm>
        </p:spPr>
        <p:txBody>
          <a:bodyPr/>
          <a:lstStyle/>
          <a:p>
            <a:r>
              <a:rPr lang="en-US" b="1">
                <a:latin typeface="Verdana" panose="020B0604030504040204" pitchFamily="34" charset="0"/>
                <a:ea typeface="Verdana" panose="020B0604030504040204" pitchFamily="34" charset="0"/>
              </a:rPr>
              <a:t>Program Overview</a:t>
            </a:r>
          </a:p>
        </p:txBody>
      </p:sp>
      <p:sp>
        <p:nvSpPr>
          <p:cNvPr id="5" name="Text Placeholder 4">
            <a:extLst>
              <a:ext uri="{FF2B5EF4-FFF2-40B4-BE49-F238E27FC236}">
                <a16:creationId xmlns:a16="http://schemas.microsoft.com/office/drawing/2014/main" id="{0C96EB23-04A4-452A-BFFB-E8000B87B227}"/>
              </a:ext>
            </a:extLst>
          </p:cNvPr>
          <p:cNvSpPr>
            <a:spLocks noGrp="1"/>
          </p:cNvSpPr>
          <p:nvPr>
            <p:ph type="body" sz="half" idx="2"/>
          </p:nvPr>
        </p:nvSpPr>
        <p:spPr>
          <a:xfrm>
            <a:off x="616943" y="1659143"/>
            <a:ext cx="4369044" cy="3931003"/>
          </a:xfrm>
        </p:spPr>
        <p:txBody>
          <a:bodyPr>
            <a:normAutofit/>
          </a:bodyPr>
          <a:lstStyle/>
          <a:p>
            <a:pPr algn="ctr">
              <a:lnSpc>
                <a:spcPct val="100000"/>
              </a:lnSpc>
            </a:pPr>
            <a:r>
              <a:rPr lang="en-US" sz="2200">
                <a:solidFill>
                  <a:srgbClr val="F8F8F8"/>
                </a:solidFill>
                <a:latin typeface="Verdana" panose="020B0604030504040204" pitchFamily="34" charset="0"/>
                <a:ea typeface="Verdana" panose="020B0604030504040204" pitchFamily="34" charset="0"/>
              </a:rPr>
              <a:t>Nebraska Extension’s Weather Ready Farms designation program is a two-year agricultural education program aimed at offering farmers new strategies and technologies to prepare for extreme weather events and climate variation while simultaneously increasing overall farm resilience and sustainability.</a:t>
            </a:r>
          </a:p>
        </p:txBody>
      </p:sp>
      <p:pic>
        <p:nvPicPr>
          <p:cNvPr id="7" name="Picture 6" descr="A black and white sign&#10;&#10;Description automatically generated with low confidence">
            <a:extLst>
              <a:ext uri="{FF2B5EF4-FFF2-40B4-BE49-F238E27FC236}">
                <a16:creationId xmlns:a16="http://schemas.microsoft.com/office/drawing/2014/main" id="{5DEB05E4-33CD-44FC-A4A3-F2F8848AEB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045" y="379304"/>
            <a:ext cx="2316464" cy="770870"/>
          </a:xfrm>
          <a:prstGeom prst="rect">
            <a:avLst/>
          </a:prstGeom>
        </p:spPr>
      </p:pic>
      <p:pic>
        <p:nvPicPr>
          <p:cNvPr id="48" name="Graphic 47" descr="Cloud With Lightning And Rain outline">
            <a:extLst>
              <a:ext uri="{FF2B5EF4-FFF2-40B4-BE49-F238E27FC236}">
                <a16:creationId xmlns:a16="http://schemas.microsoft.com/office/drawing/2014/main" id="{81CC142E-6580-426A-A00F-B5060DFB96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1764" y="5487517"/>
            <a:ext cx="914400" cy="914400"/>
          </a:xfrm>
          <a:prstGeom prst="rect">
            <a:avLst/>
          </a:prstGeom>
        </p:spPr>
      </p:pic>
      <p:pic>
        <p:nvPicPr>
          <p:cNvPr id="50" name="Graphic 49" descr="Dim (Medium Sun) outline">
            <a:extLst>
              <a:ext uri="{FF2B5EF4-FFF2-40B4-BE49-F238E27FC236}">
                <a16:creationId xmlns:a16="http://schemas.microsoft.com/office/drawing/2014/main" id="{DAFE2847-4997-4F7B-AB4A-760134E02D9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35355" y="5434841"/>
            <a:ext cx="914400" cy="914400"/>
          </a:xfrm>
          <a:prstGeom prst="rect">
            <a:avLst/>
          </a:prstGeom>
        </p:spPr>
      </p:pic>
      <p:pic>
        <p:nvPicPr>
          <p:cNvPr id="52" name="Graphic 51" descr="Windy outline">
            <a:extLst>
              <a:ext uri="{FF2B5EF4-FFF2-40B4-BE49-F238E27FC236}">
                <a16:creationId xmlns:a16="http://schemas.microsoft.com/office/drawing/2014/main" id="{4874CE92-40F5-4A7D-87C1-EA1ECF2E365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999721" y="5434336"/>
            <a:ext cx="914400" cy="914400"/>
          </a:xfrm>
          <a:prstGeom prst="rect">
            <a:avLst/>
          </a:prstGeom>
        </p:spPr>
      </p:pic>
      <p:pic>
        <p:nvPicPr>
          <p:cNvPr id="54" name="Graphic 53" descr="Snow outline">
            <a:extLst>
              <a:ext uri="{FF2B5EF4-FFF2-40B4-BE49-F238E27FC236}">
                <a16:creationId xmlns:a16="http://schemas.microsoft.com/office/drawing/2014/main" id="{6765880B-6593-4220-8992-3D245631ACB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970434" y="5487517"/>
            <a:ext cx="914400" cy="914400"/>
          </a:xfrm>
          <a:prstGeom prst="rect">
            <a:avLst/>
          </a:prstGeom>
        </p:spPr>
      </p:pic>
      <p:pic>
        <p:nvPicPr>
          <p:cNvPr id="58" name="Picture 57" descr="Logo, company name&#10;&#10;Description automatically generated with medium confidence">
            <a:extLst>
              <a:ext uri="{FF2B5EF4-FFF2-40B4-BE49-F238E27FC236}">
                <a16:creationId xmlns:a16="http://schemas.microsoft.com/office/drawing/2014/main" id="{44E6A6FD-C095-4E0C-8F58-6D6192BC8686}"/>
              </a:ext>
            </a:extLst>
          </p:cNvPr>
          <p:cNvPicPr>
            <a:picLocks noChangeAspect="1"/>
          </p:cNvPicPr>
          <p:nvPr/>
        </p:nvPicPr>
        <p:blipFill rotWithShape="1">
          <a:blip r:embed="rId13">
            <a:extLst>
              <a:ext uri="{28A0092B-C50C-407E-A947-70E740481C1C}">
                <a14:useLocalDpi xmlns:a14="http://schemas.microsoft.com/office/drawing/2010/main" val="0"/>
              </a:ext>
            </a:extLst>
          </a:blip>
          <a:srcRect b="38130"/>
          <a:stretch/>
        </p:blipFill>
        <p:spPr>
          <a:xfrm>
            <a:off x="8903368" y="383195"/>
            <a:ext cx="2887579" cy="1034716"/>
          </a:xfrm>
          <a:prstGeom prst="rect">
            <a:avLst/>
          </a:prstGeom>
        </p:spPr>
      </p:pic>
    </p:spTree>
    <p:extLst>
      <p:ext uri="{BB962C8B-B14F-4D97-AF65-F5344CB8AC3E}">
        <p14:creationId xmlns:p14="http://schemas.microsoft.com/office/powerpoint/2010/main" val="3984513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514349" y="455341"/>
            <a:ext cx="7899977" cy="1292662"/>
          </a:xfrm>
        </p:spPr>
        <p:txBody>
          <a:bodyPr/>
          <a:lstStyle/>
          <a:p>
            <a:r>
              <a:rPr lang="en-US" b="1">
                <a:solidFill>
                  <a:schemeClr val="bg1"/>
                </a:solidFill>
                <a:latin typeface="Verdana" panose="020B0604030504040204" pitchFamily="34" charset="0"/>
                <a:ea typeface="Verdana" panose="020B0604030504040204" pitchFamily="34" charset="0"/>
              </a:rPr>
              <a:t>Origins</a:t>
            </a:r>
          </a:p>
        </p:txBody>
      </p:sp>
      <p:sp>
        <p:nvSpPr>
          <p:cNvPr id="11" name="TextBox 10">
            <a:extLst>
              <a:ext uri="{FF2B5EF4-FFF2-40B4-BE49-F238E27FC236}">
                <a16:creationId xmlns:a16="http://schemas.microsoft.com/office/drawing/2014/main" id="{066B9718-48F8-4D0C-9FC8-F74243A989B4}"/>
              </a:ext>
            </a:extLst>
          </p:cNvPr>
          <p:cNvSpPr txBox="1"/>
          <p:nvPr/>
        </p:nvSpPr>
        <p:spPr>
          <a:xfrm>
            <a:off x="460489" y="1003753"/>
            <a:ext cx="11271021" cy="2000548"/>
          </a:xfrm>
          <a:prstGeom prst="rect">
            <a:avLst/>
          </a:prstGeom>
          <a:noFill/>
        </p:spPr>
        <p:txBody>
          <a:bodyPr wrap="square">
            <a:spAutoFit/>
          </a:bodyPr>
          <a:lstStyle/>
          <a:p>
            <a:r>
              <a:rPr lang="en-US" sz="2200" b="0" i="0">
                <a:solidFill>
                  <a:schemeClr val="bg1"/>
                </a:solidFill>
                <a:effectLst/>
                <a:latin typeface="Verdana" panose="020B0604030504040204" pitchFamily="34" charset="0"/>
                <a:ea typeface="Verdana" panose="020B0604030504040204" pitchFamily="34" charset="0"/>
              </a:rPr>
              <a:t>Weather Ready Farms was a collaborative project </a:t>
            </a:r>
            <a:r>
              <a:rPr lang="en-US" sz="2200">
                <a:solidFill>
                  <a:schemeClr val="bg1"/>
                </a:solidFill>
                <a:latin typeface="Verdana" panose="020B0604030504040204" pitchFamily="34" charset="0"/>
                <a:ea typeface="Verdana" panose="020B0604030504040204" pitchFamily="34" charset="0"/>
              </a:rPr>
              <a:t>b</a:t>
            </a:r>
            <a:r>
              <a:rPr lang="en-US" sz="2200" b="0" i="0">
                <a:solidFill>
                  <a:schemeClr val="bg1"/>
                </a:solidFill>
                <a:effectLst/>
                <a:latin typeface="Verdana" panose="020B0604030504040204" pitchFamily="34" charset="0"/>
                <a:ea typeface="Verdana" panose="020B0604030504040204" pitchFamily="34" charset="0"/>
              </a:rPr>
              <a:t>etween Nebraska Extension, Purdue Extension, and </a:t>
            </a:r>
            <a:r>
              <a:rPr lang="en-US" sz="2200">
                <a:solidFill>
                  <a:schemeClr val="bg1"/>
                </a:solidFill>
                <a:latin typeface="Verdana" panose="020B0604030504040204" pitchFamily="34" charset="0"/>
                <a:ea typeface="Verdana" panose="020B0604030504040204" pitchFamily="34" charset="0"/>
              </a:rPr>
              <a:t>the </a:t>
            </a:r>
            <a:r>
              <a:rPr lang="en-US" sz="2200" err="1">
                <a:solidFill>
                  <a:schemeClr val="bg1"/>
                </a:solidFill>
                <a:latin typeface="Verdana" panose="020B0604030504040204" pitchFamily="34" charset="0"/>
                <a:ea typeface="Verdana" panose="020B0604030504040204" pitchFamily="34" charset="0"/>
              </a:rPr>
              <a:t>eXtension</a:t>
            </a:r>
            <a:r>
              <a:rPr lang="en-US" sz="2200">
                <a:solidFill>
                  <a:schemeClr val="bg1"/>
                </a:solidFill>
                <a:latin typeface="Verdana" panose="020B0604030504040204" pitchFamily="34" charset="0"/>
                <a:ea typeface="Verdana" panose="020B0604030504040204" pitchFamily="34" charset="0"/>
              </a:rPr>
              <a:t> Foundation </a:t>
            </a:r>
            <a:r>
              <a:rPr lang="en-US" sz="2200" b="0" i="0">
                <a:solidFill>
                  <a:schemeClr val="bg1"/>
                </a:solidFill>
                <a:effectLst/>
                <a:latin typeface="Verdana" panose="020B0604030504040204" pitchFamily="34" charset="0"/>
                <a:ea typeface="Verdana" panose="020B0604030504040204" pitchFamily="34" charset="0"/>
              </a:rPr>
              <a:t>as a New Technologies for Ag Extension (NTAE) project in 2019. This collaboration </a:t>
            </a:r>
            <a:r>
              <a:rPr lang="en-US" sz="2200">
                <a:solidFill>
                  <a:schemeClr val="bg1"/>
                </a:solidFill>
                <a:latin typeface="Verdana" panose="020B0604030504040204" pitchFamily="34" charset="0"/>
                <a:ea typeface="Verdana" panose="020B0604030504040204" pitchFamily="34" charset="0"/>
              </a:rPr>
              <a:t>resulted in the creation of the WRF </a:t>
            </a:r>
            <a:r>
              <a:rPr lang="en-US" sz="2200" err="1">
                <a:solidFill>
                  <a:schemeClr val="bg1"/>
                </a:solidFill>
                <a:latin typeface="Verdana" panose="020B0604030504040204" pitchFamily="34" charset="0"/>
                <a:ea typeface="Verdana" panose="020B0604030504040204" pitchFamily="34" charset="0"/>
              </a:rPr>
              <a:t>eFieldbook</a:t>
            </a:r>
            <a:r>
              <a:rPr lang="en-US" sz="2200">
                <a:solidFill>
                  <a:schemeClr val="bg1"/>
                </a:solidFill>
                <a:latin typeface="Verdana" panose="020B0604030504040204" pitchFamily="34" charset="0"/>
                <a:ea typeface="Verdana" panose="020B0604030504040204" pitchFamily="34" charset="0"/>
              </a:rPr>
              <a:t>.</a:t>
            </a:r>
          </a:p>
          <a:p>
            <a:endParaRPr lang="en-US">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pic>
        <p:nvPicPr>
          <p:cNvPr id="1026" name="Picture 2" descr="Extension Foundation">
            <a:extLst>
              <a:ext uri="{FF2B5EF4-FFF2-40B4-BE49-F238E27FC236}">
                <a16:creationId xmlns:a16="http://schemas.microsoft.com/office/drawing/2014/main" id="{AD5E1B20-8470-4643-984B-ACAA3FDF6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9713" y="2574425"/>
            <a:ext cx="2239741" cy="56306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28C3B23-C594-417D-A8DD-7788458B5997}"/>
              </a:ext>
            </a:extLst>
          </p:cNvPr>
          <p:cNvSpPr txBox="1"/>
          <p:nvPr/>
        </p:nvSpPr>
        <p:spPr>
          <a:xfrm>
            <a:off x="6597406" y="3185488"/>
            <a:ext cx="5465286" cy="3108543"/>
          </a:xfrm>
          <a:prstGeom prst="rect">
            <a:avLst/>
          </a:prstGeom>
          <a:noFill/>
        </p:spPr>
        <p:txBody>
          <a:bodyPr wrap="square">
            <a:spAutoFit/>
          </a:bodyPr>
          <a:lstStyle/>
          <a:p>
            <a:pPr algn="l"/>
            <a:r>
              <a:rPr lang="en-US" sz="1400">
                <a:solidFill>
                  <a:srgbClr val="131313"/>
                </a:solidFill>
                <a:latin typeface="Mulish"/>
              </a:rPr>
              <a:t>Authors:</a:t>
            </a:r>
            <a:endParaRPr lang="en-US" sz="1400" b="0" i="0">
              <a:solidFill>
                <a:srgbClr val="131313"/>
              </a:solidFill>
              <a:effectLst/>
              <a:latin typeface="Mulish"/>
            </a:endParaRPr>
          </a:p>
          <a:p>
            <a:pPr lvl="1">
              <a:buFont typeface="Arial" panose="020B0604020202020204" pitchFamily="34" charset="0"/>
              <a:buChar char="•"/>
            </a:pPr>
            <a:r>
              <a:rPr lang="en-US" sz="1400" b="0" i="0">
                <a:solidFill>
                  <a:srgbClr val="131313"/>
                </a:solidFill>
                <a:effectLst/>
                <a:latin typeface="Mulish"/>
              </a:rPr>
              <a:t>Martha </a:t>
            </a:r>
            <a:r>
              <a:rPr lang="en-US" sz="1400" b="0" i="0" err="1">
                <a:solidFill>
                  <a:srgbClr val="131313"/>
                </a:solidFill>
                <a:effectLst/>
                <a:latin typeface="Mulish"/>
              </a:rPr>
              <a:t>Shulski</a:t>
            </a:r>
            <a:r>
              <a:rPr lang="en-US" sz="1400" b="0" i="0">
                <a:solidFill>
                  <a:srgbClr val="131313"/>
                </a:solidFill>
                <a:effectLst/>
                <a:latin typeface="Mulish"/>
              </a:rPr>
              <a:t>, Applied Climatologist, State Climatologist, Director, Nebraska State Climate Office, University of Nebraska-Lincoln</a:t>
            </a:r>
          </a:p>
          <a:p>
            <a:pPr lvl="1">
              <a:buFont typeface="Arial" panose="020B0604020202020204" pitchFamily="34" charset="0"/>
              <a:buChar char="•"/>
            </a:pPr>
            <a:r>
              <a:rPr lang="en-US" sz="1400" b="0" i="0">
                <a:solidFill>
                  <a:srgbClr val="131313"/>
                </a:solidFill>
                <a:effectLst/>
                <a:latin typeface="Mulish"/>
              </a:rPr>
              <a:t>Hans Schmitz, County Extension Director, Purdue University</a:t>
            </a:r>
          </a:p>
          <a:p>
            <a:pPr lvl="1">
              <a:buFont typeface="Arial" panose="020B0604020202020204" pitchFamily="34" charset="0"/>
              <a:buChar char="•"/>
            </a:pPr>
            <a:r>
              <a:rPr lang="en-US" sz="1400" b="0" i="0">
                <a:solidFill>
                  <a:srgbClr val="131313"/>
                </a:solidFill>
                <a:effectLst/>
                <a:latin typeface="Mulish"/>
              </a:rPr>
              <a:t>Tyler Williams, Former Water and Integrated Cropping System Extension Educator, University of Nebraska-Lincoln</a:t>
            </a:r>
          </a:p>
          <a:p>
            <a:pPr>
              <a:buFont typeface="Arial" panose="020B0604020202020204" pitchFamily="34" charset="0"/>
              <a:buChar char="•"/>
            </a:pPr>
            <a:r>
              <a:rPr lang="en-US" sz="1400">
                <a:solidFill>
                  <a:srgbClr val="131313"/>
                </a:solidFill>
                <a:latin typeface="Mulish"/>
              </a:rPr>
              <a:t>Contributors:</a:t>
            </a:r>
          </a:p>
          <a:p>
            <a:pPr lvl="1">
              <a:buFont typeface="Arial" panose="020B0604020202020204" pitchFamily="34" charset="0"/>
              <a:buChar char="•"/>
            </a:pPr>
            <a:r>
              <a:rPr lang="en-US" sz="1400" b="0" i="0">
                <a:solidFill>
                  <a:srgbClr val="131313"/>
                </a:solidFill>
                <a:effectLst/>
                <a:latin typeface="Mulish"/>
              </a:rPr>
              <a:t>Ashley Mueller, Former Disaster Education Coordinator, University of Nebraska-Lincoln</a:t>
            </a:r>
          </a:p>
          <a:p>
            <a:pPr lvl="1">
              <a:buFont typeface="Arial" panose="020B0604020202020204" pitchFamily="34" charset="0"/>
              <a:buChar char="•"/>
            </a:pPr>
            <a:r>
              <a:rPr lang="en-US" sz="1400" b="0" i="0" err="1">
                <a:solidFill>
                  <a:srgbClr val="131313"/>
                </a:solidFill>
                <a:effectLst/>
                <a:latin typeface="Mulish"/>
              </a:rPr>
              <a:t>Dannele</a:t>
            </a:r>
            <a:r>
              <a:rPr lang="en-US" sz="1400" b="0" i="0">
                <a:solidFill>
                  <a:srgbClr val="131313"/>
                </a:solidFill>
                <a:effectLst/>
                <a:latin typeface="Mulish"/>
              </a:rPr>
              <a:t> Peck, Director, USDA Northern Plains Climate Hub</a:t>
            </a:r>
          </a:p>
          <a:p>
            <a:pPr lvl="1">
              <a:buFont typeface="Arial" panose="020B0604020202020204" pitchFamily="34" charset="0"/>
              <a:buChar char="•"/>
            </a:pPr>
            <a:r>
              <a:rPr lang="en-US" sz="1400" b="0" i="0">
                <a:solidFill>
                  <a:srgbClr val="131313"/>
                </a:solidFill>
                <a:effectLst/>
                <a:latin typeface="Mulish"/>
              </a:rPr>
              <a:t>Dennis </a:t>
            </a:r>
            <a:r>
              <a:rPr lang="en-US" sz="1400" b="0" i="0" err="1">
                <a:solidFill>
                  <a:srgbClr val="131313"/>
                </a:solidFill>
                <a:effectLst/>
                <a:latin typeface="Mulish"/>
              </a:rPr>
              <a:t>Todey</a:t>
            </a:r>
            <a:r>
              <a:rPr lang="en-US" sz="1400" b="0" i="0">
                <a:solidFill>
                  <a:srgbClr val="131313"/>
                </a:solidFill>
                <a:effectLst/>
                <a:latin typeface="Mulish"/>
              </a:rPr>
              <a:t>, Director, Midwest Climate Hub</a:t>
            </a:r>
          </a:p>
          <a:p>
            <a:pPr lvl="1">
              <a:buFont typeface="Arial" panose="020B0604020202020204" pitchFamily="34" charset="0"/>
              <a:buChar char="•"/>
            </a:pPr>
            <a:r>
              <a:rPr lang="en-US" sz="1400" b="0" i="0">
                <a:solidFill>
                  <a:srgbClr val="131313"/>
                </a:solidFill>
                <a:effectLst/>
                <a:latin typeface="Mulish"/>
              </a:rPr>
              <a:t>Natalie </a:t>
            </a:r>
            <a:r>
              <a:rPr lang="en-US" sz="1400" b="0" i="0" err="1">
                <a:solidFill>
                  <a:srgbClr val="131313"/>
                </a:solidFill>
                <a:effectLst/>
                <a:latin typeface="Mulish"/>
              </a:rPr>
              <a:t>Umphlett</a:t>
            </a:r>
            <a:r>
              <a:rPr lang="en-US" sz="1400" b="0" i="0">
                <a:solidFill>
                  <a:srgbClr val="131313"/>
                </a:solidFill>
                <a:effectLst/>
                <a:latin typeface="Mulish"/>
              </a:rPr>
              <a:t>, Regional Climatologist, High Plains Regional Climate Center</a:t>
            </a:r>
          </a:p>
        </p:txBody>
      </p:sp>
      <p:pic>
        <p:nvPicPr>
          <p:cNvPr id="14" name="Picture 13">
            <a:extLst>
              <a:ext uri="{FF2B5EF4-FFF2-40B4-BE49-F238E27FC236}">
                <a16:creationId xmlns:a16="http://schemas.microsoft.com/office/drawing/2014/main" id="{63A537E0-E90F-4C19-9BAC-85E9EF2206D9}"/>
              </a:ext>
            </a:extLst>
          </p:cNvPr>
          <p:cNvPicPr>
            <a:picLocks noChangeAspect="1"/>
          </p:cNvPicPr>
          <p:nvPr/>
        </p:nvPicPr>
        <p:blipFill>
          <a:blip r:embed="rId4"/>
          <a:stretch>
            <a:fillRect/>
          </a:stretch>
        </p:blipFill>
        <p:spPr>
          <a:xfrm>
            <a:off x="385040" y="2613892"/>
            <a:ext cx="6212366" cy="3946514"/>
          </a:xfrm>
          <a:prstGeom prst="rect">
            <a:avLst/>
          </a:prstGeom>
        </p:spPr>
      </p:pic>
    </p:spTree>
    <p:extLst>
      <p:ext uri="{BB962C8B-B14F-4D97-AF65-F5344CB8AC3E}">
        <p14:creationId xmlns:p14="http://schemas.microsoft.com/office/powerpoint/2010/main" val="463418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DFA"/>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5F98F-6C61-4027-A50D-950F0D9012DC}"/>
              </a:ext>
            </a:extLst>
          </p:cNvPr>
          <p:cNvPicPr>
            <a:picLocks noChangeAspect="1"/>
          </p:cNvPicPr>
          <p:nvPr/>
        </p:nvPicPr>
        <p:blipFill rotWithShape="1">
          <a:blip r:embed="rId3"/>
          <a:srcRect t="19008" b="65369"/>
          <a:stretch/>
        </p:blipFill>
        <p:spPr>
          <a:xfrm>
            <a:off x="214083" y="1259740"/>
            <a:ext cx="11763834" cy="874963"/>
          </a:xfrm>
          <a:prstGeom prst="rect">
            <a:avLst/>
          </a:prstGeom>
        </p:spPr>
      </p:pic>
      <p:sp>
        <p:nvSpPr>
          <p:cNvPr id="7" name="Rectangle 6">
            <a:extLst>
              <a:ext uri="{FF2B5EF4-FFF2-40B4-BE49-F238E27FC236}">
                <a16:creationId xmlns:a16="http://schemas.microsoft.com/office/drawing/2014/main" id="{6EE708CB-2A56-411A-9BCA-C717BB217D30}"/>
              </a:ext>
            </a:extLst>
          </p:cNvPr>
          <p:cNvSpPr/>
          <p:nvPr/>
        </p:nvSpPr>
        <p:spPr>
          <a:xfrm>
            <a:off x="10962289" y="5659822"/>
            <a:ext cx="1156138" cy="788275"/>
          </a:xfrm>
          <a:prstGeom prst="rect">
            <a:avLst/>
          </a:prstGeom>
          <a:solidFill>
            <a:srgbClr val="FEF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58773FA-BFA6-4E98-9D86-1E0614EE99AE}"/>
              </a:ext>
            </a:extLst>
          </p:cNvPr>
          <p:cNvSpPr/>
          <p:nvPr/>
        </p:nvSpPr>
        <p:spPr>
          <a:xfrm>
            <a:off x="625364" y="2638097"/>
            <a:ext cx="2065283" cy="273270"/>
          </a:xfrm>
          <a:prstGeom prst="rect">
            <a:avLst/>
          </a:prstGeom>
          <a:solidFill>
            <a:srgbClr val="FEF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724BB99-8A10-4C1B-937F-D4FD83352FB3}"/>
              </a:ext>
            </a:extLst>
          </p:cNvPr>
          <p:cNvSpPr txBox="1"/>
          <p:nvPr/>
        </p:nvSpPr>
        <p:spPr>
          <a:xfrm>
            <a:off x="512653" y="2119836"/>
            <a:ext cx="2177994" cy="400110"/>
          </a:xfrm>
          <a:prstGeom prst="rect">
            <a:avLst/>
          </a:prstGeom>
          <a:noFill/>
        </p:spPr>
        <p:txBody>
          <a:bodyPr wrap="square" rtlCol="0">
            <a:spAutoFit/>
          </a:bodyPr>
          <a:lstStyle/>
          <a:p>
            <a:r>
              <a:rPr lang="en-US" sz="2000" b="1">
                <a:solidFill>
                  <a:schemeClr val="bg1"/>
                </a:solidFill>
                <a:latin typeface="Verdana" panose="020B0604030504040204" pitchFamily="34" charset="0"/>
                <a:ea typeface="Verdana" panose="020B0604030504040204" pitchFamily="34" charset="0"/>
                <a:cs typeface="Aharoni" panose="02010803020104030203" pitchFamily="2" charset="-79"/>
              </a:rPr>
              <a:t>1.Assessment</a:t>
            </a:r>
          </a:p>
        </p:txBody>
      </p:sp>
      <p:sp>
        <p:nvSpPr>
          <p:cNvPr id="2" name="TextBox 1">
            <a:extLst>
              <a:ext uri="{FF2B5EF4-FFF2-40B4-BE49-F238E27FC236}">
                <a16:creationId xmlns:a16="http://schemas.microsoft.com/office/drawing/2014/main" id="{E293BAD0-3EEB-4ECA-A774-CA0A32FEEED7}"/>
              </a:ext>
            </a:extLst>
          </p:cNvPr>
          <p:cNvSpPr txBox="1"/>
          <p:nvPr/>
        </p:nvSpPr>
        <p:spPr>
          <a:xfrm>
            <a:off x="9639217" y="2673128"/>
            <a:ext cx="2646141" cy="1246495"/>
          </a:xfrm>
          <a:prstGeom prst="rect">
            <a:avLst/>
          </a:prstGeom>
          <a:noFill/>
        </p:spPr>
        <p:txBody>
          <a:bodyPr wrap="square" rtlCol="0">
            <a:spAutoFit/>
          </a:bodyPr>
          <a:lstStyle/>
          <a:p>
            <a:pPr>
              <a:spcAft>
                <a:spcPts val="120"/>
              </a:spcAft>
            </a:pPr>
            <a:r>
              <a:rPr lang="en-US" sz="1500">
                <a:solidFill>
                  <a:schemeClr val="bg1">
                    <a:lumMod val="65000"/>
                    <a:lumOff val="35000"/>
                  </a:schemeClr>
                </a:solidFill>
                <a:latin typeface="Verdana" panose="020B0604030504040204" pitchFamily="34" charset="0"/>
                <a:ea typeface="Verdana" panose="020B0604030504040204" pitchFamily="34" charset="0"/>
                <a:cs typeface="Times New Roman" panose="02020603050405020304" pitchFamily="18" charset="0"/>
              </a:rPr>
              <a:t>Participants who have completed all three phases will receive the Weather Ready Farms designation status.  </a:t>
            </a:r>
          </a:p>
        </p:txBody>
      </p:sp>
      <p:sp>
        <p:nvSpPr>
          <p:cNvPr id="10" name="TextBox 9">
            <a:extLst>
              <a:ext uri="{FF2B5EF4-FFF2-40B4-BE49-F238E27FC236}">
                <a16:creationId xmlns:a16="http://schemas.microsoft.com/office/drawing/2014/main" id="{9CA9524F-F388-4E63-9EA7-67A26EAC4439}"/>
              </a:ext>
            </a:extLst>
          </p:cNvPr>
          <p:cNvSpPr txBox="1"/>
          <p:nvPr/>
        </p:nvSpPr>
        <p:spPr>
          <a:xfrm>
            <a:off x="3562936" y="2119836"/>
            <a:ext cx="2177994" cy="400110"/>
          </a:xfrm>
          <a:prstGeom prst="rect">
            <a:avLst/>
          </a:prstGeom>
          <a:noFill/>
        </p:spPr>
        <p:txBody>
          <a:bodyPr wrap="square" rtlCol="0">
            <a:spAutoFit/>
          </a:bodyPr>
          <a:lstStyle/>
          <a:p>
            <a:r>
              <a:rPr lang="en-US" sz="2000" b="1">
                <a:solidFill>
                  <a:schemeClr val="bg1"/>
                </a:solidFill>
                <a:latin typeface="Verdana" panose="020B0604030504040204" pitchFamily="34" charset="0"/>
                <a:ea typeface="Verdana" panose="020B0604030504040204" pitchFamily="34" charset="0"/>
                <a:cs typeface="Aharoni" panose="02010803020104030203" pitchFamily="2" charset="-79"/>
              </a:rPr>
              <a:t>2.Education</a:t>
            </a:r>
          </a:p>
        </p:txBody>
      </p:sp>
      <p:sp>
        <p:nvSpPr>
          <p:cNvPr id="11" name="TextBox 10">
            <a:extLst>
              <a:ext uri="{FF2B5EF4-FFF2-40B4-BE49-F238E27FC236}">
                <a16:creationId xmlns:a16="http://schemas.microsoft.com/office/drawing/2014/main" id="{88EDDA2F-4F5B-4F6B-9192-8EA4C71D09A3}"/>
              </a:ext>
            </a:extLst>
          </p:cNvPr>
          <p:cNvSpPr txBox="1"/>
          <p:nvPr/>
        </p:nvSpPr>
        <p:spPr>
          <a:xfrm>
            <a:off x="9430683" y="2119836"/>
            <a:ext cx="2177994" cy="400110"/>
          </a:xfrm>
          <a:prstGeom prst="rect">
            <a:avLst/>
          </a:prstGeom>
          <a:noFill/>
        </p:spPr>
        <p:txBody>
          <a:bodyPr wrap="square" rtlCol="0">
            <a:spAutoFit/>
          </a:bodyPr>
          <a:lstStyle/>
          <a:p>
            <a:r>
              <a:rPr lang="en-US" sz="2000" b="1">
                <a:solidFill>
                  <a:schemeClr val="bg1"/>
                </a:solidFill>
                <a:latin typeface="Verdana" panose="020B0604030504040204" pitchFamily="34" charset="0"/>
                <a:ea typeface="Verdana" panose="020B0604030504040204" pitchFamily="34" charset="0"/>
                <a:cs typeface="Aharoni" panose="02010803020104030203" pitchFamily="2" charset="-79"/>
              </a:rPr>
              <a:t>4.Designation</a:t>
            </a:r>
          </a:p>
        </p:txBody>
      </p:sp>
      <p:sp>
        <p:nvSpPr>
          <p:cNvPr id="12" name="TextBox 11">
            <a:extLst>
              <a:ext uri="{FF2B5EF4-FFF2-40B4-BE49-F238E27FC236}">
                <a16:creationId xmlns:a16="http://schemas.microsoft.com/office/drawing/2014/main" id="{7EE386AB-5B2D-427B-A634-CFE9CE026F43}"/>
              </a:ext>
            </a:extLst>
          </p:cNvPr>
          <p:cNvSpPr txBox="1"/>
          <p:nvPr/>
        </p:nvSpPr>
        <p:spPr>
          <a:xfrm>
            <a:off x="6613219" y="2119836"/>
            <a:ext cx="2177994" cy="400110"/>
          </a:xfrm>
          <a:prstGeom prst="rect">
            <a:avLst/>
          </a:prstGeom>
          <a:noFill/>
        </p:spPr>
        <p:txBody>
          <a:bodyPr wrap="square" rtlCol="0">
            <a:spAutoFit/>
          </a:bodyPr>
          <a:lstStyle/>
          <a:p>
            <a:r>
              <a:rPr lang="en-US" sz="2000" b="1">
                <a:solidFill>
                  <a:schemeClr val="bg1"/>
                </a:solidFill>
                <a:latin typeface="Verdana" panose="020B0604030504040204" pitchFamily="34" charset="0"/>
                <a:ea typeface="Verdana" panose="020B0604030504040204" pitchFamily="34" charset="0"/>
                <a:cs typeface="Aharoni" panose="02010803020104030203" pitchFamily="2" charset="-79"/>
              </a:rPr>
              <a:t>3.Verification</a:t>
            </a:r>
          </a:p>
        </p:txBody>
      </p:sp>
      <p:sp>
        <p:nvSpPr>
          <p:cNvPr id="15" name="TextBox 14">
            <a:extLst>
              <a:ext uri="{FF2B5EF4-FFF2-40B4-BE49-F238E27FC236}">
                <a16:creationId xmlns:a16="http://schemas.microsoft.com/office/drawing/2014/main" id="{B4E32B64-48B0-4A74-AD6C-8376BA86F365}"/>
              </a:ext>
            </a:extLst>
          </p:cNvPr>
          <p:cNvSpPr txBox="1"/>
          <p:nvPr/>
        </p:nvSpPr>
        <p:spPr>
          <a:xfrm>
            <a:off x="625364" y="2673128"/>
            <a:ext cx="2646141" cy="3785652"/>
          </a:xfrm>
          <a:prstGeom prst="rect">
            <a:avLst/>
          </a:prstGeom>
          <a:noFill/>
        </p:spPr>
        <p:txBody>
          <a:bodyPr wrap="square" lIns="91440" tIns="45720" rIns="91440" bIns="45720" rtlCol="0" anchor="t">
            <a:spAutoFit/>
          </a:bodyPr>
          <a:lstStyle/>
          <a:p>
            <a:pPr>
              <a:spcAft>
                <a:spcPts val="120"/>
              </a:spcAft>
            </a:pPr>
            <a:r>
              <a:rPr lang="en-US" sz="1500" dirty="0">
                <a:solidFill>
                  <a:schemeClr val="bg1">
                    <a:lumMod val="65000"/>
                    <a:lumOff val="35000"/>
                  </a:schemeClr>
                </a:solidFill>
                <a:latin typeface="Verdana"/>
                <a:ea typeface="Verdana"/>
                <a:cs typeface="Times New Roman"/>
              </a:rPr>
              <a:t>Participants begin the program by completing an online self-assessment to determine areas of vulnerability on their farms. Participants are then assigned two project mentors. Participants’ project mentors travel to the participants’ farms to complete an on-farm assessment. The WRF team then develops each participants’ educational plan</a:t>
            </a:r>
            <a:r>
              <a:rPr lang="en-US" sz="1500" dirty="0">
                <a:solidFill>
                  <a:schemeClr val="bg1">
                    <a:lumMod val="65000"/>
                    <a:lumOff val="35000"/>
                  </a:schemeClr>
                </a:solidFill>
                <a:latin typeface="Amasis MT Pro"/>
                <a:ea typeface="Cambria"/>
                <a:cs typeface="Times New Roman"/>
              </a:rPr>
              <a:t>.</a:t>
            </a:r>
          </a:p>
        </p:txBody>
      </p:sp>
      <p:sp>
        <p:nvSpPr>
          <p:cNvPr id="16" name="TextBox 15">
            <a:extLst>
              <a:ext uri="{FF2B5EF4-FFF2-40B4-BE49-F238E27FC236}">
                <a16:creationId xmlns:a16="http://schemas.microsoft.com/office/drawing/2014/main" id="{AAA7AF15-AE85-4669-8CED-0FC3EF9C8C47}"/>
              </a:ext>
            </a:extLst>
          </p:cNvPr>
          <p:cNvSpPr txBox="1"/>
          <p:nvPr/>
        </p:nvSpPr>
        <p:spPr>
          <a:xfrm>
            <a:off x="3651363" y="2673128"/>
            <a:ext cx="2646141" cy="2400657"/>
          </a:xfrm>
          <a:prstGeom prst="rect">
            <a:avLst/>
          </a:prstGeom>
          <a:noFill/>
        </p:spPr>
        <p:txBody>
          <a:bodyPr wrap="square" lIns="91440" tIns="45720" rIns="91440" bIns="45720" rtlCol="0" anchor="t">
            <a:spAutoFit/>
          </a:bodyPr>
          <a:lstStyle/>
          <a:p>
            <a:pPr>
              <a:spcAft>
                <a:spcPts val="120"/>
              </a:spcAft>
            </a:pPr>
            <a:r>
              <a:rPr lang="en-US" sz="1500" dirty="0">
                <a:solidFill>
                  <a:schemeClr val="bg1">
                    <a:lumMod val="65000"/>
                    <a:lumOff val="35000"/>
                  </a:schemeClr>
                </a:solidFill>
                <a:latin typeface="Verdana"/>
                <a:ea typeface="Verdana"/>
                <a:cs typeface="Times New Roman"/>
              </a:rPr>
              <a:t>Participants attend educational events where they learn about new research and strategies they can implement. Additionally, during the education phase, participants will start projects to improve their overall farm resiliency. </a:t>
            </a:r>
            <a:endParaRPr lang="en-US" sz="1500">
              <a:solidFill>
                <a:schemeClr val="bg1">
                  <a:lumMod val="65000"/>
                  <a:lumOff val="35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6B646A77-6B1B-462B-8D2A-A2793FFAEDA2}"/>
              </a:ext>
            </a:extLst>
          </p:cNvPr>
          <p:cNvSpPr txBox="1"/>
          <p:nvPr/>
        </p:nvSpPr>
        <p:spPr>
          <a:xfrm>
            <a:off x="6613218" y="2673128"/>
            <a:ext cx="2646141" cy="2631490"/>
          </a:xfrm>
          <a:prstGeom prst="rect">
            <a:avLst/>
          </a:prstGeom>
          <a:noFill/>
        </p:spPr>
        <p:txBody>
          <a:bodyPr wrap="square" rtlCol="0">
            <a:spAutoFit/>
          </a:bodyPr>
          <a:lstStyle/>
          <a:p>
            <a:pPr>
              <a:spcAft>
                <a:spcPts val="120"/>
              </a:spcAft>
            </a:pPr>
            <a:r>
              <a:rPr lang="en-US" sz="1500">
                <a:solidFill>
                  <a:schemeClr val="bg1">
                    <a:lumMod val="65000"/>
                    <a:lumOff val="35000"/>
                  </a:schemeClr>
                </a:solidFill>
                <a:latin typeface="Verdana" panose="020B0604030504040204" pitchFamily="34" charset="0"/>
                <a:ea typeface="Verdana" panose="020B0604030504040204" pitchFamily="34" charset="0"/>
                <a:cs typeface="Times New Roman" panose="02020603050405020304" pitchFamily="18" charset="0"/>
              </a:rPr>
              <a:t>After participants finish their educational requirements and complete their projects, participants will begin the verification phase. The participants will have a final on-farm assessment to evaluate the changes they have made. </a:t>
            </a:r>
          </a:p>
        </p:txBody>
      </p:sp>
      <p:sp>
        <p:nvSpPr>
          <p:cNvPr id="4" name="TextBox 3">
            <a:extLst>
              <a:ext uri="{FF2B5EF4-FFF2-40B4-BE49-F238E27FC236}">
                <a16:creationId xmlns:a16="http://schemas.microsoft.com/office/drawing/2014/main" id="{55FC2E86-6FF8-47C7-8708-7B35BD3AFAD4}"/>
              </a:ext>
            </a:extLst>
          </p:cNvPr>
          <p:cNvSpPr txBox="1"/>
          <p:nvPr/>
        </p:nvSpPr>
        <p:spPr>
          <a:xfrm>
            <a:off x="416830" y="220940"/>
            <a:ext cx="9013853" cy="523220"/>
          </a:xfrm>
          <a:prstGeom prst="rect">
            <a:avLst/>
          </a:prstGeom>
          <a:noFill/>
        </p:spPr>
        <p:txBody>
          <a:bodyPr wrap="square" lIns="91440" tIns="45720" rIns="91440" bIns="45720" rtlCol="0" anchor="t">
            <a:spAutoFit/>
          </a:bodyPr>
          <a:lstStyle/>
          <a:p>
            <a:r>
              <a:rPr lang="en-US" sz="2800" b="1" dirty="0">
                <a:solidFill>
                  <a:schemeClr val="bg1"/>
                </a:solidFill>
                <a:latin typeface="Verdana"/>
                <a:ea typeface="Verdana"/>
              </a:rPr>
              <a:t>How Designation Works</a:t>
            </a:r>
            <a:r>
              <a:rPr lang="en-US" sz="2800" b="1" dirty="0">
                <a:latin typeface="Verdana"/>
                <a:ea typeface="Verdana"/>
              </a:rPr>
              <a:t> </a:t>
            </a:r>
            <a:endParaRPr lang="en-US" sz="2000" b="1">
              <a:latin typeface="Verdana" panose="020B0604030504040204" pitchFamily="34" charset="0"/>
              <a:ea typeface="Verdana" panose="020B0604030504040204" pitchFamily="34" charset="0"/>
            </a:endParaRPr>
          </a:p>
        </p:txBody>
      </p:sp>
      <p:sp>
        <p:nvSpPr>
          <p:cNvPr id="18" name="TextBox 17">
            <a:extLst>
              <a:ext uri="{FF2B5EF4-FFF2-40B4-BE49-F238E27FC236}">
                <a16:creationId xmlns:a16="http://schemas.microsoft.com/office/drawing/2014/main" id="{5A12833C-B27C-429D-8226-776DF8C12D11}"/>
              </a:ext>
            </a:extLst>
          </p:cNvPr>
          <p:cNvSpPr txBox="1"/>
          <p:nvPr/>
        </p:nvSpPr>
        <p:spPr>
          <a:xfrm>
            <a:off x="625364" y="752536"/>
            <a:ext cx="11061122" cy="369332"/>
          </a:xfrm>
          <a:prstGeom prst="rect">
            <a:avLst/>
          </a:prstGeom>
          <a:noFill/>
        </p:spPr>
        <p:txBody>
          <a:bodyPr wrap="square" lIns="91440" tIns="45720" rIns="91440" bIns="45720" rtlCol="0" anchor="t">
            <a:spAutoFit/>
          </a:bodyPr>
          <a:lstStyle/>
          <a:p>
            <a:pPr>
              <a:spcAft>
                <a:spcPts val="120"/>
              </a:spcAft>
            </a:pPr>
            <a:r>
              <a:rPr lang="en-US" dirty="0">
                <a:solidFill>
                  <a:schemeClr val="bg1">
                    <a:lumMod val="65000"/>
                    <a:lumOff val="35000"/>
                  </a:schemeClr>
                </a:solidFill>
                <a:latin typeface="Verdana"/>
                <a:ea typeface="Verdana"/>
                <a:cs typeface="Times New Roman"/>
              </a:rPr>
              <a:t>There are four stages of the Weather Ready Farms designation program.</a:t>
            </a:r>
          </a:p>
        </p:txBody>
      </p:sp>
    </p:spTree>
    <p:extLst>
      <p:ext uri="{BB962C8B-B14F-4D97-AF65-F5344CB8AC3E}">
        <p14:creationId xmlns:p14="http://schemas.microsoft.com/office/powerpoint/2010/main" val="587099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r="-43000" b="-9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ED05CF46-ACB7-4F16-B75C-A6C56DEF5025}"/>
              </a:ext>
            </a:extLst>
          </p:cNvPr>
          <p:cNvSpPr/>
          <p:nvPr/>
        </p:nvSpPr>
        <p:spPr>
          <a:xfrm>
            <a:off x="1" y="0"/>
            <a:ext cx="7411452" cy="6858000"/>
          </a:xfrm>
          <a:prstGeom prst="snip2Diag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367295" y="427719"/>
            <a:ext cx="6676864" cy="1292662"/>
          </a:xfrm>
        </p:spPr>
        <p:txBody>
          <a:bodyPr/>
          <a:lstStyle/>
          <a:p>
            <a:r>
              <a:rPr lang="en-US" b="1">
                <a:latin typeface="Verdana" panose="020B0604030504040204" pitchFamily="34" charset="0"/>
                <a:ea typeface="Verdana" panose="020B0604030504040204" pitchFamily="34" charset="0"/>
              </a:rPr>
              <a:t>Assessment</a:t>
            </a:r>
          </a:p>
        </p:txBody>
      </p:sp>
      <p:sp>
        <p:nvSpPr>
          <p:cNvPr id="12" name="TextBox 11">
            <a:extLst>
              <a:ext uri="{FF2B5EF4-FFF2-40B4-BE49-F238E27FC236}">
                <a16:creationId xmlns:a16="http://schemas.microsoft.com/office/drawing/2014/main" id="{084F0607-379D-477E-AD61-433853F7F3D6}"/>
              </a:ext>
            </a:extLst>
          </p:cNvPr>
          <p:cNvSpPr txBox="1"/>
          <p:nvPr/>
        </p:nvSpPr>
        <p:spPr>
          <a:xfrm>
            <a:off x="312557" y="1193123"/>
            <a:ext cx="7098896" cy="6124754"/>
          </a:xfrm>
          <a:prstGeom prst="rect">
            <a:avLst/>
          </a:prstGeom>
          <a:noFill/>
        </p:spPr>
        <p:txBody>
          <a:bodyPr wrap="square" lIns="91440" tIns="45720" rIns="91440" bIns="45720" anchor="t">
            <a:spAutoFit/>
          </a:bodyPr>
          <a:lstStyle/>
          <a:p>
            <a:r>
              <a:rPr lang="en-US" sz="2200">
                <a:latin typeface="Verdana" panose="020B0604030504040204" pitchFamily="34" charset="0"/>
                <a:ea typeface="Verdana" panose="020B0604030504040204" pitchFamily="34" charset="0"/>
              </a:rPr>
              <a:t>The assessment asks participants about their current farm practices such as:</a:t>
            </a:r>
          </a:p>
          <a:p>
            <a:endParaRPr lang="en-US"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200">
                <a:latin typeface="Verdana"/>
                <a:ea typeface="Verdana"/>
              </a:rPr>
              <a:t>Do you use irrigation scheduling on a field-by-field basis?</a:t>
            </a:r>
          </a:p>
          <a:p>
            <a:pPr marL="342900" indent="-342900">
              <a:buFont typeface="Arial" panose="020B0604020202020204" pitchFamily="34" charset="0"/>
              <a:buChar char="•"/>
            </a:pPr>
            <a:r>
              <a:rPr lang="en-US" sz="2200">
                <a:latin typeface="Verdana"/>
                <a:ea typeface="Verdana"/>
              </a:rPr>
              <a:t>Do you plant cover crops on targeted or all acres?</a:t>
            </a:r>
          </a:p>
          <a:p>
            <a:pPr marL="342900" indent="-342900">
              <a:buFont typeface="Arial" panose="020B0604020202020204" pitchFamily="34" charset="0"/>
              <a:buChar char="•"/>
            </a:pPr>
            <a:r>
              <a:rPr lang="en-US" sz="2200">
                <a:latin typeface="Verdana"/>
                <a:ea typeface="Verdana"/>
              </a:rPr>
              <a:t>Have you developed an informal or a written comprehensive nutrient management plan?</a:t>
            </a:r>
          </a:p>
          <a:p>
            <a:pPr marL="342900" indent="-342900">
              <a:buFont typeface="Arial" panose="020B0604020202020204" pitchFamily="34" charset="0"/>
              <a:buChar char="•"/>
            </a:pPr>
            <a:r>
              <a:rPr lang="en-US" sz="2200">
                <a:latin typeface="Verdana" panose="020B0604030504040204" pitchFamily="34" charset="0"/>
                <a:ea typeface="Verdana" panose="020B0604030504040204" pitchFamily="34" charset="0"/>
              </a:rPr>
              <a:t>Do you have a continuity of operations plan (COOP) that guides the business after an emergency or incident?</a:t>
            </a:r>
          </a:p>
          <a:p>
            <a:pPr marL="342900" indent="-342900">
              <a:buFont typeface="Arial" panose="020B0604020202020204" pitchFamily="34" charset="0"/>
              <a:buChar char="•"/>
            </a:pPr>
            <a:endParaRPr lang="en-US" sz="2200">
              <a:latin typeface="Verdana" panose="020B0604030504040204" pitchFamily="34" charset="0"/>
              <a:ea typeface="Verdana" panose="020B0604030504040204" pitchFamily="34" charset="0"/>
            </a:endParaRPr>
          </a:p>
          <a:p>
            <a:r>
              <a:rPr lang="en-US" sz="2200">
                <a:latin typeface="Verdana"/>
                <a:ea typeface="Verdana"/>
              </a:rPr>
              <a:t>	Note: The assessment is divided into 3 	phases with increasing expectations</a:t>
            </a:r>
          </a:p>
          <a:p>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13968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ED05CF46-ACB7-4F16-B75C-A6C56DEF5025}"/>
              </a:ext>
            </a:extLst>
          </p:cNvPr>
          <p:cNvSpPr/>
          <p:nvPr/>
        </p:nvSpPr>
        <p:spPr>
          <a:xfrm>
            <a:off x="4545853" y="0"/>
            <a:ext cx="7646147" cy="6858000"/>
          </a:xfrm>
          <a:prstGeom prst="snip2Diag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4864239" y="211150"/>
            <a:ext cx="6676864" cy="1292662"/>
          </a:xfrm>
        </p:spPr>
        <p:txBody>
          <a:bodyPr/>
          <a:lstStyle/>
          <a:p>
            <a:r>
              <a:rPr lang="en-US" b="1">
                <a:latin typeface="Verdana" panose="020B0604030504040204" pitchFamily="34" charset="0"/>
                <a:ea typeface="Verdana" panose="020B0604030504040204" pitchFamily="34" charset="0"/>
              </a:rPr>
              <a:t>What Participants Learn</a:t>
            </a:r>
          </a:p>
        </p:txBody>
      </p:sp>
      <p:sp>
        <p:nvSpPr>
          <p:cNvPr id="12" name="TextBox 11">
            <a:extLst>
              <a:ext uri="{FF2B5EF4-FFF2-40B4-BE49-F238E27FC236}">
                <a16:creationId xmlns:a16="http://schemas.microsoft.com/office/drawing/2014/main" id="{084F0607-379D-477E-AD61-433853F7F3D6}"/>
              </a:ext>
            </a:extLst>
          </p:cNvPr>
          <p:cNvSpPr txBox="1"/>
          <p:nvPr/>
        </p:nvSpPr>
        <p:spPr>
          <a:xfrm>
            <a:off x="5021257" y="1203877"/>
            <a:ext cx="7170743" cy="5781070"/>
          </a:xfrm>
          <a:prstGeom prst="rect">
            <a:avLst/>
          </a:prstGeom>
          <a:noFill/>
        </p:spPr>
        <p:txBody>
          <a:bodyPr wrap="square" lIns="91440" tIns="45720" rIns="91440" bIns="45720" anchor="t">
            <a:spAutoFit/>
          </a:bodyPr>
          <a:lstStyle/>
          <a:p>
            <a:r>
              <a:rPr lang="en-US" sz="2200" b="0" i="0">
                <a:effectLst/>
                <a:latin typeface="Verdana" panose="020B0604030504040204" pitchFamily="34" charset="0"/>
                <a:ea typeface="Verdana" panose="020B0604030504040204" pitchFamily="34" charset="0"/>
              </a:rPr>
              <a:t>Farmers that participate in the two-year program learn about:</a:t>
            </a:r>
          </a:p>
          <a:p>
            <a:endParaRPr lang="en-US" sz="2200" b="0" i="0">
              <a:effectLst/>
              <a:latin typeface="Verdana" panose="020B0604030504040204" pitchFamily="34" charset="0"/>
              <a:ea typeface="Verdana" panose="020B060403050404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sz="2200">
                <a:latin typeface="Verdana"/>
                <a:ea typeface="Verdana"/>
              </a:rPr>
              <a:t>Climate-smart agriculture practices</a:t>
            </a:r>
            <a:endParaRPr lang="en-US" sz="2200">
              <a:latin typeface="Verdana" panose="020B0604030504040204" pitchFamily="34" charset="0"/>
              <a:ea typeface="Verdana" panose="020B060403050404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sz="2200">
                <a:latin typeface="Verdana"/>
                <a:ea typeface="Verdana"/>
              </a:rPr>
              <a:t>Precision agriculture &amp; on-farm research</a:t>
            </a:r>
            <a:endParaRPr lang="en-US">
              <a:latin typeface="Avenir Next LT Pro Light"/>
              <a:ea typeface="Verdana"/>
            </a:endParaRPr>
          </a:p>
          <a:p>
            <a:pPr marL="342900" indent="-342900">
              <a:lnSpc>
                <a:spcPct val="107000"/>
              </a:lnSpc>
              <a:spcAft>
                <a:spcPts val="800"/>
              </a:spcAft>
              <a:buFont typeface="Arial" panose="020B0604020202020204" pitchFamily="34" charset="0"/>
              <a:buChar char="•"/>
              <a:tabLst>
                <a:tab pos="457200" algn="l"/>
              </a:tabLst>
            </a:pPr>
            <a:r>
              <a:rPr lang="en-US" sz="2200">
                <a:latin typeface="Verdana"/>
                <a:ea typeface="Verdana"/>
              </a:rPr>
              <a:t>Integrated pest management</a:t>
            </a:r>
            <a:endParaRPr lang="en-US" sz="2200">
              <a:latin typeface="Verdana" panose="020B0604030504040204" pitchFamily="34" charset="0"/>
              <a:ea typeface="Verdana" panose="020B060403050404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sz="2200">
                <a:latin typeface="Verdana"/>
                <a:ea typeface="Verdana"/>
              </a:rPr>
              <a:t>Soil health management planning</a:t>
            </a:r>
            <a:endParaRPr lang="en-US" sz="2200">
              <a:latin typeface="Verdana" panose="020B0604030504040204" pitchFamily="34" charset="0"/>
              <a:ea typeface="Verdana" panose="020B060403050404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sz="2200">
                <a:latin typeface="Verdana"/>
                <a:ea typeface="Verdana"/>
              </a:rPr>
              <a:t>Water and nitrogen management</a:t>
            </a:r>
            <a:endParaRPr lang="en-US" sz="2200">
              <a:latin typeface="Verdana" panose="020B0604030504040204" pitchFamily="34" charset="0"/>
              <a:ea typeface="Verdana" panose="020B0604030504040204" pitchFamily="34"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2200">
                <a:latin typeface="Verdana"/>
                <a:ea typeface="Verdana"/>
              </a:rPr>
              <a:t>Farm financial management</a:t>
            </a:r>
          </a:p>
          <a:p>
            <a:pPr marL="342900" indent="-342900">
              <a:lnSpc>
                <a:spcPct val="107000"/>
              </a:lnSpc>
              <a:spcAft>
                <a:spcPts val="800"/>
              </a:spcAft>
              <a:buFont typeface="Arial" panose="020B0604020202020204" pitchFamily="34" charset="0"/>
              <a:buChar char="•"/>
              <a:tabLst>
                <a:tab pos="457200" algn="l"/>
              </a:tabLst>
            </a:pPr>
            <a:r>
              <a:rPr lang="en-US" sz="2200">
                <a:latin typeface="Verdana"/>
                <a:ea typeface="Verdana"/>
              </a:rPr>
              <a:t>Farm safety and risk management</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2200">
                <a:latin typeface="Verdana" panose="020B0604030504040204" pitchFamily="34" charset="0"/>
                <a:ea typeface="Verdana" panose="020B0604030504040204" pitchFamily="34" charset="0"/>
              </a:rPr>
              <a:t>And many more topics</a:t>
            </a:r>
          </a:p>
          <a:p>
            <a:pPr marL="285750" indent="-285750">
              <a:buFont typeface="Arial" panose="020B0604020202020204" pitchFamily="34" charset="0"/>
              <a:buChar char="•"/>
            </a:pPr>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sz="220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27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DF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482069" y="272504"/>
            <a:ext cx="7040995" cy="1292662"/>
          </a:xfrm>
        </p:spPr>
        <p:txBody>
          <a:bodyPr/>
          <a:lstStyle/>
          <a:p>
            <a:r>
              <a:rPr lang="en-US" b="1">
                <a:solidFill>
                  <a:schemeClr val="bg1"/>
                </a:solidFill>
                <a:latin typeface="Verdana" panose="020B0604030504040204" pitchFamily="34" charset="0"/>
                <a:ea typeface="Verdana" panose="020B0604030504040204" pitchFamily="34" charset="0"/>
              </a:rPr>
              <a:t>Educational Providers</a:t>
            </a:r>
          </a:p>
        </p:txBody>
      </p:sp>
      <p:sp>
        <p:nvSpPr>
          <p:cNvPr id="12" name="TextBox 11">
            <a:extLst>
              <a:ext uri="{FF2B5EF4-FFF2-40B4-BE49-F238E27FC236}">
                <a16:creationId xmlns:a16="http://schemas.microsoft.com/office/drawing/2014/main" id="{084F0607-379D-477E-AD61-433853F7F3D6}"/>
              </a:ext>
            </a:extLst>
          </p:cNvPr>
          <p:cNvSpPr txBox="1"/>
          <p:nvPr/>
        </p:nvSpPr>
        <p:spPr>
          <a:xfrm>
            <a:off x="573843" y="975047"/>
            <a:ext cx="7379703" cy="1446550"/>
          </a:xfrm>
          <a:prstGeom prst="rect">
            <a:avLst/>
          </a:prstGeom>
          <a:noFill/>
        </p:spPr>
        <p:txBody>
          <a:bodyPr wrap="square" lIns="91440" tIns="45720" rIns="91440" bIns="45720" anchor="t">
            <a:spAutoFit/>
          </a:bodyPr>
          <a:lstStyle/>
          <a:p>
            <a:r>
              <a:rPr lang="en-US" sz="2200" b="0" i="0">
                <a:solidFill>
                  <a:schemeClr val="bg1"/>
                </a:solidFill>
                <a:effectLst/>
                <a:latin typeface="Verdana"/>
                <a:ea typeface="Verdana"/>
              </a:rPr>
              <a:t>Throughout the designation program, participants attend free and/or lost cost </a:t>
            </a:r>
            <a:r>
              <a:rPr lang="en-US" sz="2200">
                <a:solidFill>
                  <a:schemeClr val="bg1"/>
                </a:solidFill>
                <a:latin typeface="Verdana"/>
                <a:ea typeface="Verdana"/>
              </a:rPr>
              <a:t>in-person </a:t>
            </a:r>
            <a:r>
              <a:rPr lang="en-US" sz="2200" b="0" i="0">
                <a:solidFill>
                  <a:schemeClr val="bg1"/>
                </a:solidFill>
                <a:effectLst/>
                <a:latin typeface="Verdana"/>
                <a:ea typeface="Verdana"/>
              </a:rPr>
              <a:t>and online educational events delivered by Nebraska Extension and our educational partners.</a:t>
            </a:r>
            <a:r>
              <a:rPr lang="en-US" sz="2200">
                <a:solidFill>
                  <a:schemeClr val="bg1"/>
                </a:solidFill>
                <a:latin typeface="Verdana"/>
                <a:ea typeface="Verdana"/>
              </a:rPr>
              <a:t> </a:t>
            </a:r>
            <a:endParaRPr lang="en-US" sz="2200">
              <a:solidFill>
                <a:schemeClr val="bg1"/>
              </a:solidFill>
              <a:latin typeface="Verdana" panose="020B0604030504040204" pitchFamily="34" charset="0"/>
              <a:ea typeface="Verdana" panose="020B0604030504040204" pitchFamily="34" charset="0"/>
            </a:endParaRPr>
          </a:p>
        </p:txBody>
      </p:sp>
      <p:pic>
        <p:nvPicPr>
          <p:cNvPr id="32" name="Picture 31" descr="Logo&#10;&#10;Description automatically generated with medium confidence">
            <a:extLst>
              <a:ext uri="{FF2B5EF4-FFF2-40B4-BE49-F238E27FC236}">
                <a16:creationId xmlns:a16="http://schemas.microsoft.com/office/drawing/2014/main" id="{66B2105E-BD82-4EC8-B6DC-93F58140812B}"/>
              </a:ext>
            </a:extLst>
          </p:cNvPr>
          <p:cNvPicPr>
            <a:picLocks noChangeAspect="1"/>
          </p:cNvPicPr>
          <p:nvPr/>
        </p:nvPicPr>
        <p:blipFill rotWithShape="1">
          <a:blip r:embed="rId3">
            <a:extLst>
              <a:ext uri="{28A0092B-C50C-407E-A947-70E740481C1C}">
                <a14:useLocalDpi xmlns:a14="http://schemas.microsoft.com/office/drawing/2010/main" val="0"/>
              </a:ext>
            </a:extLst>
          </a:blip>
          <a:srcRect l="4187" t="13027"/>
          <a:stretch/>
        </p:blipFill>
        <p:spPr>
          <a:xfrm>
            <a:off x="3458286" y="3045722"/>
            <a:ext cx="2391191" cy="469464"/>
          </a:xfrm>
          <a:prstGeom prst="rect">
            <a:avLst/>
          </a:prstGeom>
        </p:spPr>
      </p:pic>
      <p:pic>
        <p:nvPicPr>
          <p:cNvPr id="34" name="Picture 33" descr="A picture containing logo&#10;&#10;Description automatically generated">
            <a:extLst>
              <a:ext uri="{FF2B5EF4-FFF2-40B4-BE49-F238E27FC236}">
                <a16:creationId xmlns:a16="http://schemas.microsoft.com/office/drawing/2014/main" id="{FDDCED59-4077-4915-9B20-71A563AAD7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9760" y="2958195"/>
            <a:ext cx="1718495" cy="571686"/>
          </a:xfrm>
          <a:prstGeom prst="rect">
            <a:avLst/>
          </a:prstGeom>
        </p:spPr>
      </p:pic>
      <p:sp>
        <p:nvSpPr>
          <p:cNvPr id="40" name="Flowchart: Data 39">
            <a:extLst>
              <a:ext uri="{FF2B5EF4-FFF2-40B4-BE49-F238E27FC236}">
                <a16:creationId xmlns:a16="http://schemas.microsoft.com/office/drawing/2014/main" id="{C9320B87-B89C-4BFE-A8C1-36ED44FF5855}"/>
              </a:ext>
            </a:extLst>
          </p:cNvPr>
          <p:cNvSpPr/>
          <p:nvPr/>
        </p:nvSpPr>
        <p:spPr>
          <a:xfrm>
            <a:off x="7070365" y="0"/>
            <a:ext cx="4959927" cy="6858000"/>
          </a:xfrm>
          <a:prstGeom prst="flowChartInputOutput">
            <a:avLst/>
          </a:prstGeom>
          <a:solidFill>
            <a:srgbClr val="C7C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descr="Text&#10;&#10;Description automatically generated">
            <a:extLst>
              <a:ext uri="{FF2B5EF4-FFF2-40B4-BE49-F238E27FC236}">
                <a16:creationId xmlns:a16="http://schemas.microsoft.com/office/drawing/2014/main" id="{DEA55CC9-EC0B-4A76-BD6E-275FC07C99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2327" y="3011285"/>
            <a:ext cx="3334327" cy="610834"/>
          </a:xfrm>
          <a:prstGeom prst="rect">
            <a:avLst/>
          </a:prstGeom>
        </p:spPr>
      </p:pic>
      <p:pic>
        <p:nvPicPr>
          <p:cNvPr id="42" name="Picture 41" descr="Text&#10;&#10;Description automatically generated">
            <a:extLst>
              <a:ext uri="{FF2B5EF4-FFF2-40B4-BE49-F238E27FC236}">
                <a16:creationId xmlns:a16="http://schemas.microsoft.com/office/drawing/2014/main" id="{CC96EF59-F941-4527-891A-7AC901434CAB}"/>
              </a:ext>
            </a:extLst>
          </p:cNvPr>
          <p:cNvPicPr>
            <a:picLocks noChangeAspect="1"/>
          </p:cNvPicPr>
          <p:nvPr/>
        </p:nvPicPr>
        <p:blipFill rotWithShape="1">
          <a:blip r:embed="rId6">
            <a:extLst>
              <a:ext uri="{28A0092B-C50C-407E-A947-70E740481C1C}">
                <a14:useLocalDpi xmlns:a14="http://schemas.microsoft.com/office/drawing/2010/main" val="0"/>
              </a:ext>
            </a:extLst>
          </a:blip>
          <a:srcRect l="8148" t="1623" r="-8148" b="-1623"/>
          <a:stretch/>
        </p:blipFill>
        <p:spPr>
          <a:xfrm>
            <a:off x="272930" y="3005448"/>
            <a:ext cx="1817285" cy="574375"/>
          </a:xfrm>
          <a:prstGeom prst="rect">
            <a:avLst/>
          </a:prstGeom>
        </p:spPr>
      </p:pic>
      <p:pic>
        <p:nvPicPr>
          <p:cNvPr id="44" name="Graphic 43">
            <a:extLst>
              <a:ext uri="{FF2B5EF4-FFF2-40B4-BE49-F238E27FC236}">
                <a16:creationId xmlns:a16="http://schemas.microsoft.com/office/drawing/2014/main" id="{A178B49E-2917-4003-B984-BA5DF3E870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37406" y="3820163"/>
            <a:ext cx="3555110" cy="735540"/>
          </a:xfrm>
          <a:prstGeom prst="rect">
            <a:avLst/>
          </a:prstGeom>
        </p:spPr>
      </p:pic>
      <p:pic>
        <p:nvPicPr>
          <p:cNvPr id="46" name="Picture 45" descr="Diagram, logo&#10;&#10;Description automatically generated with medium confidence">
            <a:extLst>
              <a:ext uri="{FF2B5EF4-FFF2-40B4-BE49-F238E27FC236}">
                <a16:creationId xmlns:a16="http://schemas.microsoft.com/office/drawing/2014/main" id="{EABB72C2-D15B-4821-83F1-74F765D443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55344" y="4757830"/>
            <a:ext cx="940014" cy="940014"/>
          </a:xfrm>
          <a:prstGeom prst="rect">
            <a:avLst/>
          </a:prstGeom>
        </p:spPr>
      </p:pic>
      <p:pic>
        <p:nvPicPr>
          <p:cNvPr id="48" name="Picture 47" descr="Text&#10;&#10;Description automatically generated">
            <a:extLst>
              <a:ext uri="{FF2B5EF4-FFF2-40B4-BE49-F238E27FC236}">
                <a16:creationId xmlns:a16="http://schemas.microsoft.com/office/drawing/2014/main" id="{7AA36211-B849-4440-B1AD-B33C8B282F1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52137" y="2394343"/>
            <a:ext cx="2094709" cy="477621"/>
          </a:xfrm>
          <a:prstGeom prst="rect">
            <a:avLst/>
          </a:prstGeom>
        </p:spPr>
      </p:pic>
      <p:pic>
        <p:nvPicPr>
          <p:cNvPr id="50" name="Picture 49" descr="A picture containing text&#10;&#10;Description automatically generated">
            <a:extLst>
              <a:ext uri="{FF2B5EF4-FFF2-40B4-BE49-F238E27FC236}">
                <a16:creationId xmlns:a16="http://schemas.microsoft.com/office/drawing/2014/main" id="{BADD5C77-24B1-4855-A5E3-7416B95B8BDA}"/>
              </a:ext>
            </a:extLst>
          </p:cNvPr>
          <p:cNvPicPr>
            <a:picLocks noChangeAspect="1"/>
          </p:cNvPicPr>
          <p:nvPr/>
        </p:nvPicPr>
        <p:blipFill rotWithShape="1">
          <a:blip r:embed="rId11">
            <a:extLst>
              <a:ext uri="{28A0092B-C50C-407E-A947-70E740481C1C}">
                <a14:useLocalDpi xmlns:a14="http://schemas.microsoft.com/office/drawing/2010/main" val="0"/>
              </a:ext>
            </a:extLst>
          </a:blip>
          <a:srcRect l="6849"/>
          <a:stretch/>
        </p:blipFill>
        <p:spPr>
          <a:xfrm>
            <a:off x="1993025" y="3011522"/>
            <a:ext cx="1633545" cy="556842"/>
          </a:xfrm>
          <a:prstGeom prst="rect">
            <a:avLst/>
          </a:prstGeom>
        </p:spPr>
      </p:pic>
      <p:pic>
        <p:nvPicPr>
          <p:cNvPr id="52" name="Picture 51" descr="Text&#10;&#10;Description automatically generated">
            <a:extLst>
              <a:ext uri="{FF2B5EF4-FFF2-40B4-BE49-F238E27FC236}">
                <a16:creationId xmlns:a16="http://schemas.microsoft.com/office/drawing/2014/main" id="{03B3194B-F7DA-4525-9555-7B4ECF199BB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13017" y="4035693"/>
            <a:ext cx="3351360" cy="477855"/>
          </a:xfrm>
          <a:prstGeom prst="rect">
            <a:avLst/>
          </a:prstGeom>
        </p:spPr>
      </p:pic>
      <p:pic>
        <p:nvPicPr>
          <p:cNvPr id="56" name="Graphic 55">
            <a:extLst>
              <a:ext uri="{FF2B5EF4-FFF2-40B4-BE49-F238E27FC236}">
                <a16:creationId xmlns:a16="http://schemas.microsoft.com/office/drawing/2014/main" id="{7783BE64-E759-41A8-93B1-CB91EF1E8D3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758742" y="4745275"/>
            <a:ext cx="1319299" cy="827560"/>
          </a:xfrm>
          <a:prstGeom prst="rect">
            <a:avLst/>
          </a:prstGeom>
        </p:spPr>
      </p:pic>
      <p:pic>
        <p:nvPicPr>
          <p:cNvPr id="58" name="Picture 57" descr="A blue sign with white text&#10;&#10;Description automatically generated with low confidence">
            <a:extLst>
              <a:ext uri="{FF2B5EF4-FFF2-40B4-BE49-F238E27FC236}">
                <a16:creationId xmlns:a16="http://schemas.microsoft.com/office/drawing/2014/main" id="{108C0667-86B9-4C5A-93EE-21258F31AC8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671374" y="4793903"/>
            <a:ext cx="911352" cy="835152"/>
          </a:xfrm>
          <a:prstGeom prst="rect">
            <a:avLst/>
          </a:prstGeom>
        </p:spPr>
      </p:pic>
      <p:pic>
        <p:nvPicPr>
          <p:cNvPr id="60" name="Picture 59">
            <a:extLst>
              <a:ext uri="{FF2B5EF4-FFF2-40B4-BE49-F238E27FC236}">
                <a16:creationId xmlns:a16="http://schemas.microsoft.com/office/drawing/2014/main" id="{8864DB9E-4162-4E4C-8DD8-CAC082C8ACC5}"/>
              </a:ext>
            </a:extLst>
          </p:cNvPr>
          <p:cNvPicPr>
            <a:picLocks noChangeAspect="1"/>
          </p:cNvPicPr>
          <p:nvPr/>
        </p:nvPicPr>
        <p:blipFill>
          <a:blip r:embed="rId16"/>
          <a:stretch>
            <a:fillRect/>
          </a:stretch>
        </p:blipFill>
        <p:spPr>
          <a:xfrm>
            <a:off x="191640" y="4503451"/>
            <a:ext cx="4661479" cy="508757"/>
          </a:xfrm>
          <a:prstGeom prst="rect">
            <a:avLst/>
          </a:prstGeom>
        </p:spPr>
      </p:pic>
      <p:pic>
        <p:nvPicPr>
          <p:cNvPr id="62" name="Picture 61">
            <a:extLst>
              <a:ext uri="{FF2B5EF4-FFF2-40B4-BE49-F238E27FC236}">
                <a16:creationId xmlns:a16="http://schemas.microsoft.com/office/drawing/2014/main" id="{02472F7C-FDD7-4FA3-9A70-7A8CBA0216AC}"/>
              </a:ext>
            </a:extLst>
          </p:cNvPr>
          <p:cNvPicPr>
            <a:picLocks noChangeAspect="1"/>
          </p:cNvPicPr>
          <p:nvPr/>
        </p:nvPicPr>
        <p:blipFill rotWithShape="1">
          <a:blip r:embed="rId17"/>
          <a:srcRect t="15008" b="1"/>
          <a:stretch/>
        </p:blipFill>
        <p:spPr>
          <a:xfrm>
            <a:off x="179083" y="5012208"/>
            <a:ext cx="4443716" cy="529666"/>
          </a:xfrm>
          <a:prstGeom prst="rect">
            <a:avLst/>
          </a:prstGeom>
        </p:spPr>
      </p:pic>
      <p:pic>
        <p:nvPicPr>
          <p:cNvPr id="4096" name="Picture 4095">
            <a:extLst>
              <a:ext uri="{FF2B5EF4-FFF2-40B4-BE49-F238E27FC236}">
                <a16:creationId xmlns:a16="http://schemas.microsoft.com/office/drawing/2014/main" id="{50806CDD-3486-4E19-A9E8-574C39CEE8C7}"/>
              </a:ext>
            </a:extLst>
          </p:cNvPr>
          <p:cNvPicPr>
            <a:picLocks noChangeAspect="1"/>
          </p:cNvPicPr>
          <p:nvPr/>
        </p:nvPicPr>
        <p:blipFill>
          <a:blip r:embed="rId18"/>
          <a:stretch>
            <a:fillRect/>
          </a:stretch>
        </p:blipFill>
        <p:spPr>
          <a:xfrm>
            <a:off x="131275" y="4085478"/>
            <a:ext cx="3721377" cy="445561"/>
          </a:xfrm>
          <a:prstGeom prst="rect">
            <a:avLst/>
          </a:prstGeom>
        </p:spPr>
      </p:pic>
      <p:pic>
        <p:nvPicPr>
          <p:cNvPr id="4099" name="Picture 4098">
            <a:extLst>
              <a:ext uri="{FF2B5EF4-FFF2-40B4-BE49-F238E27FC236}">
                <a16:creationId xmlns:a16="http://schemas.microsoft.com/office/drawing/2014/main" id="{0D545397-AA63-4E3B-B8AA-E28CE2551BF3}"/>
              </a:ext>
            </a:extLst>
          </p:cNvPr>
          <p:cNvPicPr>
            <a:picLocks noChangeAspect="1"/>
          </p:cNvPicPr>
          <p:nvPr/>
        </p:nvPicPr>
        <p:blipFill>
          <a:blip r:embed="rId19"/>
          <a:stretch>
            <a:fillRect/>
          </a:stretch>
        </p:blipFill>
        <p:spPr>
          <a:xfrm>
            <a:off x="3956657" y="3609964"/>
            <a:ext cx="3353640" cy="465966"/>
          </a:xfrm>
          <a:prstGeom prst="rect">
            <a:avLst/>
          </a:prstGeom>
        </p:spPr>
      </p:pic>
      <p:pic>
        <p:nvPicPr>
          <p:cNvPr id="4101" name="Picture 4100">
            <a:extLst>
              <a:ext uri="{FF2B5EF4-FFF2-40B4-BE49-F238E27FC236}">
                <a16:creationId xmlns:a16="http://schemas.microsoft.com/office/drawing/2014/main" id="{54010F97-A71D-42A1-B267-EC6518C59B84}"/>
              </a:ext>
            </a:extLst>
          </p:cNvPr>
          <p:cNvPicPr>
            <a:picLocks noChangeAspect="1"/>
          </p:cNvPicPr>
          <p:nvPr/>
        </p:nvPicPr>
        <p:blipFill>
          <a:blip r:embed="rId20"/>
          <a:stretch>
            <a:fillRect/>
          </a:stretch>
        </p:blipFill>
        <p:spPr>
          <a:xfrm>
            <a:off x="272930" y="3631794"/>
            <a:ext cx="3353640" cy="469771"/>
          </a:xfrm>
          <a:prstGeom prst="rect">
            <a:avLst/>
          </a:prstGeom>
        </p:spPr>
      </p:pic>
      <p:pic>
        <p:nvPicPr>
          <p:cNvPr id="4103" name="Picture 4102">
            <a:extLst>
              <a:ext uri="{FF2B5EF4-FFF2-40B4-BE49-F238E27FC236}">
                <a16:creationId xmlns:a16="http://schemas.microsoft.com/office/drawing/2014/main" id="{E6F30CC0-E83E-4C3C-BA7A-27078EAB774E}"/>
              </a:ext>
            </a:extLst>
          </p:cNvPr>
          <p:cNvPicPr>
            <a:picLocks noChangeAspect="1"/>
          </p:cNvPicPr>
          <p:nvPr/>
        </p:nvPicPr>
        <p:blipFill>
          <a:blip r:embed="rId21"/>
          <a:stretch>
            <a:fillRect/>
          </a:stretch>
        </p:blipFill>
        <p:spPr>
          <a:xfrm>
            <a:off x="272812" y="5462725"/>
            <a:ext cx="4580308" cy="505757"/>
          </a:xfrm>
          <a:prstGeom prst="rect">
            <a:avLst/>
          </a:prstGeom>
        </p:spPr>
      </p:pic>
      <p:pic>
        <p:nvPicPr>
          <p:cNvPr id="4105" name="Picture 4104">
            <a:extLst>
              <a:ext uri="{FF2B5EF4-FFF2-40B4-BE49-F238E27FC236}">
                <a16:creationId xmlns:a16="http://schemas.microsoft.com/office/drawing/2014/main" id="{1044DF30-BB8C-4703-A882-A01978421CEC}"/>
              </a:ext>
            </a:extLst>
          </p:cNvPr>
          <p:cNvPicPr>
            <a:picLocks noChangeAspect="1"/>
          </p:cNvPicPr>
          <p:nvPr/>
        </p:nvPicPr>
        <p:blipFill rotWithShape="1">
          <a:blip r:embed="rId22"/>
          <a:srcRect l="5167"/>
          <a:stretch/>
        </p:blipFill>
        <p:spPr>
          <a:xfrm>
            <a:off x="4740966" y="4479058"/>
            <a:ext cx="1695461" cy="682992"/>
          </a:xfrm>
          <a:prstGeom prst="rect">
            <a:avLst/>
          </a:prstGeom>
        </p:spPr>
      </p:pic>
      <p:pic>
        <p:nvPicPr>
          <p:cNvPr id="2050" name="Picture 2" descr="See the source image">
            <a:extLst>
              <a:ext uri="{FF2B5EF4-FFF2-40B4-BE49-F238E27FC236}">
                <a16:creationId xmlns:a16="http://schemas.microsoft.com/office/drawing/2014/main" id="{7F006B4B-071B-46EF-ADA5-DA305E725E4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158873" y="5828146"/>
            <a:ext cx="2685890" cy="923624"/>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4106">
            <a:extLst>
              <a:ext uri="{FF2B5EF4-FFF2-40B4-BE49-F238E27FC236}">
                <a16:creationId xmlns:a16="http://schemas.microsoft.com/office/drawing/2014/main" id="{01606517-4E0D-4A77-9255-7AA26FA377BB}"/>
              </a:ext>
            </a:extLst>
          </p:cNvPr>
          <p:cNvPicPr>
            <a:picLocks noChangeAspect="1"/>
          </p:cNvPicPr>
          <p:nvPr/>
        </p:nvPicPr>
        <p:blipFill rotWithShape="1">
          <a:blip r:embed="rId24"/>
          <a:srcRect l="9036"/>
          <a:stretch/>
        </p:blipFill>
        <p:spPr>
          <a:xfrm>
            <a:off x="4750244" y="5195911"/>
            <a:ext cx="1732858" cy="691921"/>
          </a:xfrm>
          <a:prstGeom prst="rect">
            <a:avLst/>
          </a:prstGeom>
        </p:spPr>
      </p:pic>
      <p:pic>
        <p:nvPicPr>
          <p:cNvPr id="4109" name="Picture 4108">
            <a:extLst>
              <a:ext uri="{FF2B5EF4-FFF2-40B4-BE49-F238E27FC236}">
                <a16:creationId xmlns:a16="http://schemas.microsoft.com/office/drawing/2014/main" id="{20DB294F-37E3-4478-872D-638A3A364AA7}"/>
              </a:ext>
            </a:extLst>
          </p:cNvPr>
          <p:cNvPicPr>
            <a:picLocks noChangeAspect="1"/>
          </p:cNvPicPr>
          <p:nvPr/>
        </p:nvPicPr>
        <p:blipFill>
          <a:blip r:embed="rId25"/>
          <a:stretch>
            <a:fillRect/>
          </a:stretch>
        </p:blipFill>
        <p:spPr>
          <a:xfrm>
            <a:off x="242382" y="6020805"/>
            <a:ext cx="3305175" cy="514350"/>
          </a:xfrm>
          <a:prstGeom prst="rect">
            <a:avLst/>
          </a:prstGeom>
        </p:spPr>
      </p:pic>
      <p:pic>
        <p:nvPicPr>
          <p:cNvPr id="81" name="Picture 2" descr="Extension Foundation">
            <a:extLst>
              <a:ext uri="{FF2B5EF4-FFF2-40B4-BE49-F238E27FC236}">
                <a16:creationId xmlns:a16="http://schemas.microsoft.com/office/drawing/2014/main" id="{18D178DC-08EB-46CF-8A50-2FFE19066DD0}"/>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671374" y="1638712"/>
            <a:ext cx="2239741" cy="56306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ee the source image">
            <a:extLst>
              <a:ext uri="{FF2B5EF4-FFF2-40B4-BE49-F238E27FC236}">
                <a16:creationId xmlns:a16="http://schemas.microsoft.com/office/drawing/2014/main" id="{40229C9C-9FC2-4124-9162-08EA52D46DC2}"/>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308225" y="4475516"/>
            <a:ext cx="868252" cy="784057"/>
          </a:xfrm>
          <a:prstGeom prst="rect">
            <a:avLst/>
          </a:prstGeom>
          <a:noFill/>
          <a:extLst>
            <a:ext uri="{909E8E84-426E-40DD-AFC4-6F175D3DCCD1}">
              <a14:hiddenFill xmlns:a14="http://schemas.microsoft.com/office/drawing/2010/main">
                <a:solidFill>
                  <a:srgbClr val="FFFFFF"/>
                </a:solidFill>
              </a14:hiddenFill>
            </a:ext>
          </a:extLst>
        </p:spPr>
      </p:pic>
      <p:pic>
        <p:nvPicPr>
          <p:cNvPr id="4111" name="Picture 4110">
            <a:extLst>
              <a:ext uri="{FF2B5EF4-FFF2-40B4-BE49-F238E27FC236}">
                <a16:creationId xmlns:a16="http://schemas.microsoft.com/office/drawing/2014/main" id="{5F68663E-2499-46BF-A99B-B5A475DDD74D}"/>
              </a:ext>
            </a:extLst>
          </p:cNvPr>
          <p:cNvPicPr>
            <a:picLocks noChangeAspect="1"/>
          </p:cNvPicPr>
          <p:nvPr/>
        </p:nvPicPr>
        <p:blipFill>
          <a:blip r:embed="rId28"/>
          <a:stretch>
            <a:fillRect/>
          </a:stretch>
        </p:blipFill>
        <p:spPr>
          <a:xfrm>
            <a:off x="3736892" y="6000256"/>
            <a:ext cx="2022539" cy="691921"/>
          </a:xfrm>
          <a:prstGeom prst="rect">
            <a:avLst/>
          </a:prstGeom>
        </p:spPr>
      </p:pic>
      <p:pic>
        <p:nvPicPr>
          <p:cNvPr id="2060" name="Picture 12" descr="See the source image">
            <a:extLst>
              <a:ext uri="{FF2B5EF4-FFF2-40B4-BE49-F238E27FC236}">
                <a16:creationId xmlns:a16="http://schemas.microsoft.com/office/drawing/2014/main" id="{E988E21C-A25C-4B81-B8D5-067E8A31492C}"/>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8189434" y="975409"/>
            <a:ext cx="4553478" cy="486179"/>
          </a:xfrm>
          <a:prstGeom prst="rect">
            <a:avLst/>
          </a:prstGeom>
          <a:noFill/>
          <a:extLst>
            <a:ext uri="{909E8E84-426E-40DD-AFC4-6F175D3DCCD1}">
              <a14:hiddenFill xmlns:a14="http://schemas.microsoft.com/office/drawing/2010/main">
                <a:solidFill>
                  <a:srgbClr val="FFFFFF"/>
                </a:solidFill>
              </a14:hiddenFill>
            </a:ext>
          </a:extLst>
        </p:spPr>
      </p:pic>
      <p:pic>
        <p:nvPicPr>
          <p:cNvPr id="4113" name="Picture 4112" descr="Text&#10;&#10;Description automatically generated">
            <a:extLst>
              <a:ext uri="{FF2B5EF4-FFF2-40B4-BE49-F238E27FC236}">
                <a16:creationId xmlns:a16="http://schemas.microsoft.com/office/drawing/2014/main" id="{2263E27A-6924-4E43-8DB1-9D081C042116}"/>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8770327" y="142157"/>
            <a:ext cx="2158509" cy="718306"/>
          </a:xfrm>
          <a:prstGeom prst="rect">
            <a:avLst/>
          </a:prstGeom>
        </p:spPr>
      </p:pic>
      <p:pic>
        <p:nvPicPr>
          <p:cNvPr id="2062" name="Picture 14" descr="Image result for nebraska state climate office logo">
            <a:extLst>
              <a:ext uri="{FF2B5EF4-FFF2-40B4-BE49-F238E27FC236}">
                <a16:creationId xmlns:a16="http://schemas.microsoft.com/office/drawing/2014/main" id="{5A2586FA-A282-4696-9534-0F6E77297A10}"/>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5879376" y="5565178"/>
            <a:ext cx="1097803" cy="969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889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4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ED05CF46-ACB7-4F16-B75C-A6C56DEF5025}"/>
              </a:ext>
            </a:extLst>
          </p:cNvPr>
          <p:cNvSpPr/>
          <p:nvPr/>
        </p:nvSpPr>
        <p:spPr>
          <a:xfrm>
            <a:off x="1" y="0"/>
            <a:ext cx="7015286" cy="6858000"/>
          </a:xfrm>
          <a:prstGeom prst="snip2Diag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5FCEE-D830-4130-A439-397342886EC1}"/>
              </a:ext>
            </a:extLst>
          </p:cNvPr>
          <p:cNvSpPr>
            <a:spLocks noGrp="1"/>
          </p:cNvSpPr>
          <p:nvPr>
            <p:ph type="title"/>
          </p:nvPr>
        </p:nvSpPr>
        <p:spPr>
          <a:xfrm>
            <a:off x="338422" y="173907"/>
            <a:ext cx="6676864" cy="1292662"/>
          </a:xfrm>
        </p:spPr>
        <p:txBody>
          <a:bodyPr/>
          <a:lstStyle/>
          <a:p>
            <a:r>
              <a:rPr lang="en-US" b="1">
                <a:latin typeface="Verdana" panose="020B0604030504040204" pitchFamily="34" charset="0"/>
                <a:ea typeface="Verdana" panose="020B0604030504040204" pitchFamily="34" charset="0"/>
              </a:rPr>
              <a:t>Weather Ready Projects</a:t>
            </a:r>
            <a:endParaRPr lang="en-US">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80497CEE-2807-461C-AD87-7451FF2CB0F1}"/>
              </a:ext>
            </a:extLst>
          </p:cNvPr>
          <p:cNvSpPr txBox="1"/>
          <p:nvPr/>
        </p:nvSpPr>
        <p:spPr>
          <a:xfrm>
            <a:off x="637461" y="1245592"/>
            <a:ext cx="6456066" cy="5170646"/>
          </a:xfrm>
          <a:prstGeom prst="rect">
            <a:avLst/>
          </a:prstGeom>
          <a:noFill/>
        </p:spPr>
        <p:txBody>
          <a:bodyPr wrap="square" lIns="91440" tIns="45720" rIns="91440" bIns="45720" anchor="t">
            <a:spAutoFit/>
          </a:bodyPr>
          <a:lstStyle/>
          <a:p>
            <a:r>
              <a:rPr lang="en-US" sz="2200" b="0" i="0">
                <a:effectLst/>
                <a:latin typeface="Verdana" panose="020B0604030504040204" pitchFamily="34" charset="0"/>
                <a:ea typeface="Verdana" panose="020B0604030504040204" pitchFamily="34" charset="0"/>
              </a:rPr>
              <a:t>After participant’s learn new strategies from the education phase, participants will be provided with project funding to implement these strategies on their farms. </a:t>
            </a:r>
          </a:p>
          <a:p>
            <a:endParaRPr lang="en-US" sz="2200">
              <a:latin typeface="Verdana" panose="020B0604030504040204" pitchFamily="34" charset="0"/>
              <a:ea typeface="Verdana" panose="020B0604030504040204" pitchFamily="34" charset="0"/>
            </a:endParaRPr>
          </a:p>
          <a:p>
            <a:r>
              <a:rPr lang="en-US" sz="2200" b="0" i="0">
                <a:effectLst/>
                <a:latin typeface="Verdana" panose="020B0604030504040204" pitchFamily="34" charset="0"/>
                <a:ea typeface="Verdana" panose="020B0604030504040204" pitchFamily="34" charset="0"/>
              </a:rPr>
              <a:t>Projects include, but are not limited to:</a:t>
            </a:r>
          </a:p>
          <a:p>
            <a:pPr marL="342900" indent="-342900">
              <a:buFont typeface="Arial" panose="020B0604020202020204" pitchFamily="34" charset="0"/>
              <a:buChar char="•"/>
            </a:pPr>
            <a:r>
              <a:rPr lang="en-US" sz="2200">
                <a:latin typeface="Verdana"/>
                <a:ea typeface="Verdana"/>
              </a:rPr>
              <a:t>On-farm research</a:t>
            </a:r>
          </a:p>
          <a:p>
            <a:pPr marL="342900" indent="-342900">
              <a:buFont typeface="Arial" panose="020B0604020202020204" pitchFamily="34" charset="0"/>
              <a:buChar char="•"/>
            </a:pPr>
            <a:r>
              <a:rPr lang="en-US" sz="2200">
                <a:latin typeface="Verdana"/>
                <a:ea typeface="Verdana"/>
              </a:rPr>
              <a:t>Soil conservation practices (cover</a:t>
            </a:r>
            <a:r>
              <a:rPr lang="en-US" sz="2200" b="0" i="0">
                <a:effectLst/>
                <a:latin typeface="Verdana"/>
                <a:ea typeface="Verdana"/>
              </a:rPr>
              <a:t> </a:t>
            </a:r>
            <a:r>
              <a:rPr lang="en-US" sz="2200">
                <a:latin typeface="Verdana"/>
                <a:ea typeface="Verdana"/>
              </a:rPr>
              <a:t>crops, small grains, waterways, prairie strips)</a:t>
            </a:r>
          </a:p>
          <a:p>
            <a:pPr marL="342900" indent="-342900">
              <a:buFont typeface="Arial" panose="020B0604020202020204" pitchFamily="34" charset="0"/>
              <a:buChar char="•"/>
            </a:pPr>
            <a:r>
              <a:rPr lang="en-US" sz="2200">
                <a:latin typeface="Verdana"/>
                <a:ea typeface="Verdana"/>
              </a:rPr>
              <a:t>Windbreak establishment &amp; renovation</a:t>
            </a:r>
            <a:endParaRPr lang="en-US"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200">
                <a:latin typeface="Verdana"/>
                <a:ea typeface="Verdana"/>
              </a:rPr>
              <a:t>Irrigation scheduling tools</a:t>
            </a:r>
          </a:p>
          <a:p>
            <a:pPr marL="342900" indent="-342900">
              <a:buFont typeface="Arial" panose="020B0604020202020204" pitchFamily="34" charset="0"/>
              <a:buChar char="•"/>
            </a:pPr>
            <a:r>
              <a:rPr lang="en-US" sz="2200">
                <a:latin typeface="Verdana"/>
                <a:ea typeface="Verdana"/>
              </a:rPr>
              <a:t>Tile drainage water management</a:t>
            </a:r>
            <a:endParaRPr lang="en-US"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200">
                <a:latin typeface="Verdana"/>
                <a:ea typeface="Verdana"/>
              </a:rPr>
              <a:t>Farm data security &amp; redundancy</a:t>
            </a:r>
            <a:endParaRPr lang="en-US"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200">
                <a:latin typeface="Verdana"/>
                <a:ea typeface="Verdana"/>
              </a:rPr>
              <a:t>First aid kits &amp; CPR training</a:t>
            </a:r>
            <a:endParaRPr lang="en-US"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US" sz="22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5079957"/>
      </p:ext>
    </p:extLst>
  </p:cSld>
  <p:clrMapOvr>
    <a:masterClrMapping/>
  </p:clrMapOvr>
</p:sld>
</file>

<file path=ppt/theme/theme1.xml><?xml version="1.0" encoding="utf-8"?>
<a:theme xmlns:a="http://schemas.openxmlformats.org/drawingml/2006/main" name="LeafVTI">
  <a:themeElements>
    <a:clrScheme name="Leaf">
      <a:dk1>
        <a:sysClr val="windowText" lastClr="000000"/>
      </a:dk1>
      <a:lt1>
        <a:sysClr val="window" lastClr="FFFFFF"/>
      </a:lt1>
      <a:dk2>
        <a:srgbClr val="732124"/>
      </a:dk2>
      <a:lt2>
        <a:srgbClr val="F0EDE5"/>
      </a:lt2>
      <a:accent1>
        <a:srgbClr val="D34817"/>
      </a:accent1>
      <a:accent2>
        <a:srgbClr val="A68D65"/>
      </a:accent2>
      <a:accent3>
        <a:srgbClr val="728377"/>
      </a:accent3>
      <a:accent4>
        <a:srgbClr val="B4797B"/>
      </a:accent4>
      <a:accent5>
        <a:srgbClr val="CE8439"/>
      </a:accent5>
      <a:accent6>
        <a:srgbClr val="CF3A2A"/>
      </a:accent6>
      <a:hlink>
        <a:srgbClr val="D06853"/>
      </a:hlink>
      <a:folHlink>
        <a:srgbClr val="B67779"/>
      </a:folHlink>
    </a:clrScheme>
    <a:fontScheme name="Leaf">
      <a:majorFont>
        <a:latin typeface="Rockwell Nova Light"/>
        <a:ea typeface=""/>
        <a:cs typeface=""/>
      </a:majorFont>
      <a:minorFont>
        <a:latin typeface="Avenir Next LT Pro Light"/>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fVTI" id="{AD13D32C-3873-4EF1-A28C-5D0E64FF0913}" vid="{0D2E0FD0-9C17-4337-BD21-33917FC300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F9C79361DC644EB3910FA290A06C12" ma:contentTypeVersion="14" ma:contentTypeDescription="Create a new document." ma:contentTypeScope="" ma:versionID="1536d7ede94884ca3b71acb12999e172">
  <xsd:schema xmlns:xsd="http://www.w3.org/2001/XMLSchema" xmlns:xs="http://www.w3.org/2001/XMLSchema" xmlns:p="http://schemas.microsoft.com/office/2006/metadata/properties" xmlns:ns3="2d2a91a9-6520-411d-b7c5-4dd3436a1da0" xmlns:ns4="c07416c8-50e6-41b5-8673-25135e23da3d" targetNamespace="http://schemas.microsoft.com/office/2006/metadata/properties" ma:root="true" ma:fieldsID="d16b91c1dc5632ddfeaa29ba2dbbb58e" ns3:_="" ns4:_="">
    <xsd:import namespace="2d2a91a9-6520-411d-b7c5-4dd3436a1da0"/>
    <xsd:import namespace="c07416c8-50e6-41b5-8673-25135e23da3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a91a9-6520-411d-b7c5-4dd3436a1d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07416c8-50e6-41b5-8673-25135e23da3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2BB07D4-9E53-420B-9CB3-47108F62547B}">
  <ds:schemaRefs>
    <ds:schemaRef ds:uri="2d2a91a9-6520-411d-b7c5-4dd3436a1da0"/>
    <ds:schemaRef ds:uri="c07416c8-50e6-41b5-8673-25135e23da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DA3247B-2030-4BBA-8ADB-06FA0D917838}">
  <ds:schemaRefs>
    <ds:schemaRef ds:uri="http://schemas.microsoft.com/sharepoint/v3/contenttype/forms"/>
  </ds:schemaRefs>
</ds:datastoreItem>
</file>

<file path=customXml/itemProps3.xml><?xml version="1.0" encoding="utf-8"?>
<ds:datastoreItem xmlns:ds="http://schemas.openxmlformats.org/officeDocument/2006/customXml" ds:itemID="{DA8C8B6E-2B52-4CB6-AE71-D15C28BFB687}">
  <ds:schemaRefs>
    <ds:schemaRef ds:uri="2d2a91a9-6520-411d-b7c5-4dd3436a1da0"/>
    <ds:schemaRef ds:uri="c07416c8-50e6-41b5-8673-25135e23da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3097</Words>
  <Application>Microsoft Office PowerPoint</Application>
  <PresentationFormat>Widescreen</PresentationFormat>
  <Paragraphs>268</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Amasis MT Pro</vt:lpstr>
      <vt:lpstr>Arial</vt:lpstr>
      <vt:lpstr>Avenir Next LT Pro Light</vt:lpstr>
      <vt:lpstr>Calibri</vt:lpstr>
      <vt:lpstr>Mulish</vt:lpstr>
      <vt:lpstr>Rockwell Nova Light</vt:lpstr>
      <vt:lpstr>Verdana</vt:lpstr>
      <vt:lpstr>Wingdings</vt:lpstr>
      <vt:lpstr>LeafVTI</vt:lpstr>
      <vt:lpstr>2022 USDA Agricultural Outlook Forum:  Building Resilience through Extreme Event Preparedness  Weather Ready Farms  </vt:lpstr>
      <vt:lpstr>PowerPoint Presentation</vt:lpstr>
      <vt:lpstr>Program Overview</vt:lpstr>
      <vt:lpstr>Origins</vt:lpstr>
      <vt:lpstr>PowerPoint Presentation</vt:lpstr>
      <vt:lpstr>Assessment</vt:lpstr>
      <vt:lpstr>What Participants Learn</vt:lpstr>
      <vt:lpstr>Educational Providers</vt:lpstr>
      <vt:lpstr>Weather Ready Projects</vt:lpstr>
      <vt:lpstr>Verification</vt:lpstr>
      <vt:lpstr>Designation</vt:lpstr>
      <vt:lpstr>Honoring Weather Ready Farms Designation</vt:lpstr>
      <vt:lpstr>Current Project Status</vt:lpstr>
      <vt:lpstr>Purdue Extension’s Weather Ready farms Program</vt:lpstr>
      <vt:lpstr>Future Project Goals</vt:lpstr>
      <vt:lpstr>Interested in Collaborating or Setting up a Weather Ready Farms Program within your Organization?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2021-2023 Weather Ready Farms Pilot Orientation</dc:title>
  <dc:creator>Candace Hulbert</dc:creator>
  <cp:lastModifiedBy>Nathan Mueller</cp:lastModifiedBy>
  <cp:revision>146</cp:revision>
  <dcterms:created xsi:type="dcterms:W3CDTF">2021-09-28T17:03:59Z</dcterms:created>
  <dcterms:modified xsi:type="dcterms:W3CDTF">2022-01-24T13:24:06Z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0x010100FFF9C79361DC644EB3910FA290A06C12</vt:lpwstr>
  </property>
</Properties>
</file>