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711" r:id="rId2"/>
    <p:sldId id="314" r:id="rId3"/>
    <p:sldId id="1349" r:id="rId4"/>
    <p:sldId id="377" r:id="rId5"/>
    <p:sldId id="733" r:id="rId6"/>
    <p:sldId id="722" r:id="rId7"/>
    <p:sldId id="1333" r:id="rId8"/>
    <p:sldId id="713" r:id="rId9"/>
    <p:sldId id="1276" r:id="rId10"/>
    <p:sldId id="1337" r:id="rId11"/>
    <p:sldId id="1351" r:id="rId12"/>
    <p:sldId id="1350" r:id="rId13"/>
    <p:sldId id="1338" r:id="rId14"/>
    <p:sldId id="1339" r:id="rId15"/>
    <p:sldId id="1340" r:id="rId16"/>
    <p:sldId id="1341" r:id="rId17"/>
    <p:sldId id="1342" r:id="rId18"/>
    <p:sldId id="1288" r:id="rId19"/>
    <p:sldId id="1283" r:id="rId20"/>
    <p:sldId id="266" r:id="rId21"/>
  </p:sldIdLst>
  <p:sldSz cx="12192000" cy="6858000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36BAEC"/>
    <a:srgbClr val="8E0000"/>
    <a:srgbClr val="F7FCFC"/>
    <a:srgbClr val="E0F5F6"/>
    <a:srgbClr val="581223"/>
    <a:srgbClr val="0070C0"/>
    <a:srgbClr val="FBFBFC"/>
    <a:srgbClr val="E6AA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23" autoAdjust="0"/>
    <p:restoredTop sz="94660"/>
  </p:normalViewPr>
  <p:slideViewPr>
    <p:cSldViewPr snapToGrid="0">
      <p:cViewPr>
        <p:scale>
          <a:sx n="90" d="100"/>
          <a:sy n="90" d="100"/>
        </p:scale>
        <p:origin x="1008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newton\Dropbox\AFBF%20Work\AFBF%20Intelligence%20Articles\2020%20Farm%20income\2020%20Feb%20ERS%20Data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wton\Dropbox\AFBF%20Work\2020%20AOF%20Survey\Survey%20Result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wton\Dropbox\AFBF%20Work\2020%20AOF%20Survey\Survey%20Result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wton\Dropbox\AFBF%20Work\2020%20AOF%20Survey\Survey%20Result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wton\Dropbox\AFBF%20Work\2020%20AOF%20Survey\Survey%20Result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wton\Dropbox\AFBF%20Work\2020%20AOF%20Survey\Survey%20Result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wton\Dropbox\AFBF%20Work\2020%20AOF%20Survey\Survey%20Result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wton\Dropbox\AFBF%20Work\2020%20AOF%20Survey\Survey%20Result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wton\Dropbox\AFBF%20Work\AFBF%20Intelligence%20Articles\2020%20Farm%20income\2020%20Feb%20ERS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wton\Dropbox\AFBF%20Work\2020%20AOF%20Survey\Survey%20Resul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wton\Dropbox\AFBF%20Work\2020%20AOF%20Survey\Survey%20Resul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wton\Dropbox\AFBF%20Work\2020%20AOF%20Survey\Survey%20Result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wton\Dropbox\AFBF%20Work\2020%20AOF%20Survey\Survey%20Result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wton\Dropbox\AFBF%20Work\2020%20AOF%20Survey\Survey%20Result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wton\Dropbox\AFBF%20Work\2020%20AOF%20Survey\Survey%20Result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wton\Dropbox\AFBF%20Work\2020%20AOF%20Survey\Survey%20Result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6217144189818314E-2"/>
          <c:y val="4.3756713379575582E-2"/>
          <c:w val="0.91826180058582763"/>
          <c:h val="0.82157110507813003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Sheet1!$Y$4</c:f>
              <c:strCache>
                <c:ptCount val="1"/>
                <c:pt idx="0">
                  <c:v>Net Cash Income (Minus Federal Support)</c:v>
                </c:pt>
              </c:strCache>
            </c:strRef>
          </c:tx>
          <c:spPr>
            <a:solidFill>
              <a:sysClr val="window" lastClr="FFFFFF">
                <a:lumMod val="65000"/>
              </a:sysClr>
            </a:solidFill>
            <a:ln w="12700">
              <a:noFill/>
            </a:ln>
            <a:effectLst/>
          </c:spPr>
          <c:invertIfNegative val="0"/>
          <c:dLbls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Sheet1!$O$103:$O$115</c:f>
              <c:strCach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2020P</c:v>
                </c:pt>
              </c:strCache>
            </c:strRef>
          </c:cat>
          <c:val>
            <c:numRef>
              <c:f>Sheet1!$Y$103:$Y$115</c:f>
              <c:numCache>
                <c:formatCode>_("$"* #,##0.00_);_("$"* \(#,##0.00\);_("$"* "-"??_);_(@_)</c:formatCode>
                <c:ptCount val="13"/>
                <c:pt idx="0">
                  <c:v>86.781416133366861</c:v>
                </c:pt>
                <c:pt idx="1">
                  <c:v>69.277725832292674</c:v>
                </c:pt>
                <c:pt idx="2">
                  <c:v>97.850394816774354</c:v>
                </c:pt>
                <c:pt idx="3">
                  <c:v>126.05073676106386</c:v>
                </c:pt>
                <c:pt idx="4">
                  <c:v>131.53453789977834</c:v>
                </c:pt>
                <c:pt idx="5">
                  <c:v>129.26526863943289</c:v>
                </c:pt>
                <c:pt idx="6">
                  <c:v>128.24582762735022</c:v>
                </c:pt>
                <c:pt idx="7">
                  <c:v>99.903636681706928</c:v>
                </c:pt>
                <c:pt idx="8">
                  <c:v>88.383838187063176</c:v>
                </c:pt>
                <c:pt idx="9">
                  <c:v>93.862488850177016</c:v>
                </c:pt>
                <c:pt idx="10">
                  <c:v>91.322971627676452</c:v>
                </c:pt>
                <c:pt idx="11">
                  <c:v>92.105620861770745</c:v>
                </c:pt>
                <c:pt idx="12">
                  <c:v>89.865177000000003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C2-4042-8490-BE8484E5C51D}"/>
            </c:ext>
          </c:extLst>
        </c:ser>
        <c:ser>
          <c:idx val="1"/>
          <c:order val="1"/>
          <c:tx>
            <c:strRef>
              <c:f>Sheet1!$V$4</c:f>
              <c:strCache>
                <c:ptCount val="1"/>
                <c:pt idx="0">
                  <c:v>Net Crop Insurance</c:v>
                </c:pt>
              </c:strCache>
            </c:strRef>
          </c:tx>
          <c:spPr>
            <a:solidFill>
              <a:srgbClr val="00CCFF"/>
            </a:solidFill>
            <a:ln w="12700" cap="flat" cmpd="sng" algn="ctr">
              <a:noFill/>
              <a:prstDash val="solid"/>
            </a:ln>
            <a:effectLst/>
          </c:spPr>
          <c:invertIfNegative val="0"/>
          <c:dLbls>
            <c:delete val="1"/>
          </c:dLbls>
          <c:cat>
            <c:strRef>
              <c:f>Sheet1!$O$103:$O$115</c:f>
              <c:strCach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2020P</c:v>
                </c:pt>
              </c:strCache>
            </c:strRef>
          </c:cat>
          <c:val>
            <c:numRef>
              <c:f>Sheet1!$V$103:$V$115</c:f>
              <c:numCache>
                <c:formatCode>_("$"* #,##0.00_);_("$"* \(#,##0.00\);_("$"* "-"??_);_(@_)</c:formatCode>
                <c:ptCount val="13"/>
                <c:pt idx="0">
                  <c:v>1.3855873031290737</c:v>
                </c:pt>
                <c:pt idx="1">
                  <c:v>5.6528068632289035</c:v>
                </c:pt>
                <c:pt idx="2">
                  <c:v>2.0792753951147231</c:v>
                </c:pt>
                <c:pt idx="3">
                  <c:v>5.4931853977815086</c:v>
                </c:pt>
                <c:pt idx="4">
                  <c:v>11.089087932968988</c:v>
                </c:pt>
                <c:pt idx="5">
                  <c:v>11.421349439327582</c:v>
                </c:pt>
                <c:pt idx="6">
                  <c:v>5.9798405265722172</c:v>
                </c:pt>
                <c:pt idx="7">
                  <c:v>5.0402538898055154</c:v>
                </c:pt>
                <c:pt idx="8">
                  <c:v>0.9957977554840316</c:v>
                </c:pt>
                <c:pt idx="9">
                  <c:v>1.4326562035422712</c:v>
                </c:pt>
                <c:pt idx="10">
                  <c:v>2.5839939024390528</c:v>
                </c:pt>
                <c:pt idx="11">
                  <c:v>6.487177345421232</c:v>
                </c:pt>
                <c:pt idx="12">
                  <c:v>4.7432210000000001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C2-4042-8490-BE8484E5C51D}"/>
            </c:ext>
          </c:extLst>
        </c:ser>
        <c:ser>
          <c:idx val="0"/>
          <c:order val="2"/>
          <c:tx>
            <c:strRef>
              <c:f>Sheet1!$W$4</c:f>
              <c:strCache>
                <c:ptCount val="1"/>
                <c:pt idx="0">
                  <c:v>Other Federal Support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invertIfNegative val="0"/>
          <c:dLbls>
            <c:delete val="1"/>
          </c:dLbls>
          <c:cat>
            <c:strRef>
              <c:f>Sheet1!$O$103:$O$115</c:f>
              <c:strCach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2020P</c:v>
                </c:pt>
              </c:strCache>
            </c:strRef>
          </c:cat>
          <c:val>
            <c:numRef>
              <c:f>Sheet1!$W$103:$W$115</c:f>
              <c:numCache>
                <c:formatCode>_("$"* #,##0.00_);_("$"* \(#,##0.00\);_("$"* "-"??_);_(@_)</c:formatCode>
                <c:ptCount val="13"/>
                <c:pt idx="0">
                  <c:v>14.865303396434902</c:v>
                </c:pt>
                <c:pt idx="1">
                  <c:v>14.671722916389175</c:v>
                </c:pt>
                <c:pt idx="2">
                  <c:v>14.758474566179441</c:v>
                </c:pt>
                <c:pt idx="3">
                  <c:v>12.15746736201163</c:v>
                </c:pt>
                <c:pt idx="4">
                  <c:v>12.173620109430191</c:v>
                </c:pt>
                <c:pt idx="5">
                  <c:v>12.376191922260004</c:v>
                </c:pt>
                <c:pt idx="6">
                  <c:v>10.786372973451764</c:v>
                </c:pt>
                <c:pt idx="7">
                  <c:v>11.813733229822391</c:v>
                </c:pt>
                <c:pt idx="8">
                  <c:v>14.046813415147481</c:v>
                </c:pt>
                <c:pt idx="9">
                  <c:v>12.245265046933829</c:v>
                </c:pt>
                <c:pt idx="10">
                  <c:v>8.8580657872906219</c:v>
                </c:pt>
                <c:pt idx="11">
                  <c:v>9.5180890292350355</c:v>
                </c:pt>
                <c:pt idx="12">
                  <c:v>11.286743999999999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C2-4042-8490-BE8484E5C51D}"/>
            </c:ext>
          </c:extLst>
        </c:ser>
        <c:ser>
          <c:idx val="2"/>
          <c:order val="3"/>
          <c:tx>
            <c:strRef>
              <c:f>Sheet1!$U$4</c:f>
              <c:strCache>
                <c:ptCount val="1"/>
                <c:pt idx="0">
                  <c:v>MFP Payments</c:v>
                </c:pt>
              </c:strCache>
            </c:strRef>
          </c:tx>
          <c:spPr>
            <a:solidFill>
              <a:srgbClr val="002060"/>
            </a:solidFill>
            <a:ln w="12700">
              <a:noFill/>
            </a:ln>
          </c:spPr>
          <c:invertIfNegative val="0"/>
          <c:dLbls>
            <c:dLbl>
              <c:idx val="1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1C2-4042-8490-BE8484E5C51D}"/>
                </c:ext>
              </c:extLst>
            </c:dLbl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Sheet1!$O$103:$O$115</c:f>
              <c:strCach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2020P</c:v>
                </c:pt>
              </c:strCache>
            </c:strRef>
          </c:cat>
          <c:val>
            <c:numRef>
              <c:f>Sheet1!$U$103:$U$115</c:f>
              <c:numCache>
                <c:formatCode>_("$"* #,##0.00_);_("$"* \(#,##0.00\);_("$"* "-"??_);_(@_)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5.316699850672034</c:v>
                </c:pt>
                <c:pt idx="11">
                  <c:v>14.57675460935118</c:v>
                </c:pt>
                <c:pt idx="12">
                  <c:v>3.6903000000000001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C2-4042-8490-BE8484E5C51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-2125187944"/>
        <c:axId val="-2109135880"/>
      </c:barChart>
      <c:catAx>
        <c:axId val="-2125187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44546A"/>
            </a:solidFill>
            <a:miter lim="800000"/>
          </a:ln>
        </c:spPr>
        <c:crossAx val="-2109135880"/>
        <c:crosses val="autoZero"/>
        <c:auto val="1"/>
        <c:lblAlgn val="ctr"/>
        <c:lblOffset val="100"/>
        <c:tickLblSkip val="1"/>
        <c:noMultiLvlLbl val="0"/>
      </c:catAx>
      <c:valAx>
        <c:axId val="-2109135880"/>
        <c:scaling>
          <c:orientation val="minMax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/>
                  <a:t>Billion Dollars</a:t>
                </a:r>
              </a:p>
            </c:rich>
          </c:tx>
          <c:overlay val="0"/>
        </c:title>
        <c:numFmt formatCode="&quot;$&quot;#,##0" sourceLinked="0"/>
        <c:majorTickMark val="out"/>
        <c:minorTickMark val="none"/>
        <c:tickLblPos val="low"/>
        <c:spPr>
          <a:ln w="12700">
            <a:solidFill>
              <a:srgbClr val="44546A"/>
            </a:solidFill>
            <a:miter lim="800000"/>
          </a:ln>
        </c:spPr>
        <c:crossAx val="-2125187944"/>
        <c:crosses val="autoZero"/>
        <c:crossBetween val="between"/>
      </c:valAx>
      <c:spPr>
        <a:noFill/>
        <a:effectLst/>
      </c:spPr>
    </c:plotArea>
    <c:legend>
      <c:legendPos val="t"/>
      <c:layout>
        <c:manualLayout>
          <c:xMode val="edge"/>
          <c:yMode val="edge"/>
          <c:x val="0.11520729414390823"/>
          <c:y val="1.2214106095078427E-2"/>
          <c:w val="0.81023119211200856"/>
          <c:h val="6.0479614454951876E-2"/>
        </c:manualLayout>
      </c:layout>
      <c:overlay val="0"/>
      <c:txPr>
        <a:bodyPr/>
        <a:lstStyle/>
        <a:p>
          <a:pPr>
            <a:defRPr sz="110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>
          <a:latin typeface="Franklin Gothic Demi" panose="020B0703020102020204" pitchFamily="34" charset="0"/>
        </a:defRPr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'Q3'!$A$4</c:f>
              <c:strCache>
                <c:ptCount val="1"/>
                <c:pt idx="0">
                  <c:v>Lower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'Q3'!$A$5</c:f>
              <c:numCache>
                <c:formatCode>General</c:formatCode>
                <c:ptCount val="1"/>
                <c:pt idx="0">
                  <c:v>0.46399999999999997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4C-42B5-9380-C195F28FFFCE}"/>
            </c:ext>
          </c:extLst>
        </c:ser>
        <c:ser>
          <c:idx val="1"/>
          <c:order val="1"/>
          <c:tx>
            <c:strRef>
              <c:f>'Q3'!$B$4</c:f>
              <c:strCache>
                <c:ptCount val="1"/>
                <c:pt idx="0">
                  <c:v>About the Same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'Q3'!$B$5</c:f>
              <c:numCache>
                <c:formatCode>General</c:formatCode>
                <c:ptCount val="1"/>
                <c:pt idx="0">
                  <c:v>0.36199999999999999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4C-42B5-9380-C195F28FFFCE}"/>
            </c:ext>
          </c:extLst>
        </c:ser>
        <c:ser>
          <c:idx val="2"/>
          <c:order val="2"/>
          <c:tx>
            <c:strRef>
              <c:f>'Q3'!$C$4</c:f>
              <c:strCache>
                <c:ptCount val="1"/>
                <c:pt idx="0">
                  <c:v>Higher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'Q3'!$C$5</c:f>
              <c:numCache>
                <c:formatCode>General</c:formatCode>
                <c:ptCount val="1"/>
                <c:pt idx="0">
                  <c:v>0.17399999999999999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4C-42B5-9380-C195F28FFF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80984783"/>
        <c:axId val="1411636735"/>
      </c:barChart>
      <c:catAx>
        <c:axId val="14809847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11636735"/>
        <c:crosses val="autoZero"/>
        <c:auto val="1"/>
        <c:lblAlgn val="ctr"/>
        <c:lblOffset val="100"/>
        <c:noMultiLvlLbl val="0"/>
      </c:catAx>
      <c:valAx>
        <c:axId val="141163673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80984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Franklin Gothic Demi" panose="020B0703020102020204" pitchFamily="34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spPr>
            <a:pattFill prst="pct75">
              <a:fgClr>
                <a:srgbClr val="C000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'Q4'!$A$6</c:f>
              <c:numCache>
                <c:formatCode>General</c:formatCode>
                <c:ptCount val="1"/>
                <c:pt idx="0">
                  <c:v>0.14300000000000002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9C-4E4A-9F4C-BEF5E795104C}"/>
            </c:ext>
          </c:extLst>
        </c:ser>
        <c:ser>
          <c:idx val="1"/>
          <c:order val="1"/>
          <c:spPr>
            <a:pattFill prst="pct75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'Q4'!$B$6</c:f>
              <c:numCache>
                <c:formatCode>General</c:formatCode>
                <c:ptCount val="1"/>
                <c:pt idx="0">
                  <c:v>0.40699999999999997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9C-4E4A-9F4C-BEF5E795104C}"/>
            </c:ext>
          </c:extLst>
        </c:ser>
        <c:ser>
          <c:idx val="2"/>
          <c:order val="2"/>
          <c:spPr>
            <a:pattFill prst="pct75">
              <a:fgClr>
                <a:srgbClr val="00206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'Q4'!$C$6</c:f>
              <c:numCache>
                <c:formatCode>General</c:formatCode>
                <c:ptCount val="1"/>
                <c:pt idx="0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9C-4E4A-9F4C-BEF5E79510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80984783"/>
        <c:axId val="1411636735"/>
      </c:barChart>
      <c:catAx>
        <c:axId val="14809847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11636735"/>
        <c:crosses val="autoZero"/>
        <c:auto val="1"/>
        <c:lblAlgn val="ctr"/>
        <c:lblOffset val="100"/>
        <c:noMultiLvlLbl val="0"/>
      </c:catAx>
      <c:valAx>
        <c:axId val="141163673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80984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Franklin Gothic Demi" panose="020B0703020102020204" pitchFamily="34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'Q4'!$A$4</c:f>
              <c:strCache>
                <c:ptCount val="1"/>
                <c:pt idx="0">
                  <c:v>Lower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'Q4'!$A$5</c:f>
              <c:numCache>
                <c:formatCode>General</c:formatCode>
                <c:ptCount val="1"/>
                <c:pt idx="0">
                  <c:v>0.14500000000000002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4F-489D-9EC7-EBDDEA421DD8}"/>
            </c:ext>
          </c:extLst>
        </c:ser>
        <c:ser>
          <c:idx val="1"/>
          <c:order val="1"/>
          <c:tx>
            <c:strRef>
              <c:f>'Q4'!$B$4</c:f>
              <c:strCache>
                <c:ptCount val="1"/>
                <c:pt idx="0">
                  <c:v>About the Same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'Q4'!$B$5</c:f>
              <c:numCache>
                <c:formatCode>General</c:formatCode>
                <c:ptCount val="1"/>
                <c:pt idx="0">
                  <c:v>0.629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4F-489D-9EC7-EBDDEA421DD8}"/>
            </c:ext>
          </c:extLst>
        </c:ser>
        <c:ser>
          <c:idx val="2"/>
          <c:order val="2"/>
          <c:tx>
            <c:strRef>
              <c:f>'Q4'!$C$4</c:f>
              <c:strCache>
                <c:ptCount val="1"/>
                <c:pt idx="0">
                  <c:v>Higher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'Q4'!$C$5</c:f>
              <c:numCache>
                <c:formatCode>General</c:formatCode>
                <c:ptCount val="1"/>
                <c:pt idx="0">
                  <c:v>0.22600000000000001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4F-489D-9EC7-EBDDEA421D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80984783"/>
        <c:axId val="1411636735"/>
      </c:barChart>
      <c:catAx>
        <c:axId val="14809847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11636735"/>
        <c:crosses val="autoZero"/>
        <c:auto val="1"/>
        <c:lblAlgn val="ctr"/>
        <c:lblOffset val="100"/>
        <c:noMultiLvlLbl val="0"/>
      </c:catAx>
      <c:valAx>
        <c:axId val="141163673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80984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Franklin Gothic Demi" panose="020B0703020102020204" pitchFamily="34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'Q5'!$A$4</c:f>
              <c:strCache>
                <c:ptCount val="1"/>
                <c:pt idx="0">
                  <c:v>Lower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bg1"/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A10-4312-B37C-E62BF6A2BE1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'Q5'!$A$5</c:f>
              <c:numCache>
                <c:formatCode>General</c:formatCode>
                <c:ptCount val="1"/>
                <c:pt idx="0">
                  <c:v>8.8999999999999968E-2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10-4312-B37C-E62BF6A2BE18}"/>
            </c:ext>
          </c:extLst>
        </c:ser>
        <c:ser>
          <c:idx val="1"/>
          <c:order val="1"/>
          <c:tx>
            <c:strRef>
              <c:f>'Q5'!$B$4</c:f>
              <c:strCache>
                <c:ptCount val="1"/>
                <c:pt idx="0">
                  <c:v>About the Same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'Q5'!$B$5</c:f>
              <c:numCache>
                <c:formatCode>General</c:formatCode>
                <c:ptCount val="1"/>
                <c:pt idx="0">
                  <c:v>0.24299999999999999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10-4312-B37C-E62BF6A2BE18}"/>
            </c:ext>
          </c:extLst>
        </c:ser>
        <c:ser>
          <c:idx val="2"/>
          <c:order val="2"/>
          <c:tx>
            <c:strRef>
              <c:f>'Q5'!$C$4</c:f>
              <c:strCache>
                <c:ptCount val="1"/>
                <c:pt idx="0">
                  <c:v>Higher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'Q5'!$C$5</c:f>
              <c:numCache>
                <c:formatCode>General</c:formatCode>
                <c:ptCount val="1"/>
                <c:pt idx="0">
                  <c:v>0.66800000000000004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10-4312-B37C-E62BF6A2BE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80984783"/>
        <c:axId val="1411636735"/>
      </c:barChart>
      <c:catAx>
        <c:axId val="14809847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11636735"/>
        <c:crosses val="autoZero"/>
        <c:auto val="1"/>
        <c:lblAlgn val="ctr"/>
        <c:lblOffset val="100"/>
        <c:noMultiLvlLbl val="0"/>
      </c:catAx>
      <c:valAx>
        <c:axId val="141163673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80984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Franklin Gothic Demi" panose="020B0703020102020204" pitchFamily="34" charset="0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spPr>
            <a:pattFill prst="pct75">
              <a:fgClr>
                <a:srgbClr val="C000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79D-4348-958B-20A308C699F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'Q5'!$A$6</c:f>
              <c:numCache>
                <c:formatCode>General</c:formatCode>
                <c:ptCount val="1"/>
                <c:pt idx="0">
                  <c:v>9.6000000000000085E-2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9D-4348-958B-20A308C699FE}"/>
            </c:ext>
          </c:extLst>
        </c:ser>
        <c:ser>
          <c:idx val="1"/>
          <c:order val="1"/>
          <c:spPr>
            <a:pattFill prst="pct75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'Q5'!$B$6</c:f>
              <c:numCache>
                <c:formatCode>General</c:formatCode>
                <c:ptCount val="1"/>
                <c:pt idx="0">
                  <c:v>0.30599999999999999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9D-4348-958B-20A308C699FE}"/>
            </c:ext>
          </c:extLst>
        </c:ser>
        <c:ser>
          <c:idx val="2"/>
          <c:order val="2"/>
          <c:spPr>
            <a:pattFill prst="pct75">
              <a:fgClr>
                <a:srgbClr val="00206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'Q5'!$C$6</c:f>
              <c:numCache>
                <c:formatCode>General</c:formatCode>
                <c:ptCount val="1"/>
                <c:pt idx="0">
                  <c:v>0.59799999999999998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9D-4348-958B-20A308C699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80984783"/>
        <c:axId val="1411636735"/>
      </c:barChart>
      <c:catAx>
        <c:axId val="14809847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11636735"/>
        <c:crosses val="autoZero"/>
        <c:auto val="1"/>
        <c:lblAlgn val="ctr"/>
        <c:lblOffset val="100"/>
        <c:noMultiLvlLbl val="0"/>
      </c:catAx>
      <c:valAx>
        <c:axId val="141163673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80984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Franklin Gothic Demi" panose="020B0703020102020204" pitchFamily="34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'Q6'!$A$4</c:f>
              <c:strCache>
                <c:ptCount val="1"/>
                <c:pt idx="0">
                  <c:v>Lower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'Q6'!$A$5</c:f>
              <c:numCache>
                <c:formatCode>General</c:formatCode>
                <c:ptCount val="1"/>
                <c:pt idx="0">
                  <c:v>0.56499999999999995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79-4043-B6B5-ED2C6056EA96}"/>
            </c:ext>
          </c:extLst>
        </c:ser>
        <c:ser>
          <c:idx val="1"/>
          <c:order val="1"/>
          <c:tx>
            <c:strRef>
              <c:f>'Q6'!$B$4</c:f>
              <c:strCache>
                <c:ptCount val="1"/>
                <c:pt idx="0">
                  <c:v>About the Same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'Q6'!$B$5</c:f>
              <c:numCache>
                <c:formatCode>General</c:formatCode>
                <c:ptCount val="1"/>
                <c:pt idx="0">
                  <c:v>0.30399999999999999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79-4043-B6B5-ED2C6056EA96}"/>
            </c:ext>
          </c:extLst>
        </c:ser>
        <c:ser>
          <c:idx val="2"/>
          <c:order val="2"/>
          <c:tx>
            <c:strRef>
              <c:f>'Q6'!$C$4</c:f>
              <c:strCache>
                <c:ptCount val="1"/>
                <c:pt idx="0">
                  <c:v>Higher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279-4043-B6B5-ED2C6056EA9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'Q6'!$C$5</c:f>
              <c:numCache>
                <c:formatCode>General</c:formatCode>
                <c:ptCount val="1"/>
                <c:pt idx="0">
                  <c:v>0.13100000000000001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79-4043-B6B5-ED2C6056EA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80984783"/>
        <c:axId val="1411636735"/>
      </c:barChart>
      <c:catAx>
        <c:axId val="14809847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11636735"/>
        <c:crosses val="autoZero"/>
        <c:auto val="1"/>
        <c:lblAlgn val="ctr"/>
        <c:lblOffset val="100"/>
        <c:noMultiLvlLbl val="0"/>
      </c:catAx>
      <c:valAx>
        <c:axId val="141163673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80984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Franklin Gothic Demi" panose="020B0703020102020204" pitchFamily="34" charset="0"/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spPr>
            <a:pattFill prst="pct75">
              <a:fgClr>
                <a:srgbClr val="C000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'Q6'!$A$6</c:f>
              <c:numCache>
                <c:formatCode>General</c:formatCode>
                <c:ptCount val="1"/>
                <c:pt idx="0">
                  <c:v>0.36899999999999999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90-42DB-94CA-CFF5A3F63E1C}"/>
            </c:ext>
          </c:extLst>
        </c:ser>
        <c:ser>
          <c:idx val="1"/>
          <c:order val="1"/>
          <c:spPr>
            <a:pattFill prst="pct75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'Q6'!$B$6</c:f>
              <c:numCache>
                <c:formatCode>General</c:formatCode>
                <c:ptCount val="1"/>
                <c:pt idx="0">
                  <c:v>0.36899999999999999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90-42DB-94CA-CFF5A3F63E1C}"/>
            </c:ext>
          </c:extLst>
        </c:ser>
        <c:ser>
          <c:idx val="2"/>
          <c:order val="2"/>
          <c:spPr>
            <a:pattFill prst="pct75">
              <a:fgClr>
                <a:srgbClr val="00206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'Q6'!$C$6</c:f>
              <c:numCache>
                <c:formatCode>General</c:formatCode>
                <c:ptCount val="1"/>
                <c:pt idx="0">
                  <c:v>0.26200000000000001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90-42DB-94CA-CFF5A3F63E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80984783"/>
        <c:axId val="1411636735"/>
      </c:barChart>
      <c:catAx>
        <c:axId val="14809847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11636735"/>
        <c:crosses val="autoZero"/>
        <c:auto val="1"/>
        <c:lblAlgn val="ctr"/>
        <c:lblOffset val="100"/>
        <c:noMultiLvlLbl val="0"/>
      </c:catAx>
      <c:valAx>
        <c:axId val="141163673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80984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Franklin Gothic Demi" panose="020B07030201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311014609050752E-2"/>
          <c:y val="0.11599589522447537"/>
          <c:w val="0.89432251714111854"/>
          <c:h val="0.71926907278281549"/>
        </c:manualLayout>
      </c:layout>
      <c:lineChart>
        <c:grouping val="standard"/>
        <c:varyColors val="0"/>
        <c:ser>
          <c:idx val="5"/>
          <c:order val="0"/>
          <c:tx>
            <c:strRef>
              <c:f>Sheet3!$G$1</c:f>
              <c:strCache>
                <c:ptCount val="1"/>
                <c:pt idx="0">
                  <c:v>1973+</c:v>
                </c:pt>
              </c:strCache>
            </c:strRef>
          </c:tx>
          <c:spPr>
            <a:ln w="762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Sheet3!$F$2:$F$31</c:f>
              <c:numCache>
                <c:formatCode>General</c:formatCode>
                <c:ptCount val="3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</c:numCache>
            </c:numRef>
          </c:cat>
          <c:val>
            <c:numRef>
              <c:f>Sheet3!$G$2:$G$31</c:f>
              <c:numCache>
                <c:formatCode>General</c:formatCode>
                <c:ptCount val="30"/>
                <c:pt idx="0">
                  <c:v>162.41780396455488</c:v>
                </c:pt>
                <c:pt idx="1">
                  <c:v>144.1172604577277</c:v>
                </c:pt>
                <c:pt idx="2">
                  <c:v>111.63500805401411</c:v>
                </c:pt>
                <c:pt idx="3">
                  <c:v>107.1987640857927</c:v>
                </c:pt>
                <c:pt idx="4">
                  <c:v>93.750684509559747</c:v>
                </c:pt>
                <c:pt idx="5">
                  <c:v>104.45972692970953</c:v>
                </c:pt>
                <c:pt idx="6">
                  <c:v>96.31304514719757</c:v>
                </c:pt>
                <c:pt idx="7">
                  <c:v>89.893253012052625</c:v>
                </c:pt>
                <c:pt idx="8">
                  <c:v>78.06976646381014</c:v>
                </c:pt>
                <c:pt idx="9">
                  <c:v>85.851429370234968</c:v>
                </c:pt>
                <c:pt idx="10">
                  <c:v>82.937758694149963</c:v>
                </c:pt>
                <c:pt idx="11">
                  <c:v>78.003118440127068</c:v>
                </c:pt>
                <c:pt idx="12">
                  <c:v>95.617622503781348</c:v>
                </c:pt>
                <c:pt idx="13">
                  <c:v>95.586238871650707</c:v>
                </c:pt>
                <c:pt idx="14">
                  <c:v>105.62895127629609</c:v>
                </c:pt>
                <c:pt idx="15">
                  <c:v>104.0863098930009</c:v>
                </c:pt>
                <c:pt idx="16">
                  <c:v>99.794314917742952</c:v>
                </c:pt>
                <c:pt idx="17">
                  <c:v>96.770934224962119</c:v>
                </c:pt>
                <c:pt idx="18">
                  <c:v>89.376661275464727</c:v>
                </c:pt>
                <c:pt idx="19">
                  <c:v>96.748632105146456</c:v>
                </c:pt>
                <c:pt idx="20">
                  <c:v>100.92961947946905</c:v>
                </c:pt>
                <c:pt idx="21">
                  <c:v>87.290344928527304</c:v>
                </c:pt>
                <c:pt idx="22">
                  <c:v>86.773693096740402</c:v>
                </c:pt>
                <c:pt idx="23">
                  <c:v>95.309734084162898</c:v>
                </c:pt>
                <c:pt idx="24">
                  <c:v>93.703089010862001</c:v>
                </c:pt>
                <c:pt idx="25">
                  <c:v>87.812117709675078</c:v>
                </c:pt>
                <c:pt idx="26">
                  <c:v>86.861839363101737</c:v>
                </c:pt>
                <c:pt idx="27">
                  <c:v>84.11383076991217</c:v>
                </c:pt>
                <c:pt idx="28">
                  <c:v>88.988038833284506</c:v>
                </c:pt>
                <c:pt idx="29">
                  <c:v>71.817069932336508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CBB-435D-9EB1-AD7CA3B3882D}"/>
            </c:ext>
          </c:extLst>
        </c:ser>
        <c:ser>
          <c:idx val="0"/>
          <c:order val="1"/>
          <c:tx>
            <c:strRef>
              <c:f>Sheet3!$H$1</c:f>
              <c:strCache>
                <c:ptCount val="1"/>
                <c:pt idx="0">
                  <c:v>2012+</c:v>
                </c:pt>
              </c:strCache>
            </c:strRef>
          </c:tx>
          <c:spPr>
            <a:ln w="6350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Sheet3!$F$2:$F$31</c:f>
              <c:numCache>
                <c:formatCode>General</c:formatCode>
                <c:ptCount val="3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</c:numCache>
            </c:numRef>
          </c:cat>
          <c:val>
            <c:numRef>
              <c:f>Sheet3!$H$2:$H$31</c:f>
              <c:numCache>
                <c:formatCode>General</c:formatCode>
                <c:ptCount val="30"/>
                <c:pt idx="0">
                  <c:v>154.79724594217751</c:v>
                </c:pt>
                <c:pt idx="1">
                  <c:v>145.0120411273742</c:v>
                </c:pt>
                <c:pt idx="2">
                  <c:v>116.75762380133483</c:v>
                </c:pt>
                <c:pt idx="3">
                  <c:v>103.42644935769469</c:v>
                </c:pt>
                <c:pt idx="4">
                  <c:v>107.54041010065312</c:v>
                </c:pt>
                <c:pt idx="5">
                  <c:v>108.08173116807816</c:v>
                </c:pt>
                <c:pt idx="6">
                  <c:v>122.68764184577819</c:v>
                </c:pt>
                <c:pt idx="7">
                  <c:v>109.585442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CBB-435D-9EB1-AD7CA3B3882D}"/>
            </c:ext>
          </c:extLst>
        </c:ser>
        <c:ser>
          <c:idx val="1"/>
          <c:order val="2"/>
          <c:tx>
            <c:strRef>
              <c:f>Sheet3!$I$1</c:f>
              <c:strCache>
                <c:ptCount val="1"/>
                <c:pt idx="0">
                  <c:v>1947+</c:v>
                </c:pt>
              </c:strCache>
            </c:strRef>
          </c:tx>
          <c:spPr>
            <a:ln w="63500" cap="rnd">
              <a:solidFill>
                <a:schemeClr val="accent6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Sheet3!$F$2:$F$31</c:f>
              <c:numCache>
                <c:formatCode>General</c:formatCode>
                <c:ptCount val="3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</c:numCache>
            </c:numRef>
          </c:cat>
          <c:val>
            <c:numRef>
              <c:f>Sheet3!$I$2:$I$31</c:f>
              <c:numCache>
                <c:formatCode>General</c:formatCode>
                <c:ptCount val="30"/>
                <c:pt idx="0">
                  <c:v>143.23913287236081</c:v>
                </c:pt>
                <c:pt idx="1">
                  <c:v>128.91091954023008</c:v>
                </c:pt>
                <c:pt idx="2">
                  <c:v>116.23752874580657</c:v>
                </c:pt>
                <c:pt idx="3">
                  <c:v>111.51286252518713</c:v>
                </c:pt>
                <c:pt idx="4">
                  <c:v>121.35220316731184</c:v>
                </c:pt>
                <c:pt idx="5">
                  <c:v>114.40993334938547</c:v>
                </c:pt>
                <c:pt idx="6">
                  <c:v>111.88668728194848</c:v>
                </c:pt>
                <c:pt idx="7">
                  <c:v>100.28343014129072</c:v>
                </c:pt>
                <c:pt idx="8">
                  <c:v>94.231522327989552</c:v>
                </c:pt>
                <c:pt idx="9">
                  <c:v>96.616493302408088</c:v>
                </c:pt>
                <c:pt idx="10">
                  <c:v>86.242530730288593</c:v>
                </c:pt>
                <c:pt idx="11">
                  <c:v>97.676194177498488</c:v>
                </c:pt>
                <c:pt idx="12">
                  <c:v>87.29495048122935</c:v>
                </c:pt>
                <c:pt idx="13">
                  <c:v>86.445809825239294</c:v>
                </c:pt>
                <c:pt idx="14">
                  <c:v>91.298161889856416</c:v>
                </c:pt>
                <c:pt idx="15">
                  <c:v>90.299239978471675</c:v>
                </c:pt>
                <c:pt idx="16">
                  <c:v>88.250285942277301</c:v>
                </c:pt>
                <c:pt idx="17">
                  <c:v>89.360640597363229</c:v>
                </c:pt>
                <c:pt idx="18">
                  <c:v>92.310895992796702</c:v>
                </c:pt>
                <c:pt idx="19">
                  <c:v>104.67662516424296</c:v>
                </c:pt>
                <c:pt idx="20">
                  <c:v>89.477009607195015</c:v>
                </c:pt>
                <c:pt idx="21">
                  <c:v>90.725934565820864</c:v>
                </c:pt>
                <c:pt idx="22">
                  <c:v>98.783055370254559</c:v>
                </c:pt>
                <c:pt idx="23">
                  <c:v>95.140740349573122</c:v>
                </c:pt>
                <c:pt idx="24">
                  <c:v>88.82818876268604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CBB-435D-9EB1-AD7CA3B388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8213520"/>
        <c:axId val="1860034480"/>
      </c:lineChart>
      <c:catAx>
        <c:axId val="20782135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r>
                  <a:rPr lang="en-US" sz="2000" dirty="0">
                    <a:solidFill>
                      <a:schemeClr val="tx1"/>
                    </a:solidFill>
                  </a:rPr>
                  <a:t>Years Following High Net Cash Income, Inflation-</a:t>
                </a:r>
                <a:r>
                  <a:rPr lang="en-US" sz="2000" baseline="0" dirty="0">
                    <a:solidFill>
                      <a:schemeClr val="tx1"/>
                    </a:solidFill>
                  </a:rPr>
                  <a:t>Adjusted Dollars</a:t>
                </a:r>
                <a:endParaRPr lang="en-US" sz="2000" dirty="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bg1">
                      <a:lumMod val="50000"/>
                    </a:schemeClr>
                  </a:solidFill>
                  <a:latin typeface="Franklin Gothic Demi" panose="020B07030201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en-US"/>
          </a:p>
        </c:txPr>
        <c:crossAx val="1860034480"/>
        <c:crosses val="autoZero"/>
        <c:auto val="1"/>
        <c:lblAlgn val="ctr"/>
        <c:lblOffset val="100"/>
        <c:tickLblSkip val="2"/>
        <c:noMultiLvlLbl val="0"/>
      </c:catAx>
      <c:valAx>
        <c:axId val="1860034480"/>
        <c:scaling>
          <c:orientation val="minMax"/>
          <c:min val="6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r>
                  <a:rPr lang="en-US" sz="1400" dirty="0">
                    <a:solidFill>
                      <a:schemeClr val="tx1"/>
                    </a:solidFill>
                  </a:rPr>
                  <a:t>Billion Dollars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Franklin Gothic Demi" panose="020B07030201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en-US"/>
          </a:p>
        </c:txPr>
        <c:crossAx val="2078213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Franklin Gothic Demi" panose="020B07030201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Role!$B$8:$B$11</c:f>
              <c:strCache>
                <c:ptCount val="4"/>
                <c:pt idx="0">
                  <c:v>Cattle and Claves</c:v>
                </c:pt>
                <c:pt idx="1">
                  <c:v>Crops</c:v>
                </c:pt>
                <c:pt idx="2">
                  <c:v>Other Livestock</c:v>
                </c:pt>
                <c:pt idx="3">
                  <c:v>Specialty Crops</c:v>
                </c:pt>
              </c:strCache>
            </c:strRef>
          </c:cat>
          <c:val>
            <c:numRef>
              <c:f>Role!$C$8:$C$11</c:f>
              <c:numCache>
                <c:formatCode>General</c:formatCode>
                <c:ptCount val="4"/>
                <c:pt idx="0">
                  <c:v>0.34899999999999998</c:v>
                </c:pt>
                <c:pt idx="1">
                  <c:v>0.71499999999999997</c:v>
                </c:pt>
                <c:pt idx="2">
                  <c:v>0.20799999999999999</c:v>
                </c:pt>
                <c:pt idx="3">
                  <c:v>0.13300000000000001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4E-4130-A21B-BEEE1DE178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946502543"/>
        <c:axId val="1813728767"/>
      </c:barChart>
      <c:catAx>
        <c:axId val="19465025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en-US"/>
          </a:p>
        </c:txPr>
        <c:crossAx val="1813728767"/>
        <c:crosses val="autoZero"/>
        <c:auto val="1"/>
        <c:lblAlgn val="ctr"/>
        <c:lblOffset val="100"/>
        <c:noMultiLvlLbl val="0"/>
      </c:catAx>
      <c:valAx>
        <c:axId val="1813728767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extTo"/>
        <c:crossAx val="19465025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Franklin Gothic Demi" panose="020B0703020102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Role!$B$2:$B$4</c:f>
              <c:strCache>
                <c:ptCount val="3"/>
                <c:pt idx="0">
                  <c:v>Farmer &amp; Rancher</c:v>
                </c:pt>
                <c:pt idx="1">
                  <c:v>Farm w/ Off-Farm Employment</c:v>
                </c:pt>
                <c:pt idx="2">
                  <c:v>Other*</c:v>
                </c:pt>
              </c:strCache>
            </c:strRef>
          </c:cat>
          <c:val>
            <c:numRef>
              <c:f>Role!$C$2:$C$4</c:f>
              <c:numCache>
                <c:formatCode>General</c:formatCode>
                <c:ptCount val="3"/>
                <c:pt idx="0">
                  <c:v>0.76842105263157889</c:v>
                </c:pt>
                <c:pt idx="1">
                  <c:v>0.23943661971830985</c:v>
                </c:pt>
                <c:pt idx="2">
                  <c:v>0.23157894736842111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46-4160-BCEC-86DC44D895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946502543"/>
        <c:axId val="1813728767"/>
      </c:barChart>
      <c:catAx>
        <c:axId val="19465025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en-US"/>
          </a:p>
        </c:txPr>
        <c:crossAx val="1813728767"/>
        <c:crosses val="autoZero"/>
        <c:auto val="1"/>
        <c:lblAlgn val="ctr"/>
        <c:lblOffset val="100"/>
        <c:noMultiLvlLbl val="0"/>
      </c:catAx>
      <c:valAx>
        <c:axId val="1813728767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extTo"/>
        <c:crossAx val="19465025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Franklin Gothic Demi" panose="020B07030201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'Q1'!$A$4</c:f>
              <c:strCache>
                <c:ptCount val="1"/>
                <c:pt idx="0">
                  <c:v>Lower</c:v>
                </c:pt>
              </c:strCache>
            </c:strRef>
          </c:tx>
          <c:spPr>
            <a:pattFill prst="pct75">
              <a:fgClr>
                <a:srgbClr val="C000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'Q1'!$A$6</c:f>
              <c:numCache>
                <c:formatCode>General</c:formatCode>
                <c:ptCount val="1"/>
                <c:pt idx="0">
                  <c:v>0.17500000000000004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0E-4082-AC1B-006E1D4CA35D}"/>
            </c:ext>
          </c:extLst>
        </c:ser>
        <c:ser>
          <c:idx val="1"/>
          <c:order val="1"/>
          <c:tx>
            <c:strRef>
              <c:f>'Q1'!$B$4</c:f>
              <c:strCache>
                <c:ptCount val="1"/>
                <c:pt idx="0">
                  <c:v>About the Same</c:v>
                </c:pt>
              </c:strCache>
            </c:strRef>
          </c:tx>
          <c:spPr>
            <a:pattFill prst="pct75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'Q1'!$B$6</c:f>
              <c:numCache>
                <c:formatCode>General</c:formatCode>
                <c:ptCount val="1"/>
                <c:pt idx="0">
                  <c:v>0.371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0E-4082-AC1B-006E1D4CA35D}"/>
            </c:ext>
          </c:extLst>
        </c:ser>
        <c:ser>
          <c:idx val="2"/>
          <c:order val="2"/>
          <c:tx>
            <c:strRef>
              <c:f>'Q1'!$C$4</c:f>
              <c:strCache>
                <c:ptCount val="1"/>
                <c:pt idx="0">
                  <c:v>Higher</c:v>
                </c:pt>
              </c:strCache>
            </c:strRef>
          </c:tx>
          <c:spPr>
            <a:pattFill prst="pct75">
              <a:fgClr>
                <a:srgbClr val="00206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'Q1'!$C$6</c:f>
              <c:numCache>
                <c:formatCode>General</c:formatCode>
                <c:ptCount val="1"/>
                <c:pt idx="0">
                  <c:v>0.45400000000000001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0E-4082-AC1B-006E1D4CA3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80984783"/>
        <c:axId val="1411636735"/>
      </c:barChart>
      <c:catAx>
        <c:axId val="14809847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11636735"/>
        <c:crosses val="autoZero"/>
        <c:auto val="1"/>
        <c:lblAlgn val="ctr"/>
        <c:lblOffset val="100"/>
        <c:noMultiLvlLbl val="0"/>
      </c:catAx>
      <c:valAx>
        <c:axId val="141163673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80984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Franklin Gothic Demi" panose="020B0703020102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'Q1'!$A$4</c:f>
              <c:strCache>
                <c:ptCount val="1"/>
                <c:pt idx="0">
                  <c:v>Lower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'Q1'!$A$5</c:f>
              <c:numCache>
                <c:formatCode>General</c:formatCode>
                <c:ptCount val="1"/>
                <c:pt idx="0">
                  <c:v>0.26500000000000001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56-4A2A-851B-DFD117A68977}"/>
            </c:ext>
          </c:extLst>
        </c:ser>
        <c:ser>
          <c:idx val="1"/>
          <c:order val="1"/>
          <c:tx>
            <c:strRef>
              <c:f>'Q1'!$B$4</c:f>
              <c:strCache>
                <c:ptCount val="1"/>
                <c:pt idx="0">
                  <c:v>About the Same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'Q1'!$B$5</c:f>
              <c:numCache>
                <c:formatCode>General</c:formatCode>
                <c:ptCount val="1"/>
                <c:pt idx="0">
                  <c:v>0.495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56-4A2A-851B-DFD117A68977}"/>
            </c:ext>
          </c:extLst>
        </c:ser>
        <c:ser>
          <c:idx val="2"/>
          <c:order val="2"/>
          <c:tx>
            <c:strRef>
              <c:f>'Q1'!$C$4</c:f>
              <c:strCache>
                <c:ptCount val="1"/>
                <c:pt idx="0">
                  <c:v>Higher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'Q1'!$C$5</c:f>
              <c:numCache>
                <c:formatCode>General</c:formatCode>
                <c:ptCount val="1"/>
                <c:pt idx="0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656-4A2A-851B-DFD117A689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80984783"/>
        <c:axId val="1411636735"/>
      </c:barChart>
      <c:catAx>
        <c:axId val="14809847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11636735"/>
        <c:crosses val="autoZero"/>
        <c:auto val="1"/>
        <c:lblAlgn val="ctr"/>
        <c:lblOffset val="100"/>
        <c:noMultiLvlLbl val="0"/>
      </c:catAx>
      <c:valAx>
        <c:axId val="141163673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80984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Franklin Gothic Demi" panose="020B070302010202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spPr>
            <a:pattFill prst="pct75">
              <a:fgClr>
                <a:srgbClr val="C000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val>
            <c:numRef>
              <c:f>'Q2'!$A$6</c:f>
              <c:numCache>
                <c:formatCode>General</c:formatCode>
                <c:ptCount val="1"/>
                <c:pt idx="0">
                  <c:v>2.8000000000000025E-2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03-4E33-8DBA-58C44A44ABD3}"/>
            </c:ext>
          </c:extLst>
        </c:ser>
        <c:ser>
          <c:idx val="1"/>
          <c:order val="1"/>
          <c:spPr>
            <a:pattFill prst="pct75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'Q2'!$B$6</c:f>
              <c:numCache>
                <c:formatCode>General</c:formatCode>
                <c:ptCount val="1"/>
                <c:pt idx="0">
                  <c:v>0.156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03-4E33-8DBA-58C44A44ABD3}"/>
            </c:ext>
          </c:extLst>
        </c:ser>
        <c:ser>
          <c:idx val="2"/>
          <c:order val="2"/>
          <c:spPr>
            <a:pattFill prst="pct75">
              <a:fgClr>
                <a:srgbClr val="00206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'Q2'!$C$6</c:f>
              <c:numCache>
                <c:formatCode>General</c:formatCode>
                <c:ptCount val="1"/>
                <c:pt idx="0">
                  <c:v>0.81599999999999995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03-4E33-8DBA-58C44A44AB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80984783"/>
        <c:axId val="1411636735"/>
      </c:barChart>
      <c:catAx>
        <c:axId val="14809847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11636735"/>
        <c:crosses val="autoZero"/>
        <c:auto val="1"/>
        <c:lblAlgn val="ctr"/>
        <c:lblOffset val="100"/>
        <c:noMultiLvlLbl val="0"/>
      </c:catAx>
      <c:valAx>
        <c:axId val="141163673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80984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Franklin Gothic Demi" panose="020B070302010202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'Q2'!$A$4</c:f>
              <c:strCache>
                <c:ptCount val="1"/>
                <c:pt idx="0">
                  <c:v>Lower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'Q2'!$A$5</c:f>
              <c:numCache>
                <c:formatCode>General</c:formatCode>
                <c:ptCount val="1"/>
                <c:pt idx="0">
                  <c:v>7.0999999999999952E-2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67-4E13-9C2D-A6A3A2A849F6}"/>
            </c:ext>
          </c:extLst>
        </c:ser>
        <c:ser>
          <c:idx val="1"/>
          <c:order val="1"/>
          <c:tx>
            <c:strRef>
              <c:f>'Q2'!$B$4</c:f>
              <c:strCache>
                <c:ptCount val="1"/>
                <c:pt idx="0">
                  <c:v>About the Same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'Q2'!$B$5</c:f>
              <c:numCache>
                <c:formatCode>General</c:formatCode>
                <c:ptCount val="1"/>
                <c:pt idx="0">
                  <c:v>0.33900000000000002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67-4E13-9C2D-A6A3A2A849F6}"/>
            </c:ext>
          </c:extLst>
        </c:ser>
        <c:ser>
          <c:idx val="2"/>
          <c:order val="2"/>
          <c:tx>
            <c:strRef>
              <c:f>'Q2'!$C$4</c:f>
              <c:strCache>
                <c:ptCount val="1"/>
                <c:pt idx="0">
                  <c:v>Higher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'Q2'!$C$5</c:f>
              <c:numCache>
                <c:formatCode>General</c:formatCode>
                <c:ptCount val="1"/>
                <c:pt idx="0">
                  <c:v>0.59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67-4E13-9C2D-A6A3A2A849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80984783"/>
        <c:axId val="1411636735"/>
      </c:barChart>
      <c:catAx>
        <c:axId val="14809847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11636735"/>
        <c:crosses val="autoZero"/>
        <c:auto val="1"/>
        <c:lblAlgn val="ctr"/>
        <c:lblOffset val="100"/>
        <c:noMultiLvlLbl val="0"/>
      </c:catAx>
      <c:valAx>
        <c:axId val="141163673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80984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Franklin Gothic Demi" panose="020B07030201020202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spPr>
            <a:pattFill prst="pct75">
              <a:fgClr>
                <a:srgbClr val="C000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'Q3'!$A$6</c:f>
              <c:numCache>
                <c:formatCode>General</c:formatCode>
                <c:ptCount val="1"/>
                <c:pt idx="0">
                  <c:v>0.38100000000000001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5C-47A4-B2BA-BED09982924B}"/>
            </c:ext>
          </c:extLst>
        </c:ser>
        <c:ser>
          <c:idx val="1"/>
          <c:order val="1"/>
          <c:spPr>
            <a:pattFill prst="pct75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'Q3'!$B$6</c:f>
              <c:numCache>
                <c:formatCode>General</c:formatCode>
                <c:ptCount val="1"/>
                <c:pt idx="0">
                  <c:v>0.36299999999999999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5C-47A4-B2BA-BED09982924B}"/>
            </c:ext>
          </c:extLst>
        </c:ser>
        <c:ser>
          <c:idx val="2"/>
          <c:order val="2"/>
          <c:spPr>
            <a:pattFill prst="pct75">
              <a:fgClr>
                <a:srgbClr val="00206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'Q3'!$C$6</c:f>
              <c:numCache>
                <c:formatCode>General</c:formatCode>
                <c:ptCount val="1"/>
                <c:pt idx="0">
                  <c:v>0.25600000000000001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5C-47A4-B2BA-BED0998292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80984783"/>
        <c:axId val="1411636735"/>
      </c:barChart>
      <c:catAx>
        <c:axId val="14809847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11636735"/>
        <c:crosses val="autoZero"/>
        <c:auto val="1"/>
        <c:lblAlgn val="ctr"/>
        <c:lblOffset val="100"/>
        <c:noMultiLvlLbl val="0"/>
      </c:catAx>
      <c:valAx>
        <c:axId val="141163673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80984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Franklin Gothic Demi" panose="020B07030201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7B65B74B-CC25-4F1D-8051-8574A0C39BC4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60463"/>
            <a:ext cx="5572125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1"/>
            <a:ext cx="5588000" cy="3655457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0E0F8B20-9531-499A-B0C1-53FA5476C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333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FB1DB-AEA1-405C-A3BF-B6BCB18B669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352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08000" y="1143000"/>
            <a:ext cx="11277600" cy="381000"/>
          </a:xfrm>
        </p:spPr>
        <p:txBody>
          <a:bodyPr/>
          <a:lstStyle>
            <a:lvl1pPr marL="0" indent="0" algn="r">
              <a:defRPr sz="1600">
                <a:solidFill>
                  <a:srgbClr val="A6170E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ctrTitle" sz="quarter"/>
          </p:nvPr>
        </p:nvSpPr>
        <p:spPr>
          <a:xfrm>
            <a:off x="508000" y="381001"/>
            <a:ext cx="11277600" cy="841375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3926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6AA2B-58C4-8E44-8A0F-2FE1B67746B2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571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2879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2879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D54F1-D958-F149-9011-E75C04BDE52F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94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53848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6197600" y="1219200"/>
            <a:ext cx="5384800" cy="4343400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EA8A1-BB56-1E45-80A2-FC0BA0089211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890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9347200" y="6248400"/>
            <a:ext cx="2235200" cy="3048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3A32F79-7E78-D346-AF52-4DB63096FFFA}" type="slidenum">
              <a:rPr lang="en-US" smtClean="0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033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3BA19-8775-DA4B-81CE-36B6C8A6CC9D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630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4D054-75D7-D241-B29B-83B6428EE446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827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9347200" y="5791200"/>
            <a:ext cx="22352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FD2BB-F157-8843-8031-7D6EC1FEB9CE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14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042105-6DD6-415F-96F5-7C5E328B81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" y="0"/>
            <a:ext cx="1220846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8C4C9E0-CC78-4D63-B3B6-D912223A19C7}"/>
              </a:ext>
            </a:extLst>
          </p:cNvPr>
          <p:cNvSpPr/>
          <p:nvPr userDrawn="1"/>
        </p:nvSpPr>
        <p:spPr bwMode="auto">
          <a:xfrm>
            <a:off x="1399249" y="6260934"/>
            <a:ext cx="120269" cy="6337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84AAB6-6857-4298-9FCF-D6243AB51F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74" y="6002879"/>
            <a:ext cx="789055" cy="32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497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76AA8-EA79-0E4D-8231-A87D1AAE41A8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332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B6113-1EE6-2446-96FE-8ABC57CDA065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413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B367B-AE6A-F14C-B9CD-2D1485765800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594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47200" y="5562600"/>
            <a:ext cx="2235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A6170E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defRPr>
            </a:lvl1pPr>
          </a:lstStyle>
          <a:p>
            <a:pPr>
              <a:defRPr/>
            </a:pPr>
            <a:fld id="{CBF023DE-26E5-1747-8A3A-51347F7591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55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000">
          <a:solidFill>
            <a:srgbClr val="A6170E"/>
          </a:solidFill>
          <a:latin typeface="Cambria" panose="02040503050406030204" pitchFamily="18" charset="0"/>
          <a:ea typeface="ＭＳ Ｐゴシック" pitchFamily="-110" charset="-128"/>
          <a:cs typeface="Cambria" panose="02040503050406030204" pitchFamily="18" charset="0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000">
          <a:solidFill>
            <a:srgbClr val="A6170E"/>
          </a:solidFill>
          <a:latin typeface="Georgia" pitchFamily="-110" charset="0"/>
          <a:ea typeface="ＭＳ Ｐゴシック" pitchFamily="-110" charset="-128"/>
          <a:cs typeface="ＭＳ Ｐゴシック" pitchFamily="-110" charset="-128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000">
          <a:solidFill>
            <a:srgbClr val="A6170E"/>
          </a:solidFill>
          <a:latin typeface="Georgia" pitchFamily="-110" charset="0"/>
          <a:ea typeface="ＭＳ Ｐゴシック" pitchFamily="-110" charset="-128"/>
          <a:cs typeface="ＭＳ Ｐゴシック" pitchFamily="-110" charset="-128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000">
          <a:solidFill>
            <a:srgbClr val="A6170E"/>
          </a:solidFill>
          <a:latin typeface="Georgia" pitchFamily="-110" charset="0"/>
          <a:ea typeface="ＭＳ Ｐゴシック" pitchFamily="-110" charset="-128"/>
          <a:cs typeface="ＭＳ Ｐゴシック" pitchFamily="-110" charset="-128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000">
          <a:solidFill>
            <a:srgbClr val="A6170E"/>
          </a:solidFill>
          <a:latin typeface="Georgia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000">
          <a:solidFill>
            <a:srgbClr val="A6170E"/>
          </a:solidFill>
          <a:latin typeface="Georgia" pitchFamily="-110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000">
          <a:solidFill>
            <a:srgbClr val="A6170E"/>
          </a:solidFill>
          <a:latin typeface="Georgia" pitchFamily="-110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000">
          <a:solidFill>
            <a:srgbClr val="A6170E"/>
          </a:solidFill>
          <a:latin typeface="Georgia" pitchFamily="-110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000">
          <a:solidFill>
            <a:srgbClr val="A6170E"/>
          </a:solidFill>
          <a:latin typeface="Georgia" pitchFamily="-110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-105" charset="0"/>
        <a:defRPr sz="3200">
          <a:solidFill>
            <a:srgbClr val="195D93"/>
          </a:solidFill>
          <a:latin typeface="Calibri" panose="020F0502020204030204" pitchFamily="34" charset="0"/>
          <a:ea typeface="ＭＳ Ｐゴシック" pitchFamily="-110" charset="-128"/>
          <a:cs typeface="Calibri" panose="020F050202020403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rgbClr val="195D93"/>
          </a:solidFill>
          <a:latin typeface="Calibri" panose="020F0502020204030204" pitchFamily="34" charset="0"/>
          <a:ea typeface="ＭＳ Ｐゴシック" pitchFamily="-110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-105" charset="0"/>
        <a:buChar char="-"/>
        <a:defRPr sz="2400">
          <a:solidFill>
            <a:srgbClr val="195D93"/>
          </a:solidFill>
          <a:latin typeface="Calibri" panose="020F0502020204030204" pitchFamily="34" charset="0"/>
          <a:ea typeface="ＭＳ Ｐゴシック" pitchFamily="-110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-105" charset="0"/>
        <a:buChar char="»"/>
        <a:defRPr sz="2000">
          <a:solidFill>
            <a:srgbClr val="195D93"/>
          </a:solidFill>
          <a:latin typeface="Calibri" panose="020F0502020204030204" pitchFamily="34" charset="0"/>
          <a:ea typeface="ＭＳ Ｐゴシック" pitchFamily="-110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-105" charset="0"/>
        <a:buChar char="-"/>
        <a:defRPr>
          <a:solidFill>
            <a:srgbClr val="195D93"/>
          </a:solidFill>
          <a:latin typeface="Calibri" panose="020F0502020204030204" pitchFamily="34" charset="0"/>
          <a:ea typeface="ＭＳ Ｐゴシック" pitchFamily="-110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pitchFamily="-110" charset="0"/>
        <a:buChar char="-"/>
        <a:defRPr>
          <a:solidFill>
            <a:srgbClr val="195D93"/>
          </a:solidFill>
          <a:latin typeface="+mn-lt"/>
          <a:ea typeface="ＭＳ Ｐゴシック" pitchFamily="-110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pitchFamily="-110" charset="0"/>
        <a:buChar char="-"/>
        <a:defRPr>
          <a:solidFill>
            <a:srgbClr val="195D93"/>
          </a:solidFill>
          <a:latin typeface="+mn-lt"/>
          <a:ea typeface="ＭＳ Ｐゴシック" pitchFamily="-110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pitchFamily="-110" charset="0"/>
        <a:buChar char="-"/>
        <a:defRPr>
          <a:solidFill>
            <a:srgbClr val="195D93"/>
          </a:solidFill>
          <a:latin typeface="+mn-lt"/>
          <a:ea typeface="ＭＳ Ｐゴシック" pitchFamily="-110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pitchFamily="-110" charset="0"/>
        <a:buChar char="-"/>
        <a:defRPr>
          <a:solidFill>
            <a:srgbClr val="195D93"/>
          </a:solidFill>
          <a:latin typeface="+mn-lt"/>
          <a:ea typeface="ＭＳ Ｐゴシック" pitchFamily="-110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tiff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Image result for rural america">
            <a:extLst>
              <a:ext uri="{FF2B5EF4-FFF2-40B4-BE49-F238E27FC236}">
                <a16:creationId xmlns:a16="http://schemas.microsoft.com/office/drawing/2014/main" id="{F01147B1-E50D-415C-8155-768395C83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5665"/>
            <a:ext cx="12192000" cy="781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2BBF9C5-63C7-48FD-BA6A-A6BF9489D462}"/>
              </a:ext>
            </a:extLst>
          </p:cNvPr>
          <p:cNvSpPr/>
          <p:nvPr/>
        </p:nvSpPr>
        <p:spPr bwMode="auto">
          <a:xfrm>
            <a:off x="926049" y="6012027"/>
            <a:ext cx="12325926" cy="37949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  <a:alpha val="48000"/>
                </a:schemeClr>
              </a:gs>
              <a:gs pos="100000">
                <a:schemeClr val="accent3">
                  <a:lumMod val="95000"/>
                  <a:lumOff val="5000"/>
                  <a:alpha val="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F92520-9C8C-497D-BC0D-5F9F23369A36}"/>
              </a:ext>
            </a:extLst>
          </p:cNvPr>
          <p:cNvSpPr/>
          <p:nvPr/>
        </p:nvSpPr>
        <p:spPr bwMode="auto">
          <a:xfrm>
            <a:off x="2413592" y="1903229"/>
            <a:ext cx="6822060" cy="2797950"/>
          </a:xfrm>
          <a:prstGeom prst="rect">
            <a:avLst/>
          </a:prstGeom>
          <a:noFill/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D107439-814F-46C2-B757-4692ED2B86DE}"/>
              </a:ext>
            </a:extLst>
          </p:cNvPr>
          <p:cNvSpPr/>
          <p:nvPr/>
        </p:nvSpPr>
        <p:spPr bwMode="auto">
          <a:xfrm>
            <a:off x="2763250" y="2694280"/>
            <a:ext cx="6261050" cy="1884611"/>
          </a:xfrm>
          <a:custGeom>
            <a:avLst/>
            <a:gdLst/>
            <a:ahLst/>
            <a:cxnLst/>
            <a:rect l="l" t="t" r="r" b="b"/>
            <a:pathLst>
              <a:path w="6261050" h="1884611">
                <a:moveTo>
                  <a:pt x="5548461" y="306735"/>
                </a:moveTo>
                <a:cubicBezTo>
                  <a:pt x="5447556" y="306735"/>
                  <a:pt x="5377234" y="353393"/>
                  <a:pt x="5337497" y="446708"/>
                </a:cubicBezTo>
                <a:cubicBezTo>
                  <a:pt x="5297760" y="540023"/>
                  <a:pt x="5277892" y="703660"/>
                  <a:pt x="5277892" y="937617"/>
                </a:cubicBezTo>
                <a:cubicBezTo>
                  <a:pt x="5277892" y="1173361"/>
                  <a:pt x="5298653" y="1337221"/>
                  <a:pt x="5340176" y="1429197"/>
                </a:cubicBezTo>
                <a:cubicBezTo>
                  <a:pt x="5381699" y="1521172"/>
                  <a:pt x="5450681" y="1567160"/>
                  <a:pt x="5547122" y="1567160"/>
                </a:cubicBezTo>
                <a:cubicBezTo>
                  <a:pt x="5642669" y="1567160"/>
                  <a:pt x="5711874" y="1522065"/>
                  <a:pt x="5754736" y="1431876"/>
                </a:cubicBezTo>
                <a:cubicBezTo>
                  <a:pt x="5797599" y="1341686"/>
                  <a:pt x="5819030" y="1182737"/>
                  <a:pt x="5819030" y="955030"/>
                </a:cubicBezTo>
                <a:cubicBezTo>
                  <a:pt x="5819030" y="704999"/>
                  <a:pt x="5798046" y="534442"/>
                  <a:pt x="5756076" y="443359"/>
                </a:cubicBezTo>
                <a:cubicBezTo>
                  <a:pt x="5714106" y="352276"/>
                  <a:pt x="5644902" y="306735"/>
                  <a:pt x="5548461" y="306735"/>
                </a:cubicBezTo>
                <a:close/>
                <a:moveTo>
                  <a:pt x="2329011" y="306735"/>
                </a:moveTo>
                <a:cubicBezTo>
                  <a:pt x="2228105" y="306735"/>
                  <a:pt x="2157784" y="353393"/>
                  <a:pt x="2118047" y="446708"/>
                </a:cubicBezTo>
                <a:cubicBezTo>
                  <a:pt x="2078310" y="540023"/>
                  <a:pt x="2058442" y="703660"/>
                  <a:pt x="2058442" y="937617"/>
                </a:cubicBezTo>
                <a:cubicBezTo>
                  <a:pt x="2058442" y="1173361"/>
                  <a:pt x="2079203" y="1337221"/>
                  <a:pt x="2120726" y="1429197"/>
                </a:cubicBezTo>
                <a:cubicBezTo>
                  <a:pt x="2162249" y="1521172"/>
                  <a:pt x="2231231" y="1567160"/>
                  <a:pt x="2327672" y="1567160"/>
                </a:cubicBezTo>
                <a:cubicBezTo>
                  <a:pt x="2423219" y="1567160"/>
                  <a:pt x="2492424" y="1522065"/>
                  <a:pt x="2535287" y="1431876"/>
                </a:cubicBezTo>
                <a:cubicBezTo>
                  <a:pt x="2578149" y="1341686"/>
                  <a:pt x="2599580" y="1182737"/>
                  <a:pt x="2599580" y="955030"/>
                </a:cubicBezTo>
                <a:cubicBezTo>
                  <a:pt x="2599580" y="704999"/>
                  <a:pt x="2578596" y="534442"/>
                  <a:pt x="2536626" y="443359"/>
                </a:cubicBezTo>
                <a:cubicBezTo>
                  <a:pt x="2494657" y="352276"/>
                  <a:pt x="2425452" y="306735"/>
                  <a:pt x="2329011" y="306735"/>
                </a:cubicBezTo>
                <a:close/>
                <a:moveTo>
                  <a:pt x="5545782" y="0"/>
                </a:moveTo>
                <a:cubicBezTo>
                  <a:pt x="5776168" y="0"/>
                  <a:pt x="5952976" y="90860"/>
                  <a:pt x="6076206" y="272579"/>
                </a:cubicBezTo>
                <a:cubicBezTo>
                  <a:pt x="6199435" y="454298"/>
                  <a:pt x="6261050" y="676424"/>
                  <a:pt x="6261050" y="938957"/>
                </a:cubicBezTo>
                <a:cubicBezTo>
                  <a:pt x="6261050" y="1207740"/>
                  <a:pt x="6199212" y="1432545"/>
                  <a:pt x="6075536" y="1613371"/>
                </a:cubicBezTo>
                <a:cubicBezTo>
                  <a:pt x="5951860" y="1794197"/>
                  <a:pt x="5774382" y="1884611"/>
                  <a:pt x="5543103" y="1884611"/>
                </a:cubicBezTo>
                <a:cubicBezTo>
                  <a:pt x="5318968" y="1884611"/>
                  <a:pt x="5144616" y="1795760"/>
                  <a:pt x="5020047" y="1618059"/>
                </a:cubicBezTo>
                <a:cubicBezTo>
                  <a:pt x="4895478" y="1440359"/>
                  <a:pt x="4833193" y="1215777"/>
                  <a:pt x="4833193" y="944315"/>
                </a:cubicBezTo>
                <a:cubicBezTo>
                  <a:pt x="4833193" y="678210"/>
                  <a:pt x="4893915" y="454298"/>
                  <a:pt x="5015359" y="272579"/>
                </a:cubicBezTo>
                <a:cubicBezTo>
                  <a:pt x="5136802" y="90860"/>
                  <a:pt x="5313610" y="0"/>
                  <a:pt x="5545782" y="0"/>
                </a:cubicBezTo>
                <a:close/>
                <a:moveTo>
                  <a:pt x="3925341" y="0"/>
                </a:moveTo>
                <a:cubicBezTo>
                  <a:pt x="4141440" y="0"/>
                  <a:pt x="4307309" y="56704"/>
                  <a:pt x="4422948" y="170111"/>
                </a:cubicBezTo>
                <a:cubicBezTo>
                  <a:pt x="4538588" y="283518"/>
                  <a:pt x="4596408" y="418803"/>
                  <a:pt x="4596408" y="575965"/>
                </a:cubicBezTo>
                <a:cubicBezTo>
                  <a:pt x="4596408" y="738485"/>
                  <a:pt x="4535909" y="883593"/>
                  <a:pt x="4414912" y="1011287"/>
                </a:cubicBezTo>
                <a:cubicBezTo>
                  <a:pt x="4293914" y="1138982"/>
                  <a:pt x="4071342" y="1299270"/>
                  <a:pt x="3747194" y="1492151"/>
                </a:cubicBezTo>
                <a:lnTo>
                  <a:pt x="4621857" y="1492151"/>
                </a:lnTo>
                <a:lnTo>
                  <a:pt x="4591050" y="1856482"/>
                </a:lnTo>
                <a:lnTo>
                  <a:pt x="3219450" y="1856482"/>
                </a:lnTo>
                <a:lnTo>
                  <a:pt x="3219450" y="1501527"/>
                </a:lnTo>
                <a:cubicBezTo>
                  <a:pt x="3264098" y="1467594"/>
                  <a:pt x="3337768" y="1414463"/>
                  <a:pt x="3440459" y="1342132"/>
                </a:cubicBezTo>
                <a:cubicBezTo>
                  <a:pt x="3691384" y="1163538"/>
                  <a:pt x="3873996" y="1016422"/>
                  <a:pt x="3988296" y="900782"/>
                </a:cubicBezTo>
                <a:cubicBezTo>
                  <a:pt x="4102596" y="785143"/>
                  <a:pt x="4159746" y="679103"/>
                  <a:pt x="4159746" y="582662"/>
                </a:cubicBezTo>
                <a:cubicBezTo>
                  <a:pt x="4159746" y="512118"/>
                  <a:pt x="4136975" y="453852"/>
                  <a:pt x="4091434" y="407864"/>
                </a:cubicBezTo>
                <a:cubicBezTo>
                  <a:pt x="4045892" y="361876"/>
                  <a:pt x="3984724" y="338882"/>
                  <a:pt x="3907929" y="338882"/>
                </a:cubicBezTo>
                <a:cubicBezTo>
                  <a:pt x="3729335" y="338882"/>
                  <a:pt x="3625750" y="455414"/>
                  <a:pt x="3597175" y="688479"/>
                </a:cubicBezTo>
                <a:lnTo>
                  <a:pt x="3219450" y="604094"/>
                </a:lnTo>
                <a:cubicBezTo>
                  <a:pt x="3304282" y="201365"/>
                  <a:pt x="3539579" y="0"/>
                  <a:pt x="3925341" y="0"/>
                </a:cubicBezTo>
                <a:close/>
                <a:moveTo>
                  <a:pt x="2326332" y="0"/>
                </a:moveTo>
                <a:cubicBezTo>
                  <a:pt x="2556718" y="0"/>
                  <a:pt x="2733526" y="90860"/>
                  <a:pt x="2856755" y="272579"/>
                </a:cubicBezTo>
                <a:cubicBezTo>
                  <a:pt x="2979985" y="454298"/>
                  <a:pt x="3041600" y="676424"/>
                  <a:pt x="3041600" y="938957"/>
                </a:cubicBezTo>
                <a:cubicBezTo>
                  <a:pt x="3041600" y="1207740"/>
                  <a:pt x="2979762" y="1432545"/>
                  <a:pt x="2856086" y="1613371"/>
                </a:cubicBezTo>
                <a:cubicBezTo>
                  <a:pt x="2732410" y="1794197"/>
                  <a:pt x="2554932" y="1884611"/>
                  <a:pt x="2323653" y="1884611"/>
                </a:cubicBezTo>
                <a:cubicBezTo>
                  <a:pt x="2099518" y="1884611"/>
                  <a:pt x="1925166" y="1795760"/>
                  <a:pt x="1800597" y="1618059"/>
                </a:cubicBezTo>
                <a:cubicBezTo>
                  <a:pt x="1676028" y="1440359"/>
                  <a:pt x="1613743" y="1215777"/>
                  <a:pt x="1613743" y="944315"/>
                </a:cubicBezTo>
                <a:cubicBezTo>
                  <a:pt x="1613743" y="678210"/>
                  <a:pt x="1674465" y="454298"/>
                  <a:pt x="1795909" y="272579"/>
                </a:cubicBezTo>
                <a:cubicBezTo>
                  <a:pt x="1917353" y="90860"/>
                  <a:pt x="2094160" y="0"/>
                  <a:pt x="2326332" y="0"/>
                </a:cubicBezTo>
                <a:close/>
                <a:moveTo>
                  <a:pt x="705892" y="0"/>
                </a:moveTo>
                <a:cubicBezTo>
                  <a:pt x="921990" y="0"/>
                  <a:pt x="1087859" y="56704"/>
                  <a:pt x="1203498" y="170111"/>
                </a:cubicBezTo>
                <a:cubicBezTo>
                  <a:pt x="1319138" y="283518"/>
                  <a:pt x="1376958" y="418803"/>
                  <a:pt x="1376958" y="575965"/>
                </a:cubicBezTo>
                <a:cubicBezTo>
                  <a:pt x="1376958" y="738485"/>
                  <a:pt x="1316459" y="883593"/>
                  <a:pt x="1195462" y="1011287"/>
                </a:cubicBezTo>
                <a:cubicBezTo>
                  <a:pt x="1074465" y="1138982"/>
                  <a:pt x="851892" y="1299270"/>
                  <a:pt x="527744" y="1492151"/>
                </a:cubicBezTo>
                <a:lnTo>
                  <a:pt x="1402407" y="1492151"/>
                </a:lnTo>
                <a:lnTo>
                  <a:pt x="1371600" y="1856482"/>
                </a:lnTo>
                <a:lnTo>
                  <a:pt x="0" y="1856482"/>
                </a:lnTo>
                <a:lnTo>
                  <a:pt x="0" y="1501527"/>
                </a:lnTo>
                <a:cubicBezTo>
                  <a:pt x="44648" y="1467594"/>
                  <a:pt x="118318" y="1414463"/>
                  <a:pt x="221009" y="1342132"/>
                </a:cubicBezTo>
                <a:cubicBezTo>
                  <a:pt x="471934" y="1163538"/>
                  <a:pt x="654546" y="1016422"/>
                  <a:pt x="768846" y="900782"/>
                </a:cubicBezTo>
                <a:cubicBezTo>
                  <a:pt x="883146" y="785143"/>
                  <a:pt x="940296" y="679103"/>
                  <a:pt x="940296" y="582662"/>
                </a:cubicBezTo>
                <a:cubicBezTo>
                  <a:pt x="940296" y="512118"/>
                  <a:pt x="917525" y="453852"/>
                  <a:pt x="871984" y="407864"/>
                </a:cubicBezTo>
                <a:cubicBezTo>
                  <a:pt x="826442" y="361876"/>
                  <a:pt x="765274" y="338882"/>
                  <a:pt x="688479" y="338882"/>
                </a:cubicBezTo>
                <a:cubicBezTo>
                  <a:pt x="509885" y="338882"/>
                  <a:pt x="406301" y="455414"/>
                  <a:pt x="377726" y="688479"/>
                </a:cubicBezTo>
                <a:lnTo>
                  <a:pt x="0" y="604094"/>
                </a:lnTo>
                <a:cubicBezTo>
                  <a:pt x="84832" y="201365"/>
                  <a:pt x="320129" y="0"/>
                  <a:pt x="705892" y="0"/>
                </a:cubicBezTo>
                <a:close/>
              </a:path>
            </a:pathLst>
          </a:custGeom>
          <a:gradFill flip="none" rotWithShape="1">
            <a:gsLst>
              <a:gs pos="50000">
                <a:srgbClr val="F4FAFB"/>
              </a:gs>
              <a:gs pos="0">
                <a:schemeClr val="accent1">
                  <a:lumMod val="5000"/>
                  <a:lumOff val="95000"/>
                  <a:alpha val="26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30F77E-942E-4C50-B3F8-5475FEB7C365}"/>
              </a:ext>
            </a:extLst>
          </p:cNvPr>
          <p:cNvSpPr/>
          <p:nvPr/>
        </p:nvSpPr>
        <p:spPr>
          <a:xfrm>
            <a:off x="22976" y="5386326"/>
            <a:ext cx="1459424" cy="1444786"/>
          </a:xfrm>
          <a:prstGeom prst="ellipse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3000" contrast="3000"/>
                      </a14:imgEffect>
                    </a14:imgLayer>
                  </a14:imgProps>
                </a:ext>
              </a:extLst>
            </a:blip>
            <a:srcRect/>
            <a:stretch>
              <a:fillRect t="-5600" r="-9000" b="-21700"/>
            </a:stretch>
          </a:blip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F51831B-77CF-48C4-902A-063C1C658655}"/>
              </a:ext>
            </a:extLst>
          </p:cNvPr>
          <p:cNvSpPr/>
          <p:nvPr/>
        </p:nvSpPr>
        <p:spPr>
          <a:xfrm>
            <a:off x="1626739" y="6012027"/>
            <a:ext cx="76568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i="1" cap="small" dirty="0">
                <a:solidFill>
                  <a:srgbClr val="002060"/>
                </a:solidFill>
                <a:latin typeface="Franklin Gothic Demi" panose="020B0703020102020204" pitchFamily="34" charset="0"/>
                <a:ea typeface="Arial Unicode MS" panose="020B0604020202020204" pitchFamily="50" charset="-127"/>
                <a:cs typeface="Arial Unicode MS" panose="020B0604020202020204" pitchFamily="50" charset="-127"/>
              </a:rPr>
              <a:t>Dr. John Newton, Chief Economist, American Farm Bureau Federation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B2B5E3-1DD3-4B26-BC10-3BA30E383958}"/>
              </a:ext>
            </a:extLst>
          </p:cNvPr>
          <p:cNvSpPr txBox="1"/>
          <p:nvPr/>
        </p:nvSpPr>
        <p:spPr>
          <a:xfrm>
            <a:off x="2590460" y="2020573"/>
            <a:ext cx="6433840" cy="575072"/>
          </a:xfrm>
          <a:custGeom>
            <a:avLst/>
            <a:gdLst/>
            <a:ahLst/>
            <a:cxnLst/>
            <a:rect l="l" t="t" r="r" b="b"/>
            <a:pathLst>
              <a:path w="6433840" h="575072">
                <a:moveTo>
                  <a:pt x="439638" y="236339"/>
                </a:moveTo>
                <a:cubicBezTo>
                  <a:pt x="420285" y="236339"/>
                  <a:pt x="404386" y="243647"/>
                  <a:pt x="391944" y="258263"/>
                </a:cubicBezTo>
                <a:cubicBezTo>
                  <a:pt x="381870" y="270110"/>
                  <a:pt x="376833" y="283638"/>
                  <a:pt x="376833" y="298847"/>
                </a:cubicBezTo>
                <a:cubicBezTo>
                  <a:pt x="376833" y="314055"/>
                  <a:pt x="381870" y="327583"/>
                  <a:pt x="391944" y="339430"/>
                </a:cubicBezTo>
                <a:cubicBezTo>
                  <a:pt x="404188" y="354046"/>
                  <a:pt x="420086" y="361354"/>
                  <a:pt x="439638" y="361354"/>
                </a:cubicBezTo>
                <a:cubicBezTo>
                  <a:pt x="457216" y="361354"/>
                  <a:pt x="472077" y="355331"/>
                  <a:pt x="484224" y="343283"/>
                </a:cubicBezTo>
                <a:cubicBezTo>
                  <a:pt x="496371" y="331236"/>
                  <a:pt x="502444" y="316424"/>
                  <a:pt x="502444" y="298847"/>
                </a:cubicBezTo>
                <a:cubicBezTo>
                  <a:pt x="502444" y="281468"/>
                  <a:pt x="496321" y="266705"/>
                  <a:pt x="484075" y="254559"/>
                </a:cubicBezTo>
                <a:cubicBezTo>
                  <a:pt x="471830" y="242412"/>
                  <a:pt x="457017" y="236339"/>
                  <a:pt x="439638" y="236339"/>
                </a:cubicBezTo>
                <a:close/>
                <a:moveTo>
                  <a:pt x="3079849" y="234553"/>
                </a:moveTo>
                <a:cubicBezTo>
                  <a:pt x="3059702" y="234553"/>
                  <a:pt x="3043307" y="242129"/>
                  <a:pt x="3030666" y="257282"/>
                </a:cubicBezTo>
                <a:cubicBezTo>
                  <a:pt x="3020394" y="269442"/>
                  <a:pt x="3015258" y="283297"/>
                  <a:pt x="3015258" y="298847"/>
                </a:cubicBezTo>
                <a:cubicBezTo>
                  <a:pt x="3015258" y="314594"/>
                  <a:pt x="3020394" y="328549"/>
                  <a:pt x="3030666" y="340709"/>
                </a:cubicBezTo>
                <a:cubicBezTo>
                  <a:pt x="3043307" y="355862"/>
                  <a:pt x="3059702" y="363438"/>
                  <a:pt x="3079849" y="363438"/>
                </a:cubicBezTo>
                <a:cubicBezTo>
                  <a:pt x="3097823" y="363438"/>
                  <a:pt x="3113032" y="357208"/>
                  <a:pt x="3125477" y="344748"/>
                </a:cubicBezTo>
                <a:cubicBezTo>
                  <a:pt x="3137921" y="332289"/>
                  <a:pt x="3144143" y="316988"/>
                  <a:pt x="3144143" y="298847"/>
                </a:cubicBezTo>
                <a:cubicBezTo>
                  <a:pt x="3144143" y="280903"/>
                  <a:pt x="3137871" y="265702"/>
                  <a:pt x="3125328" y="253242"/>
                </a:cubicBezTo>
                <a:cubicBezTo>
                  <a:pt x="3112784" y="240783"/>
                  <a:pt x="3097625" y="234553"/>
                  <a:pt x="3079849" y="234553"/>
                </a:cubicBezTo>
                <a:close/>
                <a:moveTo>
                  <a:pt x="2336899" y="234553"/>
                </a:moveTo>
                <a:cubicBezTo>
                  <a:pt x="2316752" y="234553"/>
                  <a:pt x="2300357" y="242129"/>
                  <a:pt x="2287716" y="257282"/>
                </a:cubicBezTo>
                <a:cubicBezTo>
                  <a:pt x="2277444" y="269442"/>
                  <a:pt x="2272308" y="283297"/>
                  <a:pt x="2272308" y="298847"/>
                </a:cubicBezTo>
                <a:cubicBezTo>
                  <a:pt x="2272308" y="314594"/>
                  <a:pt x="2277444" y="328549"/>
                  <a:pt x="2287716" y="340709"/>
                </a:cubicBezTo>
                <a:cubicBezTo>
                  <a:pt x="2300357" y="355862"/>
                  <a:pt x="2316752" y="363438"/>
                  <a:pt x="2336899" y="363438"/>
                </a:cubicBezTo>
                <a:cubicBezTo>
                  <a:pt x="2354873" y="363438"/>
                  <a:pt x="2370083" y="357208"/>
                  <a:pt x="2382527" y="344748"/>
                </a:cubicBezTo>
                <a:cubicBezTo>
                  <a:pt x="2394971" y="332289"/>
                  <a:pt x="2401193" y="316988"/>
                  <a:pt x="2401193" y="298847"/>
                </a:cubicBezTo>
                <a:cubicBezTo>
                  <a:pt x="2401193" y="280903"/>
                  <a:pt x="2394921" y="265702"/>
                  <a:pt x="2382378" y="253242"/>
                </a:cubicBezTo>
                <a:cubicBezTo>
                  <a:pt x="2369834" y="240783"/>
                  <a:pt x="2354675" y="234553"/>
                  <a:pt x="2336899" y="234553"/>
                </a:cubicBezTo>
                <a:close/>
                <a:moveTo>
                  <a:pt x="5890319" y="214610"/>
                </a:moveTo>
                <a:cubicBezTo>
                  <a:pt x="5873740" y="214610"/>
                  <a:pt x="5860318" y="219566"/>
                  <a:pt x="5850052" y="229479"/>
                </a:cubicBezTo>
                <a:cubicBezTo>
                  <a:pt x="5841960" y="237370"/>
                  <a:pt x="5836828" y="247991"/>
                  <a:pt x="5834658" y="261342"/>
                </a:cubicBezTo>
                <a:lnTo>
                  <a:pt x="5945683" y="261342"/>
                </a:lnTo>
                <a:cubicBezTo>
                  <a:pt x="5938775" y="230187"/>
                  <a:pt x="5920320" y="214610"/>
                  <a:pt x="5890319" y="214610"/>
                </a:cubicBezTo>
                <a:close/>
                <a:moveTo>
                  <a:pt x="6062960" y="160734"/>
                </a:moveTo>
                <a:lnTo>
                  <a:pt x="6176367" y="160734"/>
                </a:lnTo>
                <a:lnTo>
                  <a:pt x="6250186" y="302418"/>
                </a:lnTo>
                <a:lnTo>
                  <a:pt x="6321920" y="160734"/>
                </a:lnTo>
                <a:lnTo>
                  <a:pt x="6433840" y="160734"/>
                </a:lnTo>
                <a:lnTo>
                  <a:pt x="6212086" y="575072"/>
                </a:lnTo>
                <a:lnTo>
                  <a:pt x="6102548" y="575072"/>
                </a:lnTo>
                <a:lnTo>
                  <a:pt x="6196310" y="399157"/>
                </a:lnTo>
                <a:close/>
                <a:moveTo>
                  <a:pt x="5358110" y="160734"/>
                </a:moveTo>
                <a:lnTo>
                  <a:pt x="5467945" y="160734"/>
                </a:lnTo>
                <a:lnTo>
                  <a:pt x="5534025" y="302418"/>
                </a:lnTo>
                <a:lnTo>
                  <a:pt x="5600402" y="160734"/>
                </a:lnTo>
                <a:lnTo>
                  <a:pt x="5709642" y="160734"/>
                </a:lnTo>
                <a:lnTo>
                  <a:pt x="5565874" y="436959"/>
                </a:lnTo>
                <a:lnTo>
                  <a:pt x="5500687" y="436959"/>
                </a:lnTo>
                <a:close/>
                <a:moveTo>
                  <a:pt x="4781848" y="160734"/>
                </a:moveTo>
                <a:lnTo>
                  <a:pt x="4879776" y="160734"/>
                </a:lnTo>
                <a:lnTo>
                  <a:pt x="4879776" y="317301"/>
                </a:lnTo>
                <a:cubicBezTo>
                  <a:pt x="4879776" y="334565"/>
                  <a:pt x="4883919" y="347265"/>
                  <a:pt x="4892204" y="355401"/>
                </a:cubicBezTo>
                <a:cubicBezTo>
                  <a:pt x="4901080" y="364132"/>
                  <a:pt x="4913409" y="368498"/>
                  <a:pt x="4929187" y="368498"/>
                </a:cubicBezTo>
                <a:cubicBezTo>
                  <a:pt x="4944768" y="368498"/>
                  <a:pt x="4956997" y="364132"/>
                  <a:pt x="4965873" y="355401"/>
                </a:cubicBezTo>
                <a:cubicBezTo>
                  <a:pt x="4974158" y="347265"/>
                  <a:pt x="4978301" y="334565"/>
                  <a:pt x="4978301" y="317301"/>
                </a:cubicBezTo>
                <a:lnTo>
                  <a:pt x="4978301" y="160734"/>
                </a:lnTo>
                <a:lnTo>
                  <a:pt x="5076230" y="160734"/>
                </a:lnTo>
                <a:lnTo>
                  <a:pt x="5076230" y="336054"/>
                </a:lnTo>
                <a:cubicBezTo>
                  <a:pt x="5076230" y="387449"/>
                  <a:pt x="5051921" y="421580"/>
                  <a:pt x="5003304" y="438447"/>
                </a:cubicBezTo>
                <a:cubicBezTo>
                  <a:pt x="4983063" y="445393"/>
                  <a:pt x="4958358" y="448865"/>
                  <a:pt x="4929187" y="448865"/>
                </a:cubicBezTo>
                <a:cubicBezTo>
                  <a:pt x="4871839" y="448865"/>
                  <a:pt x="4830663" y="434776"/>
                  <a:pt x="4805660" y="406598"/>
                </a:cubicBezTo>
                <a:cubicBezTo>
                  <a:pt x="4789785" y="388739"/>
                  <a:pt x="4781848" y="365224"/>
                  <a:pt x="4781848" y="336054"/>
                </a:cubicBezTo>
                <a:close/>
                <a:moveTo>
                  <a:pt x="3838575" y="160734"/>
                </a:moveTo>
                <a:lnTo>
                  <a:pt x="3936504" y="160734"/>
                </a:lnTo>
                <a:lnTo>
                  <a:pt x="3936504" y="436959"/>
                </a:lnTo>
                <a:lnTo>
                  <a:pt x="3838575" y="436959"/>
                </a:lnTo>
                <a:close/>
                <a:moveTo>
                  <a:pt x="5331967" y="156865"/>
                </a:moveTo>
                <a:cubicBezTo>
                  <a:pt x="5337114" y="156865"/>
                  <a:pt x="5343448" y="157161"/>
                  <a:pt x="5350966" y="157753"/>
                </a:cubicBezTo>
                <a:lnTo>
                  <a:pt x="5350966" y="250626"/>
                </a:lnTo>
                <a:cubicBezTo>
                  <a:pt x="5337311" y="244078"/>
                  <a:pt x="5323458" y="240804"/>
                  <a:pt x="5309406" y="240804"/>
                </a:cubicBezTo>
                <a:cubicBezTo>
                  <a:pt x="5277349" y="240804"/>
                  <a:pt x="5256570" y="254000"/>
                  <a:pt x="5247070" y="280392"/>
                </a:cubicBezTo>
                <a:cubicBezTo>
                  <a:pt x="5243508" y="289917"/>
                  <a:pt x="5241726" y="302716"/>
                  <a:pt x="5241726" y="318790"/>
                </a:cubicBezTo>
                <a:lnTo>
                  <a:pt x="5241726" y="436959"/>
                </a:lnTo>
                <a:lnTo>
                  <a:pt x="5143798" y="436959"/>
                </a:lnTo>
                <a:lnTo>
                  <a:pt x="5143798" y="160734"/>
                </a:lnTo>
                <a:lnTo>
                  <a:pt x="5241726" y="160734"/>
                </a:lnTo>
                <a:lnTo>
                  <a:pt x="5241726" y="205978"/>
                </a:lnTo>
                <a:cubicBezTo>
                  <a:pt x="5252017" y="189904"/>
                  <a:pt x="5263100" y="178296"/>
                  <a:pt x="5274976" y="171152"/>
                </a:cubicBezTo>
                <a:cubicBezTo>
                  <a:pt x="5291002" y="161627"/>
                  <a:pt x="5310000" y="156865"/>
                  <a:pt x="5331967" y="156865"/>
                </a:cubicBezTo>
                <a:close/>
                <a:moveTo>
                  <a:pt x="855218" y="156865"/>
                </a:moveTo>
                <a:cubicBezTo>
                  <a:pt x="860365" y="156865"/>
                  <a:pt x="866698" y="157161"/>
                  <a:pt x="874216" y="157753"/>
                </a:cubicBezTo>
                <a:lnTo>
                  <a:pt x="874216" y="250626"/>
                </a:lnTo>
                <a:cubicBezTo>
                  <a:pt x="860562" y="244078"/>
                  <a:pt x="846708" y="240804"/>
                  <a:pt x="832656" y="240804"/>
                </a:cubicBezTo>
                <a:cubicBezTo>
                  <a:pt x="800599" y="240804"/>
                  <a:pt x="779821" y="254000"/>
                  <a:pt x="770321" y="280392"/>
                </a:cubicBezTo>
                <a:cubicBezTo>
                  <a:pt x="766758" y="289917"/>
                  <a:pt x="764977" y="302716"/>
                  <a:pt x="764977" y="318790"/>
                </a:cubicBezTo>
                <a:lnTo>
                  <a:pt x="764977" y="436959"/>
                </a:lnTo>
                <a:lnTo>
                  <a:pt x="667048" y="436959"/>
                </a:lnTo>
                <a:lnTo>
                  <a:pt x="667048" y="160734"/>
                </a:lnTo>
                <a:lnTo>
                  <a:pt x="764977" y="160734"/>
                </a:lnTo>
                <a:lnTo>
                  <a:pt x="764977" y="205978"/>
                </a:lnTo>
                <a:cubicBezTo>
                  <a:pt x="775267" y="189904"/>
                  <a:pt x="786351" y="178296"/>
                  <a:pt x="798226" y="171152"/>
                </a:cubicBezTo>
                <a:cubicBezTo>
                  <a:pt x="814253" y="161627"/>
                  <a:pt x="833250" y="156865"/>
                  <a:pt x="855218" y="156865"/>
                </a:cubicBezTo>
                <a:close/>
                <a:moveTo>
                  <a:pt x="3679775" y="155972"/>
                </a:moveTo>
                <a:cubicBezTo>
                  <a:pt x="3700444" y="155972"/>
                  <a:pt x="3718829" y="160933"/>
                  <a:pt x="3734930" y="170854"/>
                </a:cubicBezTo>
                <a:cubicBezTo>
                  <a:pt x="3752222" y="181768"/>
                  <a:pt x="3763550" y="196552"/>
                  <a:pt x="3768914" y="215205"/>
                </a:cubicBezTo>
                <a:cubicBezTo>
                  <a:pt x="3772095" y="226516"/>
                  <a:pt x="3773686" y="240605"/>
                  <a:pt x="3773686" y="257472"/>
                </a:cubicBezTo>
                <a:lnTo>
                  <a:pt x="3773686" y="436959"/>
                </a:lnTo>
                <a:lnTo>
                  <a:pt x="3675757" y="436959"/>
                </a:lnTo>
                <a:lnTo>
                  <a:pt x="3675757" y="300535"/>
                </a:lnTo>
                <a:cubicBezTo>
                  <a:pt x="3675757" y="276756"/>
                  <a:pt x="3673277" y="260508"/>
                  <a:pt x="3668316" y="251789"/>
                </a:cubicBezTo>
                <a:cubicBezTo>
                  <a:pt x="3660973" y="238909"/>
                  <a:pt x="3649960" y="232469"/>
                  <a:pt x="3635276" y="232469"/>
                </a:cubicBezTo>
                <a:cubicBezTo>
                  <a:pt x="3619004" y="232469"/>
                  <a:pt x="3606502" y="239503"/>
                  <a:pt x="3597771" y="253570"/>
                </a:cubicBezTo>
                <a:cubicBezTo>
                  <a:pt x="3591619" y="263480"/>
                  <a:pt x="3588544" y="279135"/>
                  <a:pt x="3588544" y="300535"/>
                </a:cubicBezTo>
                <a:lnTo>
                  <a:pt x="3588544" y="436959"/>
                </a:lnTo>
                <a:lnTo>
                  <a:pt x="3490615" y="436959"/>
                </a:lnTo>
                <a:lnTo>
                  <a:pt x="3490615" y="300535"/>
                </a:lnTo>
                <a:cubicBezTo>
                  <a:pt x="3490615" y="276756"/>
                  <a:pt x="3488630" y="261300"/>
                  <a:pt x="3484662" y="254166"/>
                </a:cubicBezTo>
                <a:cubicBezTo>
                  <a:pt x="3476724" y="239900"/>
                  <a:pt x="3464520" y="232767"/>
                  <a:pt x="3448050" y="232767"/>
                </a:cubicBezTo>
                <a:cubicBezTo>
                  <a:pt x="3432770" y="232767"/>
                  <a:pt x="3420864" y="238909"/>
                  <a:pt x="3412331" y="251194"/>
                </a:cubicBezTo>
                <a:cubicBezTo>
                  <a:pt x="3409156" y="255553"/>
                  <a:pt x="3406874" y="261547"/>
                  <a:pt x="3405485" y="269176"/>
                </a:cubicBezTo>
                <a:cubicBezTo>
                  <a:pt x="3404096" y="276805"/>
                  <a:pt x="3403402" y="287258"/>
                  <a:pt x="3403402" y="300535"/>
                </a:cubicBezTo>
                <a:lnTo>
                  <a:pt x="3403402" y="436959"/>
                </a:lnTo>
                <a:lnTo>
                  <a:pt x="3305473" y="436959"/>
                </a:lnTo>
                <a:lnTo>
                  <a:pt x="3305473" y="160734"/>
                </a:lnTo>
                <a:lnTo>
                  <a:pt x="3403402" y="160734"/>
                </a:lnTo>
                <a:lnTo>
                  <a:pt x="3403402" y="194667"/>
                </a:lnTo>
                <a:cubicBezTo>
                  <a:pt x="3414930" y="183554"/>
                  <a:pt x="3425464" y="175418"/>
                  <a:pt x="3435004" y="170259"/>
                </a:cubicBezTo>
                <a:cubicBezTo>
                  <a:pt x="3452296" y="160933"/>
                  <a:pt x="3471576" y="156269"/>
                  <a:pt x="3492843" y="156269"/>
                </a:cubicBezTo>
                <a:cubicBezTo>
                  <a:pt x="3520072" y="156269"/>
                  <a:pt x="3542731" y="163314"/>
                  <a:pt x="3560820" y="177403"/>
                </a:cubicBezTo>
                <a:cubicBezTo>
                  <a:pt x="3569964" y="184547"/>
                  <a:pt x="3578709" y="194667"/>
                  <a:pt x="3587055" y="207764"/>
                </a:cubicBezTo>
                <a:cubicBezTo>
                  <a:pt x="3594609" y="195461"/>
                  <a:pt x="3603056" y="185737"/>
                  <a:pt x="3612398" y="178593"/>
                </a:cubicBezTo>
                <a:cubicBezTo>
                  <a:pt x="3632075" y="163512"/>
                  <a:pt x="3654534" y="155972"/>
                  <a:pt x="3679775" y="155972"/>
                </a:cubicBezTo>
                <a:close/>
                <a:moveTo>
                  <a:pt x="1289001" y="155972"/>
                </a:moveTo>
                <a:cubicBezTo>
                  <a:pt x="1309669" y="155972"/>
                  <a:pt x="1328054" y="160933"/>
                  <a:pt x="1344155" y="170854"/>
                </a:cubicBezTo>
                <a:cubicBezTo>
                  <a:pt x="1361447" y="181768"/>
                  <a:pt x="1372775" y="196552"/>
                  <a:pt x="1378139" y="215205"/>
                </a:cubicBezTo>
                <a:cubicBezTo>
                  <a:pt x="1381321" y="226516"/>
                  <a:pt x="1382911" y="240605"/>
                  <a:pt x="1382911" y="257472"/>
                </a:cubicBezTo>
                <a:lnTo>
                  <a:pt x="1382911" y="436959"/>
                </a:lnTo>
                <a:lnTo>
                  <a:pt x="1284982" y="436959"/>
                </a:lnTo>
                <a:lnTo>
                  <a:pt x="1284982" y="300535"/>
                </a:lnTo>
                <a:cubicBezTo>
                  <a:pt x="1284982" y="276756"/>
                  <a:pt x="1282502" y="260508"/>
                  <a:pt x="1277541" y="251789"/>
                </a:cubicBezTo>
                <a:cubicBezTo>
                  <a:pt x="1270199" y="238909"/>
                  <a:pt x="1259185" y="232469"/>
                  <a:pt x="1244501" y="232469"/>
                </a:cubicBezTo>
                <a:cubicBezTo>
                  <a:pt x="1228229" y="232469"/>
                  <a:pt x="1215728" y="239503"/>
                  <a:pt x="1206996" y="253570"/>
                </a:cubicBezTo>
                <a:cubicBezTo>
                  <a:pt x="1200845" y="263480"/>
                  <a:pt x="1197769" y="279135"/>
                  <a:pt x="1197769" y="300535"/>
                </a:cubicBezTo>
                <a:lnTo>
                  <a:pt x="1197769" y="436959"/>
                </a:lnTo>
                <a:lnTo>
                  <a:pt x="1099840" y="436959"/>
                </a:lnTo>
                <a:lnTo>
                  <a:pt x="1099840" y="300535"/>
                </a:lnTo>
                <a:cubicBezTo>
                  <a:pt x="1099840" y="276756"/>
                  <a:pt x="1097856" y="261300"/>
                  <a:pt x="1093887" y="254166"/>
                </a:cubicBezTo>
                <a:cubicBezTo>
                  <a:pt x="1085949" y="239900"/>
                  <a:pt x="1073745" y="232767"/>
                  <a:pt x="1057275" y="232767"/>
                </a:cubicBezTo>
                <a:cubicBezTo>
                  <a:pt x="1041995" y="232767"/>
                  <a:pt x="1030089" y="238909"/>
                  <a:pt x="1021556" y="251194"/>
                </a:cubicBezTo>
                <a:cubicBezTo>
                  <a:pt x="1018381" y="255553"/>
                  <a:pt x="1016099" y="261547"/>
                  <a:pt x="1014710" y="269176"/>
                </a:cubicBezTo>
                <a:cubicBezTo>
                  <a:pt x="1013321" y="276805"/>
                  <a:pt x="1012627" y="287258"/>
                  <a:pt x="1012627" y="300535"/>
                </a:cubicBezTo>
                <a:lnTo>
                  <a:pt x="1012627" y="436959"/>
                </a:lnTo>
                <a:lnTo>
                  <a:pt x="914698" y="436959"/>
                </a:lnTo>
                <a:lnTo>
                  <a:pt x="914698" y="160734"/>
                </a:lnTo>
                <a:lnTo>
                  <a:pt x="1012627" y="160734"/>
                </a:lnTo>
                <a:lnTo>
                  <a:pt x="1012627" y="194667"/>
                </a:lnTo>
                <a:cubicBezTo>
                  <a:pt x="1024155" y="183554"/>
                  <a:pt x="1034689" y="175418"/>
                  <a:pt x="1044229" y="170259"/>
                </a:cubicBezTo>
                <a:cubicBezTo>
                  <a:pt x="1061521" y="160933"/>
                  <a:pt x="1080801" y="156269"/>
                  <a:pt x="1102068" y="156269"/>
                </a:cubicBezTo>
                <a:cubicBezTo>
                  <a:pt x="1129297" y="156269"/>
                  <a:pt x="1151956" y="163314"/>
                  <a:pt x="1170045" y="177403"/>
                </a:cubicBezTo>
                <a:cubicBezTo>
                  <a:pt x="1179189" y="184547"/>
                  <a:pt x="1187934" y="194667"/>
                  <a:pt x="1196281" y="207764"/>
                </a:cubicBezTo>
                <a:cubicBezTo>
                  <a:pt x="1203834" y="195461"/>
                  <a:pt x="1212281" y="185737"/>
                  <a:pt x="1221623" y="178593"/>
                </a:cubicBezTo>
                <a:cubicBezTo>
                  <a:pt x="1241300" y="163512"/>
                  <a:pt x="1263759" y="155972"/>
                  <a:pt x="1289001" y="155972"/>
                </a:cubicBezTo>
                <a:close/>
                <a:moveTo>
                  <a:pt x="2749614" y="154781"/>
                </a:moveTo>
                <a:cubicBezTo>
                  <a:pt x="2779333" y="154781"/>
                  <a:pt x="2803505" y="162818"/>
                  <a:pt x="2822130" y="178891"/>
                </a:cubicBezTo>
                <a:cubicBezTo>
                  <a:pt x="2843329" y="197147"/>
                  <a:pt x="2853928" y="224532"/>
                  <a:pt x="2853928" y="261044"/>
                </a:cubicBezTo>
                <a:lnTo>
                  <a:pt x="2853928" y="436959"/>
                </a:lnTo>
                <a:lnTo>
                  <a:pt x="2755999" y="436959"/>
                </a:lnTo>
                <a:lnTo>
                  <a:pt x="2755999" y="297261"/>
                </a:lnTo>
                <a:cubicBezTo>
                  <a:pt x="2755999" y="272890"/>
                  <a:pt x="2753238" y="256742"/>
                  <a:pt x="2747716" y="248817"/>
                </a:cubicBezTo>
                <a:cubicBezTo>
                  <a:pt x="2739630" y="237125"/>
                  <a:pt x="2727502" y="231279"/>
                  <a:pt x="2711332" y="231279"/>
                </a:cubicBezTo>
                <a:cubicBezTo>
                  <a:pt x="2696542" y="231279"/>
                  <a:pt x="2684118" y="236312"/>
                  <a:pt x="2674060" y="246380"/>
                </a:cubicBezTo>
                <a:cubicBezTo>
                  <a:pt x="2664988" y="255462"/>
                  <a:pt x="2660452" y="269676"/>
                  <a:pt x="2660452" y="289024"/>
                </a:cubicBezTo>
                <a:lnTo>
                  <a:pt x="2660452" y="436959"/>
                </a:lnTo>
                <a:lnTo>
                  <a:pt x="2562523" y="436959"/>
                </a:lnTo>
                <a:lnTo>
                  <a:pt x="2562523" y="160734"/>
                </a:lnTo>
                <a:lnTo>
                  <a:pt x="2660452" y="160734"/>
                </a:lnTo>
                <a:lnTo>
                  <a:pt x="2660452" y="195560"/>
                </a:lnTo>
                <a:cubicBezTo>
                  <a:pt x="2671744" y="182463"/>
                  <a:pt x="2682146" y="173236"/>
                  <a:pt x="2691659" y="167878"/>
                </a:cubicBezTo>
                <a:cubicBezTo>
                  <a:pt x="2707112" y="159147"/>
                  <a:pt x="2726430" y="154781"/>
                  <a:pt x="2749614" y="154781"/>
                </a:cubicBezTo>
                <a:close/>
                <a:moveTo>
                  <a:pt x="5886450" y="152995"/>
                </a:moveTo>
                <a:cubicBezTo>
                  <a:pt x="5946576" y="152995"/>
                  <a:pt x="5989538" y="174863"/>
                  <a:pt x="6015335" y="218600"/>
                </a:cubicBezTo>
                <a:cubicBezTo>
                  <a:pt x="6029820" y="243250"/>
                  <a:pt x="6037064" y="271876"/>
                  <a:pt x="6037064" y="304479"/>
                </a:cubicBezTo>
                <a:lnTo>
                  <a:pt x="6037064" y="317004"/>
                </a:lnTo>
                <a:lnTo>
                  <a:pt x="5831978" y="317004"/>
                </a:lnTo>
                <a:cubicBezTo>
                  <a:pt x="5831978" y="358477"/>
                  <a:pt x="5851910" y="379214"/>
                  <a:pt x="5891770" y="379214"/>
                </a:cubicBezTo>
                <a:cubicBezTo>
                  <a:pt x="5912098" y="379214"/>
                  <a:pt x="5927687" y="370482"/>
                  <a:pt x="5938540" y="353020"/>
                </a:cubicBezTo>
                <a:lnTo>
                  <a:pt x="6033194" y="353020"/>
                </a:lnTo>
                <a:cubicBezTo>
                  <a:pt x="6025654" y="377946"/>
                  <a:pt x="6014541" y="397233"/>
                  <a:pt x="5999856" y="410882"/>
                </a:cubicBezTo>
                <a:cubicBezTo>
                  <a:pt x="5973266" y="435609"/>
                  <a:pt x="5937646" y="447972"/>
                  <a:pt x="5892998" y="447972"/>
                </a:cubicBezTo>
                <a:cubicBezTo>
                  <a:pt x="5836245" y="447972"/>
                  <a:pt x="5793581" y="430708"/>
                  <a:pt x="5765006" y="396180"/>
                </a:cubicBezTo>
                <a:cubicBezTo>
                  <a:pt x="5743575" y="370383"/>
                  <a:pt x="5732859" y="338931"/>
                  <a:pt x="5732859" y="301823"/>
                </a:cubicBezTo>
                <a:cubicBezTo>
                  <a:pt x="5732859" y="257770"/>
                  <a:pt x="5746254" y="221952"/>
                  <a:pt x="5773043" y="194369"/>
                </a:cubicBezTo>
                <a:cubicBezTo>
                  <a:pt x="5799832" y="166786"/>
                  <a:pt x="5837634" y="152995"/>
                  <a:pt x="5886450" y="152995"/>
                </a:cubicBezTo>
                <a:close/>
                <a:moveTo>
                  <a:pt x="4145459" y="152102"/>
                </a:moveTo>
                <a:cubicBezTo>
                  <a:pt x="4168081" y="152102"/>
                  <a:pt x="4189313" y="157261"/>
                  <a:pt x="4209157" y="167580"/>
                </a:cubicBezTo>
                <a:lnTo>
                  <a:pt x="4209157" y="250626"/>
                </a:lnTo>
                <a:cubicBezTo>
                  <a:pt x="4191936" y="238522"/>
                  <a:pt x="4175111" y="232469"/>
                  <a:pt x="4158681" y="232469"/>
                </a:cubicBezTo>
                <a:cubicBezTo>
                  <a:pt x="4139284" y="232469"/>
                  <a:pt x="4123252" y="238720"/>
                  <a:pt x="4110584" y="251222"/>
                </a:cubicBezTo>
                <a:cubicBezTo>
                  <a:pt x="4097917" y="263723"/>
                  <a:pt x="4091583" y="279697"/>
                  <a:pt x="4091583" y="299144"/>
                </a:cubicBezTo>
                <a:cubicBezTo>
                  <a:pt x="4091583" y="318591"/>
                  <a:pt x="4097917" y="334565"/>
                  <a:pt x="4110584" y="347067"/>
                </a:cubicBezTo>
                <a:cubicBezTo>
                  <a:pt x="4123252" y="359568"/>
                  <a:pt x="4139284" y="365819"/>
                  <a:pt x="4158681" y="365819"/>
                </a:cubicBezTo>
                <a:cubicBezTo>
                  <a:pt x="4174913" y="365819"/>
                  <a:pt x="4191738" y="359866"/>
                  <a:pt x="4209157" y="347960"/>
                </a:cubicBezTo>
                <a:lnTo>
                  <a:pt x="4209157" y="431006"/>
                </a:lnTo>
                <a:cubicBezTo>
                  <a:pt x="4188917" y="441126"/>
                  <a:pt x="4167684" y="446186"/>
                  <a:pt x="4145459" y="446186"/>
                </a:cubicBezTo>
                <a:cubicBezTo>
                  <a:pt x="4095056" y="446186"/>
                  <a:pt x="4055070" y="429121"/>
                  <a:pt x="4025503" y="394989"/>
                </a:cubicBezTo>
                <a:cubicBezTo>
                  <a:pt x="4001691" y="367407"/>
                  <a:pt x="3989784" y="335458"/>
                  <a:pt x="3989784" y="299144"/>
                </a:cubicBezTo>
                <a:cubicBezTo>
                  <a:pt x="3989784" y="262632"/>
                  <a:pt x="4001691" y="230683"/>
                  <a:pt x="4025503" y="203299"/>
                </a:cubicBezTo>
                <a:cubicBezTo>
                  <a:pt x="4055070" y="169168"/>
                  <a:pt x="4095056" y="152102"/>
                  <a:pt x="4145459" y="152102"/>
                </a:cubicBezTo>
                <a:close/>
                <a:moveTo>
                  <a:pt x="2059484" y="152102"/>
                </a:moveTo>
                <a:cubicBezTo>
                  <a:pt x="2082106" y="152102"/>
                  <a:pt x="2103339" y="157261"/>
                  <a:pt x="2123182" y="167580"/>
                </a:cubicBezTo>
                <a:lnTo>
                  <a:pt x="2123182" y="250626"/>
                </a:lnTo>
                <a:cubicBezTo>
                  <a:pt x="2105962" y="238522"/>
                  <a:pt x="2089136" y="232469"/>
                  <a:pt x="2072706" y="232469"/>
                </a:cubicBezTo>
                <a:cubicBezTo>
                  <a:pt x="2053309" y="232469"/>
                  <a:pt x="2037276" y="238720"/>
                  <a:pt x="2024609" y="251222"/>
                </a:cubicBezTo>
                <a:cubicBezTo>
                  <a:pt x="2011942" y="263723"/>
                  <a:pt x="2005608" y="279697"/>
                  <a:pt x="2005608" y="299144"/>
                </a:cubicBezTo>
                <a:cubicBezTo>
                  <a:pt x="2005608" y="318591"/>
                  <a:pt x="2011942" y="334565"/>
                  <a:pt x="2024609" y="347067"/>
                </a:cubicBezTo>
                <a:cubicBezTo>
                  <a:pt x="2037276" y="359568"/>
                  <a:pt x="2053309" y="365819"/>
                  <a:pt x="2072706" y="365819"/>
                </a:cubicBezTo>
                <a:cubicBezTo>
                  <a:pt x="2088938" y="365819"/>
                  <a:pt x="2105763" y="359866"/>
                  <a:pt x="2123182" y="347960"/>
                </a:cubicBezTo>
                <a:lnTo>
                  <a:pt x="2123182" y="431006"/>
                </a:lnTo>
                <a:cubicBezTo>
                  <a:pt x="2102942" y="441126"/>
                  <a:pt x="2081709" y="446186"/>
                  <a:pt x="2059484" y="446186"/>
                </a:cubicBezTo>
                <a:cubicBezTo>
                  <a:pt x="2009080" y="446186"/>
                  <a:pt x="1969096" y="429121"/>
                  <a:pt x="1939528" y="394989"/>
                </a:cubicBezTo>
                <a:cubicBezTo>
                  <a:pt x="1915716" y="367407"/>
                  <a:pt x="1903809" y="335458"/>
                  <a:pt x="1903809" y="299144"/>
                </a:cubicBezTo>
                <a:cubicBezTo>
                  <a:pt x="1903809" y="262632"/>
                  <a:pt x="1915716" y="230683"/>
                  <a:pt x="1939528" y="203299"/>
                </a:cubicBezTo>
                <a:cubicBezTo>
                  <a:pt x="1969096" y="169168"/>
                  <a:pt x="2009080" y="152102"/>
                  <a:pt x="2059484" y="152102"/>
                </a:cubicBezTo>
                <a:close/>
                <a:moveTo>
                  <a:pt x="413561" y="152102"/>
                </a:moveTo>
                <a:cubicBezTo>
                  <a:pt x="433178" y="152102"/>
                  <a:pt x="451608" y="156170"/>
                  <a:pt x="468851" y="164306"/>
                </a:cubicBezTo>
                <a:cubicBezTo>
                  <a:pt x="478757" y="169068"/>
                  <a:pt x="488962" y="176907"/>
                  <a:pt x="499467" y="187821"/>
                </a:cubicBezTo>
                <a:lnTo>
                  <a:pt x="499467" y="160734"/>
                </a:lnTo>
                <a:lnTo>
                  <a:pt x="597396" y="160734"/>
                </a:lnTo>
                <a:lnTo>
                  <a:pt x="597396" y="436959"/>
                </a:lnTo>
                <a:lnTo>
                  <a:pt x="499467" y="436959"/>
                </a:lnTo>
                <a:lnTo>
                  <a:pt x="499467" y="406300"/>
                </a:lnTo>
                <a:cubicBezTo>
                  <a:pt x="490153" y="418008"/>
                  <a:pt x="480740" y="426541"/>
                  <a:pt x="471227" y="431899"/>
                </a:cubicBezTo>
                <a:cubicBezTo>
                  <a:pt x="454580" y="441225"/>
                  <a:pt x="435654" y="445889"/>
                  <a:pt x="414449" y="445889"/>
                </a:cubicBezTo>
                <a:cubicBezTo>
                  <a:pt x="380166" y="445889"/>
                  <a:pt x="349647" y="434094"/>
                  <a:pt x="322892" y="410505"/>
                </a:cubicBezTo>
                <a:cubicBezTo>
                  <a:pt x="290987" y="382355"/>
                  <a:pt x="275034" y="345086"/>
                  <a:pt x="275034" y="298698"/>
                </a:cubicBezTo>
                <a:cubicBezTo>
                  <a:pt x="275034" y="251516"/>
                  <a:pt x="291384" y="213852"/>
                  <a:pt x="324083" y="185705"/>
                </a:cubicBezTo>
                <a:cubicBezTo>
                  <a:pt x="350044" y="163303"/>
                  <a:pt x="379870" y="152102"/>
                  <a:pt x="413561" y="152102"/>
                </a:cubicBezTo>
                <a:close/>
                <a:moveTo>
                  <a:pt x="3082826" y="150614"/>
                </a:moveTo>
                <a:cubicBezTo>
                  <a:pt x="3135015" y="150614"/>
                  <a:pt x="3176687" y="167382"/>
                  <a:pt x="3207841" y="200918"/>
                </a:cubicBezTo>
                <a:cubicBezTo>
                  <a:pt x="3233241" y="228302"/>
                  <a:pt x="3245941" y="260945"/>
                  <a:pt x="3245941" y="298847"/>
                </a:cubicBezTo>
                <a:cubicBezTo>
                  <a:pt x="3245941" y="337145"/>
                  <a:pt x="3233341" y="369986"/>
                  <a:pt x="3208139" y="397371"/>
                </a:cubicBezTo>
                <a:cubicBezTo>
                  <a:pt x="3177580" y="430708"/>
                  <a:pt x="3134817" y="447377"/>
                  <a:pt x="3079849" y="447377"/>
                </a:cubicBezTo>
                <a:cubicBezTo>
                  <a:pt x="3024684" y="447377"/>
                  <a:pt x="2981821" y="430708"/>
                  <a:pt x="2951262" y="397371"/>
                </a:cubicBezTo>
                <a:cubicBezTo>
                  <a:pt x="2926060" y="369986"/>
                  <a:pt x="2913459" y="336351"/>
                  <a:pt x="2913459" y="296465"/>
                </a:cubicBezTo>
                <a:cubicBezTo>
                  <a:pt x="2913459" y="260548"/>
                  <a:pt x="2926159" y="228699"/>
                  <a:pt x="2951559" y="200918"/>
                </a:cubicBezTo>
                <a:cubicBezTo>
                  <a:pt x="2982317" y="167382"/>
                  <a:pt x="3026073" y="150614"/>
                  <a:pt x="3082826" y="150614"/>
                </a:cubicBezTo>
                <a:close/>
                <a:moveTo>
                  <a:pt x="2339876" y="150614"/>
                </a:moveTo>
                <a:cubicBezTo>
                  <a:pt x="2392065" y="150614"/>
                  <a:pt x="2433737" y="167382"/>
                  <a:pt x="2464891" y="200918"/>
                </a:cubicBezTo>
                <a:cubicBezTo>
                  <a:pt x="2490291" y="228302"/>
                  <a:pt x="2502991" y="260945"/>
                  <a:pt x="2502991" y="298847"/>
                </a:cubicBezTo>
                <a:cubicBezTo>
                  <a:pt x="2502991" y="337145"/>
                  <a:pt x="2490391" y="369986"/>
                  <a:pt x="2465189" y="397371"/>
                </a:cubicBezTo>
                <a:cubicBezTo>
                  <a:pt x="2434630" y="430708"/>
                  <a:pt x="2391867" y="447377"/>
                  <a:pt x="2336899" y="447377"/>
                </a:cubicBezTo>
                <a:cubicBezTo>
                  <a:pt x="2281734" y="447377"/>
                  <a:pt x="2238871" y="430708"/>
                  <a:pt x="2208312" y="397371"/>
                </a:cubicBezTo>
                <a:cubicBezTo>
                  <a:pt x="2183110" y="369986"/>
                  <a:pt x="2170510" y="336351"/>
                  <a:pt x="2170510" y="296465"/>
                </a:cubicBezTo>
                <a:cubicBezTo>
                  <a:pt x="2170510" y="260548"/>
                  <a:pt x="2183209" y="228699"/>
                  <a:pt x="2208610" y="200918"/>
                </a:cubicBezTo>
                <a:cubicBezTo>
                  <a:pt x="2239367" y="167382"/>
                  <a:pt x="2283123" y="150614"/>
                  <a:pt x="2339876" y="150614"/>
                </a:cubicBezTo>
                <a:close/>
                <a:moveTo>
                  <a:pt x="1628775" y="30658"/>
                </a:moveTo>
                <a:lnTo>
                  <a:pt x="1860054" y="30658"/>
                </a:lnTo>
                <a:lnTo>
                  <a:pt x="1860054" y="118765"/>
                </a:lnTo>
                <a:lnTo>
                  <a:pt x="1734443" y="118765"/>
                </a:lnTo>
                <a:lnTo>
                  <a:pt x="1734443" y="188118"/>
                </a:lnTo>
                <a:lnTo>
                  <a:pt x="1853208" y="188118"/>
                </a:lnTo>
                <a:lnTo>
                  <a:pt x="1853208" y="276225"/>
                </a:lnTo>
                <a:lnTo>
                  <a:pt x="1734443" y="276225"/>
                </a:lnTo>
                <a:lnTo>
                  <a:pt x="1734443" y="348853"/>
                </a:lnTo>
                <a:lnTo>
                  <a:pt x="1860054" y="348853"/>
                </a:lnTo>
                <a:lnTo>
                  <a:pt x="1860054" y="436959"/>
                </a:lnTo>
                <a:lnTo>
                  <a:pt x="1628775" y="436959"/>
                </a:lnTo>
                <a:close/>
                <a:moveTo>
                  <a:pt x="0" y="30658"/>
                </a:moveTo>
                <a:lnTo>
                  <a:pt x="232767" y="30658"/>
                </a:lnTo>
                <a:lnTo>
                  <a:pt x="232767" y="118765"/>
                </a:lnTo>
                <a:lnTo>
                  <a:pt x="105668" y="118765"/>
                </a:lnTo>
                <a:lnTo>
                  <a:pt x="105668" y="188118"/>
                </a:lnTo>
                <a:lnTo>
                  <a:pt x="221457" y="188118"/>
                </a:lnTo>
                <a:lnTo>
                  <a:pt x="221457" y="276225"/>
                </a:lnTo>
                <a:lnTo>
                  <a:pt x="105668" y="276225"/>
                </a:lnTo>
                <a:lnTo>
                  <a:pt x="105668" y="436959"/>
                </a:lnTo>
                <a:lnTo>
                  <a:pt x="0" y="436959"/>
                </a:lnTo>
                <a:close/>
                <a:moveTo>
                  <a:pt x="4574977" y="20836"/>
                </a:moveTo>
                <a:cubicBezTo>
                  <a:pt x="4618831" y="20836"/>
                  <a:pt x="4661793" y="31849"/>
                  <a:pt x="4703862" y="53875"/>
                </a:cubicBezTo>
                <a:lnTo>
                  <a:pt x="4661595" y="136029"/>
                </a:lnTo>
                <a:cubicBezTo>
                  <a:pt x="4638517" y="117971"/>
                  <a:pt x="4615239" y="108942"/>
                  <a:pt x="4591762" y="108942"/>
                </a:cubicBezTo>
                <a:cubicBezTo>
                  <a:pt x="4580423" y="108942"/>
                  <a:pt x="4570276" y="111830"/>
                  <a:pt x="4561322" y="117606"/>
                </a:cubicBezTo>
                <a:cubicBezTo>
                  <a:pt x="4551177" y="124180"/>
                  <a:pt x="4546104" y="132944"/>
                  <a:pt x="4546104" y="143898"/>
                </a:cubicBezTo>
                <a:cubicBezTo>
                  <a:pt x="4546104" y="154651"/>
                  <a:pt x="4552763" y="163911"/>
                  <a:pt x="4566080" y="171678"/>
                </a:cubicBezTo>
                <a:cubicBezTo>
                  <a:pt x="4572045" y="175265"/>
                  <a:pt x="4589935" y="181440"/>
                  <a:pt x="4619751" y="190202"/>
                </a:cubicBezTo>
                <a:cubicBezTo>
                  <a:pt x="4657122" y="201128"/>
                  <a:pt x="4683758" y="216625"/>
                  <a:pt x="4699657" y="236692"/>
                </a:cubicBezTo>
                <a:cubicBezTo>
                  <a:pt x="4713374" y="253776"/>
                  <a:pt x="4720233" y="275729"/>
                  <a:pt x="4720233" y="302549"/>
                </a:cubicBezTo>
                <a:cubicBezTo>
                  <a:pt x="4720233" y="371286"/>
                  <a:pt x="4690071" y="416084"/>
                  <a:pt x="4629745" y="436945"/>
                </a:cubicBezTo>
                <a:cubicBezTo>
                  <a:pt x="4608711" y="444297"/>
                  <a:pt x="4586089" y="447972"/>
                  <a:pt x="4561880" y="447972"/>
                </a:cubicBezTo>
                <a:cubicBezTo>
                  <a:pt x="4511080" y="447972"/>
                  <a:pt x="4463951" y="432593"/>
                  <a:pt x="4420493" y="401836"/>
                </a:cubicBezTo>
                <a:lnTo>
                  <a:pt x="4465737" y="316706"/>
                </a:lnTo>
                <a:cubicBezTo>
                  <a:pt x="4497552" y="345479"/>
                  <a:pt x="4528671" y="359866"/>
                  <a:pt x="4559094" y="359866"/>
                </a:cubicBezTo>
                <a:cubicBezTo>
                  <a:pt x="4572814" y="359866"/>
                  <a:pt x="4584447" y="356659"/>
                  <a:pt x="4593994" y="350243"/>
                </a:cubicBezTo>
                <a:cubicBezTo>
                  <a:pt x="4605128" y="343028"/>
                  <a:pt x="4610695" y="332806"/>
                  <a:pt x="4610695" y="319576"/>
                </a:cubicBezTo>
                <a:cubicBezTo>
                  <a:pt x="4610695" y="307548"/>
                  <a:pt x="4604533" y="297526"/>
                  <a:pt x="4592208" y="289508"/>
                </a:cubicBezTo>
                <a:cubicBezTo>
                  <a:pt x="4583065" y="283492"/>
                  <a:pt x="4567659" y="277378"/>
                  <a:pt x="4545992" y="271165"/>
                </a:cubicBezTo>
                <a:cubicBezTo>
                  <a:pt x="4519755" y="263435"/>
                  <a:pt x="4503257" y="258083"/>
                  <a:pt x="4496498" y="255110"/>
                </a:cubicBezTo>
                <a:cubicBezTo>
                  <a:pt x="4485764" y="250552"/>
                  <a:pt x="4476620" y="245200"/>
                  <a:pt x="4469067" y="239055"/>
                </a:cubicBezTo>
                <a:cubicBezTo>
                  <a:pt x="4447400" y="221217"/>
                  <a:pt x="4436567" y="194262"/>
                  <a:pt x="4436567" y="158190"/>
                </a:cubicBezTo>
                <a:cubicBezTo>
                  <a:pt x="4436567" y="120530"/>
                  <a:pt x="4447778" y="89314"/>
                  <a:pt x="4470202" y="64540"/>
                </a:cubicBezTo>
                <a:cubicBezTo>
                  <a:pt x="4496395" y="35404"/>
                  <a:pt x="4531320" y="20836"/>
                  <a:pt x="4574977" y="20836"/>
                </a:cubicBezTo>
                <a:close/>
                <a:moveTo>
                  <a:pt x="3887539" y="0"/>
                </a:moveTo>
                <a:cubicBezTo>
                  <a:pt x="3902779" y="0"/>
                  <a:pt x="3915742" y="5293"/>
                  <a:pt x="3926428" y="15880"/>
                </a:cubicBezTo>
                <a:cubicBezTo>
                  <a:pt x="3937114" y="26467"/>
                  <a:pt x="3942457" y="39380"/>
                  <a:pt x="3942457" y="54620"/>
                </a:cubicBezTo>
                <a:cubicBezTo>
                  <a:pt x="3942457" y="70057"/>
                  <a:pt x="3937163" y="83070"/>
                  <a:pt x="3926577" y="93657"/>
                </a:cubicBezTo>
                <a:cubicBezTo>
                  <a:pt x="3915990" y="104244"/>
                  <a:pt x="3902977" y="109537"/>
                  <a:pt x="3887539" y="109537"/>
                </a:cubicBezTo>
                <a:cubicBezTo>
                  <a:pt x="3872300" y="109537"/>
                  <a:pt x="3859387" y="104194"/>
                  <a:pt x="3848800" y="93508"/>
                </a:cubicBezTo>
                <a:cubicBezTo>
                  <a:pt x="3838213" y="82822"/>
                  <a:pt x="3832920" y="69859"/>
                  <a:pt x="3832920" y="54620"/>
                </a:cubicBezTo>
                <a:cubicBezTo>
                  <a:pt x="3832920" y="39380"/>
                  <a:pt x="3838213" y="26467"/>
                  <a:pt x="3848800" y="15880"/>
                </a:cubicBezTo>
                <a:cubicBezTo>
                  <a:pt x="3859387" y="5293"/>
                  <a:pt x="3872300" y="0"/>
                  <a:pt x="3887539" y="0"/>
                </a:cubicBezTo>
                <a:close/>
              </a:path>
            </a:pathLst>
          </a:custGeom>
          <a:solidFill>
            <a:srgbClr val="FFFF00">
              <a:alpha val="80000"/>
            </a:srgb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4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94019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CDEDE9-A0BA-4385-AA7A-DEEBDA7B5B47}"/>
              </a:ext>
            </a:extLst>
          </p:cNvPr>
          <p:cNvSpPr/>
          <p:nvPr/>
        </p:nvSpPr>
        <p:spPr>
          <a:xfrm>
            <a:off x="203852" y="170455"/>
            <a:ext cx="117791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58838" algn="l"/>
              </a:tabLst>
            </a:pPr>
            <a:r>
              <a:rPr lang="en-US" sz="36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Nearly 300 Respondents and High Participation in Midwest</a:t>
            </a: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298DAF2E-5D75-450F-B697-1D9570479F52}"/>
              </a:ext>
            </a:extLst>
          </p:cNvPr>
          <p:cNvSpPr txBox="1">
            <a:spLocks/>
          </p:cNvSpPr>
          <p:nvPr/>
        </p:nvSpPr>
        <p:spPr>
          <a:xfrm>
            <a:off x="7066722" y="6358982"/>
            <a:ext cx="4515678" cy="16160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000" i="1" dirty="0">
                <a:latin typeface="Franklin Gothic Book" panose="020B0503020102020204" pitchFamily="34" charset="0"/>
              </a:rPr>
              <a:t>Source: Farm Bureau Survey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548CD4-2631-48E3-8CEA-6948FCA6C69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90867"/>
            <a:ext cx="12796969" cy="515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50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CDEDE9-A0BA-4385-AA7A-DEEBDA7B5B47}"/>
              </a:ext>
            </a:extLst>
          </p:cNvPr>
          <p:cNvSpPr/>
          <p:nvPr/>
        </p:nvSpPr>
        <p:spPr>
          <a:xfrm>
            <a:off x="203852" y="170455"/>
            <a:ext cx="117791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58838" algn="l"/>
              </a:tabLst>
            </a:pPr>
            <a:r>
              <a:rPr lang="en-US" sz="32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Most Respondents Were Engaged in Crop and Livestock Farming, Few Had Off-Farm Income</a:t>
            </a: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298DAF2E-5D75-450F-B697-1D9570479F52}"/>
              </a:ext>
            </a:extLst>
          </p:cNvPr>
          <p:cNvSpPr txBox="1">
            <a:spLocks/>
          </p:cNvSpPr>
          <p:nvPr/>
        </p:nvSpPr>
        <p:spPr>
          <a:xfrm>
            <a:off x="7066722" y="6358982"/>
            <a:ext cx="4515678" cy="16160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000" i="1" dirty="0">
                <a:latin typeface="Franklin Gothic Book" panose="020B0503020102020204" pitchFamily="34" charset="0"/>
              </a:rPr>
              <a:t>Source: Farm Bureau Survey, *Other includes agribusiness, government and trade association, retired and other affiliations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9303910-96D4-4DD6-98C5-7A9166B82F40}"/>
              </a:ext>
            </a:extLst>
          </p:cNvPr>
          <p:cNvGraphicFramePr>
            <a:graphicFrameLocks/>
          </p:cNvGraphicFramePr>
          <p:nvPr/>
        </p:nvGraphicFramePr>
        <p:xfrm>
          <a:off x="6281530" y="1645761"/>
          <a:ext cx="5300870" cy="4476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742191A9-8FD3-44E4-9B9E-0F14F6F6FBD4}"/>
              </a:ext>
            </a:extLst>
          </p:cNvPr>
          <p:cNvSpPr/>
          <p:nvPr/>
        </p:nvSpPr>
        <p:spPr>
          <a:xfrm>
            <a:off x="6281530" y="1212573"/>
            <a:ext cx="37561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58838" algn="l"/>
              </a:tabLst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Farming Activities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54073F1-AF3C-4266-B695-D4CE5D769389}"/>
              </a:ext>
            </a:extLst>
          </p:cNvPr>
          <p:cNvSpPr/>
          <p:nvPr/>
        </p:nvSpPr>
        <p:spPr>
          <a:xfrm>
            <a:off x="493008" y="1247673"/>
            <a:ext cx="37561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58838" algn="l"/>
              </a:tabLst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Occupation</a:t>
            </a: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651379DB-88C6-4F37-83B8-58B54705F466}"/>
              </a:ext>
            </a:extLst>
          </p:cNvPr>
          <p:cNvGraphicFramePr>
            <a:graphicFrameLocks/>
          </p:cNvGraphicFramePr>
          <p:nvPr/>
        </p:nvGraphicFramePr>
        <p:xfrm>
          <a:off x="493008" y="1639137"/>
          <a:ext cx="5300870" cy="4483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94477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D857396-C2F6-429F-99C1-F8A04B4BF774}"/>
              </a:ext>
            </a:extLst>
          </p:cNvPr>
          <p:cNvSpPr/>
          <p:nvPr/>
        </p:nvSpPr>
        <p:spPr bwMode="auto">
          <a:xfrm>
            <a:off x="6828183" y="5218043"/>
            <a:ext cx="4651513" cy="993914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CDEDE9-A0BA-4385-AA7A-DEEBDA7B5B47}"/>
              </a:ext>
            </a:extLst>
          </p:cNvPr>
          <p:cNvSpPr/>
          <p:nvPr/>
        </p:nvSpPr>
        <p:spPr>
          <a:xfrm>
            <a:off x="203852" y="170455"/>
            <a:ext cx="117791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58838" algn="l"/>
              </a:tabLst>
            </a:pPr>
            <a:r>
              <a:rPr lang="en-US" sz="36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Less Than A Quarter of Producers Expect Higher Prices in 2020, Better Long-Term Outlook</a:t>
            </a: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298DAF2E-5D75-450F-B697-1D9570479F52}"/>
              </a:ext>
            </a:extLst>
          </p:cNvPr>
          <p:cNvSpPr txBox="1">
            <a:spLocks/>
          </p:cNvSpPr>
          <p:nvPr/>
        </p:nvSpPr>
        <p:spPr>
          <a:xfrm>
            <a:off x="5572125" y="6358982"/>
            <a:ext cx="6010275" cy="16871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000" i="1" dirty="0">
                <a:latin typeface="Franklin Gothic Book" panose="020B0503020102020204" pitchFamily="34" charset="0"/>
              </a:rPr>
              <a:t>Source: Farm Bureau Survey, USDA ERS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86BE43-1042-42E2-885A-042CA0F68161}"/>
              </a:ext>
            </a:extLst>
          </p:cNvPr>
          <p:cNvSpPr/>
          <p:nvPr/>
        </p:nvSpPr>
        <p:spPr>
          <a:xfrm>
            <a:off x="377734" y="1396759"/>
            <a:ext cx="103887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58838" algn="l"/>
              </a:tabLst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Compared to today, what are your expectations for farm cash receipts and commodity prices in 2020?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56D10A-7D77-49E7-B46A-2FBA030B2E33}"/>
              </a:ext>
            </a:extLst>
          </p:cNvPr>
          <p:cNvSpPr/>
          <p:nvPr/>
        </p:nvSpPr>
        <p:spPr>
          <a:xfrm>
            <a:off x="1169504" y="4019586"/>
            <a:ext cx="9932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Lower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C96F34-3A02-426C-912A-0405494F9BBC}"/>
              </a:ext>
            </a:extLst>
          </p:cNvPr>
          <p:cNvSpPr/>
          <p:nvPr/>
        </p:nvSpPr>
        <p:spPr>
          <a:xfrm>
            <a:off x="5177969" y="4019586"/>
            <a:ext cx="2380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About The Same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7C0408-F258-4B06-A761-F6BF62EE4D50}"/>
              </a:ext>
            </a:extLst>
          </p:cNvPr>
          <p:cNvSpPr/>
          <p:nvPr/>
        </p:nvSpPr>
        <p:spPr>
          <a:xfrm>
            <a:off x="9375595" y="4019586"/>
            <a:ext cx="16469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Higher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9A53F6C-DA10-4154-8DA1-8E71C06A82D9}"/>
              </a:ext>
            </a:extLst>
          </p:cNvPr>
          <p:cNvSpPr/>
          <p:nvPr/>
        </p:nvSpPr>
        <p:spPr>
          <a:xfrm>
            <a:off x="6924278" y="5285915"/>
            <a:ext cx="45554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Franklin Gothic Demi" panose="020B0703020102020204" pitchFamily="34" charset="0"/>
              </a:rPr>
              <a:t>USDA Forecasts 3% Increase in Crop and Livestock Receipts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0DBF984C-BFC7-4106-ACA5-7DF50083E2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5836930"/>
              </p:ext>
            </p:extLst>
          </p:nvPr>
        </p:nvGraphicFramePr>
        <p:xfrm>
          <a:off x="377734" y="4521007"/>
          <a:ext cx="5718266" cy="1684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Rectangle 24">
            <a:extLst>
              <a:ext uri="{FF2B5EF4-FFF2-40B4-BE49-F238E27FC236}">
                <a16:creationId xmlns:a16="http://schemas.microsoft.com/office/drawing/2014/main" id="{458E2715-2F06-4542-A5BD-38C08F8EF03D}"/>
              </a:ext>
            </a:extLst>
          </p:cNvPr>
          <p:cNvSpPr/>
          <p:nvPr/>
        </p:nvSpPr>
        <p:spPr>
          <a:xfrm>
            <a:off x="395176" y="4604722"/>
            <a:ext cx="2237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Over Next Five Years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0000000-0008-0000-05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3865901"/>
              </p:ext>
            </p:extLst>
          </p:nvPr>
        </p:nvGraphicFramePr>
        <p:xfrm>
          <a:off x="368672" y="1198429"/>
          <a:ext cx="11213728" cy="3866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32033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701E77A6-DBD7-48EF-8FA1-70490AB3FE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9504229"/>
              </p:ext>
            </p:extLst>
          </p:nvPr>
        </p:nvGraphicFramePr>
        <p:xfrm>
          <a:off x="377734" y="4527274"/>
          <a:ext cx="5718266" cy="1684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99CDEDE9-A0BA-4385-AA7A-DEEBDA7B5B47}"/>
              </a:ext>
            </a:extLst>
          </p:cNvPr>
          <p:cNvSpPr/>
          <p:nvPr/>
        </p:nvSpPr>
        <p:spPr>
          <a:xfrm>
            <a:off x="203852" y="170455"/>
            <a:ext cx="117791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58838" algn="l"/>
              </a:tabLst>
            </a:pPr>
            <a:r>
              <a:rPr lang="en-US" sz="36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Most Producers Expect Higher Production Expenses in 2020, Long-Term Costs Certain to Rise</a:t>
            </a: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298DAF2E-5D75-450F-B697-1D9570479F52}"/>
              </a:ext>
            </a:extLst>
          </p:cNvPr>
          <p:cNvSpPr txBox="1">
            <a:spLocks/>
          </p:cNvSpPr>
          <p:nvPr/>
        </p:nvSpPr>
        <p:spPr>
          <a:xfrm>
            <a:off x="5572125" y="6358982"/>
            <a:ext cx="6010275" cy="16871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000" i="1" dirty="0">
                <a:latin typeface="Franklin Gothic Book" panose="020B0503020102020204" pitchFamily="34" charset="0"/>
              </a:rPr>
              <a:t>Source: Farm Bureau Survey, USDA ERS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86BE43-1042-42E2-885A-042CA0F68161}"/>
              </a:ext>
            </a:extLst>
          </p:cNvPr>
          <p:cNvSpPr/>
          <p:nvPr/>
        </p:nvSpPr>
        <p:spPr>
          <a:xfrm>
            <a:off x="377735" y="1406577"/>
            <a:ext cx="10436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58838" algn="l"/>
              </a:tabLst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Compared to today, what are your expectations for farm production expenses in 2020?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56D10A-7D77-49E7-B46A-2FBA030B2E33}"/>
              </a:ext>
            </a:extLst>
          </p:cNvPr>
          <p:cNvSpPr/>
          <p:nvPr/>
        </p:nvSpPr>
        <p:spPr>
          <a:xfrm>
            <a:off x="520594" y="3985071"/>
            <a:ext cx="9932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Lower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C96F34-3A02-426C-912A-0405494F9BBC}"/>
              </a:ext>
            </a:extLst>
          </p:cNvPr>
          <p:cNvSpPr/>
          <p:nvPr/>
        </p:nvSpPr>
        <p:spPr>
          <a:xfrm>
            <a:off x="2046477" y="3974061"/>
            <a:ext cx="2380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About The Same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7C0408-F258-4B06-A761-F6BF62EE4D50}"/>
              </a:ext>
            </a:extLst>
          </p:cNvPr>
          <p:cNvSpPr/>
          <p:nvPr/>
        </p:nvSpPr>
        <p:spPr>
          <a:xfrm>
            <a:off x="5168348" y="3979827"/>
            <a:ext cx="64140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Higher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D1F169-1050-4684-935E-E4B18DCC5066}"/>
              </a:ext>
            </a:extLst>
          </p:cNvPr>
          <p:cNvSpPr/>
          <p:nvPr/>
        </p:nvSpPr>
        <p:spPr bwMode="auto">
          <a:xfrm>
            <a:off x="6828183" y="5218043"/>
            <a:ext cx="4651513" cy="993914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82D5B6-7CB0-4733-A4C8-C519192A8575}"/>
              </a:ext>
            </a:extLst>
          </p:cNvPr>
          <p:cNvSpPr/>
          <p:nvPr/>
        </p:nvSpPr>
        <p:spPr>
          <a:xfrm>
            <a:off x="7026982" y="5299501"/>
            <a:ext cx="42539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Franklin Gothic Demi" panose="020B0703020102020204" pitchFamily="34" charset="0"/>
              </a:rPr>
              <a:t>USDA Forecasts 3% Increase in Cash &amp; Total Expenses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6D9A17-9FF0-421A-9361-75FBA5F42739}"/>
              </a:ext>
            </a:extLst>
          </p:cNvPr>
          <p:cNvSpPr/>
          <p:nvPr/>
        </p:nvSpPr>
        <p:spPr>
          <a:xfrm>
            <a:off x="395176" y="4604722"/>
            <a:ext cx="2237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Over Next Five Years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4545039"/>
              </p:ext>
            </p:extLst>
          </p:nvPr>
        </p:nvGraphicFramePr>
        <p:xfrm>
          <a:off x="425779" y="1151531"/>
          <a:ext cx="11213728" cy="3866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87739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0257AD9C-1228-4279-A19A-AD55594820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3932453"/>
              </p:ext>
            </p:extLst>
          </p:nvPr>
        </p:nvGraphicFramePr>
        <p:xfrm>
          <a:off x="314762" y="4521010"/>
          <a:ext cx="5718266" cy="1684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99CDEDE9-A0BA-4385-AA7A-DEEBDA7B5B47}"/>
              </a:ext>
            </a:extLst>
          </p:cNvPr>
          <p:cNvSpPr/>
          <p:nvPr/>
        </p:nvSpPr>
        <p:spPr>
          <a:xfrm>
            <a:off x="203852" y="170455"/>
            <a:ext cx="117791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58838" algn="l"/>
              </a:tabLst>
            </a:pPr>
            <a:r>
              <a:rPr lang="en-US" sz="36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More Than 80% of Farmers Expect Profits to Be The Same or Lower in 2020, Slightly More Long-Run Optimism</a:t>
            </a: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298DAF2E-5D75-450F-B697-1D9570479F52}"/>
              </a:ext>
            </a:extLst>
          </p:cNvPr>
          <p:cNvSpPr txBox="1">
            <a:spLocks/>
          </p:cNvSpPr>
          <p:nvPr/>
        </p:nvSpPr>
        <p:spPr>
          <a:xfrm>
            <a:off x="5572125" y="6358982"/>
            <a:ext cx="6010275" cy="16871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000" i="1" dirty="0">
                <a:latin typeface="Franklin Gothic Book" panose="020B0503020102020204" pitchFamily="34" charset="0"/>
              </a:rPr>
              <a:t>Source: Farm Bureau Survey, USDA ERS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86BE43-1042-42E2-885A-042CA0F68161}"/>
              </a:ext>
            </a:extLst>
          </p:cNvPr>
          <p:cNvSpPr/>
          <p:nvPr/>
        </p:nvSpPr>
        <p:spPr>
          <a:xfrm>
            <a:off x="377734" y="1376772"/>
            <a:ext cx="8527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58838" algn="l"/>
              </a:tabLst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Compared to today, what are your expectations for farm profitability in 2020?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56D10A-7D77-49E7-B46A-2FBA030B2E33}"/>
              </a:ext>
            </a:extLst>
          </p:cNvPr>
          <p:cNvSpPr/>
          <p:nvPr/>
        </p:nvSpPr>
        <p:spPr>
          <a:xfrm>
            <a:off x="377734" y="3950023"/>
            <a:ext cx="50358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Lower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C96F34-3A02-426C-912A-0405494F9BBC}"/>
              </a:ext>
            </a:extLst>
          </p:cNvPr>
          <p:cNvSpPr/>
          <p:nvPr/>
        </p:nvSpPr>
        <p:spPr>
          <a:xfrm>
            <a:off x="5511415" y="3950023"/>
            <a:ext cx="4015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About The Same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7C0408-F258-4B06-A761-F6BF62EE4D50}"/>
              </a:ext>
            </a:extLst>
          </p:cNvPr>
          <p:cNvSpPr/>
          <p:nvPr/>
        </p:nvSpPr>
        <p:spPr>
          <a:xfrm>
            <a:off x="9660834" y="3950023"/>
            <a:ext cx="16896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Higher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D1F169-1050-4684-935E-E4B18DCC5066}"/>
              </a:ext>
            </a:extLst>
          </p:cNvPr>
          <p:cNvSpPr/>
          <p:nvPr/>
        </p:nvSpPr>
        <p:spPr bwMode="auto">
          <a:xfrm>
            <a:off x="6828183" y="5218043"/>
            <a:ext cx="4651513" cy="993914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82D5B6-7CB0-4733-A4C8-C519192A8575}"/>
              </a:ext>
            </a:extLst>
          </p:cNvPr>
          <p:cNvSpPr/>
          <p:nvPr/>
        </p:nvSpPr>
        <p:spPr>
          <a:xfrm>
            <a:off x="7026982" y="5259745"/>
            <a:ext cx="42539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Franklin Gothic Demi" panose="020B0703020102020204" pitchFamily="34" charset="0"/>
              </a:rPr>
              <a:t>USDA Forecasts 3% Increase in Net Farm Income, 9% Decrease in Net Cash Income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2B385E-5E2A-49AA-B74D-13CAD36C3883}"/>
              </a:ext>
            </a:extLst>
          </p:cNvPr>
          <p:cNvSpPr/>
          <p:nvPr/>
        </p:nvSpPr>
        <p:spPr>
          <a:xfrm>
            <a:off x="395176" y="4604722"/>
            <a:ext cx="2237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Over Next Five Years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3055078"/>
              </p:ext>
            </p:extLst>
          </p:nvPr>
        </p:nvGraphicFramePr>
        <p:xfrm>
          <a:off x="314762" y="1160897"/>
          <a:ext cx="11213728" cy="3866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17696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CDEDE9-A0BA-4385-AA7A-DEEBDA7B5B47}"/>
              </a:ext>
            </a:extLst>
          </p:cNvPr>
          <p:cNvSpPr/>
          <p:nvPr/>
        </p:nvSpPr>
        <p:spPr>
          <a:xfrm>
            <a:off x="203852" y="170455"/>
            <a:ext cx="117791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58838" algn="l"/>
              </a:tabLst>
            </a:pPr>
            <a:r>
              <a:rPr lang="en-US" sz="36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Few Producers Expect Farmland Values or Cash Rents to Decline in 2020 &amp; Likely to Hold Long-Term Value</a:t>
            </a: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298DAF2E-5D75-450F-B697-1D9570479F52}"/>
              </a:ext>
            </a:extLst>
          </p:cNvPr>
          <p:cNvSpPr txBox="1">
            <a:spLocks/>
          </p:cNvSpPr>
          <p:nvPr/>
        </p:nvSpPr>
        <p:spPr>
          <a:xfrm>
            <a:off x="5572125" y="6358982"/>
            <a:ext cx="6010275" cy="16871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000" i="1" dirty="0">
                <a:latin typeface="Franklin Gothic Book" panose="020B0503020102020204" pitchFamily="34" charset="0"/>
              </a:rPr>
              <a:t>Source: Farm Bureau Survey, USDA NASS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86BE43-1042-42E2-885A-042CA0F68161}"/>
              </a:ext>
            </a:extLst>
          </p:cNvPr>
          <p:cNvSpPr/>
          <p:nvPr/>
        </p:nvSpPr>
        <p:spPr>
          <a:xfrm>
            <a:off x="395176" y="1367903"/>
            <a:ext cx="8527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58838" algn="l"/>
              </a:tabLst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Compared to today, what are your expectations for farmland values and cash rents in your area in 2020?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56D10A-7D77-49E7-B46A-2FBA030B2E33}"/>
              </a:ext>
            </a:extLst>
          </p:cNvPr>
          <p:cNvSpPr/>
          <p:nvPr/>
        </p:nvSpPr>
        <p:spPr>
          <a:xfrm>
            <a:off x="927648" y="3980453"/>
            <a:ext cx="9932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Lower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C96F34-3A02-426C-912A-0405494F9BBC}"/>
              </a:ext>
            </a:extLst>
          </p:cNvPr>
          <p:cNvSpPr/>
          <p:nvPr/>
        </p:nvSpPr>
        <p:spPr>
          <a:xfrm>
            <a:off x="4646202" y="3980453"/>
            <a:ext cx="2380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About The Same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7C0408-F258-4B06-A761-F6BF62EE4D50}"/>
              </a:ext>
            </a:extLst>
          </p:cNvPr>
          <p:cNvSpPr/>
          <p:nvPr/>
        </p:nvSpPr>
        <p:spPr>
          <a:xfrm>
            <a:off x="9633994" y="4002325"/>
            <a:ext cx="16469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Higher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D1F169-1050-4684-935E-E4B18DCC5066}"/>
              </a:ext>
            </a:extLst>
          </p:cNvPr>
          <p:cNvSpPr/>
          <p:nvPr/>
        </p:nvSpPr>
        <p:spPr bwMode="auto">
          <a:xfrm>
            <a:off x="6828183" y="5218043"/>
            <a:ext cx="4651513" cy="993914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82D5B6-7CB0-4733-A4C8-C519192A8575}"/>
              </a:ext>
            </a:extLst>
          </p:cNvPr>
          <p:cNvSpPr/>
          <p:nvPr/>
        </p:nvSpPr>
        <p:spPr>
          <a:xfrm>
            <a:off x="7026982" y="5299501"/>
            <a:ext cx="42539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Franklin Gothic Demi" panose="020B0703020102020204" pitchFamily="34" charset="0"/>
              </a:rPr>
              <a:t>2019 Cash Rents Increased by 1.4%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83E3A0-1CAD-4482-8F6C-58B6F1B1282C}"/>
              </a:ext>
            </a:extLst>
          </p:cNvPr>
          <p:cNvSpPr/>
          <p:nvPr/>
        </p:nvSpPr>
        <p:spPr>
          <a:xfrm>
            <a:off x="395176" y="4604722"/>
            <a:ext cx="2237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Over Next Five Years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2D524C27-D629-4EE1-A85B-566A208B91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6096058"/>
              </p:ext>
            </p:extLst>
          </p:nvPr>
        </p:nvGraphicFramePr>
        <p:xfrm>
          <a:off x="400293" y="4527274"/>
          <a:ext cx="5718266" cy="1684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1734481"/>
              </p:ext>
            </p:extLst>
          </p:nvPr>
        </p:nvGraphicFramePr>
        <p:xfrm>
          <a:off x="368672" y="1107732"/>
          <a:ext cx="11213728" cy="3866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5393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6A5B5C66-BF04-40CF-8EF5-3279CF6D78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4606370"/>
              </p:ext>
            </p:extLst>
          </p:nvPr>
        </p:nvGraphicFramePr>
        <p:xfrm>
          <a:off x="489136" y="1147971"/>
          <a:ext cx="11213728" cy="3866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298DAF2E-5D75-450F-B697-1D9570479F52}"/>
              </a:ext>
            </a:extLst>
          </p:cNvPr>
          <p:cNvSpPr txBox="1">
            <a:spLocks/>
          </p:cNvSpPr>
          <p:nvPr/>
        </p:nvSpPr>
        <p:spPr>
          <a:xfrm>
            <a:off x="5572125" y="6358982"/>
            <a:ext cx="6010275" cy="16871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000" i="1" dirty="0">
                <a:latin typeface="Franklin Gothic Book" panose="020B0503020102020204" pitchFamily="34" charset="0"/>
              </a:rPr>
              <a:t>Source: Farm Bureau Survey, USDA ERS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86BE43-1042-42E2-885A-042CA0F68161}"/>
              </a:ext>
            </a:extLst>
          </p:cNvPr>
          <p:cNvSpPr/>
          <p:nvPr/>
        </p:nvSpPr>
        <p:spPr>
          <a:xfrm>
            <a:off x="342605" y="1607255"/>
            <a:ext cx="96707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58838" algn="l"/>
              </a:tabLst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Compared to today, what are your expectations for farm debt in 2020?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56D10A-7D77-49E7-B46A-2FBA030B2E33}"/>
              </a:ext>
            </a:extLst>
          </p:cNvPr>
          <p:cNvSpPr/>
          <p:nvPr/>
        </p:nvSpPr>
        <p:spPr>
          <a:xfrm>
            <a:off x="672861" y="3979833"/>
            <a:ext cx="9932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Lower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C96F34-3A02-426C-912A-0405494F9BBC}"/>
              </a:ext>
            </a:extLst>
          </p:cNvPr>
          <p:cNvSpPr/>
          <p:nvPr/>
        </p:nvSpPr>
        <p:spPr>
          <a:xfrm>
            <a:off x="1760106" y="3973923"/>
            <a:ext cx="2380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About The Same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7C0408-F258-4B06-A761-F6BF62EE4D50}"/>
              </a:ext>
            </a:extLst>
          </p:cNvPr>
          <p:cNvSpPr/>
          <p:nvPr/>
        </p:nvSpPr>
        <p:spPr>
          <a:xfrm>
            <a:off x="4234846" y="3979833"/>
            <a:ext cx="73475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Higher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D1F169-1050-4684-935E-E4B18DCC5066}"/>
              </a:ext>
            </a:extLst>
          </p:cNvPr>
          <p:cNvSpPr/>
          <p:nvPr/>
        </p:nvSpPr>
        <p:spPr bwMode="auto">
          <a:xfrm>
            <a:off x="6828183" y="5218043"/>
            <a:ext cx="4651513" cy="993914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82D5B6-7CB0-4733-A4C8-C519192A8575}"/>
              </a:ext>
            </a:extLst>
          </p:cNvPr>
          <p:cNvSpPr/>
          <p:nvPr/>
        </p:nvSpPr>
        <p:spPr>
          <a:xfrm>
            <a:off x="7026982" y="5299501"/>
            <a:ext cx="425391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Franklin Gothic Demi" panose="020B0703020102020204" pitchFamily="34" charset="0"/>
              </a:rPr>
              <a:t>USDA Forecasts Farm Debt to Rise 2.3%, Real Estate Up 3.2%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0D23D51-C100-47F9-8495-7C3B2324BC31}"/>
              </a:ext>
            </a:extLst>
          </p:cNvPr>
          <p:cNvSpPr/>
          <p:nvPr/>
        </p:nvSpPr>
        <p:spPr>
          <a:xfrm>
            <a:off x="395176" y="4604722"/>
            <a:ext cx="2237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Over Next Five Years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95F93E1-704B-4CD3-973B-31FC759B5527}"/>
              </a:ext>
            </a:extLst>
          </p:cNvPr>
          <p:cNvSpPr/>
          <p:nvPr/>
        </p:nvSpPr>
        <p:spPr>
          <a:xfrm>
            <a:off x="203852" y="170455"/>
            <a:ext cx="117791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58838" algn="l"/>
              </a:tabLst>
            </a:pPr>
            <a:r>
              <a:rPr lang="en-US" sz="36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Majority of Farmers Expect Debt to Rise in 2020 &amp; See No Major Change In Long-Run Debt Trends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B2949173-04CB-44D3-A680-AE6EA8489F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7271934"/>
              </p:ext>
            </p:extLst>
          </p:nvPr>
        </p:nvGraphicFramePr>
        <p:xfrm>
          <a:off x="342605" y="4527274"/>
          <a:ext cx="5718266" cy="1684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0140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0070CE12-C8F0-426F-8C8C-E21F8EFA36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5275949"/>
              </p:ext>
            </p:extLst>
          </p:nvPr>
        </p:nvGraphicFramePr>
        <p:xfrm>
          <a:off x="363240" y="1228434"/>
          <a:ext cx="11213728" cy="3866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99CDEDE9-A0BA-4385-AA7A-DEEBDA7B5B47}"/>
              </a:ext>
            </a:extLst>
          </p:cNvPr>
          <p:cNvSpPr/>
          <p:nvPr/>
        </p:nvSpPr>
        <p:spPr>
          <a:xfrm>
            <a:off x="203852" y="170455"/>
            <a:ext cx="117791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58838" algn="l"/>
              </a:tabLst>
            </a:pPr>
            <a:r>
              <a:rPr lang="en-US" sz="36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Farm Investments Expected to Slow in 2020, Hesitant to Make Long-Run Investments</a:t>
            </a: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298DAF2E-5D75-450F-B697-1D9570479F52}"/>
              </a:ext>
            </a:extLst>
          </p:cNvPr>
          <p:cNvSpPr txBox="1">
            <a:spLocks/>
          </p:cNvSpPr>
          <p:nvPr/>
        </p:nvSpPr>
        <p:spPr>
          <a:xfrm>
            <a:off x="5572125" y="6358982"/>
            <a:ext cx="6010275" cy="16871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000" i="1" dirty="0">
                <a:latin typeface="Franklin Gothic Book" panose="020B0503020102020204" pitchFamily="34" charset="0"/>
              </a:rPr>
              <a:t>Source: Farm Bureau Survey, USDA ERS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86BE43-1042-42E2-885A-042CA0F68161}"/>
              </a:ext>
            </a:extLst>
          </p:cNvPr>
          <p:cNvSpPr/>
          <p:nvPr/>
        </p:nvSpPr>
        <p:spPr>
          <a:xfrm>
            <a:off x="377734" y="1436397"/>
            <a:ext cx="113251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58838" algn="l"/>
              </a:tabLst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Compared to today, what are your expectations for farm investments and capital purchases in 2020 (new buildings, equipment, technology, etc.)?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56D10A-7D77-49E7-B46A-2FBA030B2E33}"/>
              </a:ext>
            </a:extLst>
          </p:cNvPr>
          <p:cNvSpPr/>
          <p:nvPr/>
        </p:nvSpPr>
        <p:spPr>
          <a:xfrm>
            <a:off x="515888" y="4069280"/>
            <a:ext cx="61930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Lower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C96F34-3A02-426C-912A-0405494F9BBC}"/>
              </a:ext>
            </a:extLst>
          </p:cNvPr>
          <p:cNvSpPr/>
          <p:nvPr/>
        </p:nvSpPr>
        <p:spPr>
          <a:xfrm>
            <a:off x="7225430" y="4065395"/>
            <a:ext cx="2380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About The Same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7C0408-F258-4B06-A761-F6BF62EE4D50}"/>
              </a:ext>
            </a:extLst>
          </p:cNvPr>
          <p:cNvSpPr/>
          <p:nvPr/>
        </p:nvSpPr>
        <p:spPr>
          <a:xfrm>
            <a:off x="9852673" y="4067985"/>
            <a:ext cx="16469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Higher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0FA765A-93C6-45AF-863A-11871E0B3A10}"/>
              </a:ext>
            </a:extLst>
          </p:cNvPr>
          <p:cNvSpPr/>
          <p:nvPr/>
        </p:nvSpPr>
        <p:spPr>
          <a:xfrm>
            <a:off x="395176" y="4604722"/>
            <a:ext cx="2237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Franklin Gothic Demi" panose="020B0703020102020204" pitchFamily="34" charset="0"/>
              </a:rPr>
              <a:t>Over Next Five Years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F3AD1A71-17A5-490F-9E3C-D9EC5779DB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5562956"/>
              </p:ext>
            </p:extLst>
          </p:nvPr>
        </p:nvGraphicFramePr>
        <p:xfrm>
          <a:off x="322033" y="4593725"/>
          <a:ext cx="5718266" cy="1684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Rectangle 21">
            <a:extLst>
              <a:ext uri="{FF2B5EF4-FFF2-40B4-BE49-F238E27FC236}">
                <a16:creationId xmlns:a16="http://schemas.microsoft.com/office/drawing/2014/main" id="{D23EB6C6-A2D1-48AA-BCCF-4028B7765046}"/>
              </a:ext>
            </a:extLst>
          </p:cNvPr>
          <p:cNvSpPr/>
          <p:nvPr/>
        </p:nvSpPr>
        <p:spPr bwMode="auto">
          <a:xfrm>
            <a:off x="6828183" y="5218043"/>
            <a:ext cx="4651513" cy="993914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F1FA860-777C-4E21-BB10-B7637FCCFD46}"/>
              </a:ext>
            </a:extLst>
          </p:cNvPr>
          <p:cNvSpPr/>
          <p:nvPr/>
        </p:nvSpPr>
        <p:spPr>
          <a:xfrm>
            <a:off x="6927582" y="5332639"/>
            <a:ext cx="44527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USDA Forecasts Capital Expenditures to Rise 0.7%, Down 35% Since 2014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357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733FED5-2533-1C43-95F9-E95976A1FDF2}"/>
              </a:ext>
            </a:extLst>
          </p:cNvPr>
          <p:cNvSpPr/>
          <p:nvPr/>
        </p:nvSpPr>
        <p:spPr bwMode="auto">
          <a:xfrm>
            <a:off x="0" y="0"/>
            <a:ext cx="12192000" cy="669234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784D35-8154-4AA3-9CB3-BE0821942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800" kern="1200" dirty="0"/>
              <a:t>New AFBF Risk Management Partner</a:t>
            </a:r>
            <a:br>
              <a:rPr lang="en-US" sz="2800" kern="1200" dirty="0"/>
            </a:br>
            <a:endParaRPr lang="en-US" sz="2800" i="1" kern="1200" dirty="0"/>
          </a:p>
        </p:txBody>
      </p:sp>
      <p:pic>
        <p:nvPicPr>
          <p:cNvPr id="4" name="Picture 2" descr="http://d9hhrg4mnvzow.cloudfront.net/www6.intlfcstone.com/farm-bureau-member-benefits/2d40ae86-know-risk-asset_02v02t000000000000001.png">
            <a:extLst>
              <a:ext uri="{FF2B5EF4-FFF2-40B4-BE49-F238E27FC236}">
                <a16:creationId xmlns:a16="http://schemas.microsoft.com/office/drawing/2014/main" id="{9FE1CDFA-E9D1-4ACA-94C8-F400F4421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1356060"/>
            <a:ext cx="1434352" cy="1407289"/>
          </a:xfrm>
          <a:prstGeom prst="rect">
            <a:avLst/>
          </a:prstGeom>
          <a:solidFill>
            <a:srgbClr val="0067AB"/>
          </a:solidFill>
        </p:spPr>
      </p:pic>
      <p:pic>
        <p:nvPicPr>
          <p:cNvPr id="5" name="Picture 4" descr="http://d9hhrg4mnvzow.cloudfront.net/www6.intlfcstone.com/farm-bureau-member-benefits/873490be-otc-asset_03n03m000000000000001.png">
            <a:extLst>
              <a:ext uri="{FF2B5EF4-FFF2-40B4-BE49-F238E27FC236}">
                <a16:creationId xmlns:a16="http://schemas.microsoft.com/office/drawing/2014/main" id="{9786DF40-CC7D-441F-B93A-FD15F517F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992" y="1295847"/>
            <a:ext cx="1470436" cy="145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d9hhrg4mnvzow.cloudfront.net/www6.intlfcstone.com/farm-bureau-member-benefits/aadd9a48-mi-asset_02v02u000000000000001.png">
            <a:extLst>
              <a:ext uri="{FF2B5EF4-FFF2-40B4-BE49-F238E27FC236}">
                <a16:creationId xmlns:a16="http://schemas.microsoft.com/office/drawing/2014/main" id="{B0ACCE8E-9090-4441-B180-A6BD5742A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614" y="1379006"/>
            <a:ext cx="1416310" cy="1398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d9hhrg4mnvzow.cloudfront.net/www6.intlfcstone.com/farm-bureau-member-benefits/0cdfdc17-events-asset_02t02u000000000000001.png">
            <a:extLst>
              <a:ext uri="{FF2B5EF4-FFF2-40B4-BE49-F238E27FC236}">
                <a16:creationId xmlns:a16="http://schemas.microsoft.com/office/drawing/2014/main" id="{F5A2BFB1-27A1-4795-8123-1CC755F61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180" y="1395555"/>
            <a:ext cx="1416310" cy="142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E5474A-DCF2-4BD5-8541-F19B7D00FE98}"/>
              </a:ext>
            </a:extLst>
          </p:cNvPr>
          <p:cNvSpPr txBox="1"/>
          <p:nvPr/>
        </p:nvSpPr>
        <p:spPr>
          <a:xfrm>
            <a:off x="381000" y="2747157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Franklin Gothic Medium" panose="020B0603020102020204" pitchFamily="34" charset="0"/>
                <a:ea typeface="ＭＳ Ｐゴシック" charset="-128"/>
              </a:rPr>
              <a:t>Know-Risk™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Franklin Gothic Medium" panose="020B0603020102020204" pitchFamily="34" charset="0"/>
                <a:ea typeface="ＭＳ Ｐゴシック" charset="-128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Franklin Gothic Medium" panose="020B0603020102020204" pitchFamily="34" charset="0"/>
                <a:ea typeface="ＭＳ Ｐゴシック" charset="-128"/>
              </a:rPr>
              <a:t>Crop Marketing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F42362-A03E-44F6-9765-E5213D10EDC8}"/>
              </a:ext>
            </a:extLst>
          </p:cNvPr>
          <p:cNvSpPr txBox="1"/>
          <p:nvPr/>
        </p:nvSpPr>
        <p:spPr>
          <a:xfrm>
            <a:off x="3352800" y="2670956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ＭＳ Ｐゴシック" charset="-128"/>
              </a:rPr>
              <a:t>Futures/OTC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ＭＳ Ｐゴシック" charset="-128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ＭＳ Ｐゴシック" charset="-128"/>
              </a:rPr>
              <a:t>Trades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21AD2C-5F28-45B6-BC76-A8FA09A650BE}"/>
              </a:ext>
            </a:extLst>
          </p:cNvPr>
          <p:cNvSpPr txBox="1"/>
          <p:nvPr/>
        </p:nvSpPr>
        <p:spPr>
          <a:xfrm>
            <a:off x="6272464" y="2749610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4B230"/>
                </a:solidFill>
                <a:effectLst/>
                <a:uLnTx/>
                <a:uFillTx/>
                <a:latin typeface="Franklin Gothic Medium" panose="020B0603020102020204" pitchFamily="34" charset="0"/>
                <a:ea typeface="ＭＳ Ｐゴシック" charset="-128"/>
              </a:rPr>
              <a:t>Market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4B230"/>
                </a:solidFill>
                <a:effectLst/>
                <a:uLnTx/>
                <a:uFillTx/>
                <a:latin typeface="Franklin Gothic Medium" panose="020B0603020102020204" pitchFamily="34" charset="0"/>
                <a:ea typeface="ＭＳ Ｐゴシック" charset="-128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4B230"/>
                </a:solidFill>
                <a:effectLst/>
                <a:uLnTx/>
                <a:uFillTx/>
                <a:latin typeface="Franklin Gothic Medium" panose="020B0603020102020204" pitchFamily="34" charset="0"/>
                <a:ea typeface="ＭＳ Ｐゴシック" charset="-128"/>
              </a:rPr>
              <a:t>Intelligence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1A314F-9DFC-4A5D-979E-3852540CF6EE}"/>
              </a:ext>
            </a:extLst>
          </p:cNvPr>
          <p:cNvSpPr txBox="1"/>
          <p:nvPr/>
        </p:nvSpPr>
        <p:spPr>
          <a:xfrm>
            <a:off x="8974148" y="2793249"/>
            <a:ext cx="32940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ＭＳ Ｐゴシック" charset="-128"/>
              </a:rPr>
              <a:t>Market Outlooks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ＭＳ Ｐゴシック" charset="-128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ＭＳ Ｐゴシック" charset="-128"/>
              </a:rPr>
              <a:t>&amp; Education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C68A6F9-1971-4070-995A-8CEF780278C5}"/>
              </a:ext>
            </a:extLst>
          </p:cNvPr>
          <p:cNvGrpSpPr/>
          <p:nvPr/>
        </p:nvGrpSpPr>
        <p:grpSpPr>
          <a:xfrm>
            <a:off x="634859" y="3801588"/>
            <a:ext cx="2130735" cy="666276"/>
            <a:chOff x="2184" y="1334"/>
            <a:chExt cx="2130735" cy="1360463"/>
          </a:xfrm>
          <a:solidFill>
            <a:srgbClr val="00558E"/>
          </a:solidFill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2D14B88-153D-49A4-99D2-1E1812E354EA}"/>
                </a:ext>
              </a:extLst>
            </p:cNvPr>
            <p:cNvSpPr/>
            <p:nvPr/>
          </p:nvSpPr>
          <p:spPr>
            <a:xfrm>
              <a:off x="2184" y="1334"/>
              <a:ext cx="2130735" cy="1360463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ctangle: Rounded Corners 4">
              <a:extLst>
                <a:ext uri="{FF2B5EF4-FFF2-40B4-BE49-F238E27FC236}">
                  <a16:creationId xmlns:a16="http://schemas.microsoft.com/office/drawing/2014/main" id="{4C0B8344-DE80-45CD-A98D-D9ABF046DF62}"/>
                </a:ext>
              </a:extLst>
            </p:cNvPr>
            <p:cNvSpPr txBox="1"/>
            <p:nvPr/>
          </p:nvSpPr>
          <p:spPr>
            <a:xfrm>
              <a:off x="42031" y="41181"/>
              <a:ext cx="2051041" cy="12807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ＭＳ Ｐゴシック"/>
                </a:rPr>
                <a:t>20% Off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2B81B6-D445-4AE0-9AFE-0B8FF9622665}"/>
              </a:ext>
            </a:extLst>
          </p:cNvPr>
          <p:cNvGrpSpPr/>
          <p:nvPr/>
        </p:nvGrpSpPr>
        <p:grpSpPr>
          <a:xfrm>
            <a:off x="3606659" y="3763568"/>
            <a:ext cx="2130735" cy="666276"/>
            <a:chOff x="2184" y="1334"/>
            <a:chExt cx="2130735" cy="1360463"/>
          </a:xfrm>
          <a:solidFill>
            <a:schemeClr val="accent3">
              <a:lumMod val="50000"/>
            </a:schemeClr>
          </a:solidFill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2CACC1E4-DEDA-4E27-B074-2A5E85AE5F9B}"/>
                </a:ext>
              </a:extLst>
            </p:cNvPr>
            <p:cNvSpPr/>
            <p:nvPr/>
          </p:nvSpPr>
          <p:spPr>
            <a:xfrm>
              <a:off x="2184" y="1334"/>
              <a:ext cx="2130735" cy="1360463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ectangle: Rounded Corners 4">
              <a:extLst>
                <a:ext uri="{FF2B5EF4-FFF2-40B4-BE49-F238E27FC236}">
                  <a16:creationId xmlns:a16="http://schemas.microsoft.com/office/drawing/2014/main" id="{0F21377F-6271-48B1-9200-77D884D53940}"/>
                </a:ext>
              </a:extLst>
            </p:cNvPr>
            <p:cNvSpPr txBox="1"/>
            <p:nvPr/>
          </p:nvSpPr>
          <p:spPr>
            <a:xfrm>
              <a:off x="42031" y="41181"/>
              <a:ext cx="2051041" cy="12807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ＭＳ Ｐゴシック"/>
                </a:rPr>
                <a:t>10 Free Trades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C5B4555-2B7E-4F6E-805C-D28F258E80F8}"/>
              </a:ext>
            </a:extLst>
          </p:cNvPr>
          <p:cNvGrpSpPr/>
          <p:nvPr/>
        </p:nvGrpSpPr>
        <p:grpSpPr>
          <a:xfrm>
            <a:off x="6514846" y="3799921"/>
            <a:ext cx="2130735" cy="666276"/>
            <a:chOff x="2184" y="1334"/>
            <a:chExt cx="2130735" cy="1360463"/>
          </a:xfrm>
          <a:solidFill>
            <a:srgbClr val="F1A50D"/>
          </a:solidFill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3C9799A1-1C1F-4662-BD4E-5A04088B3BBB}"/>
                </a:ext>
              </a:extLst>
            </p:cNvPr>
            <p:cNvSpPr/>
            <p:nvPr/>
          </p:nvSpPr>
          <p:spPr>
            <a:xfrm>
              <a:off x="2184" y="1334"/>
              <a:ext cx="2130735" cy="1360463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ectangle: Rounded Corners 4">
              <a:extLst>
                <a:ext uri="{FF2B5EF4-FFF2-40B4-BE49-F238E27FC236}">
                  <a16:creationId xmlns:a16="http://schemas.microsoft.com/office/drawing/2014/main" id="{0FABB3A9-CB2C-4FC9-B2D3-CB5C6AF902BE}"/>
                </a:ext>
              </a:extLst>
            </p:cNvPr>
            <p:cNvSpPr txBox="1"/>
            <p:nvPr/>
          </p:nvSpPr>
          <p:spPr>
            <a:xfrm>
              <a:off x="42031" y="41181"/>
              <a:ext cx="2051041" cy="12807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ＭＳ Ｐゴシック"/>
                </a:rPr>
                <a:t>Up to 90% Off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323BD93-4FA7-45A2-8EFE-54D89F4CE585}"/>
              </a:ext>
            </a:extLst>
          </p:cNvPr>
          <p:cNvGrpSpPr/>
          <p:nvPr/>
        </p:nvGrpSpPr>
        <p:grpSpPr>
          <a:xfrm>
            <a:off x="9474059" y="3839768"/>
            <a:ext cx="2130735" cy="666276"/>
            <a:chOff x="2184" y="1334"/>
            <a:chExt cx="2130735" cy="1360463"/>
          </a:xfrm>
          <a:solidFill>
            <a:srgbClr val="86461E"/>
          </a:solidFill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9AF7935A-84ED-411B-A70C-BFACE677B65C}"/>
                </a:ext>
              </a:extLst>
            </p:cNvPr>
            <p:cNvSpPr/>
            <p:nvPr/>
          </p:nvSpPr>
          <p:spPr>
            <a:xfrm>
              <a:off x="2184" y="1334"/>
              <a:ext cx="2130735" cy="1360463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ectangle: Rounded Corners 4">
              <a:extLst>
                <a:ext uri="{FF2B5EF4-FFF2-40B4-BE49-F238E27FC236}">
                  <a16:creationId xmlns:a16="http://schemas.microsoft.com/office/drawing/2014/main" id="{41D79847-3291-45DE-BBAE-0C769ED905C6}"/>
                </a:ext>
              </a:extLst>
            </p:cNvPr>
            <p:cNvSpPr txBox="1"/>
            <p:nvPr/>
          </p:nvSpPr>
          <p:spPr>
            <a:xfrm>
              <a:off x="42031" y="41181"/>
              <a:ext cx="2051041" cy="12807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ＭＳ Ｐゴシック"/>
                </a:rPr>
                <a:t>40% Off</a:t>
              </a: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50276557-35D1-40FC-9BDE-009C44488403}"/>
              </a:ext>
            </a:extLst>
          </p:cNvPr>
          <p:cNvSpPr/>
          <p:nvPr/>
        </p:nvSpPr>
        <p:spPr bwMode="auto">
          <a:xfrm>
            <a:off x="0" y="4886325"/>
            <a:ext cx="12192000" cy="18478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1E593B-2BAD-47F5-B644-18F880541440}"/>
              </a:ext>
            </a:extLst>
          </p:cNvPr>
          <p:cNvSpPr txBox="1"/>
          <p:nvPr/>
        </p:nvSpPr>
        <p:spPr>
          <a:xfrm>
            <a:off x="642153" y="5326859"/>
            <a:ext cx="10907694" cy="984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 panose="020B0603020102020204" pitchFamily="34" charset="0"/>
                <a:ea typeface="ＭＳ Ｐゴシック" charset="-128"/>
              </a:rPr>
              <a:t>Learn More at FB.org/FCStone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4D3D57-9747-4B8D-B3A3-15835AC74614}"/>
              </a:ext>
            </a:extLst>
          </p:cNvPr>
          <p:cNvSpPr/>
          <p:nvPr/>
        </p:nvSpPr>
        <p:spPr>
          <a:xfrm>
            <a:off x="1925543" y="6173244"/>
            <a:ext cx="82254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Member benefits available in participating states. Details and restrictions apply.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6CE46BC-683C-435E-AF81-8EA698992B3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92" t="4445" r="7849" b="87778"/>
          <a:stretch/>
        </p:blipFill>
        <p:spPr>
          <a:xfrm>
            <a:off x="9144000" y="178405"/>
            <a:ext cx="2649751" cy="78618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D1BF6FE-6106-43AF-A19A-C961600BBB9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78"/>
          <a:stretch/>
        </p:blipFill>
        <p:spPr>
          <a:xfrm>
            <a:off x="0" y="6692348"/>
            <a:ext cx="121920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21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0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299775F6-7409-3D45-B2D0-1F8840CF9CBD}"/>
              </a:ext>
            </a:extLst>
          </p:cNvPr>
          <p:cNvSpPr/>
          <p:nvPr/>
        </p:nvSpPr>
        <p:spPr>
          <a:xfrm>
            <a:off x="2549486" y="228600"/>
            <a:ext cx="70930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AFBF Economics Team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461459-CE96-5F46-AF74-643B24A2FBF5}"/>
              </a:ext>
            </a:extLst>
          </p:cNvPr>
          <p:cNvSpPr txBox="1"/>
          <p:nvPr/>
        </p:nvSpPr>
        <p:spPr>
          <a:xfrm>
            <a:off x="2710401" y="1151930"/>
            <a:ext cx="2686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Veronica Nigh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Economist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Issues: International Trade, Food Aid, Food Safety, Labor Markets, Tax Policy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854C0D-2968-8746-8C69-CE6D8F7F1CA5}"/>
              </a:ext>
            </a:extLst>
          </p:cNvPr>
          <p:cNvSpPr txBox="1"/>
          <p:nvPr/>
        </p:nvSpPr>
        <p:spPr>
          <a:xfrm>
            <a:off x="8736820" y="1183958"/>
            <a:ext cx="29217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Michael Nepveux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Economist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Issues: Renewable Fuels, Agricultural Data, Livestock and Dairy Markets, Hemp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283D271-428D-4B4B-83FC-3F5901CFECD0}"/>
              </a:ext>
            </a:extLst>
          </p:cNvPr>
          <p:cNvSpPr txBox="1"/>
          <p:nvPr/>
        </p:nvSpPr>
        <p:spPr>
          <a:xfrm>
            <a:off x="2708892" y="3579958"/>
            <a:ext cx="2743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Megan Nelson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Economic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Issues: Transportation, Rural Development, Global Development, Tax Policy</a:t>
            </a:r>
          </a:p>
        </p:txBody>
      </p:sp>
      <p:pic>
        <p:nvPicPr>
          <p:cNvPr id="28" name="Picture 27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59583ABD-62C1-7A48-AFBD-E1303C6E70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85" y="1127787"/>
            <a:ext cx="1792653" cy="2240816"/>
          </a:xfrm>
          <a:prstGeom prst="rect">
            <a:avLst/>
          </a:prstGeom>
        </p:spPr>
      </p:pic>
      <p:pic>
        <p:nvPicPr>
          <p:cNvPr id="34" name="Picture 33" descr="A person wearing a suit and tie smiling at the camera&#10;&#10;Description automatically generated">
            <a:extLst>
              <a:ext uri="{FF2B5EF4-FFF2-40B4-BE49-F238E27FC236}">
                <a16:creationId xmlns:a16="http://schemas.microsoft.com/office/drawing/2014/main" id="{F2A5A545-89B2-934C-9D11-DCA85CD9BA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799" y="1246376"/>
            <a:ext cx="1796847" cy="2245906"/>
          </a:xfrm>
          <a:prstGeom prst="rect">
            <a:avLst/>
          </a:prstGeom>
        </p:spPr>
      </p:pic>
      <p:pic>
        <p:nvPicPr>
          <p:cNvPr id="36" name="Picture 35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FEE6EB9B-8D58-C14A-9420-6432C3E877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57" y="3579958"/>
            <a:ext cx="1792653" cy="224128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92B6BB50-CEA8-B24F-9D8D-EBC10A3D366C}"/>
              </a:ext>
            </a:extLst>
          </p:cNvPr>
          <p:cNvSpPr txBox="1"/>
          <p:nvPr/>
        </p:nvSpPr>
        <p:spPr>
          <a:xfrm>
            <a:off x="8720222" y="3669548"/>
            <a:ext cx="27103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Shelby Myers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Economist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Issues: Crop &amp; Specialty Crop Markets, Environment and Water, Federal Land Issues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A8ED6E-0710-A34B-AD7C-1DE8023DB7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141" y="3644254"/>
            <a:ext cx="1713506" cy="25733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997DE16-42E2-DC42-ACAE-3C73A3C5E371}"/>
              </a:ext>
            </a:extLst>
          </p:cNvPr>
          <p:cNvSpPr/>
          <p:nvPr/>
        </p:nvSpPr>
        <p:spPr bwMode="auto">
          <a:xfrm>
            <a:off x="6469380" y="5765941"/>
            <a:ext cx="2468880" cy="600569"/>
          </a:xfrm>
          <a:prstGeom prst="rect">
            <a:avLst/>
          </a:prstGeom>
          <a:solidFill>
            <a:srgbClr val="F7FCFC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1690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898FEF1-DAAD-4B43-85BD-3702B5BF3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6" y="-6708"/>
            <a:ext cx="12194656" cy="69030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0CDA1C-60CC-498D-B81C-4EA3ED6AE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274638"/>
            <a:ext cx="10870002" cy="792162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tx1"/>
                </a:solidFill>
                <a:latin typeface="Franklin Gothic Demi" panose="020B0703020102020204" pitchFamily="34" charset="0"/>
              </a:rPr>
              <a:t>Total Trade Aid in Round One at $8.5+ Billion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ACA385-BFEF-49EE-B984-1244D243EC39}"/>
              </a:ext>
            </a:extLst>
          </p:cNvPr>
          <p:cNvSpPr/>
          <p:nvPr/>
        </p:nvSpPr>
        <p:spPr>
          <a:xfrm>
            <a:off x="359434" y="950669"/>
            <a:ext cx="106047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800" b="0" i="0" u="none" strike="noStrike" kern="1200" baseline="0">
                <a:solidFill>
                  <a:srgbClr val="000000"/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r>
              <a:rPr lang="en-US" sz="1400" dirty="0">
                <a:latin typeface="Franklin Gothic Book" panose="020B0503020102020204" pitchFamily="34" charset="0"/>
              </a:rPr>
              <a:t>As of May 13, 2019, Includes Corn, Cotton, Dairy, Sweet Cherries, Hogs, Shelled Almonds, Sorghum, Soybeans and Wheat</a:t>
            </a:r>
            <a:endParaRPr lang="en-US" sz="1400" i="1" dirty="0">
              <a:latin typeface="Franklin Gothic Book" panose="020B0503020102020204" pitchFamily="34" charset="0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ADABE277-A184-4AED-AA24-AA26BEAC3B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572125" y="6349042"/>
            <a:ext cx="6010275" cy="234320"/>
          </a:xfrm>
        </p:spPr>
        <p:txBody>
          <a:bodyPr/>
          <a:lstStyle/>
          <a:p>
            <a:pPr>
              <a:defRPr/>
            </a:pPr>
            <a:r>
              <a:rPr lang="en-US" sz="1000" i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Source: USDA and Farm Bureau Compilations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0AFEE4-9F2A-412E-AFE4-6649F7FA1A5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" y="1320000"/>
            <a:ext cx="11856480" cy="489029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1F10BAF-3D16-4044-A200-2C0620638352}"/>
              </a:ext>
            </a:extLst>
          </p:cNvPr>
          <p:cNvSpPr txBox="1">
            <a:spLocks/>
          </p:cNvSpPr>
          <p:nvPr/>
        </p:nvSpPr>
        <p:spPr bwMode="auto">
          <a:xfrm>
            <a:off x="359434" y="4917672"/>
            <a:ext cx="458731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A6170E"/>
                </a:solidFill>
                <a:latin typeface="Cambria" panose="02040503050406030204" pitchFamily="18" charset="0"/>
                <a:ea typeface="ＭＳ Ｐゴシック" pitchFamily="-110" charset="-128"/>
                <a:cs typeface="Cambria" panose="02040503050406030204" pitchFamily="18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9pPr>
          </a:lstStyle>
          <a:p>
            <a:pPr algn="l"/>
            <a:r>
              <a:rPr lang="en-US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#MFP1</a:t>
            </a:r>
          </a:p>
          <a:p>
            <a:pPr algn="l"/>
            <a:r>
              <a:rPr lang="en-US" sz="2000" i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 payments to farmers based on production in 2018</a:t>
            </a:r>
          </a:p>
        </p:txBody>
      </p:sp>
    </p:spTree>
    <p:extLst>
      <p:ext uri="{BB962C8B-B14F-4D97-AF65-F5344CB8AC3E}">
        <p14:creationId xmlns:p14="http://schemas.microsoft.com/office/powerpoint/2010/main" val="143452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8" b="6020"/>
          <a:stretch/>
        </p:blipFill>
        <p:spPr>
          <a:xfrm>
            <a:off x="5666" y="14"/>
            <a:ext cx="12180695" cy="685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932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2E7AD9-C9EE-44A7-B5EA-E3315DE4BA9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137" y="1568406"/>
            <a:ext cx="11764190" cy="462738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0347F58-69DD-421B-96B0-ED6ADAA11464}"/>
              </a:ext>
            </a:extLst>
          </p:cNvPr>
          <p:cNvSpPr txBox="1">
            <a:spLocks/>
          </p:cNvSpPr>
          <p:nvPr/>
        </p:nvSpPr>
        <p:spPr>
          <a:xfrm>
            <a:off x="266699" y="274638"/>
            <a:ext cx="11764189" cy="792162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Cambria" panose="02040503050406030204" pitchFamily="18" charset="0"/>
                <a:ea typeface="ＭＳ Ｐゴシック" pitchFamily="-110" charset="-128"/>
                <a:cs typeface="Cambria" panose="02040503050406030204" pitchFamily="18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9pPr>
          </a:lstStyle>
          <a:p>
            <a:pPr algn="l"/>
            <a:r>
              <a:rPr lang="en-US" sz="3200" kern="0" dirty="0">
                <a:solidFill>
                  <a:schemeClr val="tx1"/>
                </a:solidFill>
                <a:latin typeface="Franklin Gothic Demi" panose="020B0703020102020204" pitchFamily="34" charset="0"/>
              </a:rPr>
              <a:t>$14.5 Billion in Trade Assistance Dollars Flowed Into Corn &amp; Cotton Belts in Round 2, Two-Year Total Close to $20B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5B33CB18-9A0F-4A10-AE34-D462677E01F7}"/>
              </a:ext>
            </a:extLst>
          </p:cNvPr>
          <p:cNvSpPr txBox="1">
            <a:spLocks/>
          </p:cNvSpPr>
          <p:nvPr/>
        </p:nvSpPr>
        <p:spPr>
          <a:xfrm>
            <a:off x="5572125" y="6349042"/>
            <a:ext cx="6010275" cy="2343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000" i="1" dirty="0">
                <a:latin typeface="Franklin Gothic Book" panose="020B0503020102020204" pitchFamily="34" charset="0"/>
              </a:rPr>
              <a:t>Source: USDA FSA, Farm Bureau Compilations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2252944-1C31-4105-ADA8-61633635FAC1}"/>
              </a:ext>
            </a:extLst>
          </p:cNvPr>
          <p:cNvSpPr txBox="1">
            <a:spLocks/>
          </p:cNvSpPr>
          <p:nvPr/>
        </p:nvSpPr>
        <p:spPr bwMode="auto">
          <a:xfrm>
            <a:off x="159137" y="5001765"/>
            <a:ext cx="416902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A6170E"/>
                </a:solidFill>
                <a:latin typeface="Cambria" panose="02040503050406030204" pitchFamily="18" charset="0"/>
                <a:ea typeface="ＭＳ Ｐゴシック" pitchFamily="-110" charset="-128"/>
                <a:cs typeface="Cambria" panose="02040503050406030204" pitchFamily="18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9pPr>
          </a:lstStyle>
          <a:p>
            <a:pPr algn="l"/>
            <a:r>
              <a:rPr 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MFP Payments</a:t>
            </a:r>
          </a:p>
          <a:p>
            <a:pPr algn="l"/>
            <a:r>
              <a:rPr lang="en-US" sz="1600" i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 payments to farmers based acreage planted in 2019, cover crops eligible to $15 per acre payment.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D549B8-2FB2-4735-A79F-45059BED58E3}"/>
              </a:ext>
            </a:extLst>
          </p:cNvPr>
          <p:cNvSpPr/>
          <p:nvPr/>
        </p:nvSpPr>
        <p:spPr>
          <a:xfrm>
            <a:off x="478971" y="1272629"/>
            <a:ext cx="10200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800" b="0" i="0" u="none" strike="noStrike" kern="1200" baseline="0">
                <a:solidFill>
                  <a:srgbClr val="000000"/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r>
              <a:rPr lang="en-US" sz="16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Estimated MFP Payments for 2019, All 3 Tranches, Does Not Include Livestock or Specialty Crop Payments</a:t>
            </a:r>
            <a:endParaRPr lang="en-US" sz="1600" i="1" dirty="0">
              <a:solidFill>
                <a:srgbClr val="C00000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805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">
            <a:extLst>
              <a:ext uri="{FF2B5EF4-FFF2-40B4-BE49-F238E27FC236}">
                <a16:creationId xmlns:a16="http://schemas.microsoft.com/office/drawing/2014/main" id="{8E16FC6B-1001-4615-86AB-7C058833B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48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5691E3A-0379-4CDF-9110-FF4EAFFCC515}"/>
              </a:ext>
            </a:extLst>
          </p:cNvPr>
          <p:cNvSpPr txBox="1">
            <a:spLocks/>
          </p:cNvSpPr>
          <p:nvPr/>
        </p:nvSpPr>
        <p:spPr bwMode="auto">
          <a:xfrm>
            <a:off x="1916833" y="1163626"/>
            <a:ext cx="835833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A6170E"/>
                </a:solidFill>
                <a:latin typeface="Cambria" panose="02040503050406030204" pitchFamily="18" charset="0"/>
                <a:ea typeface="ＭＳ Ｐゴシック" pitchFamily="-110" charset="-128"/>
                <a:cs typeface="Cambria" panose="02040503050406030204" pitchFamily="18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9pPr>
          </a:lstStyle>
          <a:p>
            <a:pPr algn="ctr"/>
            <a:r>
              <a:rPr lang="en-US" sz="5400" kern="0" dirty="0">
                <a:solidFill>
                  <a:schemeClr val="bg1"/>
                </a:solidFill>
                <a:latin typeface="Franklin Gothic Demi" panose="020B0703020102020204" pitchFamily="34" charset="0"/>
              </a:rPr>
              <a:t>Midwest Growing Season</a:t>
            </a:r>
          </a:p>
          <a:p>
            <a:pPr algn="ctr"/>
            <a:r>
              <a:rPr lang="en-US" sz="5400" kern="0" dirty="0">
                <a:solidFill>
                  <a:schemeClr val="bg1"/>
                </a:solidFill>
                <a:latin typeface="Franklin Gothic Demi" panose="020B0703020102020204" pitchFamily="34" charset="0"/>
              </a:rPr>
              <a:t> #NoPlant19</a:t>
            </a:r>
          </a:p>
        </p:txBody>
      </p:sp>
    </p:spTree>
    <p:extLst>
      <p:ext uri="{BB962C8B-B14F-4D97-AF65-F5344CB8AC3E}">
        <p14:creationId xmlns:p14="http://schemas.microsoft.com/office/powerpoint/2010/main" val="73854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F2C44-8809-472E-8FFE-65584B6C03C6}"/>
              </a:ext>
            </a:extLst>
          </p:cNvPr>
          <p:cNvSpPr txBox="1">
            <a:spLocks/>
          </p:cNvSpPr>
          <p:nvPr/>
        </p:nvSpPr>
        <p:spPr>
          <a:xfrm>
            <a:off x="266700" y="274638"/>
            <a:ext cx="11669268" cy="792162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Cambria" panose="02040503050406030204" pitchFamily="18" charset="0"/>
                <a:ea typeface="ＭＳ Ｐゴシック" pitchFamily="-110" charset="-128"/>
                <a:cs typeface="Cambria" panose="02040503050406030204" pitchFamily="18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9pPr>
          </a:lstStyle>
          <a:p>
            <a:pPr algn="l"/>
            <a:r>
              <a:rPr lang="en-US" sz="3200" kern="0" dirty="0">
                <a:solidFill>
                  <a:schemeClr val="tx1"/>
                </a:solidFill>
                <a:latin typeface="Franklin Gothic Demi" panose="020B0703020102020204" pitchFamily="34" charset="0"/>
              </a:rPr>
              <a:t>Nearly 20,000,000 Acres Unplanted in 2019 Due To Flooding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F60722BB-BEA0-42D9-8423-5902347DAC6C}"/>
              </a:ext>
            </a:extLst>
          </p:cNvPr>
          <p:cNvSpPr txBox="1">
            <a:spLocks/>
          </p:cNvSpPr>
          <p:nvPr/>
        </p:nvSpPr>
        <p:spPr>
          <a:xfrm>
            <a:off x="5572125" y="6349042"/>
            <a:ext cx="6010275" cy="2343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000" i="1" dirty="0">
                <a:latin typeface="Franklin Gothic Book" panose="020B0503020102020204" pitchFamily="34" charset="0"/>
              </a:rPr>
              <a:t>Source: USDA FSA, Farm Bureau Calculations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C402CAC-DB14-4992-ABEC-AE49CCA1FCAB}"/>
              </a:ext>
            </a:extLst>
          </p:cNvPr>
          <p:cNvSpPr txBox="1">
            <a:spLocks/>
          </p:cNvSpPr>
          <p:nvPr/>
        </p:nvSpPr>
        <p:spPr bwMode="auto">
          <a:xfrm>
            <a:off x="367866" y="4843076"/>
            <a:ext cx="458731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A6170E"/>
                </a:solidFill>
                <a:latin typeface="Cambria" panose="02040503050406030204" pitchFamily="18" charset="0"/>
                <a:ea typeface="ＭＳ Ｐゴシック" pitchFamily="-110" charset="-128"/>
                <a:cs typeface="Cambria" panose="02040503050406030204" pitchFamily="18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9pPr>
          </a:lstStyle>
          <a:p>
            <a:pPr algn="l"/>
            <a:r>
              <a:rPr 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Prevent Plant  </a:t>
            </a:r>
          </a:p>
          <a:p>
            <a:pPr algn="l"/>
            <a:r>
              <a:rPr lang="en-US" sz="1600" i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Prevented planting is a failure to plant an insured crop with the proper equipment by the final planting date.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9FFF6D-818A-43AA-B838-A9F668D08B2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4259"/>
            <a:ext cx="12628489" cy="514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65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D4FEBCC-CD83-4143-9D8E-9DC2242004B0}"/>
              </a:ext>
            </a:extLst>
          </p:cNvPr>
          <p:cNvSpPr txBox="1">
            <a:spLocks/>
          </p:cNvSpPr>
          <p:nvPr/>
        </p:nvSpPr>
        <p:spPr>
          <a:xfrm>
            <a:off x="266700" y="361728"/>
            <a:ext cx="11669268" cy="792162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Cambria" panose="02040503050406030204" pitchFamily="18" charset="0"/>
                <a:ea typeface="ＭＳ Ｐゴシック" pitchFamily="-110" charset="-128"/>
                <a:cs typeface="Cambria" panose="02040503050406030204" pitchFamily="18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9pPr>
          </a:lstStyle>
          <a:p>
            <a:pPr algn="l"/>
            <a:r>
              <a:rPr lang="en-US" sz="3600" kern="0">
                <a:solidFill>
                  <a:schemeClr val="tx1"/>
                </a:solidFill>
                <a:latin typeface="Franklin Gothic Demi" panose="020B0703020102020204" pitchFamily="34" charset="0"/>
              </a:rPr>
              <a:t>Disaster Aid Bonus Payment for #NoPlant19</a:t>
            </a:r>
          </a:p>
          <a:p>
            <a:pPr algn="l"/>
            <a:r>
              <a:rPr lang="en-US" sz="2400" kern="0">
                <a:solidFill>
                  <a:srgbClr val="FF0000"/>
                </a:solidFill>
                <a:latin typeface="Franklin Gothic Demi" panose="020B0703020102020204" pitchFamily="34" charset="0"/>
              </a:rPr>
              <a:t>$292/acre for Corn ($252 + $38) and $220/acre for Soybeans ($192 + $28)</a:t>
            </a:r>
            <a:endParaRPr lang="en-US" kern="0">
              <a:solidFill>
                <a:srgbClr val="FF0000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A08574C-A613-4E6A-9427-37E0EBB860FB}"/>
              </a:ext>
            </a:extLst>
          </p:cNvPr>
          <p:cNvSpPr txBox="1">
            <a:spLocks/>
          </p:cNvSpPr>
          <p:nvPr/>
        </p:nvSpPr>
        <p:spPr>
          <a:xfrm>
            <a:off x="5572125" y="6349042"/>
            <a:ext cx="6010275" cy="2343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000" i="1">
                <a:latin typeface="Franklin Gothic Book" panose="020B0503020102020204" pitchFamily="34" charset="0"/>
              </a:rPr>
              <a:t>Source: USDA FSA, USDA RMA, Farm Bureau Calculations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A570BF-0AAB-4184-B683-44617D0483A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9110" y="1321841"/>
            <a:ext cx="11978904" cy="470681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F23A3DE-CE96-4D4A-889D-C19FCF8CBC25}"/>
              </a:ext>
            </a:extLst>
          </p:cNvPr>
          <p:cNvSpPr txBox="1">
            <a:spLocks/>
          </p:cNvSpPr>
          <p:nvPr/>
        </p:nvSpPr>
        <p:spPr bwMode="auto">
          <a:xfrm>
            <a:off x="333485" y="4839295"/>
            <a:ext cx="397725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A6170E"/>
                </a:solidFill>
                <a:latin typeface="Cambria" panose="02040503050406030204" pitchFamily="18" charset="0"/>
                <a:ea typeface="ＭＳ Ｐゴシック" pitchFamily="-110" charset="-128"/>
                <a:cs typeface="Cambria" panose="02040503050406030204" pitchFamily="18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9pPr>
          </a:lstStyle>
          <a:p>
            <a:pPr algn="l"/>
            <a:r>
              <a:rPr lang="en-US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#Top-Up</a:t>
            </a:r>
          </a:p>
          <a:p>
            <a:pPr algn="l"/>
            <a:r>
              <a:rPr lang="en-US" sz="2000" i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Bonus direct payment equal to 10%-15% of the prevent planting insurance indemnity</a:t>
            </a:r>
          </a:p>
        </p:txBody>
      </p:sp>
    </p:spTree>
    <p:extLst>
      <p:ext uri="{BB962C8B-B14F-4D97-AF65-F5344CB8AC3E}">
        <p14:creationId xmlns:p14="http://schemas.microsoft.com/office/powerpoint/2010/main" val="3278068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D276D097-AC55-4840-9C18-37F9303AB3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921389"/>
              </p:ext>
            </p:extLst>
          </p:nvPr>
        </p:nvGraphicFramePr>
        <p:xfrm>
          <a:off x="360328" y="1681839"/>
          <a:ext cx="9201683" cy="4476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B2D781E-9D78-4A2A-9489-57A922576EBC}"/>
              </a:ext>
            </a:extLst>
          </p:cNvPr>
          <p:cNvCxnSpPr/>
          <p:nvPr/>
        </p:nvCxnSpPr>
        <p:spPr bwMode="auto">
          <a:xfrm>
            <a:off x="9213816" y="4734440"/>
            <a:ext cx="819150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466CAE4B-A50E-4A07-807F-27DDC74FDD43}"/>
              </a:ext>
            </a:extLst>
          </p:cNvPr>
          <p:cNvSpPr/>
          <p:nvPr/>
        </p:nvSpPr>
        <p:spPr bwMode="auto">
          <a:xfrm>
            <a:off x="9170821" y="4682052"/>
            <a:ext cx="104775" cy="104775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855C9E-4696-47F9-B00D-5E6923F2F564}"/>
              </a:ext>
            </a:extLst>
          </p:cNvPr>
          <p:cNvSpPr txBox="1"/>
          <p:nvPr/>
        </p:nvSpPr>
        <p:spPr>
          <a:xfrm>
            <a:off x="10075961" y="4288163"/>
            <a:ext cx="18764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$89.9B </a:t>
            </a:r>
          </a:p>
          <a:p>
            <a:r>
              <a:rPr lang="en-US" sz="1200" dirty="0"/>
              <a:t>Farm-Related Net Cash Income from Crop and Livestock Sales Down 2% or $2B from 2019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086BDAB-B80E-41A9-9719-04755483A635}"/>
              </a:ext>
            </a:extLst>
          </p:cNvPr>
          <p:cNvSpPr txBox="1">
            <a:spLocks/>
          </p:cNvSpPr>
          <p:nvPr/>
        </p:nvSpPr>
        <p:spPr>
          <a:xfrm>
            <a:off x="360327" y="228403"/>
            <a:ext cx="11706797" cy="792162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Cambria" panose="02040503050406030204" pitchFamily="18" charset="0"/>
                <a:ea typeface="ＭＳ Ｐゴシック" pitchFamily="-110" charset="-128"/>
                <a:cs typeface="Cambria" panose="02040503050406030204" pitchFamily="18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9pPr>
          </a:lstStyle>
          <a:p>
            <a:pPr algn="l"/>
            <a:r>
              <a:rPr lang="en-US" sz="3200" kern="0" dirty="0">
                <a:solidFill>
                  <a:schemeClr val="tx1"/>
                </a:solidFill>
                <a:latin typeface="Franklin Gothic Demi" panose="020B0703020102020204" pitchFamily="34" charset="0"/>
              </a:rPr>
              <a:t>Decline in Trade Assistance Creates a Big Hole in Net Cash Income, Down 11%, or $13 Billion in Inflation-Adjusted Dollars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46AAF3D-3AE6-42EC-95F4-F70550B7EF8B}"/>
              </a:ext>
            </a:extLst>
          </p:cNvPr>
          <p:cNvCxnSpPr>
            <a:cxnSpLocks/>
          </p:cNvCxnSpPr>
          <p:nvPr/>
        </p:nvCxnSpPr>
        <p:spPr bwMode="auto">
          <a:xfrm flipV="1">
            <a:off x="9232489" y="2404076"/>
            <a:ext cx="0" cy="823605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A2DF9045-EF74-415B-AD99-156EEDDD9469}"/>
              </a:ext>
            </a:extLst>
          </p:cNvPr>
          <p:cNvSpPr/>
          <p:nvPr/>
        </p:nvSpPr>
        <p:spPr bwMode="auto">
          <a:xfrm>
            <a:off x="9180785" y="3175290"/>
            <a:ext cx="104775" cy="104775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62470FC-C766-41BB-BD85-EA6BE50C70FE}"/>
              </a:ext>
            </a:extLst>
          </p:cNvPr>
          <p:cNvCxnSpPr>
            <a:cxnSpLocks/>
          </p:cNvCxnSpPr>
          <p:nvPr/>
        </p:nvCxnSpPr>
        <p:spPr bwMode="auto">
          <a:xfrm flipH="1">
            <a:off x="9232489" y="2404076"/>
            <a:ext cx="581362" cy="4448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AB97DE9-A95D-46E2-BF6E-5A7DB762704B}"/>
              </a:ext>
            </a:extLst>
          </p:cNvPr>
          <p:cNvSpPr txBox="1">
            <a:spLocks/>
          </p:cNvSpPr>
          <p:nvPr/>
        </p:nvSpPr>
        <p:spPr>
          <a:xfrm>
            <a:off x="5572125" y="6349042"/>
            <a:ext cx="6315075" cy="2343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000" i="1" dirty="0">
                <a:latin typeface="Franklin Gothic Book" panose="020B0503020102020204" pitchFamily="34" charset="0"/>
              </a:rPr>
              <a:t>Source: USDA ERS, Farm Bureau Calculations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5DD8853-4940-4B62-97BC-AB660DAA8983}"/>
              </a:ext>
            </a:extLst>
          </p:cNvPr>
          <p:cNvCxnSpPr/>
          <p:nvPr/>
        </p:nvCxnSpPr>
        <p:spPr bwMode="auto">
          <a:xfrm>
            <a:off x="9213816" y="3663793"/>
            <a:ext cx="819150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A64621E8-013A-4CAA-9370-B11A7B034020}"/>
              </a:ext>
            </a:extLst>
          </p:cNvPr>
          <p:cNvSpPr/>
          <p:nvPr/>
        </p:nvSpPr>
        <p:spPr bwMode="auto">
          <a:xfrm>
            <a:off x="9170821" y="3611405"/>
            <a:ext cx="104775" cy="104775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8FCB5C-6EA6-4B25-8E5E-9B74FF4F6957}"/>
              </a:ext>
            </a:extLst>
          </p:cNvPr>
          <p:cNvSpPr txBox="1"/>
          <p:nvPr/>
        </p:nvSpPr>
        <p:spPr>
          <a:xfrm>
            <a:off x="10010775" y="3502155"/>
            <a:ext cx="1876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$4.7B</a:t>
            </a:r>
          </a:p>
          <a:p>
            <a:r>
              <a:rPr lang="en-US" sz="1200" dirty="0"/>
              <a:t>Net Federal Insurance Indemnities, Down 27%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447FC15-CBF3-4622-8803-65F762B7A0CC}"/>
              </a:ext>
            </a:extLst>
          </p:cNvPr>
          <p:cNvCxnSpPr/>
          <p:nvPr/>
        </p:nvCxnSpPr>
        <p:spPr bwMode="auto">
          <a:xfrm>
            <a:off x="9223780" y="3461240"/>
            <a:ext cx="819150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829F8692-2BD3-45C3-8B82-8063D8133FCE}"/>
              </a:ext>
            </a:extLst>
          </p:cNvPr>
          <p:cNvSpPr/>
          <p:nvPr/>
        </p:nvSpPr>
        <p:spPr bwMode="auto">
          <a:xfrm>
            <a:off x="9180785" y="3408852"/>
            <a:ext cx="104775" cy="104775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2D9111-D9FF-4840-B9DD-98D999FD479C}"/>
              </a:ext>
            </a:extLst>
          </p:cNvPr>
          <p:cNvSpPr txBox="1"/>
          <p:nvPr/>
        </p:nvSpPr>
        <p:spPr>
          <a:xfrm>
            <a:off x="10020739" y="3011370"/>
            <a:ext cx="2181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$11.3B</a:t>
            </a:r>
          </a:p>
          <a:p>
            <a:r>
              <a:rPr lang="en-US" sz="1200" dirty="0"/>
              <a:t>Other Federal Support, +19%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18EE1ED-5F47-4999-BF3D-2CF24FE84BA2}"/>
              </a:ext>
            </a:extLst>
          </p:cNvPr>
          <p:cNvSpPr txBox="1"/>
          <p:nvPr/>
        </p:nvSpPr>
        <p:spPr>
          <a:xfrm>
            <a:off x="9853853" y="1864426"/>
            <a:ext cx="218122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$3.7B </a:t>
            </a:r>
          </a:p>
          <a:p>
            <a:r>
              <a:rPr lang="en-US" sz="1200" dirty="0"/>
              <a:t>Market Facilitation Program Payments Final Tranche Payment, Down 75%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0D8EADD-B4CA-42F5-A215-D7D78D1F869D}"/>
              </a:ext>
            </a:extLst>
          </p:cNvPr>
          <p:cNvSpPr/>
          <p:nvPr/>
        </p:nvSpPr>
        <p:spPr>
          <a:xfrm>
            <a:off x="360327" y="1251987"/>
            <a:ext cx="104235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800" b="0" i="0" u="none" strike="noStrike" kern="1200" baseline="0">
                <a:solidFill>
                  <a:srgbClr val="000000"/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r>
              <a:rPr lang="en-US" sz="1400" dirty="0">
                <a:latin typeface="Franklin Gothic Book" panose="020B0503020102020204" pitchFamily="34" charset="0"/>
              </a:rPr>
              <a:t>U.S. Farm Sector Net Cash Income, 2020 inflation-Adjusted Dollars</a:t>
            </a:r>
          </a:p>
        </p:txBody>
      </p:sp>
    </p:spTree>
    <p:extLst>
      <p:ext uri="{BB962C8B-B14F-4D97-AF65-F5344CB8AC3E}">
        <p14:creationId xmlns:p14="http://schemas.microsoft.com/office/powerpoint/2010/main" val="1801809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BE989559-C3E8-4B80-A273-57A1F077A3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0876717"/>
              </p:ext>
            </p:extLst>
          </p:nvPr>
        </p:nvGraphicFramePr>
        <p:xfrm>
          <a:off x="359434" y="1019553"/>
          <a:ext cx="11173279" cy="5224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87E9819-EF75-4AC9-BF23-9DD03DE171D8}"/>
              </a:ext>
            </a:extLst>
          </p:cNvPr>
          <p:cNvSpPr txBox="1">
            <a:spLocks/>
          </p:cNvSpPr>
          <p:nvPr/>
        </p:nvSpPr>
        <p:spPr>
          <a:xfrm>
            <a:off x="5476878" y="6320629"/>
            <a:ext cx="6010275" cy="2343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000" i="1" dirty="0">
                <a:latin typeface="Franklin Gothic Book" panose="020B0503020102020204" pitchFamily="34" charset="0"/>
              </a:rPr>
              <a:t>Source: USDA ERS, Farm Bureau Calculations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68A6660-0054-48E0-AF85-37C0E0DF6625}"/>
              </a:ext>
            </a:extLst>
          </p:cNvPr>
          <p:cNvSpPr txBox="1">
            <a:spLocks/>
          </p:cNvSpPr>
          <p:nvPr/>
        </p:nvSpPr>
        <p:spPr>
          <a:xfrm>
            <a:off x="266700" y="274638"/>
            <a:ext cx="10870002" cy="792162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Cambria" panose="02040503050406030204" pitchFamily="18" charset="0"/>
                <a:ea typeface="ＭＳ Ｐゴシック" pitchFamily="-110" charset="-128"/>
                <a:cs typeface="Cambria" panose="02040503050406030204" pitchFamily="18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A6170E"/>
                </a:solidFill>
                <a:latin typeface="Georgia" pitchFamily="-110" charset="0"/>
              </a:defRPr>
            </a:lvl9pPr>
          </a:lstStyle>
          <a:p>
            <a:pPr algn="l">
              <a:tabLst>
                <a:tab pos="3943350" algn="l"/>
              </a:tabLst>
            </a:pPr>
            <a:r>
              <a:rPr lang="en-US" sz="3600" kern="0" dirty="0">
                <a:solidFill>
                  <a:schemeClr val="tx1"/>
                </a:solidFill>
                <a:latin typeface="Franklin Gothic Demi" panose="020B0703020102020204" pitchFamily="34" charset="0"/>
              </a:rPr>
              <a:t>We’re In The 8</a:t>
            </a:r>
            <a:r>
              <a:rPr lang="en-US" sz="3600" kern="0" baseline="30000" dirty="0">
                <a:solidFill>
                  <a:schemeClr val="tx1"/>
                </a:solidFill>
                <a:latin typeface="Franklin Gothic Demi" panose="020B0703020102020204" pitchFamily="34" charset="0"/>
              </a:rPr>
              <a:t>th</a:t>
            </a:r>
            <a:r>
              <a:rPr lang="en-US" sz="3600" kern="0" dirty="0">
                <a:solidFill>
                  <a:schemeClr val="tx1"/>
                </a:solidFill>
                <a:latin typeface="Franklin Gothic Demi" panose="020B0703020102020204" pitchFamily="34" charset="0"/>
              </a:rPr>
              <a:t> Year of a Down Farm Economy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D90FF8-0534-43E8-8549-4B851119E553}"/>
              </a:ext>
            </a:extLst>
          </p:cNvPr>
          <p:cNvSpPr/>
          <p:nvPr/>
        </p:nvSpPr>
        <p:spPr>
          <a:xfrm>
            <a:off x="359434" y="834887"/>
            <a:ext cx="106047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800" b="0" i="0" u="none" strike="noStrike" kern="1200" baseline="0">
                <a:solidFill>
                  <a:srgbClr val="000000"/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r>
              <a:rPr lang="en-US" dirty="0">
                <a:latin typeface="Franklin Gothic Book" panose="020B0503020102020204" pitchFamily="34" charset="0"/>
              </a:rPr>
              <a:t>Duration Of Farm Economic Troughs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01AD74-C953-4BE7-9E2F-CE0EFDD096EB}"/>
              </a:ext>
            </a:extLst>
          </p:cNvPr>
          <p:cNvSpPr/>
          <p:nvPr/>
        </p:nvSpPr>
        <p:spPr>
          <a:xfrm>
            <a:off x="10162667" y="2382352"/>
            <a:ext cx="19480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800" dirty="0">
                <a:solidFill>
                  <a:srgbClr val="FF0000"/>
                </a:solidFill>
                <a:latin typeface="Franklin Gothic Demi" panose="020B0703020102020204" pitchFamily="34" charset="0"/>
              </a:rPr>
              <a:t>-45%</a:t>
            </a:r>
          </a:p>
          <a:p>
            <a:pPr algn="r"/>
            <a:r>
              <a:rPr lang="en-US" dirty="0">
                <a:solidFill>
                  <a:srgbClr val="FF0000"/>
                </a:solidFill>
                <a:latin typeface="Franklin Gothic Demi" panose="020B0703020102020204" pitchFamily="34" charset="0"/>
              </a:rPr>
              <a:t>1980’s Farm Financial Crisis</a:t>
            </a:r>
          </a:p>
          <a:p>
            <a:pPr algn="r"/>
            <a:r>
              <a:rPr lang="en-US" sz="1200" dirty="0"/>
              <a:t>Series Begins in 1973, 45% Decline in Net Cash Income Over 8 Years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57D31DB-5960-403B-96AC-FEC0847B0A24}"/>
              </a:ext>
            </a:extLst>
          </p:cNvPr>
          <p:cNvSpPr/>
          <p:nvPr/>
        </p:nvSpPr>
        <p:spPr>
          <a:xfrm>
            <a:off x="2743199" y="1764468"/>
            <a:ext cx="231406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8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-29%</a:t>
            </a:r>
          </a:p>
          <a:p>
            <a:pPr algn="r"/>
            <a:r>
              <a:rPr lang="en-US" dirty="0">
                <a:solidFill>
                  <a:srgbClr val="002060"/>
                </a:solidFill>
                <a:latin typeface="Franklin Gothic Demi" panose="020B0703020102020204" pitchFamily="34" charset="0"/>
              </a:rPr>
              <a:t>Current Downturn</a:t>
            </a:r>
          </a:p>
          <a:p>
            <a:pPr algn="r"/>
            <a:r>
              <a:rPr lang="en-US" sz="1200" dirty="0"/>
              <a:t>Series Begins in 2012, 29% Decline in Net Cash Income Over 8 Years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EEF99CC-09B5-448E-A495-B11D0B08DF7A}"/>
              </a:ext>
            </a:extLst>
          </p:cNvPr>
          <p:cNvSpPr/>
          <p:nvPr/>
        </p:nvSpPr>
        <p:spPr>
          <a:xfrm>
            <a:off x="6645198" y="2224981"/>
            <a:ext cx="231406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" panose="020B0703020102020204" pitchFamily="34" charset="0"/>
              </a:rPr>
              <a:t>-30%</a:t>
            </a:r>
          </a:p>
          <a:p>
            <a:pPr algn="r"/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" panose="020B0703020102020204" pitchFamily="34" charset="0"/>
              </a:rPr>
              <a:t>Post WW2 Downturn</a:t>
            </a:r>
          </a:p>
          <a:p>
            <a:pPr algn="r"/>
            <a:r>
              <a:rPr lang="en-US" sz="1200" dirty="0"/>
              <a:t>Series Begins in 1947, 30% Decline in Net Cash Income Over 8 Years</a:t>
            </a:r>
          </a:p>
        </p:txBody>
      </p:sp>
    </p:spTree>
    <p:extLst>
      <p:ext uri="{BB962C8B-B14F-4D97-AF65-F5344CB8AC3E}">
        <p14:creationId xmlns:p14="http://schemas.microsoft.com/office/powerpoint/2010/main" val="3306221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41EE349-41C4-4BD0-AE83-41BFDA343954}"/>
              </a:ext>
            </a:extLst>
          </p:cNvPr>
          <p:cNvSpPr/>
          <p:nvPr/>
        </p:nvSpPr>
        <p:spPr bwMode="auto">
          <a:xfrm>
            <a:off x="-69669" y="-104503"/>
            <a:ext cx="12325926" cy="7045234"/>
          </a:xfrm>
          <a:prstGeom prst="rect">
            <a:avLst/>
          </a:prstGeom>
          <a:solidFill>
            <a:srgbClr val="36BAEC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pic>
        <p:nvPicPr>
          <p:cNvPr id="1026" name="Picture 2" descr="Image result for survey">
            <a:extLst>
              <a:ext uri="{FF2B5EF4-FFF2-40B4-BE49-F238E27FC236}">
                <a16:creationId xmlns:a16="http://schemas.microsoft.com/office/drawing/2014/main" id="{30A17177-717D-4194-8775-010773F68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796" y="1445625"/>
            <a:ext cx="9778408" cy="550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EFF3BDD-58BE-40CF-BE7F-220E2B6D87F0}"/>
              </a:ext>
            </a:extLst>
          </p:cNvPr>
          <p:cNvSpPr/>
          <p:nvPr/>
        </p:nvSpPr>
        <p:spPr bwMode="auto">
          <a:xfrm>
            <a:off x="641569" y="919441"/>
            <a:ext cx="10687272" cy="715119"/>
          </a:xfrm>
          <a:custGeom>
            <a:avLst/>
            <a:gdLst/>
            <a:ahLst/>
            <a:cxnLst/>
            <a:rect l="l" t="t" r="r" b="b"/>
            <a:pathLst>
              <a:path w="10687272" h="715119">
                <a:moveTo>
                  <a:pt x="3206948" y="402952"/>
                </a:moveTo>
                <a:lnTo>
                  <a:pt x="3368799" y="402952"/>
                </a:lnTo>
                <a:lnTo>
                  <a:pt x="3368799" y="554757"/>
                </a:lnTo>
                <a:lnTo>
                  <a:pt x="3206948" y="554757"/>
                </a:lnTo>
                <a:close/>
                <a:moveTo>
                  <a:pt x="2149673" y="402952"/>
                </a:moveTo>
                <a:lnTo>
                  <a:pt x="2311524" y="402952"/>
                </a:lnTo>
                <a:lnTo>
                  <a:pt x="2311524" y="554757"/>
                </a:lnTo>
                <a:lnTo>
                  <a:pt x="2149673" y="554757"/>
                </a:lnTo>
                <a:close/>
                <a:moveTo>
                  <a:pt x="5600030" y="367234"/>
                </a:moveTo>
                <a:cubicBezTo>
                  <a:pt x="5579194" y="374675"/>
                  <a:pt x="5557490" y="381248"/>
                  <a:pt x="5534917" y="386953"/>
                </a:cubicBezTo>
                <a:cubicBezTo>
                  <a:pt x="5504159" y="395139"/>
                  <a:pt x="5484688" y="403200"/>
                  <a:pt x="5476502" y="411138"/>
                </a:cubicBezTo>
                <a:cubicBezTo>
                  <a:pt x="5468068" y="419324"/>
                  <a:pt x="5463852" y="428625"/>
                  <a:pt x="5463852" y="439043"/>
                </a:cubicBezTo>
                <a:cubicBezTo>
                  <a:pt x="5463852" y="450950"/>
                  <a:pt x="5468007" y="460685"/>
                  <a:pt x="5476316" y="468251"/>
                </a:cubicBezTo>
                <a:cubicBezTo>
                  <a:pt x="5484626" y="475816"/>
                  <a:pt x="5496842" y="479599"/>
                  <a:pt x="5512965" y="479599"/>
                </a:cubicBezTo>
                <a:cubicBezTo>
                  <a:pt x="5529832" y="479599"/>
                  <a:pt x="5545521" y="475506"/>
                  <a:pt x="5560032" y="467321"/>
                </a:cubicBezTo>
                <a:cubicBezTo>
                  <a:pt x="5574543" y="459135"/>
                  <a:pt x="5584837" y="449151"/>
                  <a:pt x="5590914" y="437369"/>
                </a:cubicBezTo>
                <a:cubicBezTo>
                  <a:pt x="5596991" y="425587"/>
                  <a:pt x="5600030" y="410270"/>
                  <a:pt x="5600030" y="391418"/>
                </a:cubicBezTo>
                <a:close/>
                <a:moveTo>
                  <a:pt x="2924249" y="263798"/>
                </a:moveTo>
                <a:cubicBezTo>
                  <a:pt x="2903662" y="263798"/>
                  <a:pt x="2886856" y="271426"/>
                  <a:pt x="2873834" y="286680"/>
                </a:cubicBezTo>
                <a:cubicBezTo>
                  <a:pt x="2860811" y="301935"/>
                  <a:pt x="2854300" y="325066"/>
                  <a:pt x="2854300" y="356072"/>
                </a:cubicBezTo>
                <a:cubicBezTo>
                  <a:pt x="2854300" y="390054"/>
                  <a:pt x="2860687" y="414673"/>
                  <a:pt x="2873462" y="429928"/>
                </a:cubicBezTo>
                <a:cubicBezTo>
                  <a:pt x="2886236" y="445182"/>
                  <a:pt x="2902421" y="452810"/>
                  <a:pt x="2922017" y="452810"/>
                </a:cubicBezTo>
                <a:cubicBezTo>
                  <a:pt x="2940125" y="452810"/>
                  <a:pt x="2955317" y="445306"/>
                  <a:pt x="2967595" y="430300"/>
                </a:cubicBezTo>
                <a:cubicBezTo>
                  <a:pt x="2979874" y="415293"/>
                  <a:pt x="2986013" y="390054"/>
                  <a:pt x="2986013" y="354583"/>
                </a:cubicBezTo>
                <a:cubicBezTo>
                  <a:pt x="2986013" y="323329"/>
                  <a:pt x="2979998" y="300385"/>
                  <a:pt x="2967967" y="285750"/>
                </a:cubicBezTo>
                <a:cubicBezTo>
                  <a:pt x="2955938" y="271116"/>
                  <a:pt x="2941365" y="263798"/>
                  <a:pt x="2924249" y="263798"/>
                </a:cubicBezTo>
                <a:close/>
                <a:moveTo>
                  <a:pt x="4526608" y="260449"/>
                </a:moveTo>
                <a:cubicBezTo>
                  <a:pt x="4507259" y="260449"/>
                  <a:pt x="4491819" y="267457"/>
                  <a:pt x="4480285" y="281471"/>
                </a:cubicBezTo>
                <a:cubicBezTo>
                  <a:pt x="4468750" y="295486"/>
                  <a:pt x="4462983" y="318740"/>
                  <a:pt x="4462983" y="351235"/>
                </a:cubicBezTo>
                <a:cubicBezTo>
                  <a:pt x="4462983" y="379760"/>
                  <a:pt x="4469060" y="400906"/>
                  <a:pt x="4481215" y="414673"/>
                </a:cubicBezTo>
                <a:cubicBezTo>
                  <a:pt x="4493369" y="428439"/>
                  <a:pt x="4509368" y="435323"/>
                  <a:pt x="4529212" y="435323"/>
                </a:cubicBezTo>
                <a:cubicBezTo>
                  <a:pt x="4548063" y="435323"/>
                  <a:pt x="4563877" y="428191"/>
                  <a:pt x="4576651" y="413929"/>
                </a:cubicBezTo>
                <a:cubicBezTo>
                  <a:pt x="4589425" y="399666"/>
                  <a:pt x="4595812" y="378148"/>
                  <a:pt x="4595812" y="349374"/>
                </a:cubicBezTo>
                <a:cubicBezTo>
                  <a:pt x="4595812" y="320601"/>
                  <a:pt x="4589115" y="298587"/>
                  <a:pt x="4575721" y="283332"/>
                </a:cubicBezTo>
                <a:cubicBezTo>
                  <a:pt x="4562326" y="268077"/>
                  <a:pt x="4545955" y="260449"/>
                  <a:pt x="4526608" y="260449"/>
                </a:cubicBezTo>
                <a:close/>
                <a:moveTo>
                  <a:pt x="9207251" y="254868"/>
                </a:moveTo>
                <a:cubicBezTo>
                  <a:pt x="9185174" y="254868"/>
                  <a:pt x="9166943" y="263364"/>
                  <a:pt x="9152557" y="280355"/>
                </a:cubicBezTo>
                <a:cubicBezTo>
                  <a:pt x="9138170" y="297346"/>
                  <a:pt x="9130977" y="323205"/>
                  <a:pt x="9130977" y="357932"/>
                </a:cubicBezTo>
                <a:cubicBezTo>
                  <a:pt x="9130977" y="393155"/>
                  <a:pt x="9138108" y="419199"/>
                  <a:pt x="9152371" y="436067"/>
                </a:cubicBezTo>
                <a:cubicBezTo>
                  <a:pt x="9166634" y="452934"/>
                  <a:pt x="9184555" y="461367"/>
                  <a:pt x="9206135" y="461367"/>
                </a:cubicBezTo>
                <a:cubicBezTo>
                  <a:pt x="9227963" y="461367"/>
                  <a:pt x="9245885" y="453058"/>
                  <a:pt x="9259899" y="436439"/>
                </a:cubicBezTo>
                <a:cubicBezTo>
                  <a:pt x="9273913" y="419820"/>
                  <a:pt x="9280921" y="393155"/>
                  <a:pt x="9280921" y="356444"/>
                </a:cubicBezTo>
                <a:cubicBezTo>
                  <a:pt x="9280921" y="322213"/>
                  <a:pt x="9273852" y="296726"/>
                  <a:pt x="9259713" y="279983"/>
                </a:cubicBezTo>
                <a:cubicBezTo>
                  <a:pt x="9245574" y="263240"/>
                  <a:pt x="9228087" y="254868"/>
                  <a:pt x="9207251" y="254868"/>
                </a:cubicBezTo>
                <a:close/>
                <a:moveTo>
                  <a:pt x="8197601" y="254868"/>
                </a:moveTo>
                <a:cubicBezTo>
                  <a:pt x="8175525" y="254868"/>
                  <a:pt x="8157293" y="263364"/>
                  <a:pt x="8142907" y="280355"/>
                </a:cubicBezTo>
                <a:cubicBezTo>
                  <a:pt x="8128520" y="297346"/>
                  <a:pt x="8121327" y="323205"/>
                  <a:pt x="8121327" y="357932"/>
                </a:cubicBezTo>
                <a:cubicBezTo>
                  <a:pt x="8121327" y="393155"/>
                  <a:pt x="8128458" y="419199"/>
                  <a:pt x="8142721" y="436067"/>
                </a:cubicBezTo>
                <a:cubicBezTo>
                  <a:pt x="8156983" y="452934"/>
                  <a:pt x="8174905" y="461367"/>
                  <a:pt x="8196485" y="461367"/>
                </a:cubicBezTo>
                <a:cubicBezTo>
                  <a:pt x="8218313" y="461367"/>
                  <a:pt x="8236234" y="453058"/>
                  <a:pt x="8250249" y="436439"/>
                </a:cubicBezTo>
                <a:cubicBezTo>
                  <a:pt x="8264263" y="419820"/>
                  <a:pt x="8271271" y="393155"/>
                  <a:pt x="8271271" y="356444"/>
                </a:cubicBezTo>
                <a:cubicBezTo>
                  <a:pt x="8271271" y="322213"/>
                  <a:pt x="8264202" y="296726"/>
                  <a:pt x="8250063" y="279983"/>
                </a:cubicBezTo>
                <a:cubicBezTo>
                  <a:pt x="8235924" y="263240"/>
                  <a:pt x="8218437" y="254868"/>
                  <a:pt x="8197601" y="254868"/>
                </a:cubicBezTo>
                <a:close/>
                <a:moveTo>
                  <a:pt x="3673227" y="254868"/>
                </a:moveTo>
                <a:cubicBezTo>
                  <a:pt x="3651150" y="254868"/>
                  <a:pt x="3632919" y="263364"/>
                  <a:pt x="3618532" y="280355"/>
                </a:cubicBezTo>
                <a:cubicBezTo>
                  <a:pt x="3604146" y="297346"/>
                  <a:pt x="3596953" y="323205"/>
                  <a:pt x="3596953" y="357932"/>
                </a:cubicBezTo>
                <a:cubicBezTo>
                  <a:pt x="3596953" y="393155"/>
                  <a:pt x="3604084" y="419199"/>
                  <a:pt x="3618346" y="436067"/>
                </a:cubicBezTo>
                <a:cubicBezTo>
                  <a:pt x="3632609" y="452934"/>
                  <a:pt x="3650531" y="461367"/>
                  <a:pt x="3672111" y="461367"/>
                </a:cubicBezTo>
                <a:cubicBezTo>
                  <a:pt x="3693938" y="461367"/>
                  <a:pt x="3711860" y="453058"/>
                  <a:pt x="3725875" y="436439"/>
                </a:cubicBezTo>
                <a:cubicBezTo>
                  <a:pt x="3739889" y="419820"/>
                  <a:pt x="3746896" y="393155"/>
                  <a:pt x="3746896" y="356444"/>
                </a:cubicBezTo>
                <a:cubicBezTo>
                  <a:pt x="3746896" y="322213"/>
                  <a:pt x="3739828" y="296726"/>
                  <a:pt x="3725689" y="279983"/>
                </a:cubicBezTo>
                <a:cubicBezTo>
                  <a:pt x="3711550" y="263240"/>
                  <a:pt x="3694063" y="254868"/>
                  <a:pt x="3673227" y="254868"/>
                </a:cubicBezTo>
                <a:close/>
                <a:moveTo>
                  <a:pt x="7189067" y="240358"/>
                </a:moveTo>
                <a:cubicBezTo>
                  <a:pt x="7165007" y="240358"/>
                  <a:pt x="7145783" y="249907"/>
                  <a:pt x="7131397" y="269007"/>
                </a:cubicBezTo>
                <a:cubicBezTo>
                  <a:pt x="7122219" y="280913"/>
                  <a:pt x="7116390" y="298649"/>
                  <a:pt x="7113909" y="322213"/>
                </a:cubicBezTo>
                <a:lnTo>
                  <a:pt x="7263109" y="322213"/>
                </a:lnTo>
                <a:cubicBezTo>
                  <a:pt x="7260133" y="292944"/>
                  <a:pt x="7252257" y="271984"/>
                  <a:pt x="7239483" y="259333"/>
                </a:cubicBezTo>
                <a:cubicBezTo>
                  <a:pt x="7226709" y="246683"/>
                  <a:pt x="7209903" y="240358"/>
                  <a:pt x="7189067" y="240358"/>
                </a:cubicBezTo>
                <a:close/>
                <a:moveTo>
                  <a:pt x="10221068" y="159618"/>
                </a:moveTo>
                <a:lnTo>
                  <a:pt x="10380855" y="159618"/>
                </a:lnTo>
                <a:lnTo>
                  <a:pt x="10462356" y="422672"/>
                </a:lnTo>
                <a:lnTo>
                  <a:pt x="10538049" y="159618"/>
                </a:lnTo>
                <a:lnTo>
                  <a:pt x="10687272" y="159618"/>
                </a:lnTo>
                <a:lnTo>
                  <a:pt x="10530503" y="581819"/>
                </a:lnTo>
                <a:cubicBezTo>
                  <a:pt x="10512650" y="629975"/>
                  <a:pt x="10494427" y="662493"/>
                  <a:pt x="10475832" y="679372"/>
                </a:cubicBezTo>
                <a:cubicBezTo>
                  <a:pt x="10449550" y="703203"/>
                  <a:pt x="10409508" y="715119"/>
                  <a:pt x="10355705" y="715119"/>
                </a:cubicBezTo>
                <a:cubicBezTo>
                  <a:pt x="10333885" y="715119"/>
                  <a:pt x="10300163" y="712143"/>
                  <a:pt x="10254543" y="706190"/>
                </a:cubicBezTo>
                <a:lnTo>
                  <a:pt x="10242648" y="600522"/>
                </a:lnTo>
                <a:cubicBezTo>
                  <a:pt x="10264456" y="607467"/>
                  <a:pt x="10288744" y="610940"/>
                  <a:pt x="10315510" y="610940"/>
                </a:cubicBezTo>
                <a:cubicBezTo>
                  <a:pt x="10333354" y="610940"/>
                  <a:pt x="10347791" y="606842"/>
                  <a:pt x="10358819" y="598647"/>
                </a:cubicBezTo>
                <a:cubicBezTo>
                  <a:pt x="10369847" y="590452"/>
                  <a:pt x="10379202" y="575798"/>
                  <a:pt x="10386884" y="554687"/>
                </a:cubicBezTo>
                <a:close/>
                <a:moveTo>
                  <a:pt x="1447800" y="159618"/>
                </a:moveTo>
                <a:lnTo>
                  <a:pt x="1594227" y="159618"/>
                </a:lnTo>
                <a:lnTo>
                  <a:pt x="1657572" y="408400"/>
                </a:lnTo>
                <a:lnTo>
                  <a:pt x="1737736" y="159618"/>
                </a:lnTo>
                <a:lnTo>
                  <a:pt x="1874582" y="159618"/>
                </a:lnTo>
                <a:lnTo>
                  <a:pt x="1958147" y="409028"/>
                </a:lnTo>
                <a:lnTo>
                  <a:pt x="2021863" y="159618"/>
                </a:lnTo>
                <a:lnTo>
                  <a:pt x="2167384" y="159618"/>
                </a:lnTo>
                <a:lnTo>
                  <a:pt x="2021829" y="554757"/>
                </a:lnTo>
                <a:lnTo>
                  <a:pt x="1887069" y="554757"/>
                </a:lnTo>
                <a:lnTo>
                  <a:pt x="1807034" y="317004"/>
                </a:lnTo>
                <a:lnTo>
                  <a:pt x="1729684" y="554757"/>
                </a:lnTo>
                <a:lnTo>
                  <a:pt x="1594320" y="554757"/>
                </a:lnTo>
                <a:close/>
                <a:moveTo>
                  <a:pt x="723900" y="159618"/>
                </a:moveTo>
                <a:lnTo>
                  <a:pt x="870327" y="159618"/>
                </a:lnTo>
                <a:lnTo>
                  <a:pt x="933672" y="408400"/>
                </a:lnTo>
                <a:lnTo>
                  <a:pt x="1013835" y="159618"/>
                </a:lnTo>
                <a:lnTo>
                  <a:pt x="1150682" y="159618"/>
                </a:lnTo>
                <a:lnTo>
                  <a:pt x="1234246" y="409028"/>
                </a:lnTo>
                <a:lnTo>
                  <a:pt x="1297963" y="159618"/>
                </a:lnTo>
                <a:lnTo>
                  <a:pt x="1443484" y="159618"/>
                </a:lnTo>
                <a:lnTo>
                  <a:pt x="1297929" y="554757"/>
                </a:lnTo>
                <a:lnTo>
                  <a:pt x="1163169" y="554757"/>
                </a:lnTo>
                <a:lnTo>
                  <a:pt x="1083133" y="317004"/>
                </a:lnTo>
                <a:lnTo>
                  <a:pt x="1005784" y="554757"/>
                </a:lnTo>
                <a:lnTo>
                  <a:pt x="870420" y="554757"/>
                </a:lnTo>
                <a:close/>
                <a:moveTo>
                  <a:pt x="0" y="159618"/>
                </a:moveTo>
                <a:lnTo>
                  <a:pt x="146427" y="159618"/>
                </a:lnTo>
                <a:lnTo>
                  <a:pt x="209772" y="408400"/>
                </a:lnTo>
                <a:lnTo>
                  <a:pt x="289935" y="159618"/>
                </a:lnTo>
                <a:lnTo>
                  <a:pt x="426782" y="159618"/>
                </a:lnTo>
                <a:lnTo>
                  <a:pt x="510346" y="409028"/>
                </a:lnTo>
                <a:lnTo>
                  <a:pt x="574063" y="159618"/>
                </a:lnTo>
                <a:lnTo>
                  <a:pt x="719584" y="159618"/>
                </a:lnTo>
                <a:lnTo>
                  <a:pt x="574029" y="554757"/>
                </a:lnTo>
                <a:lnTo>
                  <a:pt x="439269" y="554757"/>
                </a:lnTo>
                <a:lnTo>
                  <a:pt x="359234" y="317004"/>
                </a:lnTo>
                <a:lnTo>
                  <a:pt x="281884" y="554757"/>
                </a:lnTo>
                <a:lnTo>
                  <a:pt x="146520" y="554757"/>
                </a:lnTo>
                <a:close/>
                <a:moveTo>
                  <a:pt x="9781851" y="150689"/>
                </a:moveTo>
                <a:cubicBezTo>
                  <a:pt x="9813399" y="150689"/>
                  <a:pt x="9838365" y="156270"/>
                  <a:pt x="9856747" y="167432"/>
                </a:cubicBezTo>
                <a:cubicBezTo>
                  <a:pt x="9875130" y="178594"/>
                  <a:pt x="9890158" y="195213"/>
                  <a:pt x="9901832" y="217289"/>
                </a:cubicBezTo>
                <a:cubicBezTo>
                  <a:pt x="9925613" y="191492"/>
                  <a:pt x="9947288" y="173943"/>
                  <a:pt x="9966857" y="164641"/>
                </a:cubicBezTo>
                <a:cubicBezTo>
                  <a:pt x="9986426" y="155340"/>
                  <a:pt x="10010576" y="150689"/>
                  <a:pt x="10039312" y="150689"/>
                </a:cubicBezTo>
                <a:cubicBezTo>
                  <a:pt x="10081670" y="150689"/>
                  <a:pt x="10114739" y="163277"/>
                  <a:pt x="10138519" y="188454"/>
                </a:cubicBezTo>
                <a:cubicBezTo>
                  <a:pt x="10162297" y="213631"/>
                  <a:pt x="10174187" y="253008"/>
                  <a:pt x="10174187" y="306586"/>
                </a:cubicBezTo>
                <a:lnTo>
                  <a:pt x="10174187" y="554757"/>
                </a:lnTo>
                <a:lnTo>
                  <a:pt x="10022383" y="554757"/>
                </a:lnTo>
                <a:lnTo>
                  <a:pt x="10022383" y="329655"/>
                </a:lnTo>
                <a:cubicBezTo>
                  <a:pt x="10022383" y="311795"/>
                  <a:pt x="10018921" y="298525"/>
                  <a:pt x="10012000" y="289843"/>
                </a:cubicBezTo>
                <a:cubicBezTo>
                  <a:pt x="10001864" y="276200"/>
                  <a:pt x="9989259" y="269379"/>
                  <a:pt x="9974182" y="269379"/>
                </a:cubicBezTo>
                <a:cubicBezTo>
                  <a:pt x="9956384" y="269379"/>
                  <a:pt x="9942048" y="275828"/>
                  <a:pt x="9931171" y="288727"/>
                </a:cubicBezTo>
                <a:cubicBezTo>
                  <a:pt x="9920294" y="301625"/>
                  <a:pt x="9914854" y="322337"/>
                  <a:pt x="9914854" y="350863"/>
                </a:cubicBezTo>
                <a:lnTo>
                  <a:pt x="9914854" y="554757"/>
                </a:lnTo>
                <a:lnTo>
                  <a:pt x="9763050" y="554757"/>
                </a:lnTo>
                <a:lnTo>
                  <a:pt x="9763050" y="337096"/>
                </a:lnTo>
                <a:cubicBezTo>
                  <a:pt x="9763050" y="319733"/>
                  <a:pt x="9762053" y="307950"/>
                  <a:pt x="9760061" y="301749"/>
                </a:cubicBezTo>
                <a:cubicBezTo>
                  <a:pt x="9756824" y="291827"/>
                  <a:pt x="9751225" y="283828"/>
                  <a:pt x="9743260" y="277751"/>
                </a:cubicBezTo>
                <a:cubicBezTo>
                  <a:pt x="9735296" y="271674"/>
                  <a:pt x="9725964" y="268635"/>
                  <a:pt x="9715262" y="268635"/>
                </a:cubicBezTo>
                <a:cubicBezTo>
                  <a:pt x="9697837" y="268635"/>
                  <a:pt x="9683524" y="275208"/>
                  <a:pt x="9672323" y="288355"/>
                </a:cubicBezTo>
                <a:cubicBezTo>
                  <a:pt x="9661122" y="301501"/>
                  <a:pt x="9655521" y="323081"/>
                  <a:pt x="9655521" y="353095"/>
                </a:cubicBezTo>
                <a:lnTo>
                  <a:pt x="9655521" y="554757"/>
                </a:lnTo>
                <a:lnTo>
                  <a:pt x="9503717" y="554757"/>
                </a:lnTo>
                <a:lnTo>
                  <a:pt x="9503717" y="159618"/>
                </a:lnTo>
                <a:lnTo>
                  <a:pt x="9645103" y="159618"/>
                </a:lnTo>
                <a:lnTo>
                  <a:pt x="9645103" y="217289"/>
                </a:lnTo>
                <a:cubicBezTo>
                  <a:pt x="9665474" y="193229"/>
                  <a:pt x="9686030" y="176114"/>
                  <a:pt x="9706772" y="165944"/>
                </a:cubicBezTo>
                <a:cubicBezTo>
                  <a:pt x="9727512" y="155774"/>
                  <a:pt x="9752539" y="150689"/>
                  <a:pt x="9781851" y="150689"/>
                </a:cubicBezTo>
                <a:close/>
                <a:moveTo>
                  <a:pt x="9205019" y="150689"/>
                </a:moveTo>
                <a:cubicBezTo>
                  <a:pt x="9284145" y="150689"/>
                  <a:pt x="9343925" y="173633"/>
                  <a:pt x="9384356" y="219522"/>
                </a:cubicBezTo>
                <a:cubicBezTo>
                  <a:pt x="9416851" y="256481"/>
                  <a:pt x="9433098" y="301997"/>
                  <a:pt x="9433098" y="356072"/>
                </a:cubicBezTo>
                <a:cubicBezTo>
                  <a:pt x="9433098" y="416843"/>
                  <a:pt x="9412944" y="466638"/>
                  <a:pt x="9372636" y="505458"/>
                </a:cubicBezTo>
                <a:cubicBezTo>
                  <a:pt x="9332328" y="544277"/>
                  <a:pt x="9276580" y="563687"/>
                  <a:pt x="9205391" y="563687"/>
                </a:cubicBezTo>
                <a:cubicBezTo>
                  <a:pt x="9141891" y="563687"/>
                  <a:pt x="9090545" y="547564"/>
                  <a:pt x="9051354" y="515318"/>
                </a:cubicBezTo>
                <a:cubicBezTo>
                  <a:pt x="9003232" y="475382"/>
                  <a:pt x="8979172" y="423044"/>
                  <a:pt x="8979172" y="358304"/>
                </a:cubicBezTo>
                <a:cubicBezTo>
                  <a:pt x="8979172" y="298029"/>
                  <a:pt x="8999511" y="248357"/>
                  <a:pt x="9040191" y="209290"/>
                </a:cubicBezTo>
                <a:cubicBezTo>
                  <a:pt x="9080872" y="170222"/>
                  <a:pt x="9135814" y="150689"/>
                  <a:pt x="9205019" y="150689"/>
                </a:cubicBezTo>
                <a:close/>
                <a:moveTo>
                  <a:pt x="8776840" y="150689"/>
                </a:moveTo>
                <a:cubicBezTo>
                  <a:pt x="8818760" y="150689"/>
                  <a:pt x="8851564" y="163153"/>
                  <a:pt x="8875253" y="188082"/>
                </a:cubicBezTo>
                <a:cubicBezTo>
                  <a:pt x="8898941" y="213010"/>
                  <a:pt x="8910785" y="251520"/>
                  <a:pt x="8910785" y="303610"/>
                </a:cubicBezTo>
                <a:lnTo>
                  <a:pt x="8910785" y="554757"/>
                </a:lnTo>
                <a:lnTo>
                  <a:pt x="8758609" y="554757"/>
                </a:lnTo>
                <a:lnTo>
                  <a:pt x="8758609" y="337468"/>
                </a:lnTo>
                <a:cubicBezTo>
                  <a:pt x="8758609" y="312663"/>
                  <a:pt x="8754020" y="295114"/>
                  <a:pt x="8744842" y="284820"/>
                </a:cubicBezTo>
                <a:cubicBezTo>
                  <a:pt x="8735664" y="274526"/>
                  <a:pt x="8722766" y="269379"/>
                  <a:pt x="8706147" y="269379"/>
                </a:cubicBezTo>
                <a:cubicBezTo>
                  <a:pt x="8687791" y="269379"/>
                  <a:pt x="8672909" y="276325"/>
                  <a:pt x="8661498" y="290215"/>
                </a:cubicBezTo>
                <a:cubicBezTo>
                  <a:pt x="8650088" y="304106"/>
                  <a:pt x="8644383" y="329034"/>
                  <a:pt x="8644383" y="365001"/>
                </a:cubicBezTo>
                <a:lnTo>
                  <a:pt x="8644383" y="554757"/>
                </a:lnTo>
                <a:lnTo>
                  <a:pt x="8492950" y="554757"/>
                </a:lnTo>
                <a:lnTo>
                  <a:pt x="8492950" y="159618"/>
                </a:lnTo>
                <a:lnTo>
                  <a:pt x="8633965" y="159618"/>
                </a:lnTo>
                <a:lnTo>
                  <a:pt x="8633965" y="223987"/>
                </a:lnTo>
                <a:cubicBezTo>
                  <a:pt x="8655049" y="197694"/>
                  <a:pt x="8676381" y="178904"/>
                  <a:pt x="8697961" y="167618"/>
                </a:cubicBezTo>
                <a:cubicBezTo>
                  <a:pt x="8719541" y="156332"/>
                  <a:pt x="8745834" y="150689"/>
                  <a:pt x="8776840" y="150689"/>
                </a:cubicBezTo>
                <a:close/>
                <a:moveTo>
                  <a:pt x="8195369" y="150689"/>
                </a:moveTo>
                <a:cubicBezTo>
                  <a:pt x="8274495" y="150689"/>
                  <a:pt x="8334275" y="173633"/>
                  <a:pt x="8374706" y="219522"/>
                </a:cubicBezTo>
                <a:cubicBezTo>
                  <a:pt x="8407200" y="256481"/>
                  <a:pt x="8423448" y="301997"/>
                  <a:pt x="8423448" y="356072"/>
                </a:cubicBezTo>
                <a:cubicBezTo>
                  <a:pt x="8423448" y="416843"/>
                  <a:pt x="8403294" y="466638"/>
                  <a:pt x="8362986" y="505458"/>
                </a:cubicBezTo>
                <a:cubicBezTo>
                  <a:pt x="8322678" y="544277"/>
                  <a:pt x="8266930" y="563687"/>
                  <a:pt x="8195741" y="563687"/>
                </a:cubicBezTo>
                <a:cubicBezTo>
                  <a:pt x="8132241" y="563687"/>
                  <a:pt x="8080895" y="547564"/>
                  <a:pt x="8041704" y="515318"/>
                </a:cubicBezTo>
                <a:cubicBezTo>
                  <a:pt x="7993582" y="475382"/>
                  <a:pt x="7969522" y="423044"/>
                  <a:pt x="7969522" y="358304"/>
                </a:cubicBezTo>
                <a:cubicBezTo>
                  <a:pt x="7969522" y="298029"/>
                  <a:pt x="7989862" y="248357"/>
                  <a:pt x="8030542" y="209290"/>
                </a:cubicBezTo>
                <a:cubicBezTo>
                  <a:pt x="8071221" y="170222"/>
                  <a:pt x="8126164" y="150689"/>
                  <a:pt x="8195369" y="150689"/>
                </a:cubicBezTo>
                <a:close/>
                <a:moveTo>
                  <a:pt x="7695381" y="150689"/>
                </a:moveTo>
                <a:cubicBezTo>
                  <a:pt x="7759873" y="150689"/>
                  <a:pt x="7809048" y="162223"/>
                  <a:pt x="7842907" y="185291"/>
                </a:cubicBezTo>
                <a:cubicBezTo>
                  <a:pt x="7876765" y="208360"/>
                  <a:pt x="7900516" y="242094"/>
                  <a:pt x="7914158" y="286494"/>
                </a:cubicBezTo>
                <a:lnTo>
                  <a:pt x="7771655" y="305470"/>
                </a:lnTo>
                <a:cubicBezTo>
                  <a:pt x="7767190" y="288603"/>
                  <a:pt x="7759067" y="275890"/>
                  <a:pt x="7747285" y="267333"/>
                </a:cubicBezTo>
                <a:cubicBezTo>
                  <a:pt x="7735503" y="258775"/>
                  <a:pt x="7719690" y="254496"/>
                  <a:pt x="7699846" y="254496"/>
                </a:cubicBezTo>
                <a:cubicBezTo>
                  <a:pt x="7674793" y="254496"/>
                  <a:pt x="7654515" y="263472"/>
                  <a:pt x="7639012" y="281422"/>
                </a:cubicBezTo>
                <a:cubicBezTo>
                  <a:pt x="7623510" y="299373"/>
                  <a:pt x="7615758" y="326548"/>
                  <a:pt x="7615758" y="362949"/>
                </a:cubicBezTo>
                <a:cubicBezTo>
                  <a:pt x="7615758" y="395385"/>
                  <a:pt x="7623447" y="420021"/>
                  <a:pt x="7638826" y="436857"/>
                </a:cubicBezTo>
                <a:cubicBezTo>
                  <a:pt x="7654205" y="453694"/>
                  <a:pt x="7673801" y="462112"/>
                  <a:pt x="7697613" y="462112"/>
                </a:cubicBezTo>
                <a:cubicBezTo>
                  <a:pt x="7717457" y="462112"/>
                  <a:pt x="7734138" y="457027"/>
                  <a:pt x="7747657" y="446857"/>
                </a:cubicBezTo>
                <a:cubicBezTo>
                  <a:pt x="7761176" y="436687"/>
                  <a:pt x="7771283" y="421060"/>
                  <a:pt x="7777980" y="399976"/>
                </a:cubicBezTo>
                <a:lnTo>
                  <a:pt x="7921972" y="416347"/>
                </a:lnTo>
                <a:cubicBezTo>
                  <a:pt x="7914034" y="446361"/>
                  <a:pt x="7901012" y="472344"/>
                  <a:pt x="7882904" y="494296"/>
                </a:cubicBezTo>
                <a:cubicBezTo>
                  <a:pt x="7864797" y="516248"/>
                  <a:pt x="7841667" y="533301"/>
                  <a:pt x="7813513" y="545455"/>
                </a:cubicBezTo>
                <a:cubicBezTo>
                  <a:pt x="7785360" y="557610"/>
                  <a:pt x="7749579" y="563687"/>
                  <a:pt x="7706171" y="563687"/>
                </a:cubicBezTo>
                <a:cubicBezTo>
                  <a:pt x="7664251" y="563687"/>
                  <a:pt x="7629338" y="559784"/>
                  <a:pt x="7601433" y="551978"/>
                </a:cubicBezTo>
                <a:cubicBezTo>
                  <a:pt x="7573528" y="544172"/>
                  <a:pt x="7549529" y="531534"/>
                  <a:pt x="7529437" y="514062"/>
                </a:cubicBezTo>
                <a:cubicBezTo>
                  <a:pt x="7509346" y="496590"/>
                  <a:pt x="7493595" y="476083"/>
                  <a:pt x="7482184" y="452540"/>
                </a:cubicBezTo>
                <a:cubicBezTo>
                  <a:pt x="7470775" y="428996"/>
                  <a:pt x="7465069" y="397771"/>
                  <a:pt x="7465069" y="358862"/>
                </a:cubicBezTo>
                <a:cubicBezTo>
                  <a:pt x="7465069" y="318217"/>
                  <a:pt x="7472015" y="284388"/>
                  <a:pt x="7485905" y="257374"/>
                </a:cubicBezTo>
                <a:cubicBezTo>
                  <a:pt x="7496075" y="237550"/>
                  <a:pt x="7509966" y="219769"/>
                  <a:pt x="7527577" y="204031"/>
                </a:cubicBezTo>
                <a:cubicBezTo>
                  <a:pt x="7545189" y="188294"/>
                  <a:pt x="7563296" y="176584"/>
                  <a:pt x="7581899" y="168903"/>
                </a:cubicBezTo>
                <a:cubicBezTo>
                  <a:pt x="7611417" y="156760"/>
                  <a:pt x="7649244" y="150689"/>
                  <a:pt x="7695381" y="150689"/>
                </a:cubicBezTo>
                <a:close/>
                <a:moveTo>
                  <a:pt x="7182742" y="150689"/>
                </a:moveTo>
                <a:cubicBezTo>
                  <a:pt x="7239297" y="150689"/>
                  <a:pt x="7283945" y="159246"/>
                  <a:pt x="7316688" y="176362"/>
                </a:cubicBezTo>
                <a:cubicBezTo>
                  <a:pt x="7349430" y="193477"/>
                  <a:pt x="7374358" y="218281"/>
                  <a:pt x="7391474" y="250776"/>
                </a:cubicBezTo>
                <a:cubicBezTo>
                  <a:pt x="7408589" y="283270"/>
                  <a:pt x="7417147" y="325562"/>
                  <a:pt x="7417147" y="377652"/>
                </a:cubicBezTo>
                <a:lnTo>
                  <a:pt x="7417147" y="394767"/>
                </a:lnTo>
                <a:lnTo>
                  <a:pt x="7113537" y="394767"/>
                </a:lnTo>
                <a:cubicBezTo>
                  <a:pt x="7116266" y="419075"/>
                  <a:pt x="7122839" y="437183"/>
                  <a:pt x="7133257" y="449089"/>
                </a:cubicBezTo>
                <a:cubicBezTo>
                  <a:pt x="7147891" y="466204"/>
                  <a:pt x="7166991" y="474762"/>
                  <a:pt x="7190556" y="474762"/>
                </a:cubicBezTo>
                <a:cubicBezTo>
                  <a:pt x="7205439" y="474762"/>
                  <a:pt x="7219577" y="471041"/>
                  <a:pt x="7232972" y="463600"/>
                </a:cubicBezTo>
                <a:cubicBezTo>
                  <a:pt x="7241157" y="458887"/>
                  <a:pt x="7249963" y="450577"/>
                  <a:pt x="7259389" y="438671"/>
                </a:cubicBezTo>
                <a:lnTo>
                  <a:pt x="7408589" y="452438"/>
                </a:lnTo>
                <a:cubicBezTo>
                  <a:pt x="7385769" y="492125"/>
                  <a:pt x="7358236" y="520589"/>
                  <a:pt x="7325989" y="537828"/>
                </a:cubicBezTo>
                <a:cubicBezTo>
                  <a:pt x="7293743" y="555067"/>
                  <a:pt x="7247483" y="563687"/>
                  <a:pt x="7187207" y="563687"/>
                </a:cubicBezTo>
                <a:cubicBezTo>
                  <a:pt x="7134869" y="563687"/>
                  <a:pt x="7093694" y="556307"/>
                  <a:pt x="7063680" y="541549"/>
                </a:cubicBezTo>
                <a:cubicBezTo>
                  <a:pt x="7033666" y="526790"/>
                  <a:pt x="7008799" y="503349"/>
                  <a:pt x="6989080" y="471227"/>
                </a:cubicBezTo>
                <a:cubicBezTo>
                  <a:pt x="6969360" y="439105"/>
                  <a:pt x="6959500" y="401340"/>
                  <a:pt x="6959500" y="357932"/>
                </a:cubicBezTo>
                <a:cubicBezTo>
                  <a:pt x="6959500" y="296168"/>
                  <a:pt x="6979282" y="246187"/>
                  <a:pt x="7018845" y="207988"/>
                </a:cubicBezTo>
                <a:cubicBezTo>
                  <a:pt x="7058409" y="169788"/>
                  <a:pt x="7113041" y="150689"/>
                  <a:pt x="7182742" y="150689"/>
                </a:cubicBezTo>
                <a:close/>
                <a:moveTo>
                  <a:pt x="6495726" y="150689"/>
                </a:moveTo>
                <a:cubicBezTo>
                  <a:pt x="6527275" y="150689"/>
                  <a:pt x="6552240" y="156270"/>
                  <a:pt x="6570623" y="167432"/>
                </a:cubicBezTo>
                <a:cubicBezTo>
                  <a:pt x="6589005" y="178594"/>
                  <a:pt x="6604033" y="195213"/>
                  <a:pt x="6615707" y="217289"/>
                </a:cubicBezTo>
                <a:cubicBezTo>
                  <a:pt x="6639489" y="191492"/>
                  <a:pt x="6661164" y="173943"/>
                  <a:pt x="6680732" y="164641"/>
                </a:cubicBezTo>
                <a:cubicBezTo>
                  <a:pt x="6700301" y="155340"/>
                  <a:pt x="6724452" y="150689"/>
                  <a:pt x="6753187" y="150689"/>
                </a:cubicBezTo>
                <a:cubicBezTo>
                  <a:pt x="6795545" y="150689"/>
                  <a:pt x="6828614" y="163277"/>
                  <a:pt x="6852394" y="188454"/>
                </a:cubicBezTo>
                <a:cubicBezTo>
                  <a:pt x="6876173" y="213631"/>
                  <a:pt x="6888063" y="253008"/>
                  <a:pt x="6888063" y="306586"/>
                </a:cubicBezTo>
                <a:lnTo>
                  <a:pt x="6888063" y="554757"/>
                </a:lnTo>
                <a:lnTo>
                  <a:pt x="6736258" y="554757"/>
                </a:lnTo>
                <a:lnTo>
                  <a:pt x="6736258" y="329655"/>
                </a:lnTo>
                <a:cubicBezTo>
                  <a:pt x="6736258" y="311795"/>
                  <a:pt x="6732797" y="298525"/>
                  <a:pt x="6725875" y="289843"/>
                </a:cubicBezTo>
                <a:cubicBezTo>
                  <a:pt x="6715740" y="276200"/>
                  <a:pt x="6703134" y="269379"/>
                  <a:pt x="6688057" y="269379"/>
                </a:cubicBezTo>
                <a:cubicBezTo>
                  <a:pt x="6670260" y="269379"/>
                  <a:pt x="6655923" y="275828"/>
                  <a:pt x="6645046" y="288727"/>
                </a:cubicBezTo>
                <a:cubicBezTo>
                  <a:pt x="6634169" y="301625"/>
                  <a:pt x="6628730" y="322337"/>
                  <a:pt x="6628730" y="350863"/>
                </a:cubicBezTo>
                <a:lnTo>
                  <a:pt x="6628730" y="554757"/>
                </a:lnTo>
                <a:lnTo>
                  <a:pt x="6476925" y="554757"/>
                </a:lnTo>
                <a:lnTo>
                  <a:pt x="6476925" y="337096"/>
                </a:lnTo>
                <a:cubicBezTo>
                  <a:pt x="6476925" y="319733"/>
                  <a:pt x="6475929" y="307950"/>
                  <a:pt x="6473937" y="301749"/>
                </a:cubicBezTo>
                <a:cubicBezTo>
                  <a:pt x="6470700" y="291827"/>
                  <a:pt x="6465100" y="283828"/>
                  <a:pt x="6457135" y="277751"/>
                </a:cubicBezTo>
                <a:cubicBezTo>
                  <a:pt x="6449171" y="271674"/>
                  <a:pt x="6439838" y="268635"/>
                  <a:pt x="6429137" y="268635"/>
                </a:cubicBezTo>
                <a:cubicBezTo>
                  <a:pt x="6411712" y="268635"/>
                  <a:pt x="6397399" y="275208"/>
                  <a:pt x="6386198" y="288355"/>
                </a:cubicBezTo>
                <a:cubicBezTo>
                  <a:pt x="6374997" y="301501"/>
                  <a:pt x="6369397" y="323081"/>
                  <a:pt x="6369397" y="353095"/>
                </a:cubicBezTo>
                <a:lnTo>
                  <a:pt x="6369397" y="554757"/>
                </a:lnTo>
                <a:lnTo>
                  <a:pt x="6217592" y="554757"/>
                </a:lnTo>
                <a:lnTo>
                  <a:pt x="6217592" y="159618"/>
                </a:lnTo>
                <a:lnTo>
                  <a:pt x="6358979" y="159618"/>
                </a:lnTo>
                <a:lnTo>
                  <a:pt x="6358979" y="217289"/>
                </a:lnTo>
                <a:cubicBezTo>
                  <a:pt x="6379349" y="193229"/>
                  <a:pt x="6399905" y="176114"/>
                  <a:pt x="6420647" y="165944"/>
                </a:cubicBezTo>
                <a:cubicBezTo>
                  <a:pt x="6441388" y="155774"/>
                  <a:pt x="6466414" y="150689"/>
                  <a:pt x="6495726" y="150689"/>
                </a:cubicBezTo>
                <a:close/>
                <a:moveTo>
                  <a:pt x="6074717" y="150689"/>
                </a:moveTo>
                <a:cubicBezTo>
                  <a:pt x="6097041" y="150689"/>
                  <a:pt x="6121474" y="157634"/>
                  <a:pt x="6148015" y="171525"/>
                </a:cubicBezTo>
                <a:lnTo>
                  <a:pt x="6101134" y="279425"/>
                </a:lnTo>
                <a:cubicBezTo>
                  <a:pt x="6083274" y="271984"/>
                  <a:pt x="6069136" y="268263"/>
                  <a:pt x="6058718" y="268263"/>
                </a:cubicBezTo>
                <a:cubicBezTo>
                  <a:pt x="6038874" y="268263"/>
                  <a:pt x="6023496" y="276449"/>
                  <a:pt x="6012581" y="292820"/>
                </a:cubicBezTo>
                <a:cubicBezTo>
                  <a:pt x="5996954" y="315888"/>
                  <a:pt x="5989141" y="359048"/>
                  <a:pt x="5989141" y="422300"/>
                </a:cubicBezTo>
                <a:lnTo>
                  <a:pt x="5989141" y="554757"/>
                </a:lnTo>
                <a:lnTo>
                  <a:pt x="5836964" y="554757"/>
                </a:lnTo>
                <a:lnTo>
                  <a:pt x="5836964" y="159618"/>
                </a:lnTo>
                <a:lnTo>
                  <a:pt x="5978723" y="159618"/>
                </a:lnTo>
                <a:lnTo>
                  <a:pt x="5978723" y="224359"/>
                </a:lnTo>
                <a:cubicBezTo>
                  <a:pt x="5992366" y="196329"/>
                  <a:pt x="6006442" y="177044"/>
                  <a:pt x="6020953" y="166502"/>
                </a:cubicBezTo>
                <a:cubicBezTo>
                  <a:pt x="6035463" y="155960"/>
                  <a:pt x="6053385" y="150689"/>
                  <a:pt x="6074717" y="150689"/>
                </a:cubicBezTo>
                <a:close/>
                <a:moveTo>
                  <a:pt x="5528220" y="150689"/>
                </a:moveTo>
                <a:cubicBezTo>
                  <a:pt x="5573613" y="150689"/>
                  <a:pt x="5610075" y="153231"/>
                  <a:pt x="5637609" y="158316"/>
                </a:cubicBezTo>
                <a:cubicBezTo>
                  <a:pt x="5665142" y="163401"/>
                  <a:pt x="5688086" y="174005"/>
                  <a:pt x="5706442" y="190128"/>
                </a:cubicBezTo>
                <a:cubicBezTo>
                  <a:pt x="5719340" y="201290"/>
                  <a:pt x="5729510" y="217103"/>
                  <a:pt x="5736951" y="237567"/>
                </a:cubicBezTo>
                <a:cubicBezTo>
                  <a:pt x="5744393" y="258031"/>
                  <a:pt x="5748114" y="277565"/>
                  <a:pt x="5748114" y="296168"/>
                </a:cubicBezTo>
                <a:lnTo>
                  <a:pt x="5748114" y="470669"/>
                </a:lnTo>
                <a:cubicBezTo>
                  <a:pt x="5748114" y="489273"/>
                  <a:pt x="5749292" y="503845"/>
                  <a:pt x="5751648" y="514387"/>
                </a:cubicBezTo>
                <a:cubicBezTo>
                  <a:pt x="5754004" y="524929"/>
                  <a:pt x="5759152" y="538386"/>
                  <a:pt x="5767089" y="554757"/>
                </a:cubicBezTo>
                <a:lnTo>
                  <a:pt x="5624958" y="554757"/>
                </a:lnTo>
                <a:cubicBezTo>
                  <a:pt x="5619253" y="544587"/>
                  <a:pt x="5615533" y="536836"/>
                  <a:pt x="5613796" y="531503"/>
                </a:cubicBezTo>
                <a:cubicBezTo>
                  <a:pt x="5612060" y="526170"/>
                  <a:pt x="5610324" y="517798"/>
                  <a:pt x="5608587" y="506388"/>
                </a:cubicBezTo>
                <a:cubicBezTo>
                  <a:pt x="5588744" y="525488"/>
                  <a:pt x="5569024" y="539130"/>
                  <a:pt x="5549428" y="547316"/>
                </a:cubicBezTo>
                <a:cubicBezTo>
                  <a:pt x="5522639" y="558230"/>
                  <a:pt x="5491509" y="563687"/>
                  <a:pt x="5456038" y="563687"/>
                </a:cubicBezTo>
                <a:cubicBezTo>
                  <a:pt x="5408909" y="563687"/>
                  <a:pt x="5373129" y="552773"/>
                  <a:pt x="5348696" y="530945"/>
                </a:cubicBezTo>
                <a:cubicBezTo>
                  <a:pt x="5324263" y="509116"/>
                  <a:pt x="5312047" y="482203"/>
                  <a:pt x="5312047" y="450205"/>
                </a:cubicBezTo>
                <a:cubicBezTo>
                  <a:pt x="5312047" y="420192"/>
                  <a:pt x="5320853" y="395511"/>
                  <a:pt x="5338464" y="376163"/>
                </a:cubicBezTo>
                <a:cubicBezTo>
                  <a:pt x="5356075" y="356816"/>
                  <a:pt x="5388570" y="342429"/>
                  <a:pt x="5435947" y="333003"/>
                </a:cubicBezTo>
                <a:cubicBezTo>
                  <a:pt x="5492749" y="321593"/>
                  <a:pt x="5529584" y="313593"/>
                  <a:pt x="5546451" y="309005"/>
                </a:cubicBezTo>
                <a:cubicBezTo>
                  <a:pt x="5563318" y="304416"/>
                  <a:pt x="5581178" y="298401"/>
                  <a:pt x="5600030" y="290959"/>
                </a:cubicBezTo>
                <a:cubicBezTo>
                  <a:pt x="5600030" y="272356"/>
                  <a:pt x="5596185" y="259333"/>
                  <a:pt x="5588495" y="251892"/>
                </a:cubicBezTo>
                <a:cubicBezTo>
                  <a:pt x="5580806" y="244450"/>
                  <a:pt x="5567287" y="240730"/>
                  <a:pt x="5547940" y="240730"/>
                </a:cubicBezTo>
                <a:cubicBezTo>
                  <a:pt x="5523135" y="240730"/>
                  <a:pt x="5504531" y="244698"/>
                  <a:pt x="5492129" y="252636"/>
                </a:cubicBezTo>
                <a:cubicBezTo>
                  <a:pt x="5482455" y="258837"/>
                  <a:pt x="5474642" y="270495"/>
                  <a:pt x="5468689" y="287611"/>
                </a:cubicBezTo>
                <a:lnTo>
                  <a:pt x="5323953" y="272356"/>
                </a:lnTo>
                <a:cubicBezTo>
                  <a:pt x="5329411" y="247055"/>
                  <a:pt x="5337286" y="227149"/>
                  <a:pt x="5347580" y="212638"/>
                </a:cubicBezTo>
                <a:cubicBezTo>
                  <a:pt x="5357874" y="198128"/>
                  <a:pt x="5372695" y="185539"/>
                  <a:pt x="5392042" y="174873"/>
                </a:cubicBezTo>
                <a:cubicBezTo>
                  <a:pt x="5405933" y="167184"/>
                  <a:pt x="5425033" y="161231"/>
                  <a:pt x="5449341" y="157014"/>
                </a:cubicBezTo>
                <a:cubicBezTo>
                  <a:pt x="5473649" y="152797"/>
                  <a:pt x="5499943" y="150689"/>
                  <a:pt x="5528220" y="150689"/>
                </a:cubicBezTo>
                <a:close/>
                <a:moveTo>
                  <a:pt x="4473401" y="150689"/>
                </a:moveTo>
                <a:cubicBezTo>
                  <a:pt x="4504159" y="150689"/>
                  <a:pt x="4529522" y="155898"/>
                  <a:pt x="4549490" y="166316"/>
                </a:cubicBezTo>
                <a:cubicBezTo>
                  <a:pt x="4569457" y="176734"/>
                  <a:pt x="4588123" y="193973"/>
                  <a:pt x="4605486" y="218033"/>
                </a:cubicBezTo>
                <a:lnTo>
                  <a:pt x="4605486" y="159618"/>
                </a:lnTo>
                <a:lnTo>
                  <a:pt x="4747245" y="159618"/>
                </a:lnTo>
                <a:lnTo>
                  <a:pt x="4747245" y="532805"/>
                </a:lnTo>
                <a:lnTo>
                  <a:pt x="4747617" y="550292"/>
                </a:lnTo>
                <a:cubicBezTo>
                  <a:pt x="4747617" y="575097"/>
                  <a:pt x="4742346" y="598723"/>
                  <a:pt x="4731804" y="621172"/>
                </a:cubicBezTo>
                <a:cubicBezTo>
                  <a:pt x="4721262" y="643620"/>
                  <a:pt x="4707247" y="661789"/>
                  <a:pt x="4689760" y="675680"/>
                </a:cubicBezTo>
                <a:cubicBezTo>
                  <a:pt x="4672273" y="689571"/>
                  <a:pt x="4650072" y="699616"/>
                  <a:pt x="4623159" y="705818"/>
                </a:cubicBezTo>
                <a:cubicBezTo>
                  <a:pt x="4596247" y="712019"/>
                  <a:pt x="4565426" y="715119"/>
                  <a:pt x="4530700" y="715119"/>
                </a:cubicBezTo>
                <a:cubicBezTo>
                  <a:pt x="4451325" y="715119"/>
                  <a:pt x="4396817" y="703213"/>
                  <a:pt x="4367175" y="679401"/>
                </a:cubicBezTo>
                <a:cubicBezTo>
                  <a:pt x="4337533" y="655588"/>
                  <a:pt x="4322712" y="623714"/>
                  <a:pt x="4322712" y="583779"/>
                </a:cubicBezTo>
                <a:cubicBezTo>
                  <a:pt x="4322712" y="578818"/>
                  <a:pt x="4322961" y="572120"/>
                  <a:pt x="4323457" y="563687"/>
                </a:cubicBezTo>
                <a:lnTo>
                  <a:pt x="4470424" y="580430"/>
                </a:lnTo>
                <a:cubicBezTo>
                  <a:pt x="4474145" y="594073"/>
                  <a:pt x="4479850" y="603498"/>
                  <a:pt x="4487540" y="608707"/>
                </a:cubicBezTo>
                <a:cubicBezTo>
                  <a:pt x="4498702" y="616397"/>
                  <a:pt x="4512717" y="620241"/>
                  <a:pt x="4529584" y="620241"/>
                </a:cubicBezTo>
                <a:cubicBezTo>
                  <a:pt x="4551412" y="620241"/>
                  <a:pt x="4567721" y="614412"/>
                  <a:pt x="4578511" y="602754"/>
                </a:cubicBezTo>
                <a:cubicBezTo>
                  <a:pt x="4589301" y="591096"/>
                  <a:pt x="4594696" y="570756"/>
                  <a:pt x="4594696" y="541735"/>
                </a:cubicBezTo>
                <a:lnTo>
                  <a:pt x="4594696" y="481831"/>
                </a:lnTo>
                <a:cubicBezTo>
                  <a:pt x="4579813" y="499443"/>
                  <a:pt x="4564930" y="512217"/>
                  <a:pt x="4550047" y="520155"/>
                </a:cubicBezTo>
                <a:cubicBezTo>
                  <a:pt x="4526731" y="532557"/>
                  <a:pt x="4501554" y="538758"/>
                  <a:pt x="4474517" y="538758"/>
                </a:cubicBezTo>
                <a:cubicBezTo>
                  <a:pt x="4421683" y="538758"/>
                  <a:pt x="4379019" y="515690"/>
                  <a:pt x="4346525" y="469553"/>
                </a:cubicBezTo>
                <a:cubicBezTo>
                  <a:pt x="4323457" y="436811"/>
                  <a:pt x="4311922" y="393527"/>
                  <a:pt x="4311922" y="339700"/>
                </a:cubicBezTo>
                <a:cubicBezTo>
                  <a:pt x="4311922" y="278185"/>
                  <a:pt x="4326805" y="231304"/>
                  <a:pt x="4356571" y="199058"/>
                </a:cubicBezTo>
                <a:cubicBezTo>
                  <a:pt x="4386337" y="166812"/>
                  <a:pt x="4425280" y="150689"/>
                  <a:pt x="4473401" y="150689"/>
                </a:cubicBezTo>
                <a:close/>
                <a:moveTo>
                  <a:pt x="4207817" y="150689"/>
                </a:moveTo>
                <a:cubicBezTo>
                  <a:pt x="4230141" y="150689"/>
                  <a:pt x="4254574" y="157634"/>
                  <a:pt x="4281115" y="171525"/>
                </a:cubicBezTo>
                <a:lnTo>
                  <a:pt x="4234234" y="279425"/>
                </a:lnTo>
                <a:cubicBezTo>
                  <a:pt x="4216375" y="271984"/>
                  <a:pt x="4202236" y="268263"/>
                  <a:pt x="4191818" y="268263"/>
                </a:cubicBezTo>
                <a:cubicBezTo>
                  <a:pt x="4171974" y="268263"/>
                  <a:pt x="4156595" y="276449"/>
                  <a:pt x="4145682" y="292820"/>
                </a:cubicBezTo>
                <a:cubicBezTo>
                  <a:pt x="4130055" y="315888"/>
                  <a:pt x="4122241" y="359048"/>
                  <a:pt x="4122241" y="422300"/>
                </a:cubicBezTo>
                <a:lnTo>
                  <a:pt x="4122241" y="554757"/>
                </a:lnTo>
                <a:lnTo>
                  <a:pt x="3970064" y="554757"/>
                </a:lnTo>
                <a:lnTo>
                  <a:pt x="3970064" y="159618"/>
                </a:lnTo>
                <a:lnTo>
                  <a:pt x="4111823" y="159618"/>
                </a:lnTo>
                <a:lnTo>
                  <a:pt x="4111823" y="224359"/>
                </a:lnTo>
                <a:cubicBezTo>
                  <a:pt x="4125466" y="196329"/>
                  <a:pt x="4139543" y="177044"/>
                  <a:pt x="4154053" y="166502"/>
                </a:cubicBezTo>
                <a:cubicBezTo>
                  <a:pt x="4168564" y="155960"/>
                  <a:pt x="4186485" y="150689"/>
                  <a:pt x="4207817" y="150689"/>
                </a:cubicBezTo>
                <a:close/>
                <a:moveTo>
                  <a:pt x="3670995" y="150689"/>
                </a:moveTo>
                <a:cubicBezTo>
                  <a:pt x="3750121" y="150689"/>
                  <a:pt x="3809901" y="173633"/>
                  <a:pt x="3850332" y="219522"/>
                </a:cubicBezTo>
                <a:cubicBezTo>
                  <a:pt x="3882827" y="256481"/>
                  <a:pt x="3899074" y="301997"/>
                  <a:pt x="3899074" y="356072"/>
                </a:cubicBezTo>
                <a:cubicBezTo>
                  <a:pt x="3899074" y="416843"/>
                  <a:pt x="3878920" y="466638"/>
                  <a:pt x="3838612" y="505458"/>
                </a:cubicBezTo>
                <a:cubicBezTo>
                  <a:pt x="3798304" y="544277"/>
                  <a:pt x="3742556" y="563687"/>
                  <a:pt x="3671366" y="563687"/>
                </a:cubicBezTo>
                <a:cubicBezTo>
                  <a:pt x="3607867" y="563687"/>
                  <a:pt x="3556520" y="547564"/>
                  <a:pt x="3517329" y="515318"/>
                </a:cubicBezTo>
                <a:cubicBezTo>
                  <a:pt x="3469208" y="475382"/>
                  <a:pt x="3445148" y="423044"/>
                  <a:pt x="3445148" y="358304"/>
                </a:cubicBezTo>
                <a:cubicBezTo>
                  <a:pt x="3445148" y="298029"/>
                  <a:pt x="3465488" y="248357"/>
                  <a:pt x="3506167" y="209290"/>
                </a:cubicBezTo>
                <a:cubicBezTo>
                  <a:pt x="3546847" y="170222"/>
                  <a:pt x="3601789" y="150689"/>
                  <a:pt x="3670995" y="150689"/>
                </a:cubicBezTo>
                <a:close/>
                <a:moveTo>
                  <a:pt x="2702495" y="9302"/>
                </a:moveTo>
                <a:lnTo>
                  <a:pt x="2855416" y="9302"/>
                </a:lnTo>
                <a:lnTo>
                  <a:pt x="2855416" y="198314"/>
                </a:lnTo>
                <a:cubicBezTo>
                  <a:pt x="2870547" y="182439"/>
                  <a:pt x="2887724" y="170532"/>
                  <a:pt x="2906948" y="162595"/>
                </a:cubicBezTo>
                <a:cubicBezTo>
                  <a:pt x="2926172" y="154657"/>
                  <a:pt x="2947442" y="150689"/>
                  <a:pt x="2970758" y="150689"/>
                </a:cubicBezTo>
                <a:cubicBezTo>
                  <a:pt x="3018879" y="150689"/>
                  <a:pt x="3058691" y="167990"/>
                  <a:pt x="3090193" y="202593"/>
                </a:cubicBezTo>
                <a:cubicBezTo>
                  <a:pt x="3121694" y="237195"/>
                  <a:pt x="3137445" y="286866"/>
                  <a:pt x="3137445" y="351607"/>
                </a:cubicBezTo>
                <a:cubicBezTo>
                  <a:pt x="3137445" y="394767"/>
                  <a:pt x="3130252" y="432780"/>
                  <a:pt x="3115866" y="465646"/>
                </a:cubicBezTo>
                <a:cubicBezTo>
                  <a:pt x="3101479" y="498512"/>
                  <a:pt x="3081573" y="523069"/>
                  <a:pt x="3056148" y="539316"/>
                </a:cubicBezTo>
                <a:cubicBezTo>
                  <a:pt x="3030723" y="555563"/>
                  <a:pt x="3002508" y="563687"/>
                  <a:pt x="2971502" y="563687"/>
                </a:cubicBezTo>
                <a:cubicBezTo>
                  <a:pt x="2944961" y="563687"/>
                  <a:pt x="2920653" y="557982"/>
                  <a:pt x="2898576" y="546572"/>
                </a:cubicBezTo>
                <a:cubicBezTo>
                  <a:pt x="2881958" y="537642"/>
                  <a:pt x="2863850" y="520899"/>
                  <a:pt x="2844254" y="496342"/>
                </a:cubicBezTo>
                <a:lnTo>
                  <a:pt x="2844254" y="554757"/>
                </a:lnTo>
                <a:lnTo>
                  <a:pt x="2702495" y="554757"/>
                </a:lnTo>
                <a:close/>
                <a:moveTo>
                  <a:pt x="5202286" y="0"/>
                </a:moveTo>
                <a:cubicBezTo>
                  <a:pt x="5228827" y="0"/>
                  <a:pt x="5267399" y="3101"/>
                  <a:pt x="5318000" y="9302"/>
                </a:cubicBezTo>
                <a:lnTo>
                  <a:pt x="5301257" y="100831"/>
                </a:lnTo>
                <a:cubicBezTo>
                  <a:pt x="5283149" y="97855"/>
                  <a:pt x="5268515" y="96366"/>
                  <a:pt x="5257353" y="96366"/>
                </a:cubicBezTo>
                <a:cubicBezTo>
                  <a:pt x="5243710" y="96366"/>
                  <a:pt x="5233912" y="98661"/>
                  <a:pt x="5227959" y="103250"/>
                </a:cubicBezTo>
                <a:cubicBezTo>
                  <a:pt x="5222006" y="107839"/>
                  <a:pt x="5217790" y="115094"/>
                  <a:pt x="5215309" y="125016"/>
                </a:cubicBezTo>
                <a:cubicBezTo>
                  <a:pt x="5214069" y="130473"/>
                  <a:pt x="5213449" y="142007"/>
                  <a:pt x="5213449" y="159618"/>
                </a:cubicBezTo>
                <a:lnTo>
                  <a:pt x="5285630" y="159618"/>
                </a:lnTo>
                <a:lnTo>
                  <a:pt x="5285630" y="270495"/>
                </a:lnTo>
                <a:lnTo>
                  <a:pt x="5213449" y="270495"/>
                </a:lnTo>
                <a:lnTo>
                  <a:pt x="5213449" y="554757"/>
                </a:lnTo>
                <a:lnTo>
                  <a:pt x="5061644" y="554757"/>
                </a:lnTo>
                <a:lnTo>
                  <a:pt x="5061644" y="270495"/>
                </a:lnTo>
                <a:lnTo>
                  <a:pt x="5005089" y="270495"/>
                </a:lnTo>
                <a:lnTo>
                  <a:pt x="5005089" y="159618"/>
                </a:lnTo>
                <a:lnTo>
                  <a:pt x="5061644" y="159618"/>
                </a:lnTo>
                <a:lnTo>
                  <a:pt x="5061644" y="141759"/>
                </a:lnTo>
                <a:cubicBezTo>
                  <a:pt x="5061644" y="125636"/>
                  <a:pt x="5063380" y="107901"/>
                  <a:pt x="5066853" y="88553"/>
                </a:cubicBezTo>
                <a:cubicBezTo>
                  <a:pt x="5070325" y="69205"/>
                  <a:pt x="5076837" y="53392"/>
                  <a:pt x="5086387" y="41114"/>
                </a:cubicBezTo>
                <a:cubicBezTo>
                  <a:pt x="5095937" y="28836"/>
                  <a:pt x="5109331" y="18914"/>
                  <a:pt x="5126570" y="11348"/>
                </a:cubicBezTo>
                <a:cubicBezTo>
                  <a:pt x="5143809" y="3783"/>
                  <a:pt x="5169048" y="0"/>
                  <a:pt x="5202286" y="0"/>
                </a:cubicBezTo>
                <a:close/>
                <a:moveTo>
                  <a:pt x="4926194" y="0"/>
                </a:moveTo>
                <a:lnTo>
                  <a:pt x="5003526" y="0"/>
                </a:lnTo>
                <a:lnTo>
                  <a:pt x="4866518" y="564059"/>
                </a:lnTo>
                <a:lnTo>
                  <a:pt x="4789958" y="564059"/>
                </a:lnTo>
                <a:close/>
                <a:moveTo>
                  <a:pt x="2563862" y="0"/>
                </a:moveTo>
                <a:cubicBezTo>
                  <a:pt x="2590403" y="0"/>
                  <a:pt x="2628974" y="3101"/>
                  <a:pt x="2679575" y="9302"/>
                </a:cubicBezTo>
                <a:lnTo>
                  <a:pt x="2662833" y="100831"/>
                </a:lnTo>
                <a:cubicBezTo>
                  <a:pt x="2644725" y="97855"/>
                  <a:pt x="2630091" y="96366"/>
                  <a:pt x="2618928" y="96366"/>
                </a:cubicBezTo>
                <a:cubicBezTo>
                  <a:pt x="2605286" y="96366"/>
                  <a:pt x="2595488" y="98661"/>
                  <a:pt x="2589535" y="103250"/>
                </a:cubicBezTo>
                <a:cubicBezTo>
                  <a:pt x="2583582" y="107839"/>
                  <a:pt x="2579365" y="115094"/>
                  <a:pt x="2576885" y="125016"/>
                </a:cubicBezTo>
                <a:cubicBezTo>
                  <a:pt x="2575645" y="130473"/>
                  <a:pt x="2575024" y="142007"/>
                  <a:pt x="2575024" y="159618"/>
                </a:cubicBezTo>
                <a:lnTo>
                  <a:pt x="2647206" y="159618"/>
                </a:lnTo>
                <a:lnTo>
                  <a:pt x="2647206" y="270495"/>
                </a:lnTo>
                <a:lnTo>
                  <a:pt x="2575024" y="270495"/>
                </a:lnTo>
                <a:lnTo>
                  <a:pt x="2575024" y="554757"/>
                </a:lnTo>
                <a:lnTo>
                  <a:pt x="2423219" y="554757"/>
                </a:lnTo>
                <a:lnTo>
                  <a:pt x="2423219" y="270495"/>
                </a:lnTo>
                <a:lnTo>
                  <a:pt x="2366665" y="270495"/>
                </a:lnTo>
                <a:lnTo>
                  <a:pt x="2366665" y="159618"/>
                </a:lnTo>
                <a:lnTo>
                  <a:pt x="2423219" y="159618"/>
                </a:lnTo>
                <a:lnTo>
                  <a:pt x="2423219" y="141759"/>
                </a:lnTo>
                <a:cubicBezTo>
                  <a:pt x="2423219" y="125636"/>
                  <a:pt x="2424956" y="107901"/>
                  <a:pt x="2428428" y="88553"/>
                </a:cubicBezTo>
                <a:cubicBezTo>
                  <a:pt x="2431901" y="69205"/>
                  <a:pt x="2438412" y="53392"/>
                  <a:pt x="2447962" y="41114"/>
                </a:cubicBezTo>
                <a:cubicBezTo>
                  <a:pt x="2457512" y="28836"/>
                  <a:pt x="2470906" y="18914"/>
                  <a:pt x="2488146" y="11348"/>
                </a:cubicBezTo>
                <a:cubicBezTo>
                  <a:pt x="2505385" y="3783"/>
                  <a:pt x="2530624" y="0"/>
                  <a:pt x="2563862" y="0"/>
                </a:cubicBezTo>
                <a:close/>
              </a:path>
            </a:pathLst>
          </a:custGeom>
          <a:solidFill>
            <a:srgbClr val="00206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598E51F-9A4E-490A-89D4-5A2C6D9D0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179" y="5489201"/>
            <a:ext cx="1719234" cy="105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575905"/>
      </p:ext>
    </p:extLst>
  </p:cSld>
  <p:clrMapOvr>
    <a:masterClrMapping/>
  </p:clrMapOvr>
</p:sld>
</file>

<file path=ppt/theme/theme1.xml><?xml version="1.0" encoding="utf-8"?>
<a:theme xmlns:a="http://schemas.openxmlformats.org/drawingml/2006/main" name="AFBF_ppt_Template_LightBackground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0" charset="0"/>
            <a:ea typeface="ＭＳ Ｐゴシック" pitchFamily="-110" charset="-128"/>
            <a:cs typeface="ＭＳ Ｐゴシック" pitchFamily="-11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0" charset="0"/>
            <a:ea typeface="ＭＳ Ｐゴシック" pitchFamily="-110" charset="-128"/>
            <a:cs typeface="ＭＳ Ｐゴシック" pitchFamily="-110" charset="-128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14659</TotalTime>
  <Words>991</Words>
  <Application>Microsoft Office PowerPoint</Application>
  <PresentationFormat>Widescreen</PresentationFormat>
  <Paragraphs>135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Aharoni</vt:lpstr>
      <vt:lpstr>Arial</vt:lpstr>
      <vt:lpstr>Calibri</vt:lpstr>
      <vt:lpstr>Cambria</vt:lpstr>
      <vt:lpstr>Franklin Gothic Book</vt:lpstr>
      <vt:lpstr>Franklin Gothic Demi</vt:lpstr>
      <vt:lpstr>Franklin Gothic Medium</vt:lpstr>
      <vt:lpstr>Georgia</vt:lpstr>
      <vt:lpstr>Times New Roman</vt:lpstr>
      <vt:lpstr>AFBF_ppt_Template_LightBackground</vt:lpstr>
      <vt:lpstr>PowerPoint Presentation</vt:lpstr>
      <vt:lpstr>Total Trade Aid in Round One at $8.5+ Billion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AFBF Risk Management Partner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AFBF Legal Advocacy</dc:title>
  <dc:creator>Travis Cushman</dc:creator>
  <cp:lastModifiedBy>John Newton</cp:lastModifiedBy>
  <cp:revision>617</cp:revision>
  <cp:lastPrinted>2019-10-17T18:20:19Z</cp:lastPrinted>
  <dcterms:created xsi:type="dcterms:W3CDTF">2019-03-07T15:45:02Z</dcterms:created>
  <dcterms:modified xsi:type="dcterms:W3CDTF">2020-02-19T13:07:56Z</dcterms:modified>
</cp:coreProperties>
</file>