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939" r:id="rId4"/>
    <p:sldMasterId id="2147483952" r:id="rId5"/>
  </p:sldMasterIdLst>
  <p:notesMasterIdLst>
    <p:notesMasterId r:id="rId18"/>
  </p:notesMasterIdLst>
  <p:handoutMasterIdLst>
    <p:handoutMasterId r:id="rId19"/>
  </p:handoutMasterIdLst>
  <p:sldIdLst>
    <p:sldId id="443" r:id="rId6"/>
    <p:sldId id="431" r:id="rId7"/>
    <p:sldId id="480" r:id="rId8"/>
    <p:sldId id="469" r:id="rId9"/>
    <p:sldId id="474" r:id="rId10"/>
    <p:sldId id="478" r:id="rId11"/>
    <p:sldId id="479" r:id="rId12"/>
    <p:sldId id="468" r:id="rId13"/>
    <p:sldId id="476" r:id="rId14"/>
    <p:sldId id="477" r:id="rId15"/>
    <p:sldId id="436" r:id="rId16"/>
    <p:sldId id="446" r:id="rId17"/>
  </p:sldIdLst>
  <p:sldSz cx="9144000" cy="5143500" type="screen16x9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77">
          <p15:clr>
            <a:srgbClr val="A4A3A4"/>
          </p15:clr>
        </p15:guide>
        <p15:guide id="2" pos="54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reg Heckman (ZGH0002 - NEOMA-MJZFH15)" initials="GH" lastIdx="1" clrIdx="0"/>
  <p:cmAuthor id="7" name="Camila Flanagan" initials="CF" lastIdx="1" clrIdx="7">
    <p:extLst>
      <p:ext uri="{19B8F6BF-5375-455C-9EA6-DF929625EA0E}">
        <p15:presenceInfo xmlns:p15="http://schemas.microsoft.com/office/powerpoint/2012/main" userId="106e9fcfcf4f519f" providerId="Windows Live"/>
      </p:ext>
    </p:extLst>
  </p:cmAuthor>
  <p:cmAuthor id="1" name="John Neppl (ZJN0002 - NEOMA-R90KRFG)" initials="JN" lastIdx="11" clrIdx="1"/>
  <p:cmAuthor id="8" name="Guest User" initials="GU" lastIdx="12" clrIdx="8"/>
  <p:cmAuthor id="2" name="Kay Doyle (ZKD0119 - NEOMA-R8HLRG0)" initials="KD" lastIdx="5" clrIdx="2"/>
  <p:cmAuthor id="3" name="Jacinda Kontz (ZJK0296 - NEOMA-R9A67NO)" initials="JK" lastIdx="3" clrIdx="3"/>
  <p:cmAuthor id="4" name="Rachel Storey" initials="RS" lastIdx="9" clrIdx="4"/>
  <p:cmAuthor id="5" name="Ryan Koory" initials="RK" lastIdx="14" clrIdx="5">
    <p:extLst>
      <p:ext uri="{19B8F6BF-5375-455C-9EA6-DF929625EA0E}">
        <p15:presenceInfo xmlns:p15="http://schemas.microsoft.com/office/powerpoint/2012/main" userId="Ryan Koory" providerId="None"/>
      </p:ext>
    </p:extLst>
  </p:cmAuthor>
  <p:cmAuthor id="6" name="Erin Leonard" initials="EL" lastIdx="1" clrIdx="6">
    <p:extLst>
      <p:ext uri="{19B8F6BF-5375-455C-9EA6-DF929625EA0E}">
        <p15:presenceInfo xmlns:p15="http://schemas.microsoft.com/office/powerpoint/2012/main" userId="Erin Leonar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7A77"/>
    <a:srgbClr val="8DC640"/>
    <a:srgbClr val="FAFAFA"/>
    <a:srgbClr val="8CC640"/>
    <a:srgbClr val="8BC2A9"/>
    <a:srgbClr val="5BAEBD"/>
    <a:srgbClr val="76AD99"/>
    <a:srgbClr val="22384C"/>
    <a:srgbClr val="DF6420"/>
    <a:srgbClr val="00A0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06" y="126"/>
      </p:cViewPr>
      <p:guideLst>
        <p:guide orient="horz" pos="3077"/>
        <p:guide pos="542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2546" tIns="46273" rIns="92546" bIns="4627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41" y="0"/>
            <a:ext cx="3037840" cy="464820"/>
          </a:xfrm>
          <a:prstGeom prst="rect">
            <a:avLst/>
          </a:prstGeom>
        </p:spPr>
        <p:txBody>
          <a:bodyPr vert="horz" lIns="92546" tIns="46273" rIns="92546" bIns="46273" rtlCol="0"/>
          <a:lstStyle>
            <a:lvl1pPr algn="r">
              <a:defRPr sz="1200"/>
            </a:lvl1pPr>
          </a:lstStyle>
          <a:p>
            <a:fld id="{D3417620-42F9-4FD2-BBFD-52E99C4FDEAA}" type="datetimeFigureOut">
              <a:rPr lang="en-US" smtClean="0"/>
              <a:pPr/>
              <a:t>1/31/2022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8"/>
            <a:ext cx="3037840" cy="464820"/>
          </a:xfrm>
          <a:prstGeom prst="rect">
            <a:avLst/>
          </a:prstGeom>
        </p:spPr>
        <p:txBody>
          <a:bodyPr vert="horz" lIns="92546" tIns="46273" rIns="92546" bIns="4627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41" y="8829968"/>
            <a:ext cx="3037840" cy="464820"/>
          </a:xfrm>
          <a:prstGeom prst="rect">
            <a:avLst/>
          </a:prstGeom>
        </p:spPr>
        <p:txBody>
          <a:bodyPr vert="horz" lIns="92546" tIns="46273" rIns="92546" bIns="46273" rtlCol="0" anchor="b"/>
          <a:lstStyle>
            <a:lvl1pPr algn="r">
              <a:defRPr sz="1200"/>
            </a:lvl1pPr>
          </a:lstStyle>
          <a:p>
            <a:fld id="{D9417FD1-0EC9-49BA-A901-84C8BD80D2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804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4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C9F6A3-175D-4CCA-9F94-8E131EC16625}" type="datetimeFigureOut">
              <a:rPr lang="en-US" smtClean="0"/>
              <a:pPr/>
              <a:t>1/31/2022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8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676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40" y="8829676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685955-C26E-4B73-B3D1-34248E20EE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62747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5581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299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339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169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3323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29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116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1735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174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744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96187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6006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9044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style A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/>
        </p:nvSpPr>
        <p:spPr>
          <a:xfrm>
            <a:off x="0" y="1148250"/>
            <a:ext cx="9144000" cy="28470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Shape 8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85" name="Shape 85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Shape 86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Shape 87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64437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Shape 10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500626"/>
            <a:ext cx="9144000" cy="38241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Shape 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8617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0" y="1148250"/>
            <a:ext cx="9144000" cy="28470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Shape 25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038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Shape 26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Shape 28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Shape 29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Char char="▪"/>
              <a:defRPr sz="2000">
                <a:solidFill>
                  <a:srgbClr val="FFFFFF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▫"/>
              <a:defRPr sz="2000">
                <a:solidFill>
                  <a:srgbClr val="FFFFFF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■"/>
              <a:defRPr sz="2000">
                <a:solidFill>
                  <a:srgbClr val="FFFFFF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  <a:defRPr sz="2000">
                <a:solidFill>
                  <a:srgbClr val="FFFFFF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○"/>
              <a:defRPr sz="2000">
                <a:solidFill>
                  <a:srgbClr val="FFFFFF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■"/>
              <a:defRPr sz="2000">
                <a:solidFill>
                  <a:srgbClr val="FFFFFF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  <a:defRPr sz="2000">
                <a:solidFill>
                  <a:srgbClr val="FFFFFF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○"/>
              <a:defRPr sz="2000">
                <a:solidFill>
                  <a:srgbClr val="FFFFFF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■"/>
              <a:defRPr sz="2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8668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3" name="Shape 33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Shape 34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Shape 3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Shape 36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" name="Shape 37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rgbClr val="18637B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9579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42" name="Shape 42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Shape 43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Shape 44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Shape 4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6" name="Shape 46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rgbClr val="18637B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36603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2"/>
          </p:nvPr>
        </p:nvSpPr>
        <p:spPr>
          <a:xfrm>
            <a:off x="5026623" y="1767275"/>
            <a:ext cx="36603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0404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52" name="Shape 52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Shape 53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Shape 54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Shape 5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6" name="Shape 56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rgbClr val="18637B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1146025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2"/>
          </p:nvPr>
        </p:nvSpPr>
        <p:spPr>
          <a:xfrm>
            <a:off x="3679388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3"/>
          </p:nvPr>
        </p:nvSpPr>
        <p:spPr>
          <a:xfrm>
            <a:off x="6212750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51067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71" name="Shape 71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72" name="Shape 72"/>
          <p:cNvSpPr/>
          <p:nvPr/>
        </p:nvSpPr>
        <p:spPr>
          <a:xfrm>
            <a:off x="0" y="500625"/>
            <a:ext cx="247200" cy="10587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Shape 73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Shape 74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Shape 7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52950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style A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/>
        </p:nvSpPr>
        <p:spPr>
          <a:xfrm>
            <a:off x="0" y="1148250"/>
            <a:ext cx="9144000" cy="28470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Shape 8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85" name="Shape 85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Shape 86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Shape 87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5054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457200" indent="-457200">
              <a:buFont typeface="Wingdings" panose="05000000000000000000" pitchFamily="2" charset="2"/>
              <a:buChar char="§"/>
              <a:defRPr sz="2800"/>
            </a:lvl1pPr>
            <a:lvl2pPr marL="742950" indent="-285750">
              <a:buFont typeface="Courier New" panose="02070309020205020404" pitchFamily="49" charset="0"/>
              <a:buChar char="o"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86801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style B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Shape 90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1" name="Shape 91"/>
          <p:cNvSpPr/>
          <p:nvPr/>
        </p:nvSpPr>
        <p:spPr>
          <a:xfrm>
            <a:off x="0" y="500626"/>
            <a:ext cx="9144000" cy="38241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Shape 9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Shape 93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2331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564814" y="4869657"/>
            <a:ext cx="3426786" cy="273844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1735074"/>
            <a:ext cx="3419856" cy="26197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1735073"/>
            <a:ext cx="3419856" cy="26197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303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6812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5696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3713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44442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3125"/>
            <a:ext cx="8229600" cy="85725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6623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0945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5146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09800" y="373245"/>
            <a:ext cx="6477000" cy="4229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/>
          <p:cNvCxnSpPr>
            <a:cxnSpLocks/>
          </p:cNvCxnSpPr>
          <p:nvPr userDrawn="1"/>
        </p:nvCxnSpPr>
        <p:spPr>
          <a:xfrm>
            <a:off x="269439" y="4914155"/>
            <a:ext cx="7206182" cy="0"/>
          </a:xfrm>
          <a:prstGeom prst="line">
            <a:avLst/>
          </a:prstGeom>
          <a:ln w="31750">
            <a:solidFill>
              <a:srgbClr val="517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6" descr="Image result for mercaris logo"/>
          <p:cNvPicPr>
            <a:picLocks noChangeAspect="1" noChangeArrowheads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33"/>
          <a:stretch/>
        </p:blipFill>
        <p:spPr bwMode="auto">
          <a:xfrm>
            <a:off x="7634827" y="4499811"/>
            <a:ext cx="1348752" cy="58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31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9" r:id="rId7"/>
    <p:sldLayoutId id="2147483946" r:id="rId8"/>
    <p:sldLayoutId id="2147483947" r:id="rId9"/>
    <p:sldLayoutId id="2147483948" r:id="rId10"/>
    <p:sldLayoutId id="2147483950" r:id="rId11"/>
    <p:sldLayoutId id="214748395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 baseline="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32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114454"/>
              </a:buClr>
              <a:buSzPts val="3000"/>
              <a:buFont typeface="Nixie One"/>
              <a:buChar char="▪"/>
              <a:defRPr sz="30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2400"/>
              <a:buFont typeface="Nixie One"/>
              <a:buChar char="▫"/>
              <a:defRPr sz="24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2400"/>
              <a:buFont typeface="Nixie One"/>
              <a:buChar char="■"/>
              <a:defRPr sz="24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●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○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■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●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○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■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414586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53" r:id="rId1"/>
    <p:sldLayoutId id="2147483955" r:id="rId2"/>
    <p:sldLayoutId id="2147483956" r:id="rId3"/>
    <p:sldLayoutId id="2147483957" r:id="rId4"/>
    <p:sldLayoutId id="2147483958" r:id="rId5"/>
    <p:sldLayoutId id="2147483960" r:id="rId6"/>
    <p:sldLayoutId id="2147483961" r:id="rId7"/>
    <p:sldLayoutId id="2147483962" r:id="rId8"/>
    <p:sldLayoutId id="2147483963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5493" y="4902799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2461" y="3163693"/>
            <a:ext cx="7010105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FFFFFF"/>
                </a:solidFill>
                <a:latin typeface="Calibri"/>
                <a:cs typeface="Calibri"/>
              </a:rPr>
              <a:t>U.S. Organic Industry Trends and Outlook</a:t>
            </a:r>
            <a:endParaRPr lang="en-US" sz="14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BA638CB8-CD50-44B4-8992-1FCFAC0A8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2461" y="3115006"/>
            <a:ext cx="751513" cy="1174155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5229FAEE-27F3-41CF-9C3C-2121AB20CA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660" y="2223559"/>
            <a:ext cx="4097923" cy="88786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F9B7E-3B95-44A5-9F95-D53FE90DB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686100"/>
          </a:xfrm>
        </p:spPr>
        <p:txBody>
          <a:bodyPr>
            <a:noAutofit/>
          </a:bodyPr>
          <a:lstStyle/>
          <a:p>
            <a:pPr algn="l"/>
            <a:r>
              <a:rPr lang="en-US" sz="2400" dirty="0">
                <a:solidFill>
                  <a:srgbClr val="247A77"/>
                </a:solidFill>
              </a:rPr>
              <a:t>Could Feed Cost Hit the Brakes?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28ED2F-4AD0-4356-8768-F39C865FD72C}"/>
              </a:ext>
            </a:extLst>
          </p:cNvPr>
          <p:cNvSpPr txBox="1"/>
          <p:nvPr/>
        </p:nvSpPr>
        <p:spPr>
          <a:xfrm>
            <a:off x="228599" y="914700"/>
            <a:ext cx="3543301" cy="34547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rgbClr val="247A77"/>
              </a:buClr>
            </a:pPr>
            <a:r>
              <a:rPr lang="en-US" sz="1600" b="1" dirty="0"/>
              <a:t>2020/21 production costs jump 16% above 5-year average on higher organic soybean meal price</a:t>
            </a:r>
            <a:endParaRPr lang="en-US" sz="1600" b="1" dirty="0">
              <a:cs typeface="Calibri"/>
            </a:endParaRPr>
          </a:p>
          <a:p>
            <a:pPr>
              <a:buClr>
                <a:srgbClr val="247A77"/>
              </a:buClr>
            </a:pPr>
            <a:endParaRPr lang="en-US" sz="1600" dirty="0">
              <a:cs typeface="Calibri"/>
            </a:endParaRPr>
          </a:p>
          <a:p>
            <a:pPr>
              <a:buClr>
                <a:srgbClr val="247A77"/>
              </a:buClr>
            </a:pPr>
            <a:endParaRPr lang="en-US" sz="1600" dirty="0">
              <a:cs typeface="Calibri"/>
            </a:endParaRPr>
          </a:p>
          <a:p>
            <a:pPr>
              <a:buClr>
                <a:srgbClr val="247A77"/>
              </a:buClr>
            </a:pPr>
            <a:r>
              <a:rPr lang="en-US" sz="1600" b="1">
                <a:cs typeface="Calibri"/>
              </a:rPr>
              <a:t>What happens if…</a:t>
            </a:r>
            <a:br>
              <a:rPr lang="en-US" sz="1600" b="1" dirty="0">
                <a:cs typeface="Calibri"/>
              </a:rPr>
            </a:br>
            <a:r>
              <a:rPr lang="en-US" sz="800" b="1" dirty="0">
                <a:cs typeface="Calibri"/>
              </a:rPr>
              <a:t> </a:t>
            </a:r>
            <a:endParaRPr lang="en-US" sz="1600" b="1" dirty="0">
              <a:cs typeface="Calibri"/>
            </a:endParaRPr>
          </a:p>
          <a:p>
            <a:pPr marL="274320" indent="-137160">
              <a:spcBef>
                <a:spcPts val="500"/>
              </a:spcBef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400">
                <a:cs typeface="Calibri"/>
              </a:rPr>
              <a:t>$1,200/ST OSBM = 31% to 36% higher</a:t>
            </a:r>
          </a:p>
          <a:p>
            <a:pPr marL="274320" indent="-137160">
              <a:spcBef>
                <a:spcPts val="500"/>
              </a:spcBef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400">
                <a:cs typeface="Calibri"/>
              </a:rPr>
              <a:t>$1,300/ST OSBM = 38% to 44% higher</a:t>
            </a:r>
          </a:p>
          <a:p>
            <a:pPr marL="274320" indent="-137160">
              <a:spcBef>
                <a:spcPts val="500"/>
              </a:spcBef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400">
                <a:cs typeface="Calibri"/>
              </a:rPr>
              <a:t>$1,400/ST OSBM = 44% to 51% higher</a:t>
            </a:r>
          </a:p>
          <a:p>
            <a:pPr>
              <a:buClr>
                <a:srgbClr val="247A77"/>
              </a:buClr>
            </a:pPr>
            <a:endParaRPr lang="en-US" sz="1400" dirty="0">
              <a:cs typeface="Calibri"/>
            </a:endParaRPr>
          </a:p>
          <a:p>
            <a:endParaRPr lang="en-US" sz="1400" dirty="0">
              <a:cs typeface="Calibri"/>
            </a:endParaRPr>
          </a:p>
          <a:p>
            <a:pPr>
              <a:buClr>
                <a:srgbClr val="247A77"/>
              </a:buClr>
            </a:pPr>
            <a:r>
              <a:rPr lang="en-US" sz="1600" b="1" dirty="0">
                <a:cs typeface="Calibri"/>
              </a:rPr>
              <a:t>How sustainable is production growth at +30% higher feed costs?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62C1DF-28E0-4E80-B249-F2612D6E9E89}"/>
              </a:ext>
            </a:extLst>
          </p:cNvPr>
          <p:cNvPicPr>
            <a:picLocks noChangeAspect="1" noChangeArrowheads="1"/>
            <a:extLst>
              <a:ext uri="{84589F7E-364E-4C9E-8A38-B11213B215E9}">
                <a14:cameraTool xmlns:a14="http://schemas.microsoft.com/office/drawing/2010/main" cellRange="$C$3:$N$27" spid="_x0000_s27657"/>
              </a:ext>
            </a:extLst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1900" y="781464"/>
            <a:ext cx="5143500" cy="406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605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EDBAA31-D5D5-4928-8AF0-70A713F5DD11}"/>
              </a:ext>
            </a:extLst>
          </p:cNvPr>
          <p:cNvPicPr>
            <a:picLocks noChangeAspect="1" noChangeArrowheads="1"/>
            <a:extLst>
              <a:ext uri="{84589F7E-364E-4C9E-8A38-B11213B215E9}">
                <a14:cameraTool xmlns:a14="http://schemas.microsoft.com/office/drawing/2010/main" cellRange="$B$5:$I$35" spid="_x0000_s23577"/>
              </a:ext>
            </a:extLst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1129" y="570946"/>
            <a:ext cx="4186248" cy="414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5F9B7E-3B95-44A5-9F95-D53FE90DB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686100"/>
          </a:xfrm>
        </p:spPr>
        <p:txBody>
          <a:bodyPr>
            <a:noAutofit/>
          </a:bodyPr>
          <a:lstStyle/>
          <a:p>
            <a:pPr algn="l"/>
            <a:r>
              <a:rPr lang="en-US" sz="2400" dirty="0">
                <a:solidFill>
                  <a:srgbClr val="247A77"/>
                </a:solidFill>
              </a:rPr>
              <a:t>What if Organic Feed Demand Grows Slows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28ED2F-4AD0-4356-8768-F39C865FD72C}"/>
              </a:ext>
            </a:extLst>
          </p:cNvPr>
          <p:cNvSpPr txBox="1"/>
          <p:nvPr/>
        </p:nvSpPr>
        <p:spPr>
          <a:xfrm>
            <a:off x="228600" y="1057307"/>
            <a:ext cx="4552529" cy="31700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74320" indent="-137160">
              <a:buClr>
                <a:srgbClr val="247A77"/>
              </a:buClr>
            </a:pPr>
            <a:endParaRPr lang="en-US" sz="800" dirty="0">
              <a:cs typeface="Calibri"/>
            </a:endParaRPr>
          </a:p>
          <a:p>
            <a:pPr>
              <a:buClr>
                <a:srgbClr val="247A77"/>
              </a:buClr>
            </a:pPr>
            <a:r>
              <a:rPr lang="en-US" sz="1600" b="1" dirty="0"/>
              <a:t>Organic dairy remains the largest grain consumer</a:t>
            </a:r>
            <a:endParaRPr lang="en-US" sz="1600" b="1" strike="sngStrike" dirty="0">
              <a:solidFill>
                <a:srgbClr val="FF0000"/>
              </a:solidFill>
              <a:cs typeface="Calibri"/>
            </a:endParaRPr>
          </a:p>
          <a:p>
            <a:pPr marL="285750" indent="-137160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But not a source of growth, and actually in retraction</a:t>
            </a:r>
            <a:endParaRPr lang="en-US" sz="1400" dirty="0">
              <a:cs typeface="Calibri"/>
            </a:endParaRPr>
          </a:p>
          <a:p>
            <a:pPr>
              <a:buClr>
                <a:srgbClr val="247A77"/>
              </a:buClr>
            </a:pPr>
            <a:endParaRPr lang="en-US" sz="800" dirty="0">
              <a:cs typeface="Calibri"/>
            </a:endParaRPr>
          </a:p>
          <a:p>
            <a:pPr>
              <a:buClr>
                <a:srgbClr val="247A77"/>
              </a:buClr>
            </a:pPr>
            <a:r>
              <a:rPr lang="en-US" sz="1600" b="1" dirty="0"/>
              <a:t>Organic poultry expansion has carried the market</a:t>
            </a:r>
            <a:endParaRPr lang="en-US" sz="1600" b="1" dirty="0">
              <a:cs typeface="Calibri"/>
            </a:endParaRPr>
          </a:p>
          <a:p>
            <a:pPr marL="274320" indent="-137160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4.9% annual growth</a:t>
            </a:r>
            <a:endParaRPr lang="en-US" sz="1400" dirty="0">
              <a:cs typeface="Calibri"/>
            </a:endParaRPr>
          </a:p>
          <a:p>
            <a:pPr marL="274320" indent="-137160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As a group broilers, turkeys, and layers account for 56% of total demand over 2020/21</a:t>
            </a:r>
          </a:p>
          <a:p>
            <a:pPr marL="137160">
              <a:buClr>
                <a:srgbClr val="247A77"/>
              </a:buClr>
            </a:pPr>
            <a:endParaRPr lang="en-US" sz="1400" dirty="0">
              <a:cs typeface="Calibri"/>
            </a:endParaRPr>
          </a:p>
          <a:p>
            <a:pPr marL="137160">
              <a:buClr>
                <a:srgbClr val="247A77"/>
              </a:buClr>
            </a:pPr>
            <a:endParaRPr lang="en-US" sz="800" dirty="0">
              <a:cs typeface="Calibri"/>
            </a:endParaRPr>
          </a:p>
          <a:p>
            <a:pPr>
              <a:buClr>
                <a:srgbClr val="247A77"/>
              </a:buClr>
            </a:pPr>
            <a:r>
              <a:rPr lang="en-US" sz="1600" b="1" dirty="0"/>
              <a:t>Flat dairy and growing poultry put feed demand growth at 3.1% annually</a:t>
            </a:r>
          </a:p>
          <a:p>
            <a:pPr marL="274320" indent="-137160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Flat dairy and growing poultry put GCAU growth at 3.1%</a:t>
            </a:r>
            <a:endParaRPr lang="en-US" sz="1400" dirty="0">
              <a:cs typeface="Calibri"/>
            </a:endParaRPr>
          </a:p>
          <a:p>
            <a:pPr marL="274320" indent="-137160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Organic corn growth a bit faster at 4.2%</a:t>
            </a:r>
            <a:endParaRPr lang="en-US" sz="1400" dirty="0">
              <a:cs typeface="Calibri"/>
            </a:endParaRPr>
          </a:p>
          <a:p>
            <a:pPr marL="274320" indent="-137160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Organic corn production growing at 4.5%</a:t>
            </a:r>
            <a:endParaRPr lang="en-US" sz="1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0993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07F5875-3ECD-4C49-904C-F33170A6FB9E}"/>
              </a:ext>
            </a:extLst>
          </p:cNvPr>
          <p:cNvSpPr txBox="1"/>
          <p:nvPr/>
        </p:nvSpPr>
        <p:spPr>
          <a:xfrm>
            <a:off x="3912132" y="2823186"/>
            <a:ext cx="521055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sz="1600" b="1">
                <a:solidFill>
                  <a:schemeClr val="bg1"/>
                </a:solidFill>
              </a:rPr>
              <a:t>For more information, please contact: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41039F21-2E7A-4A3D-BBCA-8E58BDAAF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433" y="2033015"/>
            <a:ext cx="3463067" cy="7497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781DD9-333E-4E4A-89A2-85C4A73A88E2}"/>
              </a:ext>
            </a:extLst>
          </p:cNvPr>
          <p:cNvSpPr txBox="1"/>
          <p:nvPr/>
        </p:nvSpPr>
        <p:spPr>
          <a:xfrm>
            <a:off x="5492082" y="2840992"/>
            <a:ext cx="3588418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endParaRPr lang="en-US" sz="1600" b="1" dirty="0">
              <a:solidFill>
                <a:schemeClr val="bg1"/>
              </a:solidFill>
            </a:endParaRPr>
          </a:p>
          <a:p>
            <a:pPr algn="r"/>
            <a:r>
              <a:rPr lang="it-IT" sz="1600" b="1" dirty="0">
                <a:solidFill>
                  <a:schemeClr val="bg1"/>
                </a:solidFill>
              </a:rPr>
              <a:t>Ryan Koory</a:t>
            </a:r>
          </a:p>
          <a:p>
            <a:pPr algn="r"/>
            <a:r>
              <a:rPr lang="it-IT" sz="1600" b="1" dirty="0">
                <a:solidFill>
                  <a:schemeClr val="bg1"/>
                </a:solidFill>
              </a:rPr>
              <a:t>Ryan.Koory@Mercaris.com</a:t>
            </a:r>
          </a:p>
          <a:p>
            <a:pPr algn="r"/>
            <a:r>
              <a:rPr lang="it-IT" sz="1600" b="1" dirty="0">
                <a:solidFill>
                  <a:schemeClr val="bg1"/>
                </a:solidFill>
              </a:rPr>
              <a:t>573-644-2004</a:t>
            </a:r>
            <a:endParaRPr lang="en-US" sz="1600" b="1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2794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A6A43-6A7B-4A23-803D-D39F74699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685800"/>
          </a:xfrm>
        </p:spPr>
        <p:txBody>
          <a:bodyPr tIns="91440" bIns="91440" anchor="b" anchorCtr="0">
            <a:noAutofit/>
          </a:bodyPr>
          <a:lstStyle/>
          <a:p>
            <a:pPr algn="l"/>
            <a:r>
              <a:rPr lang="en-US" sz="2400" dirty="0">
                <a:solidFill>
                  <a:srgbClr val="247A77"/>
                </a:solidFill>
              </a:rPr>
              <a:t>U.S. Organic Consumer Demand Growth Remains Positive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5D5FE-EB54-4144-BE92-F3E7B653DA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62" y="914400"/>
            <a:ext cx="3953037" cy="12024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fontAlgn="base">
              <a:buClr>
                <a:srgbClr val="247A77"/>
              </a:buClr>
              <a:buNone/>
            </a:pPr>
            <a:r>
              <a:rPr lang="en-US" sz="1400" b="1" dirty="0"/>
              <a:t>Organic food sales reach $56 billion over 2020</a:t>
            </a:r>
          </a:p>
          <a:p>
            <a:pPr marL="285750" indent="-285750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200" dirty="0"/>
              <a:t>Organic food sales continue to outpace conventional</a:t>
            </a:r>
          </a:p>
          <a:p>
            <a:pPr marL="285750" indent="-285750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200" dirty="0"/>
              <a:t>Organic food sales </a:t>
            </a:r>
            <a:r>
              <a:rPr lang="en-US" sz="1200" dirty="0">
                <a:solidFill>
                  <a:srgbClr val="247A77"/>
                </a:solidFill>
              </a:rPr>
              <a:t>9% CAGR </a:t>
            </a:r>
            <a:r>
              <a:rPr lang="en-US" sz="1200" dirty="0"/>
              <a:t>(2009-2019)</a:t>
            </a:r>
          </a:p>
          <a:p>
            <a:pPr marL="285750" indent="-285750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200" dirty="0"/>
              <a:t>Conventional food sales </a:t>
            </a:r>
            <a:r>
              <a:rPr lang="en-US" sz="1200" dirty="0">
                <a:solidFill>
                  <a:srgbClr val="247A77"/>
                </a:solidFill>
              </a:rPr>
              <a:t>3% CAGR </a:t>
            </a:r>
            <a:r>
              <a:rPr lang="en-US" sz="1200" dirty="0"/>
              <a:t>(2009-2019)</a:t>
            </a:r>
          </a:p>
          <a:p>
            <a:pPr marL="285750" indent="-285750">
              <a:buClr>
                <a:srgbClr val="247A77"/>
              </a:buClr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0" indent="0">
              <a:buClr>
                <a:srgbClr val="247A77"/>
              </a:buClr>
              <a:buNone/>
            </a:pPr>
            <a:r>
              <a:rPr lang="en-US" sz="1400" b="1" dirty="0"/>
              <a:t>Record 2020 sales as consumers adjust to COVID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189EBA-D358-4593-9079-4AF5417519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2165" y="914400"/>
            <a:ext cx="4717756" cy="39367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0B156E-0F06-4C6C-A879-1F377ECE97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162" y="2280656"/>
            <a:ext cx="3303897" cy="240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95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A6A43-6A7B-4A23-803D-D39F74699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685800"/>
          </a:xfrm>
        </p:spPr>
        <p:txBody>
          <a:bodyPr tIns="91440" bIns="91440" anchor="b" anchorCtr="0">
            <a:noAutofit/>
          </a:bodyPr>
          <a:lstStyle/>
          <a:p>
            <a:pPr algn="l"/>
            <a:r>
              <a:rPr lang="en-US" sz="2400" dirty="0">
                <a:solidFill>
                  <a:srgbClr val="247A77"/>
                </a:solidFill>
              </a:rPr>
              <a:t>Organic Acreage Growth Remains Strong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98EE43-DB7C-41BE-B91A-74CEB8E18A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0"/>
          <a:stretch/>
        </p:blipFill>
        <p:spPr>
          <a:xfrm>
            <a:off x="80010" y="914400"/>
            <a:ext cx="8983980" cy="38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930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F9B7E-3B95-44A5-9F95-D53FE90DB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686100"/>
          </a:xfrm>
        </p:spPr>
        <p:txBody>
          <a:bodyPr>
            <a:noAutofit/>
          </a:bodyPr>
          <a:lstStyle/>
          <a:p>
            <a:pPr algn="l"/>
            <a:r>
              <a:rPr lang="en-US" sz="2400" dirty="0">
                <a:solidFill>
                  <a:srgbClr val="247A77"/>
                </a:solidFill>
              </a:rPr>
              <a:t>U.S. Organic Dairy In Decline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5E78C77-0862-401D-8356-190C7DBF3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936" y="1091742"/>
            <a:ext cx="4739464" cy="213802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CB1C710-AF13-48F2-B619-FE5BF455747A}"/>
              </a:ext>
            </a:extLst>
          </p:cNvPr>
          <p:cNvPicPr>
            <a:picLocks noChangeAspect="1" noChangeArrowheads="1"/>
            <a:extLst>
              <a:ext uri="{84589F7E-364E-4C9E-8A38-B11213B215E9}">
                <a14:cameraTool xmlns:a14="http://schemas.microsoft.com/office/drawing/2010/main" cellRange="$B$15:$F$26"/>
              </a:ext>
            </a:extLst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914700"/>
            <a:ext cx="3867978" cy="2492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8FFDDDA-FE63-448F-860B-C9CDE54AF6B1}"/>
              </a:ext>
            </a:extLst>
          </p:cNvPr>
          <p:cNvSpPr txBox="1"/>
          <p:nvPr/>
        </p:nvSpPr>
        <p:spPr>
          <a:xfrm>
            <a:off x="228600" y="3498466"/>
            <a:ext cx="8721436" cy="12340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>
              <a:buClr>
                <a:srgbClr val="247A77"/>
              </a:buClr>
            </a:pPr>
            <a:r>
              <a:rPr lang="en-US" sz="1600" b="1" dirty="0"/>
              <a:t>2020 had 10% sales growth and 3% inventory decline</a:t>
            </a:r>
            <a:endParaRPr lang="en-US" sz="1600" b="1" dirty="0">
              <a:cs typeface="Calibri"/>
            </a:endParaRPr>
          </a:p>
          <a:p>
            <a:pPr marL="274320" indent="-137160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63% of 2020 growth came from fluid milk sales</a:t>
            </a:r>
            <a:endParaRPr lang="en-US" sz="1400" dirty="0">
              <a:cs typeface="Calibri"/>
            </a:endParaRPr>
          </a:p>
          <a:p>
            <a:pPr marL="274320" indent="-137160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Through November 2021, U.S. organic fluid milk sales were down nearly 3% y/y</a:t>
            </a:r>
            <a:endParaRPr lang="en-US" sz="1400" dirty="0">
              <a:cs typeface="Calibri"/>
            </a:endParaRPr>
          </a:p>
          <a:p>
            <a:pPr marL="274320" indent="-137160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Without product diversification, organic dairy sales are likely to struggle</a:t>
            </a:r>
            <a:endParaRPr lang="en-US" sz="1400" dirty="0">
              <a:cs typeface="Calibri"/>
            </a:endParaRPr>
          </a:p>
          <a:p>
            <a:pPr marL="274320" indent="-137160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cs typeface="Calibri"/>
              </a:rPr>
              <a:t>If organic dairy expands, it’s likely to be due to lower feed prices</a:t>
            </a:r>
          </a:p>
        </p:txBody>
      </p:sp>
    </p:spTree>
    <p:extLst>
      <p:ext uri="{BB962C8B-B14F-4D97-AF65-F5344CB8AC3E}">
        <p14:creationId xmlns:p14="http://schemas.microsoft.com/office/powerpoint/2010/main" val="2935906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F9B7E-3B95-44A5-9F95-D53FE90DB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686100"/>
          </a:xfrm>
        </p:spPr>
        <p:txBody>
          <a:bodyPr>
            <a:noAutofit/>
          </a:bodyPr>
          <a:lstStyle/>
          <a:p>
            <a:pPr algn="l"/>
            <a:r>
              <a:rPr lang="en-US" sz="2400" dirty="0">
                <a:solidFill>
                  <a:srgbClr val="247A77"/>
                </a:solidFill>
              </a:rPr>
              <a:t>Organic Soybeans Turn Very Bullish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28ED2F-4AD0-4356-8768-F39C865FD72C}"/>
              </a:ext>
            </a:extLst>
          </p:cNvPr>
          <p:cNvSpPr txBox="1"/>
          <p:nvPr/>
        </p:nvSpPr>
        <p:spPr>
          <a:xfrm>
            <a:off x="5727664" y="277375"/>
            <a:ext cx="329583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rgbClr val="247A77"/>
              </a:buClr>
            </a:pPr>
            <a:r>
              <a:rPr lang="en-US" sz="1600" b="1" dirty="0"/>
              <a:t>The long quiet comes to an end</a:t>
            </a:r>
            <a:endParaRPr lang="en-US" sz="1600" b="1" dirty="0">
              <a:cs typeface="Calibri"/>
            </a:endParaRPr>
          </a:p>
          <a:p>
            <a:pPr marL="274320" indent="-137160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cs typeface="Calibri"/>
              </a:rPr>
              <a:t>Price remarkably stable through 19/20 on steady supply of imports</a:t>
            </a:r>
          </a:p>
          <a:p>
            <a:pPr marL="274320" indent="-137160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cs typeface="Calibri"/>
              </a:rPr>
              <a:t>Indian organic soybean meal becomes 38% of U.S. supplies over 19/20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7F5DAA-1C22-40EF-A6BC-8529A0B97FE1}"/>
              </a:ext>
            </a:extLst>
          </p:cNvPr>
          <p:cNvSpPr txBox="1"/>
          <p:nvPr/>
        </p:nvSpPr>
        <p:spPr>
          <a:xfrm>
            <a:off x="5733866" y="1535378"/>
            <a:ext cx="3289632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rgbClr val="247A77"/>
              </a:buClr>
            </a:pPr>
            <a:r>
              <a:rPr lang="en-US" sz="1600" b="1" dirty="0"/>
              <a:t>January 2021: A new reality emerges</a:t>
            </a:r>
            <a:endParaRPr lang="en-US" sz="1600" b="1" dirty="0">
              <a:cs typeface="Calibri"/>
            </a:endParaRPr>
          </a:p>
          <a:p>
            <a:pPr marL="274320" indent="-137160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cs typeface="Calibri"/>
              </a:rPr>
              <a:t>Price gain 70% on looming Indian organic import reform, and global supply chain challenges</a:t>
            </a:r>
          </a:p>
          <a:p>
            <a:pPr marL="274320" indent="-137160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cs typeface="Calibri"/>
              </a:rPr>
              <a:t>Indian organic soybean meal import reach record levels ahead of trade restrictions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E1BCD2-2B23-4B10-950A-47E90DF4D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906" y="819354"/>
            <a:ext cx="5821679" cy="40361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B84F99-C146-4323-82C9-C5E901A484CD}"/>
              </a:ext>
            </a:extLst>
          </p:cNvPr>
          <p:cNvSpPr txBox="1"/>
          <p:nvPr/>
        </p:nvSpPr>
        <p:spPr>
          <a:xfrm>
            <a:off x="5721462" y="3224268"/>
            <a:ext cx="3372138" cy="14157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rgbClr val="247A77"/>
              </a:buClr>
            </a:pPr>
            <a:r>
              <a:rPr lang="en-US" sz="1600" b="1" dirty="0"/>
              <a:t>2021/22 Holds Bullish Market Risk</a:t>
            </a:r>
            <a:endParaRPr lang="en-US" sz="1600" b="1" dirty="0">
              <a:cs typeface="Calibri"/>
            </a:endParaRPr>
          </a:p>
          <a:p>
            <a:pPr marL="274320" indent="-137160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cs typeface="Calibri"/>
              </a:rPr>
              <a:t>Assuming organic soybean use reaches 2019/20 levels, the U.S. will need to imports another 16 million </a:t>
            </a:r>
            <a:r>
              <a:rPr lang="en-US" sz="1400" dirty="0" err="1">
                <a:cs typeface="Calibri"/>
              </a:rPr>
              <a:t>bu</a:t>
            </a:r>
            <a:r>
              <a:rPr lang="en-US" sz="1400" dirty="0">
                <a:cs typeface="Calibri"/>
              </a:rPr>
              <a:t> before Sep 2021</a:t>
            </a:r>
          </a:p>
          <a:p>
            <a:pPr marL="274320" indent="-137160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cs typeface="Calibri"/>
              </a:rPr>
              <a:t>Where can it come from?</a:t>
            </a:r>
          </a:p>
        </p:txBody>
      </p:sp>
    </p:spTree>
    <p:extLst>
      <p:ext uri="{BB962C8B-B14F-4D97-AF65-F5344CB8AC3E}">
        <p14:creationId xmlns:p14="http://schemas.microsoft.com/office/powerpoint/2010/main" val="976630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F9B7E-3B95-44A5-9F95-D53FE90DB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686100"/>
          </a:xfrm>
        </p:spPr>
        <p:txBody>
          <a:bodyPr>
            <a:noAutofit/>
          </a:bodyPr>
          <a:lstStyle/>
          <a:p>
            <a:pPr algn="l"/>
            <a:r>
              <a:rPr lang="en-US" sz="2400" dirty="0">
                <a:solidFill>
                  <a:srgbClr val="247A77"/>
                </a:solidFill>
              </a:rPr>
              <a:t>Drought Conditions Persist in Key Western States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72391F-3DF8-45CD-8C32-FFB3F2E3D6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917"/>
          <a:stretch/>
        </p:blipFill>
        <p:spPr>
          <a:xfrm>
            <a:off x="559935" y="964806"/>
            <a:ext cx="4264383" cy="29506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2898171-2DB7-4DE9-BBE6-3D22E9E396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38" t="49019" r="6169" b="-1"/>
          <a:stretch/>
        </p:blipFill>
        <p:spPr>
          <a:xfrm>
            <a:off x="143905" y="3227070"/>
            <a:ext cx="1793412" cy="15506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58DC39E-3366-4439-948A-00A61DE1D0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2917"/>
          <a:stretch/>
        </p:blipFill>
        <p:spPr>
          <a:xfrm>
            <a:off x="4780014" y="1029589"/>
            <a:ext cx="4264383" cy="295069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CB50E92-1B7D-43CE-B2E1-2A6E7F36B1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38" t="7556" r="6169" b="52485"/>
          <a:stretch/>
        </p:blipFill>
        <p:spPr>
          <a:xfrm>
            <a:off x="1937317" y="3570999"/>
            <a:ext cx="1793412" cy="121539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66E5592-C55D-4EAD-994D-EFE0AEDC3454}"/>
              </a:ext>
            </a:extLst>
          </p:cNvPr>
          <p:cNvSpPr txBox="1">
            <a:spLocks/>
          </p:cNvSpPr>
          <p:nvPr/>
        </p:nvSpPr>
        <p:spPr>
          <a:xfrm>
            <a:off x="5890689" y="1046296"/>
            <a:ext cx="2043034" cy="420564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>
            <a:lvl1pPr lvl="0" algn="ctr" defTabSz="914400" rtl="0" eaLnBrk="1" latinLnBrk="0" hangingPunct="1">
              <a:spcBef>
                <a:spcPts val="0"/>
              </a:spcBef>
              <a:buNone/>
              <a:defRPr sz="4400" kern="1200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r>
              <a:rPr lang="en-US" sz="1600" dirty="0"/>
              <a:t>January 25</a:t>
            </a:r>
            <a:r>
              <a:rPr lang="en-US" sz="1600" baseline="30000" dirty="0"/>
              <a:t>th</a:t>
            </a:r>
            <a:r>
              <a:rPr lang="en-US" sz="1600" dirty="0"/>
              <a:t>, 2022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843732D-D572-4AA4-B486-DC94EAF69D39}"/>
              </a:ext>
            </a:extLst>
          </p:cNvPr>
          <p:cNvSpPr txBox="1">
            <a:spLocks/>
          </p:cNvSpPr>
          <p:nvPr/>
        </p:nvSpPr>
        <p:spPr>
          <a:xfrm>
            <a:off x="1620953" y="1046296"/>
            <a:ext cx="2043034" cy="420564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>
            <a:lvl1pPr lvl="0" algn="ctr" defTabSz="914400" rtl="0" eaLnBrk="1" latinLnBrk="0" hangingPunct="1">
              <a:spcBef>
                <a:spcPts val="0"/>
              </a:spcBef>
              <a:buNone/>
              <a:defRPr sz="4400" kern="1200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r>
              <a:rPr lang="en-US" sz="1600" dirty="0"/>
              <a:t>January 26</a:t>
            </a:r>
            <a:r>
              <a:rPr lang="en-US" sz="1600" baseline="30000" dirty="0"/>
              <a:t>th</a:t>
            </a:r>
            <a:r>
              <a:rPr lang="en-US" sz="1600" dirty="0"/>
              <a:t>, 2021</a:t>
            </a:r>
          </a:p>
        </p:txBody>
      </p:sp>
    </p:spTree>
    <p:extLst>
      <p:ext uri="{BB962C8B-B14F-4D97-AF65-F5344CB8AC3E}">
        <p14:creationId xmlns:p14="http://schemas.microsoft.com/office/powerpoint/2010/main" val="3192065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F9B7E-3B95-44A5-9F95-D53FE90DB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686100"/>
          </a:xfrm>
        </p:spPr>
        <p:txBody>
          <a:bodyPr>
            <a:noAutofit/>
          </a:bodyPr>
          <a:lstStyle/>
          <a:p>
            <a:pPr algn="l"/>
            <a:r>
              <a:rPr lang="en-US" sz="2400" dirty="0">
                <a:solidFill>
                  <a:srgbClr val="247A77"/>
                </a:solidFill>
              </a:rPr>
              <a:t>U.S. Organic Wheat and Small Grains Under Drought Threat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57BAE9-9971-44B1-A553-42D021A804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42" t="2244"/>
          <a:stretch/>
        </p:blipFill>
        <p:spPr>
          <a:xfrm>
            <a:off x="217032" y="1078325"/>
            <a:ext cx="4488180" cy="31577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5607B3-5814-470C-AE6B-1FF228E3F7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75" r="3101"/>
          <a:stretch/>
        </p:blipFill>
        <p:spPr>
          <a:xfrm>
            <a:off x="4560432" y="1143043"/>
            <a:ext cx="4354968" cy="315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013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F9B7E-3B95-44A5-9F95-D53FE90DB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686100"/>
          </a:xfrm>
        </p:spPr>
        <p:txBody>
          <a:bodyPr>
            <a:noAutofit/>
          </a:bodyPr>
          <a:lstStyle/>
          <a:p>
            <a:pPr algn="l"/>
            <a:r>
              <a:rPr lang="en-US" sz="2400" dirty="0">
                <a:solidFill>
                  <a:srgbClr val="247A77"/>
                </a:solidFill>
              </a:rPr>
              <a:t>Overall U.S. Organic Corn Supply Remains Steady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1B7112C-0B9D-4A81-B563-A1AA995A04CA}"/>
              </a:ext>
            </a:extLst>
          </p:cNvPr>
          <p:cNvSpPr txBox="1">
            <a:spLocks/>
          </p:cNvSpPr>
          <p:nvPr/>
        </p:nvSpPr>
        <p:spPr>
          <a:xfrm>
            <a:off x="387900" y="868980"/>
            <a:ext cx="8368200" cy="3672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24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794F99-4C69-4856-88AC-3148E1AE1136}"/>
              </a:ext>
            </a:extLst>
          </p:cNvPr>
          <p:cNvSpPr txBox="1"/>
          <p:nvPr/>
        </p:nvSpPr>
        <p:spPr>
          <a:xfrm>
            <a:off x="228600" y="3496468"/>
            <a:ext cx="8721436" cy="13159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>
              <a:buClr>
                <a:srgbClr val="247A77"/>
              </a:buClr>
            </a:pPr>
            <a:r>
              <a:rPr lang="en-US" sz="1600" b="1" dirty="0"/>
              <a:t>Altogether, 2020/21 organic corn supplies flat y/y at  58 million bushels</a:t>
            </a:r>
            <a:br>
              <a:rPr lang="en-US" sz="1600" b="1" dirty="0"/>
            </a:br>
            <a:r>
              <a:rPr lang="en-US" sz="800" b="1" dirty="0">
                <a:cs typeface="Calibri"/>
              </a:rPr>
              <a:t> </a:t>
            </a:r>
            <a:endParaRPr lang="en-US" sz="1600" b="1" dirty="0">
              <a:cs typeface="Calibri"/>
            </a:endParaRPr>
          </a:p>
          <a:p>
            <a:pPr>
              <a:buClr>
                <a:srgbClr val="247A77"/>
              </a:buClr>
            </a:pPr>
            <a:r>
              <a:rPr lang="en-US" sz="1600" b="1" dirty="0"/>
              <a:t>59 million bushels pushes us over the edge</a:t>
            </a:r>
            <a:endParaRPr lang="en-US" b="1" dirty="0">
              <a:cs typeface="Calibri"/>
            </a:endParaRPr>
          </a:p>
          <a:p>
            <a:pPr marL="274320" indent="-137160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Total U.S. organic corn supply has remained remarkably stable around 58 million bushels annually</a:t>
            </a:r>
            <a:endParaRPr lang="en-US" sz="1400" dirty="0">
              <a:cs typeface="Calibri"/>
            </a:endParaRPr>
          </a:p>
          <a:p>
            <a:pPr marL="274320" indent="-137160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Last time supplies went over 58 million bushels was 2018/19, leading to the bearish 2019/20 MY</a:t>
            </a:r>
            <a:endParaRPr lang="en-US" sz="1400" dirty="0">
              <a:cs typeface="Calibri"/>
            </a:endParaRPr>
          </a:p>
          <a:p>
            <a:pPr marL="274320" indent="-137160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What happens the next time we break the 58 million bushel mark?</a:t>
            </a:r>
            <a:endParaRPr lang="en-US" sz="1400" dirty="0">
              <a:cs typeface="Calibri"/>
            </a:endParaRPr>
          </a:p>
          <a:p>
            <a:pPr>
              <a:buClr>
                <a:srgbClr val="247A77"/>
              </a:buClr>
            </a:pPr>
            <a:endParaRPr lang="en-US" sz="16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BA9DAA5-70D9-4F04-AAC8-3160F206C8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4595" y="868980"/>
            <a:ext cx="5834810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321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A6A43-6A7B-4A23-803D-D39F74699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685800"/>
          </a:xfrm>
        </p:spPr>
        <p:txBody>
          <a:bodyPr tIns="91440" bIns="91440" anchor="b" anchorCtr="0">
            <a:noAutofit/>
          </a:bodyPr>
          <a:lstStyle/>
          <a:p>
            <a:pPr algn="l"/>
            <a:r>
              <a:rPr lang="en-US" sz="2400" dirty="0">
                <a:solidFill>
                  <a:srgbClr val="247A77"/>
                </a:solidFill>
              </a:rPr>
              <a:t>Organic Corn Prices Remain Firm, Despite growing Supplies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5D5FE-EB54-4144-BE92-F3E7B653DA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0962" y="810494"/>
            <a:ext cx="3953037" cy="408600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fontAlgn="base">
              <a:buClr>
                <a:srgbClr val="247A77"/>
              </a:buClr>
              <a:buNone/>
            </a:pPr>
            <a:r>
              <a:rPr lang="en-US" sz="1400" b="1" dirty="0"/>
              <a:t>Sep 2019-Sep 2020</a:t>
            </a:r>
            <a:endParaRPr lang="en-US" sz="800" b="1" dirty="0">
              <a:latin typeface="Calibri"/>
              <a:cs typeface="Calibri"/>
            </a:endParaRPr>
          </a:p>
          <a:p>
            <a:pPr marL="274320" lvl="1" indent="-137160" fontAlgn="base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Calibri"/>
                <a:cs typeface="Calibri"/>
              </a:rPr>
              <a:t>Prices fall on $2.47/</a:t>
            </a:r>
            <a:r>
              <a:rPr lang="en-US" sz="1200" dirty="0" err="1">
                <a:latin typeface="Calibri"/>
                <a:cs typeface="Calibri"/>
              </a:rPr>
              <a:t>bu</a:t>
            </a:r>
            <a:r>
              <a:rPr lang="en-US" sz="1200" dirty="0">
                <a:latin typeface="Calibri"/>
                <a:cs typeface="Calibri"/>
              </a:rPr>
              <a:t> as harvest exceeds expectations</a:t>
            </a:r>
          </a:p>
          <a:p>
            <a:pPr marL="274320" lvl="1" indent="-137160" fontAlgn="base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Calibri"/>
                <a:cs typeface="Calibri"/>
              </a:rPr>
              <a:t>Imports stall on lower U.S. prices</a:t>
            </a:r>
          </a:p>
          <a:p>
            <a:pPr marL="0" indent="0" fontAlgn="base">
              <a:buClr>
                <a:srgbClr val="247A77"/>
              </a:buClr>
              <a:buNone/>
            </a:pPr>
            <a:r>
              <a:rPr lang="en-US" sz="1400" b="1" dirty="0"/>
              <a:t>Sep 2020-Sep 2021</a:t>
            </a:r>
            <a:endParaRPr lang="en-US" sz="800" b="1" dirty="0">
              <a:latin typeface="Calibri"/>
              <a:cs typeface="Calibri"/>
            </a:endParaRPr>
          </a:p>
          <a:p>
            <a:pPr marL="274320" lvl="1" indent="-137160" fontAlgn="base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Calibri"/>
                <a:cs typeface="Calibri"/>
              </a:rPr>
              <a:t>Imports retract as U.S. market works through old-crop supplies and harvested new-crop, down 30% y/y</a:t>
            </a:r>
          </a:p>
          <a:p>
            <a:pPr marL="274320" lvl="1" indent="-137160" fontAlgn="base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Calibri"/>
                <a:cs typeface="Calibri"/>
              </a:rPr>
              <a:t>Prices recover, gaining $2.28/</a:t>
            </a:r>
            <a:r>
              <a:rPr lang="en-US" sz="1200" dirty="0" err="1">
                <a:latin typeface="Calibri"/>
                <a:cs typeface="Calibri"/>
              </a:rPr>
              <a:t>bu</a:t>
            </a:r>
            <a:endParaRPr lang="en-US" sz="1200" dirty="0">
              <a:latin typeface="Calibri"/>
              <a:cs typeface="Calibri"/>
            </a:endParaRPr>
          </a:p>
          <a:p>
            <a:pPr marL="0" indent="0" fontAlgn="base">
              <a:buClr>
                <a:srgbClr val="247A77"/>
              </a:buClr>
              <a:buNone/>
            </a:pPr>
            <a:r>
              <a:rPr lang="en-US" sz="1400" b="1" dirty="0"/>
              <a:t>Sep 2021 and beyond</a:t>
            </a:r>
            <a:endParaRPr lang="en-US" sz="800" b="1" dirty="0">
              <a:latin typeface="Calibri"/>
              <a:cs typeface="Calibri"/>
            </a:endParaRPr>
          </a:p>
          <a:p>
            <a:pPr marL="274320" lvl="1" indent="-137160" fontAlgn="base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Calibri"/>
                <a:cs typeface="Calibri"/>
              </a:rPr>
              <a:t>U.S organic corn harvest estimated at a record setting 49.5 million </a:t>
            </a:r>
            <a:r>
              <a:rPr lang="en-US" sz="1200" dirty="0" err="1">
                <a:latin typeface="Calibri"/>
                <a:cs typeface="Calibri"/>
              </a:rPr>
              <a:t>bu</a:t>
            </a:r>
            <a:r>
              <a:rPr lang="en-US" sz="1200" dirty="0">
                <a:latin typeface="Calibri"/>
                <a:cs typeface="Calibri"/>
              </a:rPr>
              <a:t> for 2021, up 9% y/y</a:t>
            </a:r>
          </a:p>
          <a:p>
            <a:pPr marL="274320" lvl="1" indent="-137160" fontAlgn="base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Calibri"/>
                <a:cs typeface="Calibri"/>
              </a:rPr>
              <a:t>Imports are holding slightly higher since the start of 2021/22</a:t>
            </a:r>
          </a:p>
          <a:p>
            <a:pPr marL="274320" lvl="1" indent="-137160" fontAlgn="base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Calibri"/>
                <a:cs typeface="Calibri"/>
              </a:rPr>
              <a:t>Price remain bullish despite growing supplies (up $0.50/</a:t>
            </a:r>
            <a:r>
              <a:rPr lang="en-US" sz="1200" dirty="0" err="1">
                <a:latin typeface="Calibri"/>
                <a:cs typeface="Calibri"/>
              </a:rPr>
              <a:t>bu</a:t>
            </a:r>
            <a:r>
              <a:rPr lang="en-US" sz="1200" dirty="0">
                <a:latin typeface="Calibri"/>
                <a:cs typeface="Calibri"/>
              </a:rPr>
              <a:t> September through December 2021)</a:t>
            </a:r>
          </a:p>
          <a:p>
            <a:pPr marL="274320" lvl="1" indent="-137160" fontAlgn="base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Calibri"/>
                <a:cs typeface="Calibri"/>
              </a:rPr>
              <a:t>Growers/purchasers hold supplies on uncertain U.S. production outlook</a:t>
            </a:r>
          </a:p>
          <a:p>
            <a:pPr marL="274320" lvl="1" indent="-137160" fontAlgn="base">
              <a:buClr>
                <a:srgbClr val="247A77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Calibri"/>
                <a:cs typeface="Calibri"/>
              </a:rPr>
              <a:t>Could we be building towards another 2019/20?</a:t>
            </a:r>
          </a:p>
          <a:p>
            <a:pPr marL="274320" lvl="1" indent="-137160" fontAlgn="base">
              <a:buClr>
                <a:srgbClr val="247A77"/>
              </a:buClr>
              <a:buFont typeface="Arial" panose="020B0604020202020204" pitchFamily="34" charset="0"/>
              <a:buChar char="•"/>
            </a:pPr>
            <a:endParaRPr lang="en-US" sz="1200" dirty="0">
              <a:latin typeface="Calibri"/>
              <a:cs typeface="Calibri"/>
            </a:endParaRPr>
          </a:p>
          <a:p>
            <a:pPr marL="274320" lvl="1" indent="-137160" fontAlgn="base">
              <a:buClr>
                <a:srgbClr val="247A77"/>
              </a:buClr>
              <a:buFont typeface="Arial" panose="020B0604020202020204" pitchFamily="34" charset="0"/>
              <a:buChar char="•"/>
            </a:pPr>
            <a:endParaRPr lang="en-US" sz="1200" dirty="0">
              <a:latin typeface="Calibri"/>
              <a:cs typeface="Calibr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AD8FA6-C71B-4129-99F8-CB27A90F7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810495"/>
            <a:ext cx="4962362" cy="409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545176"/>
      </p:ext>
    </p:extLst>
  </p:cSld>
  <p:clrMapOvr>
    <a:masterClrMapping/>
  </p:clrMapOvr>
</p:sld>
</file>

<file path=ppt/theme/theme1.xml><?xml version="1.0" encoding="utf-8"?>
<a:theme xmlns:a="http://schemas.openxmlformats.org/drawingml/2006/main" name="PS-PowerPoint-GrainsMillfeed">
  <a:themeElements>
    <a:clrScheme name="PurchasingSeminar-Othe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656F"/>
      </a:accent1>
      <a:accent2>
        <a:srgbClr val="00A0B1"/>
      </a:accent2>
      <a:accent3>
        <a:srgbClr val="8CC640"/>
      </a:accent3>
      <a:accent4>
        <a:srgbClr val="FFD241"/>
      </a:accent4>
      <a:accent5>
        <a:srgbClr val="B12A1C"/>
      </a:accent5>
      <a:accent6>
        <a:srgbClr val="7E532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arwick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1AA8176E9AF844B6FE89EF1EDC46EB" ma:contentTypeVersion="2" ma:contentTypeDescription="Create a new document." ma:contentTypeScope="" ma:versionID="9a2ec27dd520a0adac74fb0ea11e4ba8">
  <xsd:schema xmlns:xsd="http://www.w3.org/2001/XMLSchema" xmlns:p="http://schemas.microsoft.com/office/2006/metadata/properties" xmlns:ns2="cd1f7e7a-675d-433e-85de-63284f60a4ca" targetNamespace="http://schemas.microsoft.com/office/2006/metadata/properties" ma:root="true" ma:fieldsID="c0066dea9605caaf50474a050f23e425" ns2:_="">
    <xsd:import namespace="cd1f7e7a-675d-433e-85de-63284f60a4ca"/>
    <xsd:element name="properties">
      <xsd:complexType>
        <xsd:sequence>
          <xsd:element name="documentManagement">
            <xsd:complexType>
              <xsd:all>
                <xsd:element ref="ns2:Category" minOccurs="0"/>
                <xsd:element ref="ns2:File_x0020_Format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cd1f7e7a-675d-433e-85de-63284f60a4ca" elementFormDefault="qualified">
    <xsd:import namespace="http://schemas.microsoft.com/office/2006/documentManagement/types"/>
    <xsd:element name="Category" ma:index="8" nillable="true" ma:displayName="Category" ma:default="" ma:format="Dropdown" ma:internalName="Category">
      <xsd:simpleType>
        <xsd:restriction base="dms:Choice">
          <xsd:enumeration value="Logo"/>
          <xsd:enumeration value="Template"/>
        </xsd:restriction>
      </xsd:simpleType>
    </xsd:element>
    <xsd:element name="File_x0020_Format" ma:index="9" nillable="true" ma:displayName="File Format" ma:default="" ma:format="Dropdown" ma:internalName="File_x0020_Format">
      <xsd:simpleType>
        <xsd:restriction base="dms:Choice">
          <xsd:enumeration value="EPS"/>
          <xsd:enumeration value="JPG"/>
          <xsd:enumeration value="PNG"/>
          <xsd:enumeration value="TIF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Category xmlns="cd1f7e7a-675d-433e-85de-63284f60a4ca">Template</Category>
    <File_x0020_Format xmlns="cd1f7e7a-675d-433e-85de-63284f60a4ca" xsi:nil="true"/>
  </documentManagement>
</p:properties>
</file>

<file path=customXml/itemProps1.xml><?xml version="1.0" encoding="utf-8"?>
<ds:datastoreItem xmlns:ds="http://schemas.openxmlformats.org/officeDocument/2006/customXml" ds:itemID="{2FA8785E-EA06-455A-86E8-FCF329FD1094}">
  <ds:schemaRefs>
    <ds:schemaRef ds:uri="cd1f7e7a-675d-433e-85de-63284f60a4ca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ternal/2005/internalDocumentation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68CDBDE-7A94-4FDA-BE05-684386FD0C2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ADAE853-CB74-4EBA-9013-C40177D419AD}">
  <ds:schemaRefs>
    <ds:schemaRef ds:uri="cd1f7e7a-675d-433e-85de-63284f60a4ca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4457</TotalTime>
  <Words>683</Words>
  <Application>Microsoft Office PowerPoint</Application>
  <PresentationFormat>On-screen Show (16:9)</PresentationFormat>
  <Paragraphs>78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Courier New</vt:lpstr>
      <vt:lpstr>Impact</vt:lpstr>
      <vt:lpstr>Nixie One</vt:lpstr>
      <vt:lpstr>Roboto Slab</vt:lpstr>
      <vt:lpstr>Wingdings</vt:lpstr>
      <vt:lpstr>PS-PowerPoint-GrainsMillfeed</vt:lpstr>
      <vt:lpstr>Warwick template</vt:lpstr>
      <vt:lpstr>PowerPoint Presentation</vt:lpstr>
      <vt:lpstr>U.S. Organic Consumer Demand Growth Remains Positive</vt:lpstr>
      <vt:lpstr>Organic Acreage Growth Remains Strong</vt:lpstr>
      <vt:lpstr>U.S. Organic Dairy In Decline</vt:lpstr>
      <vt:lpstr>Organic Soybeans Turn Very Bullish</vt:lpstr>
      <vt:lpstr>Drought Conditions Persist in Key Western States</vt:lpstr>
      <vt:lpstr>U.S. Organic Wheat and Small Grains Under Drought Threat</vt:lpstr>
      <vt:lpstr>Overall U.S. Organic Corn Supply Remains Steady</vt:lpstr>
      <vt:lpstr>Organic Corn Prices Remain Firm, Despite growing Supplies</vt:lpstr>
      <vt:lpstr>Could Feed Cost Hit the Brakes?</vt:lpstr>
      <vt:lpstr>What if Organic Feed Demand Grows Slows</vt:lpstr>
      <vt:lpstr>PowerPoint Presentation</vt:lpstr>
    </vt:vector>
  </TitlesOfParts>
  <Company>Gavilon, LLC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Quick Reference Guide</dc:title>
  <dc:creator>ZMU0002</dc:creator>
  <cp:lastModifiedBy>Ryan Koory</cp:lastModifiedBy>
  <cp:revision>122</cp:revision>
  <cp:lastPrinted>2016-05-16T13:05:11Z</cp:lastPrinted>
  <dcterms:created xsi:type="dcterms:W3CDTF">2012-09-13T21:22:21Z</dcterms:created>
  <dcterms:modified xsi:type="dcterms:W3CDTF">2022-01-31T22:20:55Z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0x010100F11AA8176E9AF844B6FE89EF1EDC46EB</vt:lpwstr>
  </property>
</Properties>
</file>