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4.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66" r:id="rId2"/>
    <p:sldId id="419" r:id="rId3"/>
    <p:sldId id="365" r:id="rId4"/>
    <p:sldId id="380" r:id="rId5"/>
    <p:sldId id="325" r:id="rId6"/>
    <p:sldId id="381" r:id="rId7"/>
    <p:sldId id="347" r:id="rId8"/>
    <p:sldId id="738" r:id="rId9"/>
    <p:sldId id="423" r:id="rId10"/>
    <p:sldId id="268" r:id="rId11"/>
    <p:sldId id="422" r:id="rId12"/>
    <p:sldId id="415" r:id="rId13"/>
    <p:sldId id="285" r:id="rId14"/>
    <p:sldId id="737" r:id="rId15"/>
    <p:sldId id="416" r:id="rId16"/>
    <p:sldId id="257" r:id="rId17"/>
    <p:sldId id="731" r:id="rId18"/>
    <p:sldId id="282" r:id="rId19"/>
    <p:sldId id="283" r:id="rId20"/>
    <p:sldId id="281" r:id="rId21"/>
    <p:sldId id="739" r:id="rId22"/>
    <p:sldId id="298" r:id="rId23"/>
    <p:sldId id="443" r:id="rId24"/>
    <p:sldId id="258" r:id="rId25"/>
    <p:sldId id="732" r:id="rId26"/>
    <p:sldId id="740" r:id="rId27"/>
    <p:sldId id="735" r:id="rId28"/>
    <p:sldId id="593" r:id="rId29"/>
    <p:sldId id="617" r:id="rId30"/>
    <p:sldId id="618" r:id="rId31"/>
    <p:sldId id="736" r:id="rId32"/>
    <p:sldId id="717" r:id="rId33"/>
    <p:sldId id="711" r:id="rId34"/>
    <p:sldId id="716" r:id="rId35"/>
    <p:sldId id="741" r:id="rId36"/>
    <p:sldId id="715" r:id="rId37"/>
    <p:sldId id="256" r:id="rId38"/>
    <p:sldId id="440" r:id="rId39"/>
  </p:sldIdLst>
  <p:sldSz cx="12192000" cy="6858000"/>
  <p:notesSz cx="6400800" cy="86868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33751A6A-D811-4126-9BA1-0FFA234B1B2C}">
          <p14:sldIdLst>
            <p14:sldId id="266"/>
          </p14:sldIdLst>
        </p14:section>
        <p14:section name="What is ENSO?" id="{BED4888A-2A42-4EEF-9DD1-4882898702BC}">
          <p14:sldIdLst>
            <p14:sldId id="419"/>
            <p14:sldId id="365"/>
            <p14:sldId id="380"/>
            <p14:sldId id="325"/>
            <p14:sldId id="381"/>
            <p14:sldId id="347"/>
          </p14:sldIdLst>
        </p14:section>
        <p14:section name="Global Teleconnections" id="{FFE89A72-DAB8-413A-ABB4-CDEA02013620}">
          <p14:sldIdLst>
            <p14:sldId id="738"/>
            <p14:sldId id="423"/>
            <p14:sldId id="268"/>
          </p14:sldIdLst>
        </p14:section>
        <p14:section name="Brazil" id="{6658F622-5CAB-4218-96B3-C619EAAB0280}">
          <p14:sldIdLst>
            <p14:sldId id="422"/>
            <p14:sldId id="415"/>
            <p14:sldId id="285"/>
            <p14:sldId id="737"/>
            <p14:sldId id="416"/>
            <p14:sldId id="257"/>
            <p14:sldId id="731"/>
            <p14:sldId id="282"/>
            <p14:sldId id="283"/>
            <p14:sldId id="281"/>
            <p14:sldId id="739"/>
            <p14:sldId id="298"/>
            <p14:sldId id="443"/>
            <p14:sldId id="258"/>
            <p14:sldId id="732"/>
            <p14:sldId id="740"/>
          </p14:sldIdLst>
        </p14:section>
        <p14:section name="Argentina" id="{3D84953C-02E6-4A24-A6A1-C2FA30C108FB}">
          <p14:sldIdLst>
            <p14:sldId id="735"/>
            <p14:sldId id="593"/>
            <p14:sldId id="617"/>
            <p14:sldId id="618"/>
            <p14:sldId id="736"/>
            <p14:sldId id="717"/>
            <p14:sldId id="711"/>
            <p14:sldId id="716"/>
            <p14:sldId id="741"/>
          </p14:sldIdLst>
        </p14:section>
        <p14:section name="Outlook" id="{28E2058B-135C-4265-8A80-7F7EC794978C}">
          <p14:sldIdLst>
            <p14:sldId id="715"/>
            <p14:sldId id="256"/>
          </p14:sldIdLst>
        </p14:section>
        <p14:section name="Closing Remarks" id="{770DDD56-B910-469E-96D8-0C60B6960F95}">
          <p14:sldIdLst>
            <p14:sldId id="44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33CC"/>
    <a:srgbClr val="A4D7EE"/>
    <a:srgbClr val="B1C7E1"/>
    <a:srgbClr val="CCFFCC"/>
    <a:srgbClr val="CD7371"/>
    <a:srgbClr val="FFD9D9"/>
    <a:srgbClr val="FFCCCC"/>
    <a:srgbClr val="339966"/>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78" autoAdjust="0"/>
    <p:restoredTop sz="94660"/>
  </p:normalViewPr>
  <p:slideViewPr>
    <p:cSldViewPr snapToGrid="0">
      <p:cViewPr varScale="1">
        <p:scale>
          <a:sx n="59" d="100"/>
          <a:sy n="59" d="100"/>
        </p:scale>
        <p:origin x="152" y="60"/>
      </p:cViewPr>
      <p:guideLst>
        <p:guide orient="horz" pos="2160"/>
        <p:guide pos="3840"/>
      </p:guideLst>
    </p:cSldViewPr>
  </p:slideViewPr>
  <p:notesTextViewPr>
    <p:cViewPr>
      <p:scale>
        <a:sx n="1" d="1"/>
        <a:sy n="1" d="1"/>
      </p:scale>
      <p:origin x="0" y="0"/>
    </p:cViewPr>
  </p:notesTextViewPr>
  <p:sorterViewPr>
    <p:cViewPr>
      <p:scale>
        <a:sx n="66" d="100"/>
        <a:sy n="66" d="100"/>
      </p:scale>
      <p:origin x="0" y="-966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oleObject" Target="file:///C:\Z_Other%20Files\2021%20AOF\SojaSerieHist.xls"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Z_Other%20Files\2021%20AOF\SojaSerieHist.xls"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Z_Other%20Files\2021%20AOF\MT_30mm%20date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Z_Other%20Files\2021%20AOF\SojaSerieHist.xls"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Z_Other%20Files\2021%20AOF\SojaSerieHist.xls"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Z_Other%20Files\2021%20AOF\SojaSerieHist.xls"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Z_Other%20Files\2021%20AOF\Brazil%20corn%20produc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Z_Other%20Files\2021%20AOF\MT_30mm%20dates.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AD0-4F0E-BE6B-3D77C8B11DF9}"/>
              </c:ext>
            </c:extLst>
          </c:dPt>
          <c:dPt>
            <c:idx val="1"/>
            <c:bubble3D val="0"/>
            <c:spPr>
              <a:solidFill>
                <a:schemeClr val="accent4">
                  <a:lumMod val="40000"/>
                  <a:lumOff val="60000"/>
                </a:schemeClr>
              </a:solidFill>
              <a:ln w="19050">
                <a:solidFill>
                  <a:schemeClr val="lt1"/>
                </a:solidFill>
              </a:ln>
              <a:effectLst/>
            </c:spPr>
            <c:extLst>
              <c:ext xmlns:c16="http://schemas.microsoft.com/office/drawing/2014/chart" uri="{C3380CC4-5D6E-409C-BE32-E72D297353CC}">
                <c16:uniqueId val="{00000003-2AD0-4F0E-BE6B-3D77C8B11DF9}"/>
              </c:ext>
            </c:extLst>
          </c:dPt>
          <c:dPt>
            <c:idx val="2"/>
            <c:bubble3D val="0"/>
            <c:spPr>
              <a:solidFill>
                <a:srgbClr val="A4D7EE"/>
              </a:solidFill>
              <a:ln w="19050">
                <a:solidFill>
                  <a:schemeClr val="lt1"/>
                </a:solidFill>
              </a:ln>
              <a:effectLst/>
            </c:spPr>
            <c:extLst>
              <c:ext xmlns:c16="http://schemas.microsoft.com/office/drawing/2014/chart" uri="{C3380CC4-5D6E-409C-BE32-E72D297353CC}">
                <c16:uniqueId val="{00000005-2AD0-4F0E-BE6B-3D77C8B11DF9}"/>
              </c:ext>
            </c:extLst>
          </c:dPt>
          <c:dPt>
            <c:idx val="3"/>
            <c:bubble3D val="0"/>
            <c:spPr>
              <a:solidFill>
                <a:srgbClr val="CCFFCC"/>
              </a:solidFill>
              <a:ln w="19050">
                <a:solidFill>
                  <a:schemeClr val="lt1"/>
                </a:solidFill>
              </a:ln>
              <a:effectLst/>
            </c:spPr>
            <c:extLst>
              <c:ext xmlns:c16="http://schemas.microsoft.com/office/drawing/2014/chart" uri="{C3380CC4-5D6E-409C-BE32-E72D297353CC}">
                <c16:uniqueId val="{00000007-2AD0-4F0E-BE6B-3D77C8B11DF9}"/>
              </c:ext>
            </c:extLst>
          </c:dPt>
          <c:dPt>
            <c:idx val="4"/>
            <c:bubble3D val="0"/>
            <c:spPr>
              <a:solidFill>
                <a:srgbClr val="CD7371"/>
              </a:solidFill>
              <a:ln w="19050">
                <a:solidFill>
                  <a:schemeClr val="lt1"/>
                </a:solidFill>
              </a:ln>
              <a:effectLst/>
            </c:spPr>
            <c:extLst>
              <c:ext xmlns:c16="http://schemas.microsoft.com/office/drawing/2014/chart" uri="{C3380CC4-5D6E-409C-BE32-E72D297353CC}">
                <c16:uniqueId val="{00000009-2AD0-4F0E-BE6B-3D77C8B11DF9}"/>
              </c:ext>
            </c:extLst>
          </c:dPt>
          <c:dLbls>
            <c:dLbl>
              <c:idx val="0"/>
              <c:delete val="1"/>
              <c:extLst>
                <c:ext xmlns:c15="http://schemas.microsoft.com/office/drawing/2012/chart" uri="{CE6537A1-D6FC-4f65-9D91-7224C49458BB}"/>
                <c:ext xmlns:c16="http://schemas.microsoft.com/office/drawing/2014/chart" uri="{C3380CC4-5D6E-409C-BE32-E72D297353CC}">
                  <c16:uniqueId val="{00000001-2AD0-4F0E-BE6B-3D77C8B11DF9}"/>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Produção!$AZ$8:$AZ$12</c:f>
              <c:strCache>
                <c:ptCount val="5"/>
                <c:pt idx="0">
                  <c:v>North</c:v>
                </c:pt>
                <c:pt idx="1">
                  <c:v>Northeast</c:v>
                </c:pt>
                <c:pt idx="2">
                  <c:v>Center-West</c:v>
                </c:pt>
                <c:pt idx="3">
                  <c:v>Southeast</c:v>
                </c:pt>
                <c:pt idx="4">
                  <c:v>South</c:v>
                </c:pt>
              </c:strCache>
            </c:strRef>
          </c:cat>
          <c:val>
            <c:numRef>
              <c:f>Produção!$BA$8:$BA$12</c:f>
              <c:numCache>
                <c:formatCode>#,##0.0</c:formatCode>
                <c:ptCount val="5"/>
                <c:pt idx="0">
                  <c:v>0.1</c:v>
                </c:pt>
                <c:pt idx="1">
                  <c:v>3.1</c:v>
                </c:pt>
                <c:pt idx="2">
                  <c:v>38.799999999999997</c:v>
                </c:pt>
                <c:pt idx="3">
                  <c:v>10.6</c:v>
                </c:pt>
                <c:pt idx="4">
                  <c:v>47.4</c:v>
                </c:pt>
              </c:numCache>
            </c:numRef>
          </c:val>
          <c:extLst>
            <c:ext xmlns:c16="http://schemas.microsoft.com/office/drawing/2014/chart" uri="{C3380CC4-5D6E-409C-BE32-E72D297353CC}">
              <c16:uniqueId val="{0000000A-2AD0-4F0E-BE6B-3D77C8B11DF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6">
                  <a:lumMod val="20000"/>
                  <a:lumOff val="80000"/>
                </a:schemeClr>
              </a:solidFill>
              <a:ln w="19050">
                <a:solidFill>
                  <a:schemeClr val="lt1"/>
                </a:solidFill>
              </a:ln>
              <a:effectLst/>
            </c:spPr>
            <c:extLst>
              <c:ext xmlns:c16="http://schemas.microsoft.com/office/drawing/2014/chart" uri="{C3380CC4-5D6E-409C-BE32-E72D297353CC}">
                <c16:uniqueId val="{00000001-B6CE-4CF9-84EF-FA91533C15FF}"/>
              </c:ext>
            </c:extLst>
          </c:dPt>
          <c:dPt>
            <c:idx val="1"/>
            <c:bubble3D val="0"/>
            <c:spPr>
              <a:solidFill>
                <a:schemeClr val="accent4">
                  <a:lumMod val="40000"/>
                  <a:lumOff val="60000"/>
                </a:schemeClr>
              </a:solidFill>
              <a:ln w="19050">
                <a:solidFill>
                  <a:schemeClr val="lt1"/>
                </a:solidFill>
              </a:ln>
              <a:effectLst/>
            </c:spPr>
            <c:extLst>
              <c:ext xmlns:c16="http://schemas.microsoft.com/office/drawing/2014/chart" uri="{C3380CC4-5D6E-409C-BE32-E72D297353CC}">
                <c16:uniqueId val="{00000003-B6CE-4CF9-84EF-FA91533C15FF}"/>
              </c:ext>
            </c:extLst>
          </c:dPt>
          <c:dPt>
            <c:idx val="2"/>
            <c:bubble3D val="0"/>
            <c:spPr>
              <a:solidFill>
                <a:srgbClr val="A4D7EE"/>
              </a:solidFill>
              <a:ln w="19050">
                <a:solidFill>
                  <a:schemeClr val="lt1"/>
                </a:solidFill>
              </a:ln>
              <a:effectLst/>
            </c:spPr>
            <c:extLst>
              <c:ext xmlns:c16="http://schemas.microsoft.com/office/drawing/2014/chart" uri="{C3380CC4-5D6E-409C-BE32-E72D297353CC}">
                <c16:uniqueId val="{00000005-B6CE-4CF9-84EF-FA91533C15FF}"/>
              </c:ext>
            </c:extLst>
          </c:dPt>
          <c:dPt>
            <c:idx val="3"/>
            <c:bubble3D val="0"/>
            <c:spPr>
              <a:solidFill>
                <a:srgbClr val="CCFFCC"/>
              </a:solidFill>
              <a:ln w="19050">
                <a:solidFill>
                  <a:schemeClr val="lt1"/>
                </a:solidFill>
              </a:ln>
              <a:effectLst/>
            </c:spPr>
            <c:extLst>
              <c:ext xmlns:c16="http://schemas.microsoft.com/office/drawing/2014/chart" uri="{C3380CC4-5D6E-409C-BE32-E72D297353CC}">
                <c16:uniqueId val="{00000007-B6CE-4CF9-84EF-FA91533C15FF}"/>
              </c:ext>
            </c:extLst>
          </c:dPt>
          <c:dPt>
            <c:idx val="4"/>
            <c:bubble3D val="0"/>
            <c:spPr>
              <a:solidFill>
                <a:srgbClr val="CD7371"/>
              </a:solidFill>
              <a:ln w="19050">
                <a:solidFill>
                  <a:schemeClr val="lt1"/>
                </a:solidFill>
              </a:ln>
              <a:effectLst/>
            </c:spPr>
            <c:extLst>
              <c:ext xmlns:c16="http://schemas.microsoft.com/office/drawing/2014/chart" uri="{C3380CC4-5D6E-409C-BE32-E72D297353CC}">
                <c16:uniqueId val="{00000009-B6CE-4CF9-84EF-FA91533C15FF}"/>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Produção!$AZ$8:$AZ$12</c:f>
              <c:strCache>
                <c:ptCount val="5"/>
                <c:pt idx="0">
                  <c:v>North</c:v>
                </c:pt>
                <c:pt idx="1">
                  <c:v>Northeast</c:v>
                </c:pt>
                <c:pt idx="2">
                  <c:v>Center-West</c:v>
                </c:pt>
                <c:pt idx="3">
                  <c:v>Southeast</c:v>
                </c:pt>
                <c:pt idx="4">
                  <c:v>South</c:v>
                </c:pt>
              </c:strCache>
            </c:strRef>
          </c:cat>
          <c:val>
            <c:numRef>
              <c:f>Produção!$BB$8:$BB$12</c:f>
              <c:numCache>
                <c:formatCode>#,##0.0</c:formatCode>
                <c:ptCount val="5"/>
                <c:pt idx="0">
                  <c:v>5.2</c:v>
                </c:pt>
                <c:pt idx="1">
                  <c:v>9.4</c:v>
                </c:pt>
                <c:pt idx="2">
                  <c:v>46.5</c:v>
                </c:pt>
                <c:pt idx="3">
                  <c:v>7.6</c:v>
                </c:pt>
                <c:pt idx="4">
                  <c:v>31.3</c:v>
                </c:pt>
              </c:numCache>
            </c:numRef>
          </c:val>
          <c:extLst>
            <c:ext xmlns:c16="http://schemas.microsoft.com/office/drawing/2014/chart" uri="{C3380CC4-5D6E-409C-BE32-E72D297353CC}">
              <c16:uniqueId val="{0000000A-B6CE-4CF9-84EF-FA91533C15FF}"/>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sz="2800" b="1" dirty="0"/>
              <a:t>Mato Grosso</a:t>
            </a:r>
          </a:p>
          <a:p>
            <a:pPr>
              <a:defRPr b="1"/>
            </a:pPr>
            <a:r>
              <a:rPr lang="en-US" sz="1800" b="1" i="0" baseline="0" dirty="0">
                <a:effectLst/>
              </a:rPr>
              <a:t>Starting Dates for Rain Season WRT Soybean Planting </a:t>
            </a:r>
          </a:p>
          <a:p>
            <a:pPr>
              <a:defRPr b="1"/>
            </a:pPr>
            <a:r>
              <a:rPr lang="en-US" sz="1800" b="1" i="0" baseline="0" dirty="0">
                <a:effectLst/>
              </a:rPr>
              <a:t>(*30 mm reached after September 1)</a:t>
            </a:r>
            <a:endParaRPr lang="en-US" dirty="0">
              <a:effectLst/>
            </a:endParaRPr>
          </a:p>
        </c:rich>
      </c:tx>
      <c:layout>
        <c:manualLayout>
          <c:xMode val="edge"/>
          <c:yMode val="edge"/>
          <c:x val="0.29356594488188975"/>
          <c:y val="1.9572584080430684E-3"/>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tx1"/>
            </a:solidFill>
            <a:ln>
              <a:noFill/>
            </a:ln>
            <a:effectLst/>
          </c:spPr>
          <c:invertIfNegative val="0"/>
          <c:dLbls>
            <c:dLbl>
              <c:idx val="0"/>
              <c:tx>
                <c:rich>
                  <a:bodyPr/>
                  <a:lstStyle/>
                  <a:p>
                    <a:fld id="{7D01629E-6D73-49A0-9132-2364D7F0D20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6F21-4448-9876-02E9F3C753B4}"/>
                </c:ext>
              </c:extLst>
            </c:dLbl>
            <c:dLbl>
              <c:idx val="1"/>
              <c:tx>
                <c:rich>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fld id="{60D66EEB-77E7-4F23-B4C0-A5C14CDD0756}" type="CELLRANGE">
                      <a:rPr lang="en-US"/>
                      <a:pPr>
                        <a:defRPr b="1">
                          <a:solidFill>
                            <a:srgbClr val="FF0000"/>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6F21-4448-9876-02E9F3C753B4}"/>
                </c:ext>
              </c:extLst>
            </c:dLbl>
            <c:dLbl>
              <c:idx val="2"/>
              <c:tx>
                <c:rich>
                  <a:bodyPr/>
                  <a:lstStyle/>
                  <a:p>
                    <a:fld id="{7B316DD7-2891-4BF7-B74B-CA1075CBD74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6F21-4448-9876-02E9F3C753B4}"/>
                </c:ext>
              </c:extLst>
            </c:dLbl>
            <c:dLbl>
              <c:idx val="3"/>
              <c:tx>
                <c:rich>
                  <a:bodyPr/>
                  <a:lstStyle/>
                  <a:p>
                    <a:fld id="{9B18B969-A424-49F5-B009-45966FD1408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6F21-4448-9876-02E9F3C753B4}"/>
                </c:ext>
              </c:extLst>
            </c:dLbl>
            <c:dLbl>
              <c:idx val="4"/>
              <c:tx>
                <c:rich>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fld id="{6FA7665C-EF01-47D4-BA97-92464D695B8A}" type="CELLRANGE">
                      <a:rPr lang="en-US"/>
                      <a:pPr>
                        <a:defRPr b="1">
                          <a:solidFill>
                            <a:srgbClr val="FF0000"/>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6F21-4448-9876-02E9F3C753B4}"/>
                </c:ext>
              </c:extLst>
            </c:dLbl>
            <c:dLbl>
              <c:idx val="5"/>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38AEDC45-FA2C-41BB-BDA4-E42396B22B29}"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6F21-4448-9876-02E9F3C753B4}"/>
                </c:ext>
              </c:extLst>
            </c:dLbl>
            <c:dLbl>
              <c:idx val="6"/>
              <c:tx>
                <c:rich>
                  <a:bodyPr/>
                  <a:lstStyle/>
                  <a:p>
                    <a:fld id="{02D8902F-7554-401F-BB4C-7DA297F0CB7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6F21-4448-9876-02E9F3C753B4}"/>
                </c:ext>
              </c:extLst>
            </c:dLbl>
            <c:dLbl>
              <c:idx val="7"/>
              <c:tx>
                <c:rich>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fld id="{AF74436C-B0D9-41D5-B41B-C18E48F609FD}" type="CELLRANGE">
                      <a:rPr lang="en-US"/>
                      <a:pPr>
                        <a:defRPr b="1">
                          <a:solidFill>
                            <a:srgbClr val="FF0000"/>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6F21-4448-9876-02E9F3C753B4}"/>
                </c:ext>
              </c:extLst>
            </c:dLbl>
            <c:dLbl>
              <c:idx val="8"/>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29D6D504-0C8E-4D49-86AD-A6BA32C520FD}"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6F21-4448-9876-02E9F3C753B4}"/>
                </c:ext>
              </c:extLst>
            </c:dLbl>
            <c:dLbl>
              <c:idx val="9"/>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2D46617B-7E55-42A3-94E3-C5E75A3EE339}"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6F21-4448-9876-02E9F3C753B4}"/>
                </c:ext>
              </c:extLst>
            </c:dLbl>
            <c:dLbl>
              <c:idx val="10"/>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4F10BE4E-BCC4-40D1-BCD0-639B24D12B47}"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6F21-4448-9876-02E9F3C753B4}"/>
                </c:ext>
              </c:extLst>
            </c:dLbl>
            <c:dLbl>
              <c:idx val="11"/>
              <c:tx>
                <c:rich>
                  <a:bodyPr/>
                  <a:lstStyle/>
                  <a:p>
                    <a:fld id="{5128C133-0746-4851-B2F8-08373107FF1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6F21-4448-9876-02E9F3C753B4}"/>
                </c:ext>
              </c:extLst>
            </c:dLbl>
            <c:dLbl>
              <c:idx val="12"/>
              <c:tx>
                <c:rich>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fld id="{6E327820-43CE-49AB-89DF-1F9F7A1D913E}" type="CELLRANGE">
                      <a:rPr lang="en-US"/>
                      <a:pPr>
                        <a:defRPr b="1">
                          <a:solidFill>
                            <a:srgbClr val="FF0000"/>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6F21-4448-9876-02E9F3C753B4}"/>
                </c:ext>
              </c:extLst>
            </c:dLbl>
            <c:dLbl>
              <c:idx val="13"/>
              <c:tx>
                <c:rich>
                  <a:bodyPr/>
                  <a:lstStyle/>
                  <a:p>
                    <a:fld id="{A7A4F8FF-DD96-4572-BAA0-0C025995851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6F21-4448-9876-02E9F3C753B4}"/>
                </c:ext>
              </c:extLst>
            </c:dLbl>
            <c:dLbl>
              <c:idx val="14"/>
              <c:tx>
                <c:rich>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fld id="{EC0EF367-806C-49F1-96E4-E7E07202344B}" type="CELLRANGE">
                      <a:rPr lang="en-US"/>
                      <a:pPr>
                        <a:defRPr b="1">
                          <a:solidFill>
                            <a:srgbClr val="FF0000"/>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6F21-4448-9876-02E9F3C753B4}"/>
                </c:ext>
              </c:extLst>
            </c:dLbl>
            <c:dLbl>
              <c:idx val="15"/>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DCE073DF-6F62-4EF3-AA24-63BA8DA202BD}"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6F21-4448-9876-02E9F3C753B4}"/>
                </c:ext>
              </c:extLst>
            </c:dLbl>
            <c:dLbl>
              <c:idx val="16"/>
              <c:tx>
                <c:rich>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fld id="{822E1B55-DE73-4247-897F-7DF257897737}" type="CELLRANGE">
                      <a:rPr lang="en-US"/>
                      <a:pPr>
                        <a:defRPr b="1">
                          <a:solidFill>
                            <a:srgbClr val="FF0000"/>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6F21-4448-9876-02E9F3C753B4}"/>
                </c:ext>
              </c:extLst>
            </c:dLbl>
            <c:dLbl>
              <c:idx val="17"/>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3FB656F2-1176-44C3-9478-0EA827C93B00}"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6F21-4448-9876-02E9F3C753B4}"/>
                </c:ext>
              </c:extLst>
            </c:dLbl>
            <c:dLbl>
              <c:idx val="18"/>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9D3F33CB-1728-405F-A594-C4BAE182F918}"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2-6F21-4448-9876-02E9F3C753B4}"/>
                </c:ext>
              </c:extLst>
            </c:dLbl>
            <c:dLbl>
              <c:idx val="19"/>
              <c:tx>
                <c:rich>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fld id="{2CF551C7-84C5-4785-90C7-BE7F43BA7E5F}" type="CELLRANGE">
                      <a:rPr lang="en-US"/>
                      <a:pPr>
                        <a:defRPr b="1">
                          <a:solidFill>
                            <a:srgbClr val="FF0000"/>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3-6F21-4448-9876-02E9F3C753B4}"/>
                </c:ext>
              </c:extLst>
            </c:dLbl>
            <c:dLbl>
              <c:idx val="20"/>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AAB4E6AA-8A01-467D-8CEE-897467364BCD}"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4-6F21-4448-9876-02E9F3C753B4}"/>
                </c:ext>
              </c:extLst>
            </c:dLbl>
            <c:dLbl>
              <c:idx val="21"/>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8F6D0A7A-96E8-47F0-B18F-067BEB059B37}"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5-6F21-4448-9876-02E9F3C753B4}"/>
                </c:ext>
              </c:extLst>
            </c:dLbl>
            <c:dLbl>
              <c:idx val="22"/>
              <c:tx>
                <c:rich>
                  <a:bodyPr/>
                  <a:lstStyle/>
                  <a:p>
                    <a:fld id="{CF757E09-3987-4E95-A674-D89D7E76457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6-6F21-4448-9876-02E9F3C753B4}"/>
                </c:ext>
              </c:extLst>
            </c:dLbl>
            <c:dLbl>
              <c:idx val="23"/>
              <c:tx>
                <c:rich>
                  <a:bodyPr/>
                  <a:lstStyle/>
                  <a:p>
                    <a:fld id="{B4955859-7B90-4009-A5E6-7F1F1862E14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7-6F21-4448-9876-02E9F3C753B4}"/>
                </c:ext>
              </c:extLst>
            </c:dLbl>
            <c:dLbl>
              <c:idx val="24"/>
              <c:tx>
                <c:rich>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fld id="{44FB381C-0227-4C1B-AA4B-9D71E7DF2A6A}" type="CELLRANGE">
                      <a:rPr lang="en-US"/>
                      <a:pPr>
                        <a:defRPr b="1">
                          <a:solidFill>
                            <a:srgbClr val="FF0000"/>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8-6F21-4448-9876-02E9F3C753B4}"/>
                </c:ext>
              </c:extLst>
            </c:dLbl>
            <c:dLbl>
              <c:idx val="25"/>
              <c:tx>
                <c:rich>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fld id="{2454B2D9-E81D-4B12-9519-879AFCE9128C}" type="CELLRANGE">
                      <a:rPr lang="en-US"/>
                      <a:pPr>
                        <a:defRPr b="1">
                          <a:solidFill>
                            <a:srgbClr val="FF0000"/>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9-6F21-4448-9876-02E9F3C753B4}"/>
                </c:ext>
              </c:extLst>
            </c:dLbl>
            <c:dLbl>
              <c:idx val="26"/>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42346B55-6AD4-4773-A177-6907D401F65B}"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A-6F21-4448-9876-02E9F3C753B4}"/>
                </c:ext>
              </c:extLst>
            </c:dLbl>
            <c:dLbl>
              <c:idx val="27"/>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0E875C8D-775F-414E-A93B-2315975B5EC8}"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B-6F21-4448-9876-02E9F3C753B4}"/>
                </c:ext>
              </c:extLst>
            </c:dLbl>
            <c:dLbl>
              <c:idx val="28"/>
              <c:tx>
                <c:rich>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fld id="{05C1EC25-3715-494D-AF10-3A7248CBE3B3}" type="CELLRANGE">
                      <a:rPr lang="en-US"/>
                      <a:pPr>
                        <a:defRPr b="1">
                          <a:solidFill>
                            <a:srgbClr val="FF0000"/>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C-6F21-4448-9876-02E9F3C753B4}"/>
                </c:ext>
              </c:extLst>
            </c:dLbl>
            <c:dLbl>
              <c:idx val="29"/>
              <c:tx>
                <c:rich>
                  <a:bodyPr/>
                  <a:lstStyle/>
                  <a:p>
                    <a:fld id="{D5B0D52F-A20F-4D29-B9CB-B93D0B39CAE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D-6F21-4448-9876-02E9F3C753B4}"/>
                </c:ext>
              </c:extLst>
            </c:dLbl>
            <c:dLbl>
              <c:idx val="30"/>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30C190B3-6F3E-45FD-B2D5-65D183355D1E}"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E-6F21-4448-9876-02E9F3C753B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numRef>
              <c:f>'Starting Dates'!$C$67:$C$97</c:f>
              <c:numCache>
                <c:formatCode>General</c:formatCode>
                <c:ptCount val="3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numCache>
            </c:numRef>
          </c:cat>
          <c:val>
            <c:numRef>
              <c:f>'Starting Dates'!$D$67:$D$97</c:f>
              <c:numCache>
                <c:formatCode>General</c:formatCode>
                <c:ptCount val="31"/>
                <c:pt idx="0">
                  <c:v>7</c:v>
                </c:pt>
                <c:pt idx="1">
                  <c:v>19</c:v>
                </c:pt>
                <c:pt idx="2">
                  <c:v>7</c:v>
                </c:pt>
                <c:pt idx="3">
                  <c:v>30</c:v>
                </c:pt>
                <c:pt idx="4">
                  <c:v>30</c:v>
                </c:pt>
                <c:pt idx="5">
                  <c:v>29</c:v>
                </c:pt>
                <c:pt idx="6">
                  <c:v>32</c:v>
                </c:pt>
                <c:pt idx="7">
                  <c:v>25</c:v>
                </c:pt>
                <c:pt idx="8">
                  <c:v>9</c:v>
                </c:pt>
                <c:pt idx="9">
                  <c:v>31</c:v>
                </c:pt>
                <c:pt idx="10">
                  <c:v>14</c:v>
                </c:pt>
                <c:pt idx="11">
                  <c:v>16</c:v>
                </c:pt>
                <c:pt idx="12">
                  <c:v>24</c:v>
                </c:pt>
                <c:pt idx="13">
                  <c:v>22</c:v>
                </c:pt>
                <c:pt idx="14">
                  <c:v>40</c:v>
                </c:pt>
                <c:pt idx="15">
                  <c:v>24</c:v>
                </c:pt>
                <c:pt idx="16">
                  <c:v>26</c:v>
                </c:pt>
                <c:pt idx="17">
                  <c:v>45</c:v>
                </c:pt>
                <c:pt idx="18">
                  <c:v>33</c:v>
                </c:pt>
                <c:pt idx="19">
                  <c:v>9</c:v>
                </c:pt>
                <c:pt idx="20">
                  <c:v>33</c:v>
                </c:pt>
                <c:pt idx="21">
                  <c:v>35</c:v>
                </c:pt>
                <c:pt idx="22">
                  <c:v>26</c:v>
                </c:pt>
                <c:pt idx="23">
                  <c:v>32</c:v>
                </c:pt>
                <c:pt idx="24">
                  <c:v>21</c:v>
                </c:pt>
                <c:pt idx="25">
                  <c:v>34</c:v>
                </c:pt>
                <c:pt idx="26">
                  <c:v>29</c:v>
                </c:pt>
                <c:pt idx="27">
                  <c:v>52</c:v>
                </c:pt>
                <c:pt idx="28">
                  <c:v>18</c:v>
                </c:pt>
                <c:pt idx="29">
                  <c:v>32</c:v>
                </c:pt>
                <c:pt idx="30">
                  <c:v>45</c:v>
                </c:pt>
              </c:numCache>
            </c:numRef>
          </c:val>
          <c:extLst>
            <c:ext xmlns:c15="http://schemas.microsoft.com/office/drawing/2012/chart" uri="{02D57815-91ED-43cb-92C2-25804820EDAC}">
              <c15:datalabelsRange>
                <c15:f>'Starting Dates'!$E$67:$E$97</c15:f>
                <c15:dlblRangeCache>
                  <c:ptCount val="31"/>
                  <c:pt idx="0">
                    <c:v>7-Sep</c:v>
                  </c:pt>
                  <c:pt idx="1">
                    <c:v>19-Sep</c:v>
                  </c:pt>
                  <c:pt idx="2">
                    <c:v>7-Sep</c:v>
                  </c:pt>
                  <c:pt idx="3">
                    <c:v>30-Sep</c:v>
                  </c:pt>
                  <c:pt idx="4">
                    <c:v>30-Sep</c:v>
                  </c:pt>
                  <c:pt idx="5">
                    <c:v>28-Sep</c:v>
                  </c:pt>
                  <c:pt idx="6">
                    <c:v>2-Oct</c:v>
                  </c:pt>
                  <c:pt idx="7">
                    <c:v>25-Sep</c:v>
                  </c:pt>
                  <c:pt idx="8">
                    <c:v>9-Sep</c:v>
                  </c:pt>
                  <c:pt idx="9">
                    <c:v>1-Oct</c:v>
                  </c:pt>
                  <c:pt idx="10">
                    <c:v>14-Sep</c:v>
                  </c:pt>
                  <c:pt idx="11">
                    <c:v>16-Sep</c:v>
                  </c:pt>
                  <c:pt idx="12">
                    <c:v>24-Sep</c:v>
                  </c:pt>
                  <c:pt idx="13">
                    <c:v>22-Sep</c:v>
                  </c:pt>
                  <c:pt idx="14">
                    <c:v>10-Oct</c:v>
                  </c:pt>
                  <c:pt idx="15">
                    <c:v>24-Sep</c:v>
                  </c:pt>
                  <c:pt idx="16">
                    <c:v>26-Sep</c:v>
                  </c:pt>
                  <c:pt idx="17">
                    <c:v>15-Oct</c:v>
                  </c:pt>
                  <c:pt idx="18">
                    <c:v>3-Oct</c:v>
                  </c:pt>
                  <c:pt idx="19">
                    <c:v>9-Sep</c:v>
                  </c:pt>
                  <c:pt idx="20">
                    <c:v>3-Oct</c:v>
                  </c:pt>
                  <c:pt idx="21">
                    <c:v>5-Oct</c:v>
                  </c:pt>
                  <c:pt idx="22">
                    <c:v>26-Sep</c:v>
                  </c:pt>
                  <c:pt idx="23">
                    <c:v>2-Oct</c:v>
                  </c:pt>
                  <c:pt idx="24">
                    <c:v>21-Sep</c:v>
                  </c:pt>
                  <c:pt idx="25">
                    <c:v>4-Oct</c:v>
                  </c:pt>
                  <c:pt idx="26">
                    <c:v>28-Sep</c:v>
                  </c:pt>
                  <c:pt idx="27">
                    <c:v>22-Oct</c:v>
                  </c:pt>
                  <c:pt idx="28">
                    <c:v>18-Sep</c:v>
                  </c:pt>
                  <c:pt idx="29">
                    <c:v>2-Oct</c:v>
                  </c:pt>
                  <c:pt idx="30">
                    <c:v>15-Oct</c:v>
                  </c:pt>
                </c15:dlblRangeCache>
              </c15:datalabelsRange>
            </c:ext>
            <c:ext xmlns:c16="http://schemas.microsoft.com/office/drawing/2014/chart" uri="{C3380CC4-5D6E-409C-BE32-E72D297353CC}">
              <c16:uniqueId val="{0000001F-6F21-4448-9876-02E9F3C753B4}"/>
            </c:ext>
          </c:extLst>
        </c:ser>
        <c:dLbls>
          <c:showLegendKey val="0"/>
          <c:showVal val="1"/>
          <c:showCatName val="0"/>
          <c:showSerName val="0"/>
          <c:showPercent val="0"/>
          <c:showBubbleSize val="0"/>
        </c:dLbls>
        <c:gapWidth val="219"/>
        <c:overlap val="-27"/>
        <c:axId val="1995975152"/>
        <c:axId val="98947392"/>
      </c:barChart>
      <c:catAx>
        <c:axId val="1995975152"/>
        <c:scaling>
          <c:orientation val="minMax"/>
        </c:scaling>
        <c:delete val="0"/>
        <c:axPos val="b"/>
        <c:title>
          <c:tx>
            <c:rich>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r>
                  <a:rPr lang="en-US" sz="1100" b="1"/>
                  <a:t>Planting </a:t>
                </a:r>
                <a:r>
                  <a:rPr lang="en-US" sz="1200" b="1"/>
                  <a:t>Year</a:t>
                </a:r>
                <a:endParaRPr lang="en-US" sz="1100" b="1"/>
              </a:p>
            </c:rich>
          </c:tx>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98947392"/>
        <c:crosses val="autoZero"/>
        <c:auto val="1"/>
        <c:lblAlgn val="ctr"/>
        <c:lblOffset val="100"/>
        <c:noMultiLvlLbl val="0"/>
      </c:catAx>
      <c:valAx>
        <c:axId val="989473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en-US" sz="1200" b="1"/>
                  <a:t># Days</a:t>
                </a:r>
                <a:r>
                  <a:rPr lang="en-US" sz="1200" b="1" baseline="0"/>
                  <a:t> (Beginning  September 1)</a:t>
                </a:r>
                <a:endParaRPr lang="en-US" sz="1200" b="1"/>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19959751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0" baseline="0">
                <a:solidFill>
                  <a:schemeClr val="tx1">
                    <a:lumMod val="65000"/>
                    <a:lumOff val="35000"/>
                  </a:schemeClr>
                </a:solidFill>
                <a:latin typeface="+mn-lt"/>
                <a:ea typeface="+mn-ea"/>
                <a:cs typeface="+mn-cs"/>
              </a:defRPr>
            </a:pPr>
            <a:r>
              <a:rPr lang="en-US" sz="2800" b="1" dirty="0"/>
              <a:t>Brazil Soybean Yields (kg/ha)</a:t>
            </a:r>
          </a:p>
          <a:p>
            <a:pPr>
              <a:defRPr sz="2800" b="1"/>
            </a:pPr>
            <a:r>
              <a:rPr lang="en-US" sz="2400" b="1" dirty="0"/>
              <a:t>Center-West Region</a:t>
            </a:r>
          </a:p>
        </c:rich>
      </c:tx>
      <c:overlay val="0"/>
      <c:spPr>
        <a:noFill/>
        <a:ln>
          <a:noFill/>
        </a:ln>
        <a:effectLst/>
      </c:spPr>
      <c:txPr>
        <a:bodyPr rot="0" spcFirstLastPara="1" vertOverflow="ellipsis" vert="horz" wrap="square" anchor="ctr" anchorCtr="1"/>
        <a:lstStyle/>
        <a:p>
          <a:pPr>
            <a:defRPr sz="2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'Center West Regression'!$F$24</c:f>
              <c:strCache>
                <c:ptCount val="1"/>
                <c:pt idx="0">
                  <c:v>Observed</c:v>
                </c:pt>
              </c:strCache>
            </c:strRef>
          </c:tx>
          <c:spPr>
            <a:ln w="28575" cap="rnd">
              <a:solidFill>
                <a:schemeClr val="accent1"/>
              </a:solidFill>
              <a:round/>
            </a:ln>
            <a:effectLst/>
          </c:spPr>
          <c:marker>
            <c:symbol val="none"/>
          </c:marker>
          <c:cat>
            <c:numRef>
              <c:f>'Center West Regression'!$E$25:$E$54</c:f>
              <c:numCache>
                <c:formatCode>General</c:formatCode>
                <c:ptCount val="30"/>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numCache>
            </c:numRef>
          </c:cat>
          <c:val>
            <c:numRef>
              <c:f>'Center West Regression'!$F$25:$F$54</c:f>
              <c:numCache>
                <c:formatCode>#,##0</c:formatCode>
                <c:ptCount val="30"/>
                <c:pt idx="0">
                  <c:v>2263</c:v>
                </c:pt>
                <c:pt idx="1">
                  <c:v>2227</c:v>
                </c:pt>
                <c:pt idx="2">
                  <c:v>2228</c:v>
                </c:pt>
                <c:pt idx="3">
                  <c:v>2334</c:v>
                </c:pt>
                <c:pt idx="4">
                  <c:v>2212</c:v>
                </c:pt>
                <c:pt idx="5">
                  <c:v>2394</c:v>
                </c:pt>
                <c:pt idx="6">
                  <c:v>2620</c:v>
                </c:pt>
                <c:pt idx="7">
                  <c:v>2547</c:v>
                </c:pt>
                <c:pt idx="8">
                  <c:v>2695</c:v>
                </c:pt>
                <c:pt idx="9">
                  <c:v>2770</c:v>
                </c:pt>
                <c:pt idx="10">
                  <c:v>2952</c:v>
                </c:pt>
                <c:pt idx="11">
                  <c:v>2926</c:v>
                </c:pt>
                <c:pt idx="12">
                  <c:v>2924</c:v>
                </c:pt>
                <c:pt idx="13">
                  <c:v>2548</c:v>
                </c:pt>
                <c:pt idx="14">
                  <c:v>2669</c:v>
                </c:pt>
                <c:pt idx="15">
                  <c:v>2590</c:v>
                </c:pt>
                <c:pt idx="16">
                  <c:v>2909.8817366091539</c:v>
                </c:pt>
                <c:pt idx="17">
                  <c:v>3022</c:v>
                </c:pt>
                <c:pt idx="18">
                  <c:v>2943</c:v>
                </c:pt>
                <c:pt idx="19">
                  <c:v>2997</c:v>
                </c:pt>
                <c:pt idx="20">
                  <c:v>3137</c:v>
                </c:pt>
                <c:pt idx="21">
                  <c:v>3036</c:v>
                </c:pt>
                <c:pt idx="22">
                  <c:v>2980.9665680612293</c:v>
                </c:pt>
                <c:pt idx="23">
                  <c:v>3005.1988798941725</c:v>
                </c:pt>
                <c:pt idx="24">
                  <c:v>3008.2252173972538</c:v>
                </c:pt>
                <c:pt idx="25">
                  <c:v>2948.0145526663141</c:v>
                </c:pt>
                <c:pt idx="26">
                  <c:v>3333.156045966723</c:v>
                </c:pt>
                <c:pt idx="27">
                  <c:v>3540.1062126169418</c:v>
                </c:pt>
                <c:pt idx="28">
                  <c:v>3419.156109496485</c:v>
                </c:pt>
                <c:pt idx="29">
                  <c:v>3647.661173911215</c:v>
                </c:pt>
              </c:numCache>
            </c:numRef>
          </c:val>
          <c:smooth val="0"/>
          <c:extLst>
            <c:ext xmlns:c16="http://schemas.microsoft.com/office/drawing/2014/chart" uri="{C3380CC4-5D6E-409C-BE32-E72D297353CC}">
              <c16:uniqueId val="{00000000-D86D-484A-AB2F-630CC903EB8A}"/>
            </c:ext>
          </c:extLst>
        </c:ser>
        <c:ser>
          <c:idx val="1"/>
          <c:order val="1"/>
          <c:tx>
            <c:strRef>
              <c:f>'Center West Regression'!$G$24</c:f>
              <c:strCache>
                <c:ptCount val="1"/>
                <c:pt idx="0">
                  <c:v>Calculated</c:v>
                </c:pt>
              </c:strCache>
            </c:strRef>
          </c:tx>
          <c:spPr>
            <a:ln w="28575" cap="rnd">
              <a:solidFill>
                <a:schemeClr val="accent2"/>
              </a:solidFill>
              <a:round/>
            </a:ln>
            <a:effectLst/>
          </c:spPr>
          <c:marker>
            <c:symbol val="none"/>
          </c:marker>
          <c:cat>
            <c:numRef>
              <c:f>'Center West Regression'!$E$25:$E$54</c:f>
              <c:numCache>
                <c:formatCode>General</c:formatCode>
                <c:ptCount val="30"/>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numCache>
            </c:numRef>
          </c:cat>
          <c:val>
            <c:numRef>
              <c:f>'Center West Regression'!$G$25:$G$54</c:f>
              <c:numCache>
                <c:formatCode>General</c:formatCode>
                <c:ptCount val="30"/>
                <c:pt idx="0">
                  <c:v>2250.7657344099862</c:v>
                </c:pt>
                <c:pt idx="1">
                  <c:v>2290.5436527187703</c:v>
                </c:pt>
                <c:pt idx="2">
                  <c:v>2330.3215710275545</c:v>
                </c:pt>
                <c:pt idx="3">
                  <c:v>2370.0994893363386</c:v>
                </c:pt>
                <c:pt idx="4">
                  <c:v>2409.8774076451082</c:v>
                </c:pt>
                <c:pt idx="5">
                  <c:v>2449.6553259538923</c:v>
                </c:pt>
                <c:pt idx="6">
                  <c:v>2489.4332442626765</c:v>
                </c:pt>
                <c:pt idx="7">
                  <c:v>2529.2111625714606</c:v>
                </c:pt>
                <c:pt idx="8">
                  <c:v>2568.9890808802447</c:v>
                </c:pt>
                <c:pt idx="9">
                  <c:v>2608.7669991890289</c:v>
                </c:pt>
                <c:pt idx="10">
                  <c:v>2648.544917497813</c:v>
                </c:pt>
                <c:pt idx="11">
                  <c:v>2688.3228358065826</c:v>
                </c:pt>
                <c:pt idx="12">
                  <c:v>2728.1007541153667</c:v>
                </c:pt>
                <c:pt idx="13">
                  <c:v>2767.8786724241509</c:v>
                </c:pt>
                <c:pt idx="14">
                  <c:v>2807.656590732935</c:v>
                </c:pt>
                <c:pt idx="15">
                  <c:v>2847.4345090417191</c:v>
                </c:pt>
                <c:pt idx="16">
                  <c:v>2887.2124273505033</c:v>
                </c:pt>
                <c:pt idx="17">
                  <c:v>2926.9903456592874</c:v>
                </c:pt>
                <c:pt idx="18">
                  <c:v>2966.7682639680716</c:v>
                </c:pt>
                <c:pt idx="19">
                  <c:v>3006.5461822768411</c:v>
                </c:pt>
                <c:pt idx="20">
                  <c:v>3046.3241005856253</c:v>
                </c:pt>
                <c:pt idx="21">
                  <c:v>3086.1020188944094</c:v>
                </c:pt>
                <c:pt idx="22">
                  <c:v>3125.8799372031935</c:v>
                </c:pt>
                <c:pt idx="23">
                  <c:v>3165.6578555119777</c:v>
                </c:pt>
                <c:pt idx="24">
                  <c:v>3205.4357738207618</c:v>
                </c:pt>
                <c:pt idx="25">
                  <c:v>3245.213692129546</c:v>
                </c:pt>
                <c:pt idx="26">
                  <c:v>3284.9916104383155</c:v>
                </c:pt>
                <c:pt idx="27">
                  <c:v>3324.7695287470997</c:v>
                </c:pt>
                <c:pt idx="28">
                  <c:v>3364.5474470558838</c:v>
                </c:pt>
                <c:pt idx="29">
                  <c:v>3404.325365364668</c:v>
                </c:pt>
              </c:numCache>
            </c:numRef>
          </c:val>
          <c:smooth val="0"/>
          <c:extLst>
            <c:ext xmlns:c16="http://schemas.microsoft.com/office/drawing/2014/chart" uri="{C3380CC4-5D6E-409C-BE32-E72D297353CC}">
              <c16:uniqueId val="{00000001-D86D-484A-AB2F-630CC903EB8A}"/>
            </c:ext>
          </c:extLst>
        </c:ser>
        <c:dLbls>
          <c:showLegendKey val="0"/>
          <c:showVal val="0"/>
          <c:showCatName val="0"/>
          <c:showSerName val="0"/>
          <c:showPercent val="0"/>
          <c:showBubbleSize val="0"/>
        </c:dLbls>
        <c:smooth val="0"/>
        <c:axId val="616557151"/>
        <c:axId val="480661519"/>
      </c:lineChart>
      <c:catAx>
        <c:axId val="6165571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480661519"/>
        <c:crosses val="autoZero"/>
        <c:auto val="1"/>
        <c:lblAlgn val="ctr"/>
        <c:lblOffset val="100"/>
        <c:noMultiLvlLbl val="0"/>
      </c:catAx>
      <c:valAx>
        <c:axId val="48066151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6165571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0" baseline="0">
                <a:solidFill>
                  <a:schemeClr val="tx1">
                    <a:lumMod val="65000"/>
                    <a:lumOff val="35000"/>
                  </a:schemeClr>
                </a:solidFill>
                <a:latin typeface="+mn-lt"/>
                <a:ea typeface="+mn-ea"/>
                <a:cs typeface="+mn-cs"/>
              </a:defRPr>
            </a:pPr>
            <a:r>
              <a:rPr lang="en-US" sz="2800" b="1" dirty="0"/>
              <a:t>Brazil Soybean Yields (kg/ha)</a:t>
            </a:r>
          </a:p>
          <a:p>
            <a:pPr>
              <a:defRPr sz="2800" b="1"/>
            </a:pPr>
            <a:r>
              <a:rPr lang="en-US" sz="2400" b="1" dirty="0"/>
              <a:t>Northeast Region</a:t>
            </a:r>
          </a:p>
        </c:rich>
      </c:tx>
      <c:overlay val="0"/>
      <c:spPr>
        <a:noFill/>
        <a:ln>
          <a:noFill/>
        </a:ln>
        <a:effectLst/>
      </c:spPr>
      <c:txPr>
        <a:bodyPr rot="0" spcFirstLastPara="1" vertOverflow="ellipsis" vert="horz" wrap="square" anchor="ctr" anchorCtr="1"/>
        <a:lstStyle/>
        <a:p>
          <a:pPr>
            <a:defRPr sz="2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strRef>
              <c:f>'Northeast Regression'!$F$24</c:f>
              <c:strCache>
                <c:ptCount val="1"/>
                <c:pt idx="0">
                  <c:v>Observed</c:v>
                </c:pt>
              </c:strCache>
            </c:strRef>
          </c:tx>
          <c:spPr>
            <a:ln w="28575" cap="rnd">
              <a:solidFill>
                <a:srgbClr val="0070C0"/>
              </a:solidFill>
              <a:round/>
            </a:ln>
            <a:effectLst/>
          </c:spPr>
          <c:marker>
            <c:symbol val="none"/>
          </c:marker>
          <c:cat>
            <c:numRef>
              <c:f>'Northeast Regression'!$E$25:$E$54</c:f>
              <c:numCache>
                <c:formatCode>General</c:formatCode>
                <c:ptCount val="30"/>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numCache>
            </c:numRef>
          </c:cat>
          <c:val>
            <c:numRef>
              <c:f>'Northeast Regression'!$F$25:$F$54</c:f>
              <c:numCache>
                <c:formatCode>#,##0</c:formatCode>
                <c:ptCount val="30"/>
                <c:pt idx="0">
                  <c:v>1997</c:v>
                </c:pt>
                <c:pt idx="1">
                  <c:v>1482</c:v>
                </c:pt>
                <c:pt idx="2">
                  <c:v>1614</c:v>
                </c:pt>
                <c:pt idx="3">
                  <c:v>2022</c:v>
                </c:pt>
                <c:pt idx="4">
                  <c:v>2201</c:v>
                </c:pt>
                <c:pt idx="5">
                  <c:v>1732</c:v>
                </c:pt>
                <c:pt idx="6">
                  <c:v>2189</c:v>
                </c:pt>
                <c:pt idx="7">
                  <c:v>2142</c:v>
                </c:pt>
                <c:pt idx="8">
                  <c:v>2083</c:v>
                </c:pt>
                <c:pt idx="9">
                  <c:v>2425</c:v>
                </c:pt>
                <c:pt idx="10">
                  <c:v>2157</c:v>
                </c:pt>
                <c:pt idx="11">
                  <c:v>1863</c:v>
                </c:pt>
                <c:pt idx="12">
                  <c:v>2031</c:v>
                </c:pt>
                <c:pt idx="13">
                  <c:v>2674</c:v>
                </c:pt>
                <c:pt idx="14">
                  <c:v>2741</c:v>
                </c:pt>
                <c:pt idx="15">
                  <c:v>2395</c:v>
                </c:pt>
                <c:pt idx="16">
                  <c:v>2658.0138841157468</c:v>
                </c:pt>
                <c:pt idx="17">
                  <c:v>3057</c:v>
                </c:pt>
                <c:pt idx="18">
                  <c:v>2588</c:v>
                </c:pt>
                <c:pt idx="19">
                  <c:v>2852</c:v>
                </c:pt>
                <c:pt idx="20">
                  <c:v>3213</c:v>
                </c:pt>
                <c:pt idx="21">
                  <c:v>2880</c:v>
                </c:pt>
                <c:pt idx="22">
                  <c:v>2193.0875201921881</c:v>
                </c:pt>
                <c:pt idx="23">
                  <c:v>2557.0759357466759</c:v>
                </c:pt>
                <c:pt idx="24">
                  <c:v>2851.7629072505538</c:v>
                </c:pt>
                <c:pt idx="25">
                  <c:v>1774.4016051698984</c:v>
                </c:pt>
                <c:pt idx="26">
                  <c:v>3115.429678919827</c:v>
                </c:pt>
                <c:pt idx="27">
                  <c:v>3647.3462540217556</c:v>
                </c:pt>
                <c:pt idx="28">
                  <c:v>3311.5937518756377</c:v>
                </c:pt>
                <c:pt idx="29">
                  <c:v>3521.1141001578931</c:v>
                </c:pt>
              </c:numCache>
            </c:numRef>
          </c:val>
          <c:smooth val="0"/>
          <c:extLst>
            <c:ext xmlns:c16="http://schemas.microsoft.com/office/drawing/2014/chart" uri="{C3380CC4-5D6E-409C-BE32-E72D297353CC}">
              <c16:uniqueId val="{00000000-77AB-4EF0-8D4B-D2C71FB28B1B}"/>
            </c:ext>
          </c:extLst>
        </c:ser>
        <c:ser>
          <c:idx val="2"/>
          <c:order val="1"/>
          <c:tx>
            <c:strRef>
              <c:f>'Northeast Regression'!$G$24</c:f>
              <c:strCache>
                <c:ptCount val="1"/>
                <c:pt idx="0">
                  <c:v>Calculated</c:v>
                </c:pt>
              </c:strCache>
            </c:strRef>
          </c:tx>
          <c:spPr>
            <a:ln w="28575" cap="rnd">
              <a:solidFill>
                <a:srgbClr val="C00000"/>
              </a:solidFill>
              <a:round/>
            </a:ln>
            <a:effectLst/>
          </c:spPr>
          <c:marker>
            <c:symbol val="none"/>
          </c:marker>
          <c:cat>
            <c:numRef>
              <c:f>'Northeast Regression'!$E$25:$E$54</c:f>
              <c:numCache>
                <c:formatCode>General</c:formatCode>
                <c:ptCount val="30"/>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numCache>
            </c:numRef>
          </c:cat>
          <c:val>
            <c:numRef>
              <c:f>'Northeast Regression'!$G$25:$G$54</c:f>
              <c:numCache>
                <c:formatCode>General</c:formatCode>
                <c:ptCount val="30"/>
                <c:pt idx="0">
                  <c:v>1742.9604670112167</c:v>
                </c:pt>
                <c:pt idx="1">
                  <c:v>1792.7972753494105</c:v>
                </c:pt>
                <c:pt idx="2">
                  <c:v>1842.6340836876043</c:v>
                </c:pt>
                <c:pt idx="3">
                  <c:v>1892.4708920257981</c:v>
                </c:pt>
                <c:pt idx="4">
                  <c:v>1942.3077003639919</c:v>
                </c:pt>
                <c:pt idx="5">
                  <c:v>1992.1445087021857</c:v>
                </c:pt>
                <c:pt idx="6">
                  <c:v>2041.981317040365</c:v>
                </c:pt>
                <c:pt idx="7">
                  <c:v>2091.8181253785588</c:v>
                </c:pt>
                <c:pt idx="8">
                  <c:v>2141.6549337167526</c:v>
                </c:pt>
                <c:pt idx="9">
                  <c:v>2191.4917420549464</c:v>
                </c:pt>
                <c:pt idx="10">
                  <c:v>2241.3285503931402</c:v>
                </c:pt>
                <c:pt idx="11">
                  <c:v>2291.165358731334</c:v>
                </c:pt>
                <c:pt idx="12">
                  <c:v>2341.0021670695278</c:v>
                </c:pt>
                <c:pt idx="13">
                  <c:v>2390.8389754077216</c:v>
                </c:pt>
                <c:pt idx="14">
                  <c:v>2440.6757837459154</c:v>
                </c:pt>
                <c:pt idx="15">
                  <c:v>2490.5125920840946</c:v>
                </c:pt>
                <c:pt idx="16">
                  <c:v>2540.3494004222885</c:v>
                </c:pt>
                <c:pt idx="17">
                  <c:v>2590.1862087604823</c:v>
                </c:pt>
                <c:pt idx="18">
                  <c:v>2640.0230170986761</c:v>
                </c:pt>
                <c:pt idx="19">
                  <c:v>2689.8598254368699</c:v>
                </c:pt>
                <c:pt idx="20">
                  <c:v>2739.6966337750637</c:v>
                </c:pt>
                <c:pt idx="21">
                  <c:v>2789.5334421132575</c:v>
                </c:pt>
                <c:pt idx="22">
                  <c:v>2839.3702504514367</c:v>
                </c:pt>
                <c:pt idx="23">
                  <c:v>2889.2070587896305</c:v>
                </c:pt>
                <c:pt idx="24">
                  <c:v>2939.0438671278243</c:v>
                </c:pt>
                <c:pt idx="25">
                  <c:v>2988.8806754660181</c:v>
                </c:pt>
                <c:pt idx="26">
                  <c:v>3038.717483804212</c:v>
                </c:pt>
                <c:pt idx="27">
                  <c:v>3088.5542921424058</c:v>
                </c:pt>
                <c:pt idx="28">
                  <c:v>3138.3911004805996</c:v>
                </c:pt>
                <c:pt idx="29">
                  <c:v>3188.2279088187934</c:v>
                </c:pt>
              </c:numCache>
            </c:numRef>
          </c:val>
          <c:smooth val="0"/>
          <c:extLst>
            <c:ext xmlns:c16="http://schemas.microsoft.com/office/drawing/2014/chart" uri="{C3380CC4-5D6E-409C-BE32-E72D297353CC}">
              <c16:uniqueId val="{00000001-77AB-4EF0-8D4B-D2C71FB28B1B}"/>
            </c:ext>
          </c:extLst>
        </c:ser>
        <c:dLbls>
          <c:showLegendKey val="0"/>
          <c:showVal val="0"/>
          <c:showCatName val="0"/>
          <c:showSerName val="0"/>
          <c:showPercent val="0"/>
          <c:showBubbleSize val="0"/>
        </c:dLbls>
        <c:smooth val="0"/>
        <c:axId val="616557151"/>
        <c:axId val="480661519"/>
      </c:lineChart>
      <c:catAx>
        <c:axId val="6165571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480661519"/>
        <c:crosses val="autoZero"/>
        <c:auto val="1"/>
        <c:lblAlgn val="ctr"/>
        <c:lblOffset val="100"/>
        <c:noMultiLvlLbl val="0"/>
      </c:catAx>
      <c:valAx>
        <c:axId val="48066151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6165571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0" baseline="0">
                <a:solidFill>
                  <a:schemeClr val="tx1">
                    <a:lumMod val="65000"/>
                    <a:lumOff val="35000"/>
                  </a:schemeClr>
                </a:solidFill>
                <a:latin typeface="+mn-lt"/>
                <a:ea typeface="+mn-ea"/>
                <a:cs typeface="+mn-cs"/>
              </a:defRPr>
            </a:pPr>
            <a:r>
              <a:rPr lang="en-US" sz="2800" b="1" dirty="0"/>
              <a:t>Brazil Soybean Yields (kg/ha)</a:t>
            </a:r>
          </a:p>
          <a:p>
            <a:pPr>
              <a:defRPr sz="2800" b="1"/>
            </a:pPr>
            <a:r>
              <a:rPr lang="en-US" sz="2400" b="1" dirty="0"/>
              <a:t>South Region</a:t>
            </a:r>
          </a:p>
        </c:rich>
      </c:tx>
      <c:overlay val="0"/>
      <c:spPr>
        <a:noFill/>
        <a:ln>
          <a:noFill/>
        </a:ln>
        <a:effectLst/>
      </c:spPr>
      <c:txPr>
        <a:bodyPr rot="0" spcFirstLastPara="1" vertOverflow="ellipsis" vert="horz" wrap="square" anchor="ctr" anchorCtr="1"/>
        <a:lstStyle/>
        <a:p>
          <a:pPr>
            <a:defRPr sz="2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strRef>
              <c:f>'South Regression'!$F$24</c:f>
              <c:strCache>
                <c:ptCount val="1"/>
                <c:pt idx="0">
                  <c:v>Observed</c:v>
                </c:pt>
              </c:strCache>
            </c:strRef>
          </c:tx>
          <c:spPr>
            <a:ln w="28575" cap="rnd">
              <a:solidFill>
                <a:srgbClr val="0070C0"/>
              </a:solidFill>
              <a:round/>
            </a:ln>
            <a:effectLst/>
          </c:spPr>
          <c:marker>
            <c:symbol val="none"/>
          </c:marker>
          <c:cat>
            <c:numRef>
              <c:f>'South Regression'!$E$25:$E$54</c:f>
              <c:numCache>
                <c:formatCode>General</c:formatCode>
                <c:ptCount val="30"/>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numCache>
            </c:numRef>
          </c:cat>
          <c:val>
            <c:numRef>
              <c:f>'South Regression'!$F$25:$F$54</c:f>
              <c:numCache>
                <c:formatCode>#,##0</c:formatCode>
                <c:ptCount val="30"/>
                <c:pt idx="0">
                  <c:v>1124</c:v>
                </c:pt>
                <c:pt idx="1">
                  <c:v>1925</c:v>
                </c:pt>
                <c:pt idx="2">
                  <c:v>2142</c:v>
                </c:pt>
                <c:pt idx="3">
                  <c:v>2086</c:v>
                </c:pt>
                <c:pt idx="4">
                  <c:v>2271</c:v>
                </c:pt>
                <c:pt idx="5">
                  <c:v>2086</c:v>
                </c:pt>
                <c:pt idx="6">
                  <c:v>2094</c:v>
                </c:pt>
                <c:pt idx="7">
                  <c:v>2314</c:v>
                </c:pt>
                <c:pt idx="8">
                  <c:v>2111</c:v>
                </c:pt>
                <c:pt idx="9">
                  <c:v>2085</c:v>
                </c:pt>
                <c:pt idx="10">
                  <c:v>2718</c:v>
                </c:pt>
                <c:pt idx="11">
                  <c:v>2293</c:v>
                </c:pt>
                <c:pt idx="12">
                  <c:v>2850</c:v>
                </c:pt>
                <c:pt idx="13">
                  <c:v>1979</c:v>
                </c:pt>
                <c:pt idx="14">
                  <c:v>1538</c:v>
                </c:pt>
                <c:pt idx="15">
                  <c:v>2200</c:v>
                </c:pt>
                <c:pt idx="16">
                  <c:v>2782.0312462109273</c:v>
                </c:pt>
                <c:pt idx="17">
                  <c:v>2519</c:v>
                </c:pt>
                <c:pt idx="18">
                  <c:v>2223</c:v>
                </c:pt>
                <c:pt idx="19">
                  <c:v>2881</c:v>
                </c:pt>
                <c:pt idx="20">
                  <c:v>3124</c:v>
                </c:pt>
                <c:pt idx="21">
                  <c:v>2037</c:v>
                </c:pt>
                <c:pt idx="22">
                  <c:v>3037.8448588107926</c:v>
                </c:pt>
                <c:pt idx="23">
                  <c:v>2791.7236745546902</c:v>
                </c:pt>
                <c:pt idx="24">
                  <c:v>3145.2820906439347</c:v>
                </c:pt>
                <c:pt idx="25">
                  <c:v>3047.1962946281642</c:v>
                </c:pt>
                <c:pt idx="26">
                  <c:v>3582.2586477713016</c:v>
                </c:pt>
                <c:pt idx="27">
                  <c:v>3446.3186707336654</c:v>
                </c:pt>
                <c:pt idx="28">
                  <c:v>3271.5028873026031</c:v>
                </c:pt>
                <c:pt idx="29">
                  <c:v>2920.4949648741012</c:v>
                </c:pt>
              </c:numCache>
            </c:numRef>
          </c:val>
          <c:smooth val="0"/>
          <c:extLst>
            <c:ext xmlns:c16="http://schemas.microsoft.com/office/drawing/2014/chart" uri="{C3380CC4-5D6E-409C-BE32-E72D297353CC}">
              <c16:uniqueId val="{00000000-B8DE-4B5C-8868-5BFD36257495}"/>
            </c:ext>
          </c:extLst>
        </c:ser>
        <c:ser>
          <c:idx val="2"/>
          <c:order val="1"/>
          <c:tx>
            <c:strRef>
              <c:f>'South Regression'!$G$24</c:f>
              <c:strCache>
                <c:ptCount val="1"/>
                <c:pt idx="0">
                  <c:v>Calculated</c:v>
                </c:pt>
              </c:strCache>
            </c:strRef>
          </c:tx>
          <c:spPr>
            <a:ln w="28575" cap="rnd">
              <a:solidFill>
                <a:srgbClr val="C00000"/>
              </a:solidFill>
              <a:round/>
            </a:ln>
            <a:effectLst/>
          </c:spPr>
          <c:marker>
            <c:symbol val="none"/>
          </c:marker>
          <c:cat>
            <c:numRef>
              <c:f>'South Regression'!$E$25:$E$54</c:f>
              <c:numCache>
                <c:formatCode>General</c:formatCode>
                <c:ptCount val="30"/>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numCache>
            </c:numRef>
          </c:cat>
          <c:val>
            <c:numRef>
              <c:f>'South Regression'!$G$25:$G$54</c:f>
              <c:numCache>
                <c:formatCode>General</c:formatCode>
                <c:ptCount val="30"/>
                <c:pt idx="0">
                  <c:v>1753.6774812813819</c:v>
                </c:pt>
                <c:pt idx="1">
                  <c:v>1804.285133918369</c:v>
                </c:pt>
                <c:pt idx="2">
                  <c:v>1854.892786555356</c:v>
                </c:pt>
                <c:pt idx="3">
                  <c:v>1905.500439192343</c:v>
                </c:pt>
                <c:pt idx="4">
                  <c:v>1956.1080918293155</c:v>
                </c:pt>
                <c:pt idx="5">
                  <c:v>2006.7157444663026</c:v>
                </c:pt>
                <c:pt idx="6">
                  <c:v>2057.3233971032896</c:v>
                </c:pt>
                <c:pt idx="7">
                  <c:v>2107.9310497402766</c:v>
                </c:pt>
                <c:pt idx="8">
                  <c:v>2158.5387023772637</c:v>
                </c:pt>
                <c:pt idx="9">
                  <c:v>2209.1463550142507</c:v>
                </c:pt>
                <c:pt idx="10">
                  <c:v>2259.7540076512378</c:v>
                </c:pt>
                <c:pt idx="11">
                  <c:v>2310.3616602882248</c:v>
                </c:pt>
                <c:pt idx="12">
                  <c:v>2360.9693129252119</c:v>
                </c:pt>
                <c:pt idx="13">
                  <c:v>2411.5769655621989</c:v>
                </c:pt>
                <c:pt idx="14">
                  <c:v>2462.1846181991859</c:v>
                </c:pt>
                <c:pt idx="15">
                  <c:v>2512.792270836173</c:v>
                </c:pt>
                <c:pt idx="16">
                  <c:v>2563.3999234731455</c:v>
                </c:pt>
                <c:pt idx="17">
                  <c:v>2614.0075761101325</c:v>
                </c:pt>
                <c:pt idx="18">
                  <c:v>2664.6152287471195</c:v>
                </c:pt>
                <c:pt idx="19">
                  <c:v>2715.2228813841066</c:v>
                </c:pt>
                <c:pt idx="20">
                  <c:v>2765.8305340210936</c:v>
                </c:pt>
                <c:pt idx="21">
                  <c:v>2816.4381866580807</c:v>
                </c:pt>
                <c:pt idx="22">
                  <c:v>2867.0458392950677</c:v>
                </c:pt>
                <c:pt idx="23">
                  <c:v>2917.6534919320547</c:v>
                </c:pt>
                <c:pt idx="24">
                  <c:v>2968.2611445690418</c:v>
                </c:pt>
                <c:pt idx="25">
                  <c:v>3018.8687972060288</c:v>
                </c:pt>
                <c:pt idx="26">
                  <c:v>3069.4764498430159</c:v>
                </c:pt>
                <c:pt idx="27">
                  <c:v>3120.0841024800029</c:v>
                </c:pt>
                <c:pt idx="28">
                  <c:v>3170.6917551169754</c:v>
                </c:pt>
                <c:pt idx="29">
                  <c:v>3221.2994077539624</c:v>
                </c:pt>
              </c:numCache>
            </c:numRef>
          </c:val>
          <c:smooth val="0"/>
          <c:extLst>
            <c:ext xmlns:c16="http://schemas.microsoft.com/office/drawing/2014/chart" uri="{C3380CC4-5D6E-409C-BE32-E72D297353CC}">
              <c16:uniqueId val="{00000001-B8DE-4B5C-8868-5BFD36257495}"/>
            </c:ext>
          </c:extLst>
        </c:ser>
        <c:dLbls>
          <c:showLegendKey val="0"/>
          <c:showVal val="0"/>
          <c:showCatName val="0"/>
          <c:showSerName val="0"/>
          <c:showPercent val="0"/>
          <c:showBubbleSize val="0"/>
        </c:dLbls>
        <c:smooth val="0"/>
        <c:axId val="616557151"/>
        <c:axId val="480661519"/>
      </c:lineChart>
      <c:catAx>
        <c:axId val="6165571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480661519"/>
        <c:crosses val="autoZero"/>
        <c:auto val="1"/>
        <c:lblAlgn val="ctr"/>
        <c:lblOffset val="100"/>
        <c:noMultiLvlLbl val="0"/>
      </c:catAx>
      <c:valAx>
        <c:axId val="48066151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6165571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r>
              <a:rPr lang="en-US" sz="2800" b="1"/>
              <a:t>Brazil Corn Production:</a:t>
            </a:r>
            <a:r>
              <a:rPr lang="en-US" sz="2800" b="1" baseline="0"/>
              <a:t> Percent of Total by Season</a:t>
            </a:r>
            <a:endParaRPr lang="en-US" sz="2800" b="1"/>
          </a:p>
        </c:rich>
      </c:tx>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Sheet1!$G$8</c:f>
              <c:strCache>
                <c:ptCount val="1"/>
                <c:pt idx="0">
                  <c:v>First</c:v>
                </c:pt>
              </c:strCache>
            </c:strRef>
          </c:tx>
          <c:spPr>
            <a:solidFill>
              <a:schemeClr val="accent1"/>
            </a:solidFill>
            <a:ln>
              <a:noFill/>
            </a:ln>
            <a:effectLst/>
          </c:spPr>
          <c:invertIfNegative val="0"/>
          <c:cat>
            <c:strRef>
              <c:f>Sheet1!$B$9:$B$48</c:f>
              <c:strCache>
                <c:ptCount val="40"/>
                <c:pt idx="0">
                  <c:v>1980/81</c:v>
                </c:pt>
                <c:pt idx="1">
                  <c:v>1981/82</c:v>
                </c:pt>
                <c:pt idx="2">
                  <c:v>1982/83</c:v>
                </c:pt>
                <c:pt idx="3">
                  <c:v>1983/84</c:v>
                </c:pt>
                <c:pt idx="4">
                  <c:v>1984/85</c:v>
                </c:pt>
                <c:pt idx="5">
                  <c:v>1985/86</c:v>
                </c:pt>
                <c:pt idx="6">
                  <c:v>1986/87</c:v>
                </c:pt>
                <c:pt idx="7">
                  <c:v>1987/88</c:v>
                </c:pt>
                <c:pt idx="8">
                  <c:v>1988/89</c:v>
                </c:pt>
                <c:pt idx="9">
                  <c:v>1989/90</c:v>
                </c:pt>
                <c:pt idx="10">
                  <c:v>1990/91</c:v>
                </c:pt>
                <c:pt idx="11">
                  <c:v>1991/92</c:v>
                </c:pt>
                <c:pt idx="12">
                  <c:v>1992/93</c:v>
                </c:pt>
                <c:pt idx="13">
                  <c:v>1993/94</c:v>
                </c:pt>
                <c:pt idx="14">
                  <c:v>1994/95</c:v>
                </c:pt>
                <c:pt idx="15">
                  <c:v>1995/96</c:v>
                </c:pt>
                <c:pt idx="16">
                  <c:v>1996/97</c:v>
                </c:pt>
                <c:pt idx="17">
                  <c:v>1997/98</c:v>
                </c:pt>
                <c:pt idx="18">
                  <c:v>1998/99</c:v>
                </c:pt>
                <c:pt idx="19">
                  <c:v>1999/00</c:v>
                </c:pt>
                <c:pt idx="20">
                  <c:v>2000/01</c:v>
                </c:pt>
                <c:pt idx="21">
                  <c:v>2001/02</c:v>
                </c:pt>
                <c:pt idx="22">
                  <c:v>2002/03</c:v>
                </c:pt>
                <c:pt idx="23">
                  <c:v>2003/04</c:v>
                </c:pt>
                <c:pt idx="24">
                  <c:v>2004/05</c:v>
                </c:pt>
                <c:pt idx="25">
                  <c:v>2005/06</c:v>
                </c:pt>
                <c:pt idx="26">
                  <c:v>2006/07</c:v>
                </c:pt>
                <c:pt idx="27">
                  <c:v>2007/08</c:v>
                </c:pt>
                <c:pt idx="28">
                  <c:v>2008/09</c:v>
                </c:pt>
                <c:pt idx="29">
                  <c:v>2009/10 </c:v>
                </c:pt>
                <c:pt idx="30">
                  <c:v>2010/11 </c:v>
                </c:pt>
                <c:pt idx="31">
                  <c:v>2011/12</c:v>
                </c:pt>
                <c:pt idx="32">
                  <c:v>2012/13</c:v>
                </c:pt>
                <c:pt idx="33">
                  <c:v>2013/14</c:v>
                </c:pt>
                <c:pt idx="34">
                  <c:v>2014/15</c:v>
                </c:pt>
                <c:pt idx="35">
                  <c:v>2015/16</c:v>
                </c:pt>
                <c:pt idx="36">
                  <c:v>2016/17</c:v>
                </c:pt>
                <c:pt idx="37">
                  <c:v>2017/18</c:v>
                </c:pt>
                <c:pt idx="38">
                  <c:v>2018/19</c:v>
                </c:pt>
                <c:pt idx="39">
                  <c:v>2019/20</c:v>
                </c:pt>
              </c:strCache>
            </c:strRef>
          </c:cat>
          <c:val>
            <c:numRef>
              <c:f>Sheet1!$G$9:$G$48</c:f>
              <c:numCache>
                <c:formatCode>0.0</c:formatCode>
                <c:ptCount val="40"/>
                <c:pt idx="0">
                  <c:v>99.40330232228159</c:v>
                </c:pt>
                <c:pt idx="1">
                  <c:v>99.472339675501871</c:v>
                </c:pt>
                <c:pt idx="2">
                  <c:v>99.825400668652335</c:v>
                </c:pt>
                <c:pt idx="3">
                  <c:v>98.198619420034788</c:v>
                </c:pt>
                <c:pt idx="4">
                  <c:v>97.715197746140333</c:v>
                </c:pt>
                <c:pt idx="5">
                  <c:v>97.483317603245908</c:v>
                </c:pt>
                <c:pt idx="6">
                  <c:v>97.833996618927017</c:v>
                </c:pt>
                <c:pt idx="7">
                  <c:v>98.230672495496705</c:v>
                </c:pt>
                <c:pt idx="8">
                  <c:v>97.637392695713615</c:v>
                </c:pt>
                <c:pt idx="9">
                  <c:v>97.750005279041119</c:v>
                </c:pt>
                <c:pt idx="10">
                  <c:v>95.619623092533644</c:v>
                </c:pt>
                <c:pt idx="11">
                  <c:v>95.029768094841927</c:v>
                </c:pt>
                <c:pt idx="12">
                  <c:v>91.777853100381066</c:v>
                </c:pt>
                <c:pt idx="13">
                  <c:v>93.218121584267067</c:v>
                </c:pt>
                <c:pt idx="14">
                  <c:v>90.782519049514036</c:v>
                </c:pt>
                <c:pt idx="15">
                  <c:v>89.169472329631191</c:v>
                </c:pt>
                <c:pt idx="16">
                  <c:v>88.769053298838614</c:v>
                </c:pt>
                <c:pt idx="17">
                  <c:v>81.506767634607357</c:v>
                </c:pt>
                <c:pt idx="18">
                  <c:v>82.553853562762782</c:v>
                </c:pt>
                <c:pt idx="19">
                  <c:v>87.594380619775279</c:v>
                </c:pt>
                <c:pt idx="20">
                  <c:v>84.732216118818542</c:v>
                </c:pt>
                <c:pt idx="21">
                  <c:v>82.475018998037811</c:v>
                </c:pt>
                <c:pt idx="22">
                  <c:v>73.007683887038638</c:v>
                </c:pt>
                <c:pt idx="23">
                  <c:v>74.899889623414083</c:v>
                </c:pt>
                <c:pt idx="24">
                  <c:v>77.980500875546682</c:v>
                </c:pt>
                <c:pt idx="25">
                  <c:v>74.818475405093267</c:v>
                </c:pt>
                <c:pt idx="26">
                  <c:v>71.241524706102197</c:v>
                </c:pt>
                <c:pt idx="27">
                  <c:v>68.137310898293833</c:v>
                </c:pt>
                <c:pt idx="28">
                  <c:v>65.985083464369325</c:v>
                </c:pt>
                <c:pt idx="29">
                  <c:v>60.836051204878416</c:v>
                </c:pt>
                <c:pt idx="30">
                  <c:v>60.87543483448853</c:v>
                </c:pt>
                <c:pt idx="31">
                  <c:v>46.406319582896565</c:v>
                </c:pt>
                <c:pt idx="32">
                  <c:v>42.422441743338204</c:v>
                </c:pt>
                <c:pt idx="33">
                  <c:v>39.540209639520462</c:v>
                </c:pt>
                <c:pt idx="34">
                  <c:v>35.527529159442743</c:v>
                </c:pt>
                <c:pt idx="35">
                  <c:v>38.71617451217935</c:v>
                </c:pt>
                <c:pt idx="36">
                  <c:v>31.133629659004036</c:v>
                </c:pt>
                <c:pt idx="37">
                  <c:v>33.218761112384534</c:v>
                </c:pt>
                <c:pt idx="38">
                  <c:v>25.635754232942539</c:v>
                </c:pt>
                <c:pt idx="39">
                  <c:v>25.059357167243817</c:v>
                </c:pt>
              </c:numCache>
            </c:numRef>
          </c:val>
          <c:extLst>
            <c:ext xmlns:c16="http://schemas.microsoft.com/office/drawing/2014/chart" uri="{C3380CC4-5D6E-409C-BE32-E72D297353CC}">
              <c16:uniqueId val="{00000000-BD4E-4B27-9639-2978534D943A}"/>
            </c:ext>
          </c:extLst>
        </c:ser>
        <c:ser>
          <c:idx val="1"/>
          <c:order val="1"/>
          <c:tx>
            <c:strRef>
              <c:f>Sheet1!$H$8</c:f>
              <c:strCache>
                <c:ptCount val="1"/>
                <c:pt idx="0">
                  <c:v>Second</c:v>
                </c:pt>
              </c:strCache>
            </c:strRef>
          </c:tx>
          <c:spPr>
            <a:solidFill>
              <a:schemeClr val="accent2"/>
            </a:solidFill>
            <a:ln>
              <a:noFill/>
            </a:ln>
            <a:effectLst/>
          </c:spPr>
          <c:invertIfNegative val="0"/>
          <c:cat>
            <c:strRef>
              <c:f>Sheet1!$B$9:$B$48</c:f>
              <c:strCache>
                <c:ptCount val="40"/>
                <c:pt idx="0">
                  <c:v>1980/81</c:v>
                </c:pt>
                <c:pt idx="1">
                  <c:v>1981/82</c:v>
                </c:pt>
                <c:pt idx="2">
                  <c:v>1982/83</c:v>
                </c:pt>
                <c:pt idx="3">
                  <c:v>1983/84</c:v>
                </c:pt>
                <c:pt idx="4">
                  <c:v>1984/85</c:v>
                </c:pt>
                <c:pt idx="5">
                  <c:v>1985/86</c:v>
                </c:pt>
                <c:pt idx="6">
                  <c:v>1986/87</c:v>
                </c:pt>
                <c:pt idx="7">
                  <c:v>1987/88</c:v>
                </c:pt>
                <c:pt idx="8">
                  <c:v>1988/89</c:v>
                </c:pt>
                <c:pt idx="9">
                  <c:v>1989/90</c:v>
                </c:pt>
                <c:pt idx="10">
                  <c:v>1990/91</c:v>
                </c:pt>
                <c:pt idx="11">
                  <c:v>1991/92</c:v>
                </c:pt>
                <c:pt idx="12">
                  <c:v>1992/93</c:v>
                </c:pt>
                <c:pt idx="13">
                  <c:v>1993/94</c:v>
                </c:pt>
                <c:pt idx="14">
                  <c:v>1994/95</c:v>
                </c:pt>
                <c:pt idx="15">
                  <c:v>1995/96</c:v>
                </c:pt>
                <c:pt idx="16">
                  <c:v>1996/97</c:v>
                </c:pt>
                <c:pt idx="17">
                  <c:v>1997/98</c:v>
                </c:pt>
                <c:pt idx="18">
                  <c:v>1998/99</c:v>
                </c:pt>
                <c:pt idx="19">
                  <c:v>1999/00</c:v>
                </c:pt>
                <c:pt idx="20">
                  <c:v>2000/01</c:v>
                </c:pt>
                <c:pt idx="21">
                  <c:v>2001/02</c:v>
                </c:pt>
                <c:pt idx="22">
                  <c:v>2002/03</c:v>
                </c:pt>
                <c:pt idx="23">
                  <c:v>2003/04</c:v>
                </c:pt>
                <c:pt idx="24">
                  <c:v>2004/05</c:v>
                </c:pt>
                <c:pt idx="25">
                  <c:v>2005/06</c:v>
                </c:pt>
                <c:pt idx="26">
                  <c:v>2006/07</c:v>
                </c:pt>
                <c:pt idx="27">
                  <c:v>2007/08</c:v>
                </c:pt>
                <c:pt idx="28">
                  <c:v>2008/09</c:v>
                </c:pt>
                <c:pt idx="29">
                  <c:v>2009/10 </c:v>
                </c:pt>
                <c:pt idx="30">
                  <c:v>2010/11 </c:v>
                </c:pt>
                <c:pt idx="31">
                  <c:v>2011/12</c:v>
                </c:pt>
                <c:pt idx="32">
                  <c:v>2012/13</c:v>
                </c:pt>
                <c:pt idx="33">
                  <c:v>2013/14</c:v>
                </c:pt>
                <c:pt idx="34">
                  <c:v>2014/15</c:v>
                </c:pt>
                <c:pt idx="35">
                  <c:v>2015/16</c:v>
                </c:pt>
                <c:pt idx="36">
                  <c:v>2016/17</c:v>
                </c:pt>
                <c:pt idx="37">
                  <c:v>2017/18</c:v>
                </c:pt>
                <c:pt idx="38">
                  <c:v>2018/19</c:v>
                </c:pt>
                <c:pt idx="39">
                  <c:v>2019/20</c:v>
                </c:pt>
              </c:strCache>
            </c:strRef>
          </c:cat>
          <c:val>
            <c:numRef>
              <c:f>Sheet1!$H$9:$H$48</c:f>
              <c:numCache>
                <c:formatCode>0.0</c:formatCode>
                <c:ptCount val="40"/>
                <c:pt idx="0">
                  <c:v>0.59669767771841598</c:v>
                </c:pt>
                <c:pt idx="1">
                  <c:v>0.52766032449813949</c:v>
                </c:pt>
                <c:pt idx="2">
                  <c:v>0.17459933134766914</c:v>
                </c:pt>
                <c:pt idx="3">
                  <c:v>1.8013805799652198</c:v>
                </c:pt>
                <c:pt idx="4">
                  <c:v>2.2848022538596653</c:v>
                </c:pt>
                <c:pt idx="5">
                  <c:v>2.5166823967540921</c:v>
                </c:pt>
                <c:pt idx="6">
                  <c:v>2.1660033810729797</c:v>
                </c:pt>
                <c:pt idx="7">
                  <c:v>1.7693275045033015</c:v>
                </c:pt>
                <c:pt idx="8">
                  <c:v>2.3626073042863851</c:v>
                </c:pt>
                <c:pt idx="9">
                  <c:v>2.2499947209588713</c:v>
                </c:pt>
                <c:pt idx="10">
                  <c:v>4.3803769074663537</c:v>
                </c:pt>
                <c:pt idx="11">
                  <c:v>4.9702319051580703</c:v>
                </c:pt>
                <c:pt idx="12">
                  <c:v>8.2221468996189362</c:v>
                </c:pt>
                <c:pt idx="13">
                  <c:v>6.7818784157329466</c:v>
                </c:pt>
                <c:pt idx="14">
                  <c:v>9.2174809504859532</c:v>
                </c:pt>
                <c:pt idx="15">
                  <c:v>10.830527670368804</c:v>
                </c:pt>
                <c:pt idx="16">
                  <c:v>11.230946701161397</c:v>
                </c:pt>
                <c:pt idx="17">
                  <c:v>18.493232365392643</c:v>
                </c:pt>
                <c:pt idx="18">
                  <c:v>17.446146437237214</c:v>
                </c:pt>
                <c:pt idx="19">
                  <c:v>12.405619380224712</c:v>
                </c:pt>
                <c:pt idx="20">
                  <c:v>15.267783881181471</c:v>
                </c:pt>
                <c:pt idx="21">
                  <c:v>17.524981001962185</c:v>
                </c:pt>
                <c:pt idx="22">
                  <c:v>26.992316112961362</c:v>
                </c:pt>
                <c:pt idx="23">
                  <c:v>25.100110376585921</c:v>
                </c:pt>
                <c:pt idx="24">
                  <c:v>22.019499124453322</c:v>
                </c:pt>
                <c:pt idx="25">
                  <c:v>25.181524594906723</c:v>
                </c:pt>
                <c:pt idx="26">
                  <c:v>28.758085960844777</c:v>
                </c:pt>
                <c:pt idx="27">
                  <c:v>31.862518605408479</c:v>
                </c:pt>
                <c:pt idx="28">
                  <c:v>34.015112599453374</c:v>
                </c:pt>
                <c:pt idx="29">
                  <c:v>39.163770281391194</c:v>
                </c:pt>
                <c:pt idx="30">
                  <c:v>39.124739360599506</c:v>
                </c:pt>
                <c:pt idx="31">
                  <c:v>53.594091491446228</c:v>
                </c:pt>
                <c:pt idx="32">
                  <c:v>57.577445503811397</c:v>
                </c:pt>
                <c:pt idx="33">
                  <c:v>60.459802852406632</c:v>
                </c:pt>
                <c:pt idx="34">
                  <c:v>64.472602642655701</c:v>
                </c:pt>
                <c:pt idx="35">
                  <c:v>61.284130911189727</c:v>
                </c:pt>
                <c:pt idx="36">
                  <c:v>68.866487876471226</c:v>
                </c:pt>
                <c:pt idx="37">
                  <c:v>66.781357832721056</c:v>
                </c:pt>
                <c:pt idx="38">
                  <c:v>73.146466458822076</c:v>
                </c:pt>
                <c:pt idx="39">
                  <c:v>73.211920206798993</c:v>
                </c:pt>
              </c:numCache>
            </c:numRef>
          </c:val>
          <c:extLst>
            <c:ext xmlns:c16="http://schemas.microsoft.com/office/drawing/2014/chart" uri="{C3380CC4-5D6E-409C-BE32-E72D297353CC}">
              <c16:uniqueId val="{00000001-BD4E-4B27-9639-2978534D943A}"/>
            </c:ext>
          </c:extLst>
        </c:ser>
        <c:ser>
          <c:idx val="2"/>
          <c:order val="2"/>
          <c:tx>
            <c:strRef>
              <c:f>Sheet1!$I$8</c:f>
              <c:strCache>
                <c:ptCount val="1"/>
                <c:pt idx="0">
                  <c:v>Third</c:v>
                </c:pt>
              </c:strCache>
            </c:strRef>
          </c:tx>
          <c:spPr>
            <a:solidFill>
              <a:schemeClr val="accent3"/>
            </a:solidFill>
            <a:ln>
              <a:noFill/>
            </a:ln>
            <a:effectLst/>
          </c:spPr>
          <c:invertIfNegative val="0"/>
          <c:cat>
            <c:strRef>
              <c:f>Sheet1!$B$9:$B$48</c:f>
              <c:strCache>
                <c:ptCount val="40"/>
                <c:pt idx="0">
                  <c:v>1980/81</c:v>
                </c:pt>
                <c:pt idx="1">
                  <c:v>1981/82</c:v>
                </c:pt>
                <c:pt idx="2">
                  <c:v>1982/83</c:v>
                </c:pt>
                <c:pt idx="3">
                  <c:v>1983/84</c:v>
                </c:pt>
                <c:pt idx="4">
                  <c:v>1984/85</c:v>
                </c:pt>
                <c:pt idx="5">
                  <c:v>1985/86</c:v>
                </c:pt>
                <c:pt idx="6">
                  <c:v>1986/87</c:v>
                </c:pt>
                <c:pt idx="7">
                  <c:v>1987/88</c:v>
                </c:pt>
                <c:pt idx="8">
                  <c:v>1988/89</c:v>
                </c:pt>
                <c:pt idx="9">
                  <c:v>1989/90</c:v>
                </c:pt>
                <c:pt idx="10">
                  <c:v>1990/91</c:v>
                </c:pt>
                <c:pt idx="11">
                  <c:v>1991/92</c:v>
                </c:pt>
                <c:pt idx="12">
                  <c:v>1992/93</c:v>
                </c:pt>
                <c:pt idx="13">
                  <c:v>1993/94</c:v>
                </c:pt>
                <c:pt idx="14">
                  <c:v>1994/95</c:v>
                </c:pt>
                <c:pt idx="15">
                  <c:v>1995/96</c:v>
                </c:pt>
                <c:pt idx="16">
                  <c:v>1996/97</c:v>
                </c:pt>
                <c:pt idx="17">
                  <c:v>1997/98</c:v>
                </c:pt>
                <c:pt idx="18">
                  <c:v>1998/99</c:v>
                </c:pt>
                <c:pt idx="19">
                  <c:v>1999/00</c:v>
                </c:pt>
                <c:pt idx="20">
                  <c:v>2000/01</c:v>
                </c:pt>
                <c:pt idx="21">
                  <c:v>2001/02</c:v>
                </c:pt>
                <c:pt idx="22">
                  <c:v>2002/03</c:v>
                </c:pt>
                <c:pt idx="23">
                  <c:v>2003/04</c:v>
                </c:pt>
                <c:pt idx="24">
                  <c:v>2004/05</c:v>
                </c:pt>
                <c:pt idx="25">
                  <c:v>2005/06</c:v>
                </c:pt>
                <c:pt idx="26">
                  <c:v>2006/07</c:v>
                </c:pt>
                <c:pt idx="27">
                  <c:v>2007/08</c:v>
                </c:pt>
                <c:pt idx="28">
                  <c:v>2008/09</c:v>
                </c:pt>
                <c:pt idx="29">
                  <c:v>2009/10 </c:v>
                </c:pt>
                <c:pt idx="30">
                  <c:v>2010/11 </c:v>
                </c:pt>
                <c:pt idx="31">
                  <c:v>2011/12</c:v>
                </c:pt>
                <c:pt idx="32">
                  <c:v>2012/13</c:v>
                </c:pt>
                <c:pt idx="33">
                  <c:v>2013/14</c:v>
                </c:pt>
                <c:pt idx="34">
                  <c:v>2014/15</c:v>
                </c:pt>
                <c:pt idx="35">
                  <c:v>2015/16</c:v>
                </c:pt>
                <c:pt idx="36">
                  <c:v>2016/17</c:v>
                </c:pt>
                <c:pt idx="37">
                  <c:v>2017/18</c:v>
                </c:pt>
                <c:pt idx="38">
                  <c:v>2018/19</c:v>
                </c:pt>
                <c:pt idx="39">
                  <c:v>2019/20</c:v>
                </c:pt>
              </c:strCache>
            </c:strRef>
          </c:cat>
          <c:val>
            <c:numRef>
              <c:f>Sheet1!$I$9:$I$48</c:f>
              <c:numCache>
                <c:formatCode>0.0</c:formatCode>
                <c:ptCount val="4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1.2181798372095116</c:v>
                </c:pt>
                <c:pt idx="39">
                  <c:v>1.7286250792566942</c:v>
                </c:pt>
              </c:numCache>
            </c:numRef>
          </c:val>
          <c:extLst>
            <c:ext xmlns:c16="http://schemas.microsoft.com/office/drawing/2014/chart" uri="{C3380CC4-5D6E-409C-BE32-E72D297353CC}">
              <c16:uniqueId val="{00000002-BD4E-4B27-9639-2978534D943A}"/>
            </c:ext>
          </c:extLst>
        </c:ser>
        <c:dLbls>
          <c:showLegendKey val="0"/>
          <c:showVal val="0"/>
          <c:showCatName val="0"/>
          <c:showSerName val="0"/>
          <c:showPercent val="0"/>
          <c:showBubbleSize val="0"/>
        </c:dLbls>
        <c:gapWidth val="150"/>
        <c:overlap val="100"/>
        <c:axId val="377437023"/>
        <c:axId val="376976047"/>
      </c:barChart>
      <c:catAx>
        <c:axId val="3774370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376976047"/>
        <c:crosses val="autoZero"/>
        <c:auto val="0"/>
        <c:lblAlgn val="ctr"/>
        <c:lblOffset val="100"/>
        <c:noMultiLvlLbl val="0"/>
      </c:catAx>
      <c:valAx>
        <c:axId val="376976047"/>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3774370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sz="2800" b="1"/>
              <a:t>Mato Grosso</a:t>
            </a:r>
          </a:p>
          <a:p>
            <a:pPr>
              <a:defRPr b="1"/>
            </a:pPr>
            <a:r>
              <a:rPr lang="en-US" sz="1800" b="1" i="0" baseline="0">
                <a:effectLst/>
              </a:rPr>
              <a:t>Ending Dates for Rain Season WRT 2nd Crop Corn *</a:t>
            </a:r>
            <a:endParaRPr lang="en-US">
              <a:effectLst/>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tx1"/>
            </a:solidFill>
            <a:ln>
              <a:noFill/>
            </a:ln>
            <a:effectLst/>
          </c:spPr>
          <c:invertIfNegative val="0"/>
          <c:dLbls>
            <c:dLbl>
              <c:idx val="0"/>
              <c:tx>
                <c:rich>
                  <a:bodyPr/>
                  <a:lstStyle/>
                  <a:p>
                    <a:fld id="{CE3B5BE8-5AF1-47BC-AFA8-F2AAA22D1A0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0FCB-486C-A82D-8E2F85F30B92}"/>
                </c:ext>
              </c:extLst>
            </c:dLbl>
            <c:dLbl>
              <c:idx val="1"/>
              <c:tx>
                <c:rich>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fld id="{55083BE1-61E2-408B-BBEC-724A38DA3350}" type="CELLRANGE">
                      <a:rPr lang="en-US"/>
                      <a:pPr>
                        <a:defRPr b="1">
                          <a:solidFill>
                            <a:srgbClr val="FF0000"/>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0FCB-486C-A82D-8E2F85F30B92}"/>
                </c:ext>
              </c:extLst>
            </c:dLbl>
            <c:dLbl>
              <c:idx val="2"/>
              <c:tx>
                <c:rich>
                  <a:bodyPr/>
                  <a:lstStyle/>
                  <a:p>
                    <a:fld id="{3F7D08CF-AD35-4723-98A0-5DB4E97E12D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0FCB-486C-A82D-8E2F85F30B92}"/>
                </c:ext>
              </c:extLst>
            </c:dLbl>
            <c:dLbl>
              <c:idx val="3"/>
              <c:tx>
                <c:rich>
                  <a:bodyPr/>
                  <a:lstStyle/>
                  <a:p>
                    <a:fld id="{1F59E239-21DB-4BC9-B8D0-B8A970B519E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0FCB-486C-A82D-8E2F85F30B92}"/>
                </c:ext>
              </c:extLst>
            </c:dLbl>
            <c:dLbl>
              <c:idx val="4"/>
              <c:tx>
                <c:rich>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fld id="{9932C1E3-A34A-4622-A92C-20DC96DAFDB2}" type="CELLRANGE">
                      <a:rPr lang="en-US"/>
                      <a:pPr>
                        <a:defRPr b="1">
                          <a:solidFill>
                            <a:srgbClr val="FF0000"/>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0FCB-486C-A82D-8E2F85F30B92}"/>
                </c:ext>
              </c:extLst>
            </c:dLbl>
            <c:dLbl>
              <c:idx val="5"/>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CF19F9A0-FB6D-45DB-A93C-97C9706EA934}"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0FCB-486C-A82D-8E2F85F30B92}"/>
                </c:ext>
              </c:extLst>
            </c:dLbl>
            <c:dLbl>
              <c:idx val="6"/>
              <c:tx>
                <c:rich>
                  <a:bodyPr/>
                  <a:lstStyle/>
                  <a:p>
                    <a:fld id="{A960E3D0-19B3-49D2-B215-801A5E5C407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0FCB-486C-A82D-8E2F85F30B92}"/>
                </c:ext>
              </c:extLst>
            </c:dLbl>
            <c:dLbl>
              <c:idx val="7"/>
              <c:tx>
                <c:rich>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fld id="{BAD46B7A-FB94-49D8-AE28-62DA3BBA37FD}" type="CELLRANGE">
                      <a:rPr lang="en-US"/>
                      <a:pPr>
                        <a:defRPr b="1">
                          <a:solidFill>
                            <a:srgbClr val="FF0000"/>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0FCB-486C-A82D-8E2F85F30B92}"/>
                </c:ext>
              </c:extLst>
            </c:dLbl>
            <c:dLbl>
              <c:idx val="8"/>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731CF6B3-F169-4666-A6ED-068140968619}"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0FCB-486C-A82D-8E2F85F30B92}"/>
                </c:ext>
              </c:extLst>
            </c:dLbl>
            <c:dLbl>
              <c:idx val="9"/>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662CE40E-1A2D-4FE5-9D6A-347EFED3071D}"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0FCB-486C-A82D-8E2F85F30B92}"/>
                </c:ext>
              </c:extLst>
            </c:dLbl>
            <c:dLbl>
              <c:idx val="10"/>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1260DD9F-4352-42CB-8FEA-46637AEF7E9F}"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0FCB-486C-A82D-8E2F85F30B92}"/>
                </c:ext>
              </c:extLst>
            </c:dLbl>
            <c:dLbl>
              <c:idx val="11"/>
              <c:tx>
                <c:rich>
                  <a:bodyPr/>
                  <a:lstStyle/>
                  <a:p>
                    <a:fld id="{707DE83D-442B-463F-BB03-4C34FE2448A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0FCB-486C-A82D-8E2F85F30B92}"/>
                </c:ext>
              </c:extLst>
            </c:dLbl>
            <c:dLbl>
              <c:idx val="12"/>
              <c:tx>
                <c:rich>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fld id="{AE629E2F-EC56-42C3-BE7D-40F060E808D5}" type="CELLRANGE">
                      <a:rPr lang="en-US"/>
                      <a:pPr>
                        <a:defRPr b="1">
                          <a:solidFill>
                            <a:srgbClr val="FF0000"/>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0FCB-486C-A82D-8E2F85F30B92}"/>
                </c:ext>
              </c:extLst>
            </c:dLbl>
            <c:dLbl>
              <c:idx val="13"/>
              <c:tx>
                <c:rich>
                  <a:bodyPr/>
                  <a:lstStyle/>
                  <a:p>
                    <a:fld id="{4229A19F-8C2E-4920-83EB-F4DF008E002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0FCB-486C-A82D-8E2F85F30B92}"/>
                </c:ext>
              </c:extLst>
            </c:dLbl>
            <c:dLbl>
              <c:idx val="14"/>
              <c:tx>
                <c:rich>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fld id="{1ED12B3D-BEEE-40A2-9D2C-E08875B95FD8}" type="CELLRANGE">
                      <a:rPr lang="en-US"/>
                      <a:pPr>
                        <a:defRPr b="1">
                          <a:solidFill>
                            <a:srgbClr val="FF0000"/>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0FCB-486C-A82D-8E2F85F30B92}"/>
                </c:ext>
              </c:extLst>
            </c:dLbl>
            <c:dLbl>
              <c:idx val="15"/>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0A705BC9-5B57-4F65-9F53-C0F6552B4C8D}"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0FCB-486C-A82D-8E2F85F30B92}"/>
                </c:ext>
              </c:extLst>
            </c:dLbl>
            <c:dLbl>
              <c:idx val="16"/>
              <c:tx>
                <c:rich>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fld id="{812C58AA-CD9E-404C-AAB3-CD86E7536275}" type="CELLRANGE">
                      <a:rPr lang="en-US"/>
                      <a:pPr>
                        <a:defRPr b="1">
                          <a:solidFill>
                            <a:srgbClr val="FF0000"/>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0FCB-486C-A82D-8E2F85F30B92}"/>
                </c:ext>
              </c:extLst>
            </c:dLbl>
            <c:dLbl>
              <c:idx val="17"/>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8C413C8F-3DEC-4868-A0FE-F32F47CFC7A7}"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0FCB-486C-A82D-8E2F85F30B92}"/>
                </c:ext>
              </c:extLst>
            </c:dLbl>
            <c:dLbl>
              <c:idx val="18"/>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2FB67036-F99C-4562-BD3F-781F02313AFD}"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2-0FCB-486C-A82D-8E2F85F30B92}"/>
                </c:ext>
              </c:extLst>
            </c:dLbl>
            <c:dLbl>
              <c:idx val="19"/>
              <c:tx>
                <c:rich>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fld id="{15AF70BD-61E9-45ED-933F-D3D4925EE43C}" type="CELLRANGE">
                      <a:rPr lang="en-US"/>
                      <a:pPr>
                        <a:defRPr b="1">
                          <a:solidFill>
                            <a:srgbClr val="FF0000"/>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3-0FCB-486C-A82D-8E2F85F30B92}"/>
                </c:ext>
              </c:extLst>
            </c:dLbl>
            <c:dLbl>
              <c:idx val="20"/>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56ABCA98-2AA7-41AD-875B-A81CD5C59555}"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4-0FCB-486C-A82D-8E2F85F30B92}"/>
                </c:ext>
              </c:extLst>
            </c:dLbl>
            <c:dLbl>
              <c:idx val="21"/>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D640722E-E4F0-46A4-B928-C801AB71C0E4}"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5-0FCB-486C-A82D-8E2F85F30B92}"/>
                </c:ext>
              </c:extLst>
            </c:dLbl>
            <c:dLbl>
              <c:idx val="22"/>
              <c:tx>
                <c:rich>
                  <a:bodyPr/>
                  <a:lstStyle/>
                  <a:p>
                    <a:fld id="{BD298D05-8823-4B99-B63B-930D20A4411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6-0FCB-486C-A82D-8E2F85F30B92}"/>
                </c:ext>
              </c:extLst>
            </c:dLbl>
            <c:dLbl>
              <c:idx val="23"/>
              <c:tx>
                <c:rich>
                  <a:bodyPr/>
                  <a:lstStyle/>
                  <a:p>
                    <a:fld id="{E3D94C52-CE0B-4C20-83BA-4A10380BB59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7-0FCB-486C-A82D-8E2F85F30B92}"/>
                </c:ext>
              </c:extLst>
            </c:dLbl>
            <c:dLbl>
              <c:idx val="24"/>
              <c:tx>
                <c:rich>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fld id="{0A71D6E0-6237-4E35-97B5-A353E67F29A6}" type="CELLRANGE">
                      <a:rPr lang="en-US"/>
                      <a:pPr>
                        <a:defRPr b="1">
                          <a:solidFill>
                            <a:srgbClr val="FF0000"/>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8-0FCB-486C-A82D-8E2F85F30B92}"/>
                </c:ext>
              </c:extLst>
            </c:dLbl>
            <c:dLbl>
              <c:idx val="25"/>
              <c:tx>
                <c:rich>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fld id="{265A7BEA-A9E2-478F-868F-DB70395CF118}" type="CELLRANGE">
                      <a:rPr lang="en-US"/>
                      <a:pPr>
                        <a:defRPr b="1">
                          <a:solidFill>
                            <a:srgbClr val="FF0000"/>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9-0FCB-486C-A82D-8E2F85F30B92}"/>
                </c:ext>
              </c:extLst>
            </c:dLbl>
            <c:dLbl>
              <c:idx val="26"/>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E8FFF328-E7D4-40FB-A70F-F815AF516A9C}"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A-0FCB-486C-A82D-8E2F85F30B92}"/>
                </c:ext>
              </c:extLst>
            </c:dLbl>
            <c:dLbl>
              <c:idx val="27"/>
              <c:tx>
                <c:rich>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fld id="{5B864932-3F90-4632-8B70-EC830065E49B}" type="CELLRANGE">
                      <a:rPr lang="en-US"/>
                      <a:pPr>
                        <a:defRPr b="1">
                          <a:solidFill>
                            <a:srgbClr val="0033CC"/>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33CC"/>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B-0FCB-486C-A82D-8E2F85F30B92}"/>
                </c:ext>
              </c:extLst>
            </c:dLbl>
            <c:dLbl>
              <c:idx val="28"/>
              <c:tx>
                <c:rich>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fld id="{BFE1F9CB-F2BA-4885-8BF5-B02ACE83D00D}" type="CELLRANGE">
                      <a:rPr lang="en-US"/>
                      <a:pPr>
                        <a:defRPr b="1">
                          <a:solidFill>
                            <a:srgbClr val="FF0000"/>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C-0FCB-486C-A82D-8E2F85F30B92}"/>
                </c:ext>
              </c:extLst>
            </c:dLbl>
            <c:dLbl>
              <c:idx val="29"/>
              <c:tx>
                <c:rich>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fld id="{F0119EB5-C160-42FE-8C0B-6F9FEAFFCCAC}" type="CELLRANGE">
                      <a:rPr lang="en-US"/>
                      <a:pPr>
                        <a:defRPr b="0">
                          <a:solidFill>
                            <a:schemeClr val="tx1"/>
                          </a:solidFill>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D-0FCB-486C-A82D-8E2F85F30B92}"/>
                </c:ext>
              </c:extLst>
            </c:dLbl>
            <c:dLbl>
              <c:idx val="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E-0FCB-486C-A82D-8E2F85F30B9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numRef>
              <c:f>'Ending Date Computation'!$C$99:$C$129</c:f>
              <c:numCache>
                <c:formatCode>General</c:formatCode>
                <c:ptCount val="31"/>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numCache>
            </c:numRef>
          </c:cat>
          <c:val>
            <c:numRef>
              <c:f>'Ending Date Computation'!$D$99:$D$129</c:f>
              <c:numCache>
                <c:formatCode>General</c:formatCode>
                <c:ptCount val="31"/>
                <c:pt idx="0">
                  <c:v>53</c:v>
                </c:pt>
                <c:pt idx="1">
                  <c:v>34</c:v>
                </c:pt>
                <c:pt idx="2">
                  <c:v>46</c:v>
                </c:pt>
                <c:pt idx="3">
                  <c:v>58</c:v>
                </c:pt>
                <c:pt idx="4">
                  <c:v>37</c:v>
                </c:pt>
                <c:pt idx="5">
                  <c:v>30</c:v>
                </c:pt>
                <c:pt idx="6">
                  <c:v>46</c:v>
                </c:pt>
                <c:pt idx="7">
                  <c:v>35</c:v>
                </c:pt>
                <c:pt idx="8">
                  <c:v>17</c:v>
                </c:pt>
                <c:pt idx="9">
                  <c:v>28</c:v>
                </c:pt>
                <c:pt idx="10">
                  <c:v>25</c:v>
                </c:pt>
                <c:pt idx="11">
                  <c:v>51</c:v>
                </c:pt>
                <c:pt idx="12">
                  <c:v>36</c:v>
                </c:pt>
                <c:pt idx="13">
                  <c:v>44</c:v>
                </c:pt>
                <c:pt idx="14">
                  <c:v>26</c:v>
                </c:pt>
                <c:pt idx="15">
                  <c:v>16</c:v>
                </c:pt>
                <c:pt idx="16">
                  <c:v>19</c:v>
                </c:pt>
                <c:pt idx="17">
                  <c:v>30</c:v>
                </c:pt>
                <c:pt idx="18">
                  <c:v>19</c:v>
                </c:pt>
                <c:pt idx="19">
                  <c:v>5</c:v>
                </c:pt>
                <c:pt idx="20">
                  <c:v>6</c:v>
                </c:pt>
                <c:pt idx="21">
                  <c:v>28</c:v>
                </c:pt>
                <c:pt idx="22">
                  <c:v>14</c:v>
                </c:pt>
                <c:pt idx="23">
                  <c:v>38</c:v>
                </c:pt>
                <c:pt idx="24">
                  <c:v>42</c:v>
                </c:pt>
                <c:pt idx="25">
                  <c:v>12</c:v>
                </c:pt>
                <c:pt idx="26">
                  <c:v>46</c:v>
                </c:pt>
                <c:pt idx="27">
                  <c:v>19</c:v>
                </c:pt>
                <c:pt idx="28">
                  <c:v>45</c:v>
                </c:pt>
                <c:pt idx="29">
                  <c:v>44</c:v>
                </c:pt>
              </c:numCache>
            </c:numRef>
          </c:val>
          <c:extLst>
            <c:ext xmlns:c15="http://schemas.microsoft.com/office/drawing/2012/chart" uri="{02D57815-91ED-43cb-92C2-25804820EDAC}">
              <c15:datalabelsRange>
                <c15:f>'Ending Date Computation'!$E$99:$E$129</c15:f>
                <c15:dlblRangeCache>
                  <c:ptCount val="31"/>
                  <c:pt idx="0">
                    <c:v>23-May</c:v>
                  </c:pt>
                  <c:pt idx="1">
                    <c:v>4-May</c:v>
                  </c:pt>
                  <c:pt idx="2">
                    <c:v>16-May</c:v>
                  </c:pt>
                  <c:pt idx="3">
                    <c:v>28-May</c:v>
                  </c:pt>
                  <c:pt idx="4">
                    <c:v>7-May</c:v>
                  </c:pt>
                  <c:pt idx="5">
                    <c:v>30-Apr</c:v>
                  </c:pt>
                  <c:pt idx="6">
                    <c:v>16-May</c:v>
                  </c:pt>
                  <c:pt idx="7">
                    <c:v>5-May</c:v>
                  </c:pt>
                  <c:pt idx="8">
                    <c:v>17-Apr</c:v>
                  </c:pt>
                  <c:pt idx="9">
                    <c:v>28-Apr</c:v>
                  </c:pt>
                  <c:pt idx="10">
                    <c:v>25-Apr</c:v>
                  </c:pt>
                  <c:pt idx="11">
                    <c:v>21-May</c:v>
                  </c:pt>
                  <c:pt idx="12">
                    <c:v>6-May</c:v>
                  </c:pt>
                  <c:pt idx="13">
                    <c:v>14-May</c:v>
                  </c:pt>
                  <c:pt idx="14">
                    <c:v>26-Apr</c:v>
                  </c:pt>
                  <c:pt idx="15">
                    <c:v>16-Apr</c:v>
                  </c:pt>
                  <c:pt idx="16">
                    <c:v>19-Apr</c:v>
                  </c:pt>
                  <c:pt idx="17">
                    <c:v>30-Apr</c:v>
                  </c:pt>
                  <c:pt idx="18">
                    <c:v>19-Apr</c:v>
                  </c:pt>
                  <c:pt idx="19">
                    <c:v>5-Apr</c:v>
                  </c:pt>
                  <c:pt idx="20">
                    <c:v>6-Apr</c:v>
                  </c:pt>
                  <c:pt idx="21">
                    <c:v>28-Apr</c:v>
                  </c:pt>
                  <c:pt idx="22">
                    <c:v>14-Apr</c:v>
                  </c:pt>
                  <c:pt idx="23">
                    <c:v>8-May</c:v>
                  </c:pt>
                  <c:pt idx="24">
                    <c:v>12-May</c:v>
                  </c:pt>
                  <c:pt idx="25">
                    <c:v>12-Apr</c:v>
                  </c:pt>
                  <c:pt idx="26">
                    <c:v>16-May</c:v>
                  </c:pt>
                  <c:pt idx="27">
                    <c:v>19-Apr</c:v>
                  </c:pt>
                  <c:pt idx="28">
                    <c:v>15-May</c:v>
                  </c:pt>
                  <c:pt idx="29">
                    <c:v>14-May</c:v>
                  </c:pt>
                </c15:dlblRangeCache>
              </c15:datalabelsRange>
            </c:ext>
            <c:ext xmlns:c16="http://schemas.microsoft.com/office/drawing/2014/chart" uri="{C3380CC4-5D6E-409C-BE32-E72D297353CC}">
              <c16:uniqueId val="{0000001F-0FCB-486C-A82D-8E2F85F30B92}"/>
            </c:ext>
          </c:extLst>
        </c:ser>
        <c:dLbls>
          <c:showLegendKey val="0"/>
          <c:showVal val="1"/>
          <c:showCatName val="0"/>
          <c:showSerName val="0"/>
          <c:showPercent val="0"/>
          <c:showBubbleSize val="0"/>
        </c:dLbls>
        <c:gapWidth val="219"/>
        <c:overlap val="-27"/>
        <c:axId val="1995975152"/>
        <c:axId val="98947392"/>
      </c:barChart>
      <c:catAx>
        <c:axId val="1995975152"/>
        <c:scaling>
          <c:orientation val="minMax"/>
        </c:scaling>
        <c:delete val="0"/>
        <c:axPos val="b"/>
        <c:title>
          <c:tx>
            <c:rich>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r>
                  <a:rPr lang="en-US" sz="1100" b="1"/>
                  <a:t>Planting </a:t>
                </a:r>
                <a:r>
                  <a:rPr lang="en-US" sz="1200" b="1"/>
                  <a:t>Year</a:t>
                </a:r>
                <a:endParaRPr lang="en-US" sz="1100" b="1"/>
              </a:p>
            </c:rich>
          </c:tx>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98947392"/>
        <c:crosses val="autoZero"/>
        <c:auto val="1"/>
        <c:lblAlgn val="ctr"/>
        <c:lblOffset val="100"/>
        <c:noMultiLvlLbl val="0"/>
      </c:catAx>
      <c:valAx>
        <c:axId val="989473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en-US" sz="1200" b="1"/>
                  <a:t># Days</a:t>
                </a:r>
                <a:r>
                  <a:rPr lang="en-US" sz="1200" b="1" baseline="0"/>
                  <a:t> (Beginning  April 1)</a:t>
                </a:r>
                <a:endParaRPr lang="en-US" sz="1200" b="1"/>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19959751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774260" cy="434637"/>
          </a:xfrm>
          <a:prstGeom prst="rect">
            <a:avLst/>
          </a:prstGeom>
        </p:spPr>
        <p:txBody>
          <a:bodyPr vert="horz" lIns="84600" tIns="42300" rIns="84600" bIns="42300" rtlCol="0"/>
          <a:lstStyle>
            <a:lvl1pPr algn="l">
              <a:defRPr sz="1100"/>
            </a:lvl1pPr>
          </a:lstStyle>
          <a:p>
            <a:endParaRPr lang="en-US"/>
          </a:p>
        </p:txBody>
      </p:sp>
      <p:sp>
        <p:nvSpPr>
          <p:cNvPr id="3" name="Date Placeholder 2"/>
          <p:cNvSpPr>
            <a:spLocks noGrp="1"/>
          </p:cNvSpPr>
          <p:nvPr>
            <p:ph type="dt" idx="1"/>
          </p:nvPr>
        </p:nvSpPr>
        <p:spPr>
          <a:xfrm>
            <a:off x="3625092" y="0"/>
            <a:ext cx="2774260" cy="434637"/>
          </a:xfrm>
          <a:prstGeom prst="rect">
            <a:avLst/>
          </a:prstGeom>
        </p:spPr>
        <p:txBody>
          <a:bodyPr vert="horz" lIns="84600" tIns="42300" rIns="84600" bIns="42300" rtlCol="0"/>
          <a:lstStyle>
            <a:lvl1pPr algn="r">
              <a:defRPr sz="1100"/>
            </a:lvl1pPr>
          </a:lstStyle>
          <a:p>
            <a:fld id="{6731C35D-ACDB-4ED3-8344-3295D80EBCF3}" type="datetimeFigureOut">
              <a:rPr lang="en-US" smtClean="0"/>
              <a:t>2/17/2021</a:t>
            </a:fld>
            <a:endParaRPr lang="en-US"/>
          </a:p>
        </p:txBody>
      </p:sp>
      <p:sp>
        <p:nvSpPr>
          <p:cNvPr id="4" name="Slide Image Placeholder 3"/>
          <p:cNvSpPr>
            <a:spLocks noGrp="1" noRot="1" noChangeAspect="1"/>
          </p:cNvSpPr>
          <p:nvPr>
            <p:ph type="sldImg" idx="2"/>
          </p:nvPr>
        </p:nvSpPr>
        <p:spPr>
          <a:xfrm>
            <a:off x="304800" y="650875"/>
            <a:ext cx="5791200" cy="3257550"/>
          </a:xfrm>
          <a:prstGeom prst="rect">
            <a:avLst/>
          </a:prstGeom>
          <a:noFill/>
          <a:ln w="12700">
            <a:solidFill>
              <a:prstClr val="black"/>
            </a:solidFill>
          </a:ln>
        </p:spPr>
        <p:txBody>
          <a:bodyPr vert="horz" lIns="84600" tIns="42300" rIns="84600" bIns="42300" rtlCol="0" anchor="ctr"/>
          <a:lstStyle/>
          <a:p>
            <a:endParaRPr lang="en-US"/>
          </a:p>
        </p:txBody>
      </p:sp>
      <p:sp>
        <p:nvSpPr>
          <p:cNvPr id="5" name="Notes Placeholder 4"/>
          <p:cNvSpPr>
            <a:spLocks noGrp="1"/>
          </p:cNvSpPr>
          <p:nvPr>
            <p:ph type="body" sz="quarter" idx="3"/>
          </p:nvPr>
        </p:nvSpPr>
        <p:spPr>
          <a:xfrm>
            <a:off x="640660" y="4126824"/>
            <a:ext cx="5119480" cy="3908764"/>
          </a:xfrm>
          <a:prstGeom prst="rect">
            <a:avLst/>
          </a:prstGeom>
        </p:spPr>
        <p:txBody>
          <a:bodyPr vert="horz" lIns="84600" tIns="42300" rIns="84600" bIns="4230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250680"/>
            <a:ext cx="2774260" cy="434637"/>
          </a:xfrm>
          <a:prstGeom prst="rect">
            <a:avLst/>
          </a:prstGeom>
        </p:spPr>
        <p:txBody>
          <a:bodyPr vert="horz" lIns="84600" tIns="42300" rIns="84600" bIns="42300" rtlCol="0" anchor="b"/>
          <a:lstStyle>
            <a:lvl1pPr algn="l">
              <a:defRPr sz="1100"/>
            </a:lvl1pPr>
          </a:lstStyle>
          <a:p>
            <a:endParaRPr lang="en-US"/>
          </a:p>
        </p:txBody>
      </p:sp>
      <p:sp>
        <p:nvSpPr>
          <p:cNvPr id="7" name="Slide Number Placeholder 6"/>
          <p:cNvSpPr>
            <a:spLocks noGrp="1"/>
          </p:cNvSpPr>
          <p:nvPr>
            <p:ph type="sldNum" sz="quarter" idx="5"/>
          </p:nvPr>
        </p:nvSpPr>
        <p:spPr>
          <a:xfrm>
            <a:off x="3625092" y="8250680"/>
            <a:ext cx="2774260" cy="434637"/>
          </a:xfrm>
          <a:prstGeom prst="rect">
            <a:avLst/>
          </a:prstGeom>
        </p:spPr>
        <p:txBody>
          <a:bodyPr vert="horz" lIns="84600" tIns="42300" rIns="84600" bIns="42300" rtlCol="0" anchor="b"/>
          <a:lstStyle>
            <a:lvl1pPr algn="r">
              <a:defRPr sz="1100"/>
            </a:lvl1pPr>
          </a:lstStyle>
          <a:p>
            <a:fld id="{1436602B-4D6D-4D9C-BD80-F17CA8F97593}" type="slidenum">
              <a:rPr lang="en-US" smtClean="0"/>
              <a:t>‹#›</a:t>
            </a:fld>
            <a:endParaRPr lang="en-US"/>
          </a:p>
        </p:txBody>
      </p:sp>
    </p:spTree>
    <p:extLst>
      <p:ext uri="{BB962C8B-B14F-4D97-AF65-F5344CB8AC3E}">
        <p14:creationId xmlns:p14="http://schemas.microsoft.com/office/powerpoint/2010/main" val="2381748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xfrm>
            <a:off x="304800" y="650875"/>
            <a:ext cx="5791200" cy="3257550"/>
          </a:xfrm>
          <a:ln/>
        </p:spPr>
      </p:sp>
      <p:sp>
        <p:nvSpPr>
          <p:cNvPr id="30723" name="Notes Placeholder 2"/>
          <p:cNvSpPr>
            <a:spLocks noGrp="1"/>
          </p:cNvSpPr>
          <p:nvPr>
            <p:ph type="body" idx="1"/>
          </p:nvPr>
        </p:nvSpPr>
        <p:spPr>
          <a:noFill/>
        </p:spPr>
        <p:txBody>
          <a:bodyPr/>
          <a:lstStyle/>
          <a:p>
            <a:endParaRPr lang="en-US" altLang="en-US"/>
          </a:p>
        </p:txBody>
      </p:sp>
      <p:sp>
        <p:nvSpPr>
          <p:cNvPr id="30724" name="Slide Number Placeholder 3"/>
          <p:cNvSpPr>
            <a:spLocks noGrp="1"/>
          </p:cNvSpPr>
          <p:nvPr>
            <p:ph type="sldNum" sz="quarter" idx="5"/>
          </p:nvPr>
        </p:nvSpPr>
        <p:spPr>
          <a:noFill/>
        </p:spPr>
        <p:txBody>
          <a:bodyPr/>
          <a:lstStyle>
            <a:lvl1pPr algn="l" eaLnBrk="0" hangingPunct="0">
              <a:spcBef>
                <a:spcPct val="30000"/>
              </a:spcBef>
              <a:defRPr sz="1100">
                <a:solidFill>
                  <a:schemeClr val="tx1"/>
                </a:solidFill>
                <a:latin typeface="Times New Roman" pitchFamily="18" charset="0"/>
              </a:defRPr>
            </a:lvl1pPr>
            <a:lvl2pPr marL="692294" indent="-266158" algn="l" eaLnBrk="0" hangingPunct="0">
              <a:spcBef>
                <a:spcPct val="30000"/>
              </a:spcBef>
              <a:defRPr sz="1100">
                <a:solidFill>
                  <a:schemeClr val="tx1"/>
                </a:solidFill>
                <a:latin typeface="Times New Roman" pitchFamily="18" charset="0"/>
              </a:defRPr>
            </a:lvl2pPr>
            <a:lvl3pPr marL="1066047" indent="-212360" algn="l" eaLnBrk="0" hangingPunct="0">
              <a:spcBef>
                <a:spcPct val="30000"/>
              </a:spcBef>
              <a:defRPr sz="1100">
                <a:solidFill>
                  <a:schemeClr val="tx1"/>
                </a:solidFill>
                <a:latin typeface="Times New Roman" pitchFamily="18" charset="0"/>
              </a:defRPr>
            </a:lvl3pPr>
            <a:lvl4pPr marL="1492183" indent="-212360" algn="l" eaLnBrk="0" hangingPunct="0">
              <a:spcBef>
                <a:spcPct val="30000"/>
              </a:spcBef>
              <a:defRPr sz="1100">
                <a:solidFill>
                  <a:schemeClr val="tx1"/>
                </a:solidFill>
                <a:latin typeface="Times New Roman" pitchFamily="18" charset="0"/>
              </a:defRPr>
            </a:lvl4pPr>
            <a:lvl5pPr marL="1918319" indent="-212360" algn="l" eaLnBrk="0" hangingPunct="0">
              <a:spcBef>
                <a:spcPct val="30000"/>
              </a:spcBef>
              <a:defRPr sz="1100">
                <a:solidFill>
                  <a:schemeClr val="tx1"/>
                </a:solidFill>
                <a:latin typeface="Times New Roman" pitchFamily="18" charset="0"/>
              </a:defRPr>
            </a:lvl5pPr>
            <a:lvl6pPr marL="2326050" indent="-212360" eaLnBrk="0" fontAlgn="base" hangingPunct="0">
              <a:spcBef>
                <a:spcPct val="30000"/>
              </a:spcBef>
              <a:spcAft>
                <a:spcPct val="0"/>
              </a:spcAft>
              <a:defRPr sz="1100">
                <a:solidFill>
                  <a:schemeClr val="tx1"/>
                </a:solidFill>
                <a:latin typeface="Times New Roman" pitchFamily="18" charset="0"/>
              </a:defRPr>
            </a:lvl6pPr>
            <a:lvl7pPr marL="2733781" indent="-212360" eaLnBrk="0" fontAlgn="base" hangingPunct="0">
              <a:spcBef>
                <a:spcPct val="30000"/>
              </a:spcBef>
              <a:spcAft>
                <a:spcPct val="0"/>
              </a:spcAft>
              <a:defRPr sz="1100">
                <a:solidFill>
                  <a:schemeClr val="tx1"/>
                </a:solidFill>
                <a:latin typeface="Times New Roman" pitchFamily="18" charset="0"/>
              </a:defRPr>
            </a:lvl7pPr>
            <a:lvl8pPr marL="3141512" indent="-212360" eaLnBrk="0" fontAlgn="base" hangingPunct="0">
              <a:spcBef>
                <a:spcPct val="30000"/>
              </a:spcBef>
              <a:spcAft>
                <a:spcPct val="0"/>
              </a:spcAft>
              <a:defRPr sz="1100">
                <a:solidFill>
                  <a:schemeClr val="tx1"/>
                </a:solidFill>
                <a:latin typeface="Times New Roman" pitchFamily="18" charset="0"/>
              </a:defRPr>
            </a:lvl8pPr>
            <a:lvl9pPr marL="3549243" indent="-212360" eaLnBrk="0" fontAlgn="base" hangingPunct="0">
              <a:spcBef>
                <a:spcPct val="30000"/>
              </a:spcBef>
              <a:spcAft>
                <a:spcPct val="0"/>
              </a:spcAft>
              <a:defRPr sz="1100">
                <a:solidFill>
                  <a:schemeClr val="tx1"/>
                </a:solidFill>
                <a:latin typeface="Times New Roman" pitchFamily="18" charset="0"/>
              </a:defRPr>
            </a:lvl9pPr>
          </a:lstStyle>
          <a:p>
            <a:pPr algn="r" eaLnBrk="1" hangingPunct="1">
              <a:spcBef>
                <a:spcPct val="0"/>
              </a:spcBef>
            </a:pPr>
            <a:fld id="{7C301DC9-CB90-4676-9DB9-FC88CFB099CB}" type="slidenum">
              <a:rPr lang="en-US" altLang="en-US" sz="1200"/>
              <a:pPr algn="r" eaLnBrk="1" hangingPunct="1">
                <a:spcBef>
                  <a:spcPct val="0"/>
                </a:spcBef>
              </a:pPr>
              <a:t>1</a:t>
            </a:fld>
            <a:endParaRPr lang="en-US"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6602B-4D6D-4D9C-BD80-F17CA8F97593}" type="slidenum">
              <a:rPr lang="en-US" smtClean="0"/>
              <a:t>13</a:t>
            </a:fld>
            <a:endParaRPr lang="en-US"/>
          </a:p>
        </p:txBody>
      </p:sp>
    </p:spTree>
    <p:extLst>
      <p:ext uri="{BB962C8B-B14F-4D97-AF65-F5344CB8AC3E}">
        <p14:creationId xmlns:p14="http://schemas.microsoft.com/office/powerpoint/2010/main" val="2947643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36602B-4D6D-4D9C-BD80-F17CA8F97593}" type="slidenum">
              <a:rPr lang="en-US" smtClean="0"/>
              <a:t>14</a:t>
            </a:fld>
            <a:endParaRPr lang="en-US"/>
          </a:p>
        </p:txBody>
      </p:sp>
    </p:spTree>
    <p:extLst>
      <p:ext uri="{BB962C8B-B14F-4D97-AF65-F5344CB8AC3E}">
        <p14:creationId xmlns:p14="http://schemas.microsoft.com/office/powerpoint/2010/main" val="1458936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36602B-4D6D-4D9C-BD80-F17CA8F97593}" type="slidenum">
              <a:rPr lang="en-US" smtClean="0"/>
              <a:t>22</a:t>
            </a:fld>
            <a:endParaRPr lang="en-US"/>
          </a:p>
        </p:txBody>
      </p:sp>
    </p:spTree>
    <p:extLst>
      <p:ext uri="{BB962C8B-B14F-4D97-AF65-F5344CB8AC3E}">
        <p14:creationId xmlns:p14="http://schemas.microsoft.com/office/powerpoint/2010/main" val="2343707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36602B-4D6D-4D9C-BD80-F17CA8F97593}" type="slidenum">
              <a:rPr lang="en-US" smtClean="0"/>
              <a:t>25</a:t>
            </a:fld>
            <a:endParaRPr lang="en-US"/>
          </a:p>
        </p:txBody>
      </p:sp>
    </p:spTree>
    <p:extLst>
      <p:ext uri="{BB962C8B-B14F-4D97-AF65-F5344CB8AC3E}">
        <p14:creationId xmlns:p14="http://schemas.microsoft.com/office/powerpoint/2010/main" val="4102293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36602B-4D6D-4D9C-BD80-F17CA8F97593}" type="slidenum">
              <a:rPr lang="en-US" smtClean="0"/>
              <a:t>27</a:t>
            </a:fld>
            <a:endParaRPr lang="en-US"/>
          </a:p>
        </p:txBody>
      </p:sp>
    </p:spTree>
    <p:extLst>
      <p:ext uri="{BB962C8B-B14F-4D97-AF65-F5344CB8AC3E}">
        <p14:creationId xmlns:p14="http://schemas.microsoft.com/office/powerpoint/2010/main" val="2445635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36602B-4D6D-4D9C-BD80-F17CA8F97593}" type="slidenum">
              <a:rPr lang="en-US" smtClean="0"/>
              <a:t>32</a:t>
            </a:fld>
            <a:endParaRPr lang="en-US"/>
          </a:p>
        </p:txBody>
      </p:sp>
    </p:spTree>
    <p:extLst>
      <p:ext uri="{BB962C8B-B14F-4D97-AF65-F5344CB8AC3E}">
        <p14:creationId xmlns:p14="http://schemas.microsoft.com/office/powerpoint/2010/main" val="3943942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36602B-4D6D-4D9C-BD80-F17CA8F97593}" type="slidenum">
              <a:rPr lang="en-US" smtClean="0"/>
              <a:t>35</a:t>
            </a:fld>
            <a:endParaRPr lang="en-US"/>
          </a:p>
        </p:txBody>
      </p:sp>
    </p:spTree>
    <p:extLst>
      <p:ext uri="{BB962C8B-B14F-4D97-AF65-F5344CB8AC3E}">
        <p14:creationId xmlns:p14="http://schemas.microsoft.com/office/powerpoint/2010/main" val="50211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FF3D62F3-E742-4C43-B5AD-8FFE49F55B0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600">
                <a:solidFill>
                  <a:schemeClr val="tx1"/>
                </a:solidFill>
                <a:latin typeface="Times New Roman" panose="02020603050405020304" pitchFamily="18" charset="0"/>
                <a:ea typeface="MS PGothic" panose="020B0600070205080204" pitchFamily="34" charset="-128"/>
              </a:defRPr>
            </a:lvl1pPr>
            <a:lvl2pPr marL="687377" indent="-264376">
              <a:defRPr sz="2600">
                <a:solidFill>
                  <a:schemeClr val="tx1"/>
                </a:solidFill>
                <a:latin typeface="Times New Roman" panose="02020603050405020304" pitchFamily="18" charset="0"/>
                <a:ea typeface="MS PGothic" panose="020B0600070205080204" pitchFamily="34" charset="-128"/>
              </a:defRPr>
            </a:lvl2pPr>
            <a:lvl3pPr marL="1057504" indent="-211501">
              <a:defRPr sz="2600">
                <a:solidFill>
                  <a:schemeClr val="tx1"/>
                </a:solidFill>
                <a:latin typeface="Times New Roman" panose="02020603050405020304" pitchFamily="18" charset="0"/>
                <a:ea typeface="MS PGothic" panose="020B0600070205080204" pitchFamily="34" charset="-128"/>
              </a:defRPr>
            </a:lvl3pPr>
            <a:lvl4pPr marL="1480505" indent="-211501">
              <a:defRPr sz="2600">
                <a:solidFill>
                  <a:schemeClr val="tx1"/>
                </a:solidFill>
                <a:latin typeface="Times New Roman" panose="02020603050405020304" pitchFamily="18" charset="0"/>
                <a:ea typeface="MS PGothic" panose="020B0600070205080204" pitchFamily="34" charset="-128"/>
              </a:defRPr>
            </a:lvl4pPr>
            <a:lvl5pPr marL="1903506" indent="-211501">
              <a:defRPr sz="2600">
                <a:solidFill>
                  <a:schemeClr val="tx1"/>
                </a:solidFill>
                <a:latin typeface="Times New Roman" panose="02020603050405020304" pitchFamily="18" charset="0"/>
                <a:ea typeface="MS PGothic" panose="020B0600070205080204" pitchFamily="34" charset="-128"/>
              </a:defRPr>
            </a:lvl5pPr>
            <a:lvl6pPr marL="2326508" indent="-211501" eaLnBrk="0" fontAlgn="base" hangingPunct="0">
              <a:spcBef>
                <a:spcPct val="0"/>
              </a:spcBef>
              <a:spcAft>
                <a:spcPct val="0"/>
              </a:spcAft>
              <a:defRPr sz="2600">
                <a:solidFill>
                  <a:schemeClr val="tx1"/>
                </a:solidFill>
                <a:latin typeface="Times New Roman" panose="02020603050405020304" pitchFamily="18" charset="0"/>
                <a:ea typeface="MS PGothic" panose="020B0600070205080204" pitchFamily="34" charset="-128"/>
              </a:defRPr>
            </a:lvl6pPr>
            <a:lvl7pPr marL="2749509" indent="-211501" eaLnBrk="0" fontAlgn="base" hangingPunct="0">
              <a:spcBef>
                <a:spcPct val="0"/>
              </a:spcBef>
              <a:spcAft>
                <a:spcPct val="0"/>
              </a:spcAft>
              <a:defRPr sz="2600">
                <a:solidFill>
                  <a:schemeClr val="tx1"/>
                </a:solidFill>
                <a:latin typeface="Times New Roman" panose="02020603050405020304" pitchFamily="18" charset="0"/>
                <a:ea typeface="MS PGothic" panose="020B0600070205080204" pitchFamily="34" charset="-128"/>
              </a:defRPr>
            </a:lvl7pPr>
            <a:lvl8pPr marL="3172511" indent="-211501" eaLnBrk="0" fontAlgn="base" hangingPunct="0">
              <a:spcBef>
                <a:spcPct val="0"/>
              </a:spcBef>
              <a:spcAft>
                <a:spcPct val="0"/>
              </a:spcAft>
              <a:defRPr sz="2600">
                <a:solidFill>
                  <a:schemeClr val="tx1"/>
                </a:solidFill>
                <a:latin typeface="Times New Roman" panose="02020603050405020304" pitchFamily="18" charset="0"/>
                <a:ea typeface="MS PGothic" panose="020B0600070205080204" pitchFamily="34" charset="-128"/>
              </a:defRPr>
            </a:lvl8pPr>
            <a:lvl9pPr marL="3595512" indent="-211501" eaLnBrk="0" fontAlgn="base" hangingPunct="0">
              <a:spcBef>
                <a:spcPct val="0"/>
              </a:spcBef>
              <a:spcAft>
                <a:spcPct val="0"/>
              </a:spcAft>
              <a:defRPr sz="2600">
                <a:solidFill>
                  <a:schemeClr val="tx1"/>
                </a:solidFill>
                <a:latin typeface="Times New Roman" panose="02020603050405020304" pitchFamily="18" charset="0"/>
                <a:ea typeface="MS PGothic" panose="020B0600070205080204" pitchFamily="34" charset="-128"/>
              </a:defRPr>
            </a:lvl9pPr>
          </a:lstStyle>
          <a:p>
            <a:fld id="{8CBB2A64-26E2-4834-B52C-7E86900A44CB}" type="slidenum">
              <a:rPr lang="en-US" altLang="en-US" sz="1100"/>
              <a:pPr/>
              <a:t>36</a:t>
            </a:fld>
            <a:endParaRPr lang="en-US" altLang="en-US" sz="1100"/>
          </a:p>
        </p:txBody>
      </p:sp>
      <p:sp>
        <p:nvSpPr>
          <p:cNvPr id="69635" name="Rectangle 2">
            <a:extLst>
              <a:ext uri="{FF2B5EF4-FFF2-40B4-BE49-F238E27FC236}">
                <a16:creationId xmlns:a16="http://schemas.microsoft.com/office/drawing/2014/main" id="{AF576A38-ACCF-4710-B07E-C71FD74DFFB9}"/>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71C71150-38A1-4C07-832F-DFF385699B3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7AF2363-048C-444B-839A-377B27349450}" type="datetimeFigureOut">
              <a:rPr lang="en-US" smtClean="0"/>
              <a:t>2/17/2021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089A21-527C-43BC-8320-9C97E050D5F1}" type="slidenum">
              <a:rPr lang="en-US" smtClean="0"/>
              <a:t>‹#›</a:t>
            </a:fld>
            <a:endParaRPr lang="en-US"/>
          </a:p>
        </p:txBody>
      </p:sp>
    </p:spTree>
    <p:extLst>
      <p:ext uri="{BB962C8B-B14F-4D97-AF65-F5344CB8AC3E}">
        <p14:creationId xmlns:p14="http://schemas.microsoft.com/office/powerpoint/2010/main" val="3139562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AF2363-048C-444B-839A-377B27349450}" type="datetimeFigureOut">
              <a:rPr lang="en-US" smtClean="0"/>
              <a:t>2/17/2021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089A21-527C-43BC-8320-9C97E050D5F1}" type="slidenum">
              <a:rPr lang="en-US" smtClean="0"/>
              <a:t>‹#›</a:t>
            </a:fld>
            <a:endParaRPr lang="en-US"/>
          </a:p>
        </p:txBody>
      </p:sp>
    </p:spTree>
    <p:extLst>
      <p:ext uri="{BB962C8B-B14F-4D97-AF65-F5344CB8AC3E}">
        <p14:creationId xmlns:p14="http://schemas.microsoft.com/office/powerpoint/2010/main" val="1158686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AF2363-048C-444B-839A-377B27349450}" type="datetimeFigureOut">
              <a:rPr lang="en-US" smtClean="0"/>
              <a:t>2/17/2021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089A21-527C-43BC-8320-9C97E050D5F1}" type="slidenum">
              <a:rPr lang="en-US" smtClean="0"/>
              <a:t>‹#›</a:t>
            </a:fld>
            <a:endParaRPr lang="en-US"/>
          </a:p>
        </p:txBody>
      </p:sp>
    </p:spTree>
    <p:extLst>
      <p:ext uri="{BB962C8B-B14F-4D97-AF65-F5344CB8AC3E}">
        <p14:creationId xmlns:p14="http://schemas.microsoft.com/office/powerpoint/2010/main" val="1728625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AF2363-048C-444B-839A-377B27349450}" type="datetimeFigureOut">
              <a:rPr lang="en-US" smtClean="0"/>
              <a:t>2/17/2021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089A21-527C-43BC-8320-9C97E050D5F1}" type="slidenum">
              <a:rPr lang="en-US" smtClean="0"/>
              <a:t>‹#›</a:t>
            </a:fld>
            <a:endParaRPr lang="en-US"/>
          </a:p>
        </p:txBody>
      </p:sp>
    </p:spTree>
    <p:extLst>
      <p:ext uri="{BB962C8B-B14F-4D97-AF65-F5344CB8AC3E}">
        <p14:creationId xmlns:p14="http://schemas.microsoft.com/office/powerpoint/2010/main" val="3212130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AF2363-048C-444B-839A-377B27349450}" type="datetimeFigureOut">
              <a:rPr lang="en-US" smtClean="0"/>
              <a:t>2/17/2021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089A21-527C-43BC-8320-9C97E050D5F1}" type="slidenum">
              <a:rPr lang="en-US" smtClean="0"/>
              <a:t>‹#›</a:t>
            </a:fld>
            <a:endParaRPr lang="en-US"/>
          </a:p>
        </p:txBody>
      </p:sp>
    </p:spTree>
    <p:extLst>
      <p:ext uri="{BB962C8B-B14F-4D97-AF65-F5344CB8AC3E}">
        <p14:creationId xmlns:p14="http://schemas.microsoft.com/office/powerpoint/2010/main" val="1995555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AF2363-048C-444B-839A-377B27349450}" type="datetimeFigureOut">
              <a:rPr lang="en-US" smtClean="0"/>
              <a:t>2/17/2021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089A21-527C-43BC-8320-9C97E050D5F1}" type="slidenum">
              <a:rPr lang="en-US" smtClean="0"/>
              <a:t>‹#›</a:t>
            </a:fld>
            <a:endParaRPr lang="en-US"/>
          </a:p>
        </p:txBody>
      </p:sp>
    </p:spTree>
    <p:extLst>
      <p:ext uri="{BB962C8B-B14F-4D97-AF65-F5344CB8AC3E}">
        <p14:creationId xmlns:p14="http://schemas.microsoft.com/office/powerpoint/2010/main" val="4092509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AF2363-048C-444B-839A-377B27349450}" type="datetimeFigureOut">
              <a:rPr lang="en-US" smtClean="0"/>
              <a:t>2/17/2021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089A21-527C-43BC-8320-9C97E050D5F1}" type="slidenum">
              <a:rPr lang="en-US" smtClean="0"/>
              <a:t>‹#›</a:t>
            </a:fld>
            <a:endParaRPr lang="en-US"/>
          </a:p>
        </p:txBody>
      </p:sp>
    </p:spTree>
    <p:extLst>
      <p:ext uri="{BB962C8B-B14F-4D97-AF65-F5344CB8AC3E}">
        <p14:creationId xmlns:p14="http://schemas.microsoft.com/office/powerpoint/2010/main" val="1865119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AF2363-048C-444B-839A-377B27349450}" type="datetimeFigureOut">
              <a:rPr lang="en-US" smtClean="0"/>
              <a:t>2/17/2021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089A21-527C-43BC-8320-9C97E050D5F1}" type="slidenum">
              <a:rPr lang="en-US" smtClean="0"/>
              <a:t>‹#›</a:t>
            </a:fld>
            <a:endParaRPr lang="en-US"/>
          </a:p>
        </p:txBody>
      </p:sp>
    </p:spTree>
    <p:extLst>
      <p:ext uri="{BB962C8B-B14F-4D97-AF65-F5344CB8AC3E}">
        <p14:creationId xmlns:p14="http://schemas.microsoft.com/office/powerpoint/2010/main" val="1240287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AF2363-048C-444B-839A-377B27349450}" type="datetimeFigureOut">
              <a:rPr lang="en-US" smtClean="0"/>
              <a:t>2/17/2021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089A21-527C-43BC-8320-9C97E050D5F1}" type="slidenum">
              <a:rPr lang="en-US" smtClean="0"/>
              <a:t>‹#›</a:t>
            </a:fld>
            <a:endParaRPr lang="en-US"/>
          </a:p>
        </p:txBody>
      </p:sp>
    </p:spTree>
    <p:extLst>
      <p:ext uri="{BB962C8B-B14F-4D97-AF65-F5344CB8AC3E}">
        <p14:creationId xmlns:p14="http://schemas.microsoft.com/office/powerpoint/2010/main" val="519312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AF2363-048C-444B-839A-377B27349450}" type="datetimeFigureOut">
              <a:rPr lang="en-US" smtClean="0"/>
              <a:t>2/17/2021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089A21-527C-43BC-8320-9C97E050D5F1}" type="slidenum">
              <a:rPr lang="en-US" smtClean="0"/>
              <a:t>‹#›</a:t>
            </a:fld>
            <a:endParaRPr lang="en-US"/>
          </a:p>
        </p:txBody>
      </p:sp>
    </p:spTree>
    <p:extLst>
      <p:ext uri="{BB962C8B-B14F-4D97-AF65-F5344CB8AC3E}">
        <p14:creationId xmlns:p14="http://schemas.microsoft.com/office/powerpoint/2010/main" val="3244066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AF2363-048C-444B-839A-377B27349450}" type="datetimeFigureOut">
              <a:rPr lang="en-US" smtClean="0"/>
              <a:t>2/17/2021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089A21-527C-43BC-8320-9C97E050D5F1}" type="slidenum">
              <a:rPr lang="en-US" smtClean="0"/>
              <a:t>‹#›</a:t>
            </a:fld>
            <a:endParaRPr lang="en-US"/>
          </a:p>
        </p:txBody>
      </p:sp>
    </p:spTree>
    <p:extLst>
      <p:ext uri="{BB962C8B-B14F-4D97-AF65-F5344CB8AC3E}">
        <p14:creationId xmlns:p14="http://schemas.microsoft.com/office/powerpoint/2010/main" val="2133363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AF2363-048C-444B-839A-377B27349450}" type="datetimeFigureOut">
              <a:rPr lang="en-US" smtClean="0"/>
              <a:t>2/17/2021</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89A21-527C-43BC-8320-9C97E050D5F1}" type="slidenum">
              <a:rPr lang="en-US" smtClean="0"/>
              <a:t>‹#›</a:t>
            </a:fld>
            <a:endParaRPr lang="en-US"/>
          </a:p>
        </p:txBody>
      </p:sp>
    </p:spTree>
    <p:extLst>
      <p:ext uri="{BB962C8B-B14F-4D97-AF65-F5344CB8AC3E}">
        <p14:creationId xmlns:p14="http://schemas.microsoft.com/office/powerpoint/2010/main" val="14214049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png"/><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14.jpg"/><Relationship Id="rId5" Type="http://schemas.openxmlformats.org/officeDocument/2006/relationships/image" Target="../media/image1.png"/><Relationship Id="rId4" Type="http://schemas.openxmlformats.org/officeDocument/2006/relationships/image" Target="../media/image17.emf"/></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5.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6.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chart" Target="../charts/char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9.jpg"/></Relationships>
</file>

<file path=ppt/slides/_rels/slide28.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hyperlink" Target="https://www.google.com/url?sa=i&amp;rct=j&amp;q=&amp;esrc=s&amp;source=images&amp;cd=&amp;cad=rja&amp;uact=8&amp;docid=_WEvKRgRGATTXM&amp;tbnid=q4lgE2BbACuq6M:&amp;ved=0CAUQjRw&amp;url=https://www.ncdc.noaa.gov/paleo/drought/drght_enso_9798.html&amp;ei=YzqFU9nBGdXIsATQs4GQDg&amp;psig=AFQjCNFdfdgDLrWD2K0xPn2cSn0F83DzEQ&amp;ust=1401326548760584"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6.jpeg"/></Relationships>
</file>

<file path=ppt/slides/_rels/slide3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8.emf"/></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3.gif"/></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gif"/><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hyperlink" Target="https://www.weather.gov/jetstream/enso" TargetMode="External"/><Relationship Id="rId2" Type="http://schemas.openxmlformats.org/officeDocument/2006/relationships/image" Target="../media/image9.jpeg"/><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20486" y="304803"/>
            <a:ext cx="10951028" cy="1470025"/>
          </a:xfrm>
        </p:spPr>
        <p:txBody>
          <a:bodyPr>
            <a:normAutofit fontScale="90000"/>
          </a:bodyPr>
          <a:lstStyle/>
          <a:p>
            <a:pPr eaLnBrk="1" hangingPunct="1"/>
            <a:r>
              <a:rPr lang="en-US" altLang="en-US" sz="4800" b="1" dirty="0">
                <a:solidFill>
                  <a:srgbClr val="006600"/>
                </a:solidFill>
              </a:rPr>
              <a:t>Assessing the Impact of the 2020/21 La Niña on</a:t>
            </a:r>
            <a:br>
              <a:rPr lang="en-US" altLang="en-US" sz="4800" b="1" dirty="0">
                <a:solidFill>
                  <a:srgbClr val="006600"/>
                </a:solidFill>
              </a:rPr>
            </a:br>
            <a:r>
              <a:rPr lang="en-US" altLang="en-US" sz="4800" b="1" dirty="0">
                <a:solidFill>
                  <a:srgbClr val="006600"/>
                </a:solidFill>
              </a:rPr>
              <a:t>Agriculture in Argentina and Brazil</a:t>
            </a:r>
          </a:p>
        </p:txBody>
      </p:sp>
      <p:sp>
        <p:nvSpPr>
          <p:cNvPr id="2051" name="Rectangle 3"/>
          <p:cNvSpPr>
            <a:spLocks noGrp="1" noChangeArrowheads="1"/>
          </p:cNvSpPr>
          <p:nvPr>
            <p:ph type="subTitle" idx="1"/>
          </p:nvPr>
        </p:nvSpPr>
        <p:spPr>
          <a:xfrm>
            <a:off x="2261841" y="4495800"/>
            <a:ext cx="7696200" cy="1752600"/>
          </a:xfrm>
        </p:spPr>
        <p:txBody>
          <a:bodyPr/>
          <a:lstStyle/>
          <a:p>
            <a:pPr eaLnBrk="1" hangingPunct="1"/>
            <a:r>
              <a:rPr lang="en-US" altLang="en-US" sz="1200" b="1" dirty="0">
                <a:solidFill>
                  <a:schemeClr val="tx1"/>
                </a:solidFill>
              </a:rPr>
              <a:t>Presented To</a:t>
            </a:r>
          </a:p>
          <a:p>
            <a:pPr eaLnBrk="1" hangingPunct="1"/>
            <a:r>
              <a:rPr lang="en-US" altLang="en-US" sz="2400" b="1" dirty="0">
                <a:solidFill>
                  <a:schemeClr val="tx1"/>
                </a:solidFill>
              </a:rPr>
              <a:t>2021 Agricultural Outlook Forum</a:t>
            </a:r>
          </a:p>
          <a:p>
            <a:pPr eaLnBrk="1" hangingPunct="1"/>
            <a:r>
              <a:rPr lang="en-US" altLang="en-US" sz="1800" b="1" i="1" dirty="0">
                <a:solidFill>
                  <a:schemeClr val="tx1"/>
                </a:solidFill>
              </a:rPr>
              <a:t>Grain and Oilseeds Outlook</a:t>
            </a:r>
          </a:p>
          <a:p>
            <a:pPr eaLnBrk="1" hangingPunct="1"/>
            <a:r>
              <a:rPr lang="en-US" altLang="en-US" sz="1600" dirty="0">
                <a:solidFill>
                  <a:schemeClr val="tx1"/>
                </a:solidFill>
              </a:rPr>
              <a:t>February 19, 2021</a:t>
            </a:r>
          </a:p>
          <a:p>
            <a:pPr eaLnBrk="1" hangingPunct="1"/>
            <a:endParaRPr lang="en-US" altLang="en-US" sz="2000" dirty="0">
              <a:solidFill>
                <a:schemeClr val="tx1"/>
              </a:solidFill>
            </a:endParaRPr>
          </a:p>
        </p:txBody>
      </p:sp>
      <p:grpSp>
        <p:nvGrpSpPr>
          <p:cNvPr id="2052" name="Group 67"/>
          <p:cNvGrpSpPr>
            <a:grpSpLocks/>
          </p:cNvGrpSpPr>
          <p:nvPr/>
        </p:nvGrpSpPr>
        <p:grpSpPr bwMode="auto">
          <a:xfrm>
            <a:off x="76200" y="6459537"/>
            <a:ext cx="2595563" cy="398463"/>
            <a:chOff x="96" y="4080"/>
            <a:chExt cx="1635" cy="251"/>
          </a:xfrm>
        </p:grpSpPr>
        <p:sp>
          <p:nvSpPr>
            <p:cNvPr id="2054" name="Text Box 68"/>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2055" name="Picture 69" descr="USDA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Text Box 70"/>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
        <p:nvSpPr>
          <p:cNvPr id="2053" name="TextBox 1"/>
          <p:cNvSpPr txBox="1">
            <a:spLocks noChangeArrowheads="1"/>
          </p:cNvSpPr>
          <p:nvPr/>
        </p:nvSpPr>
        <p:spPr bwMode="auto">
          <a:xfrm>
            <a:off x="3223758" y="2765425"/>
            <a:ext cx="5784917"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dirty="0">
                <a:latin typeface="Arial" charset="0"/>
                <a:cs typeface="Arial" charset="0"/>
              </a:rPr>
              <a:t>Mark D. </a:t>
            </a:r>
            <a:r>
              <a:rPr lang="en-US" altLang="en-US" sz="2400" dirty="0" err="1">
                <a:latin typeface="Arial" charset="0"/>
                <a:cs typeface="Arial" charset="0"/>
              </a:rPr>
              <a:t>Brusberg</a:t>
            </a:r>
            <a:endParaRPr lang="en-US" altLang="en-US" sz="2400" dirty="0">
              <a:latin typeface="Arial" charset="0"/>
              <a:cs typeface="Arial" charset="0"/>
            </a:endParaRPr>
          </a:p>
          <a:p>
            <a:pPr algn="ctr" eaLnBrk="1" hangingPunct="1">
              <a:spcBef>
                <a:spcPct val="0"/>
              </a:spcBef>
              <a:buFontTx/>
              <a:buNone/>
            </a:pPr>
            <a:r>
              <a:rPr lang="en-US" altLang="en-US" sz="1400" dirty="0">
                <a:latin typeface="Arial" charset="0"/>
                <a:cs typeface="Arial" charset="0"/>
              </a:rPr>
              <a:t>Chief Meteorologist</a:t>
            </a:r>
          </a:p>
          <a:p>
            <a:pPr algn="ctr" eaLnBrk="1" hangingPunct="1">
              <a:spcBef>
                <a:spcPct val="0"/>
              </a:spcBef>
              <a:buFontTx/>
              <a:buNone/>
            </a:pPr>
            <a:r>
              <a:rPr lang="en-US" altLang="en-US" sz="1400" dirty="0">
                <a:latin typeface="Arial" charset="0"/>
                <a:cs typeface="Arial" charset="0"/>
              </a:rPr>
              <a:t>USDA Office of the Chief Economist / World Agricultural Outlook Board</a:t>
            </a:r>
          </a:p>
        </p:txBody>
      </p:sp>
    </p:spTree>
    <p:extLst>
      <p:ext uri="{BB962C8B-B14F-4D97-AF65-F5344CB8AC3E}">
        <p14:creationId xmlns:p14="http://schemas.microsoft.com/office/powerpoint/2010/main" val="888290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459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67">
            <a:extLst>
              <a:ext uri="{FF2B5EF4-FFF2-40B4-BE49-F238E27FC236}">
                <a16:creationId xmlns:a16="http://schemas.microsoft.com/office/drawing/2014/main" id="{3356AE9E-ECFD-44F1-AAAE-49539C963FBB}"/>
              </a:ext>
            </a:extLst>
          </p:cNvPr>
          <p:cNvGrpSpPr>
            <a:grpSpLocks/>
          </p:cNvGrpSpPr>
          <p:nvPr/>
        </p:nvGrpSpPr>
        <p:grpSpPr bwMode="auto">
          <a:xfrm>
            <a:off x="76200" y="6459537"/>
            <a:ext cx="2595563" cy="398463"/>
            <a:chOff x="96" y="4080"/>
            <a:chExt cx="1635" cy="251"/>
          </a:xfrm>
        </p:grpSpPr>
        <p:sp>
          <p:nvSpPr>
            <p:cNvPr id="4" name="Text Box 68">
              <a:extLst>
                <a:ext uri="{FF2B5EF4-FFF2-40B4-BE49-F238E27FC236}">
                  <a16:creationId xmlns:a16="http://schemas.microsoft.com/office/drawing/2014/main" id="{D609769D-C153-42A4-A59F-D417038C5568}"/>
                </a:ext>
              </a:extLst>
            </p:cNvPr>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5" name="Picture 69" descr="USDALOGO">
              <a:extLst>
                <a:ext uri="{FF2B5EF4-FFF2-40B4-BE49-F238E27FC236}">
                  <a16:creationId xmlns:a16="http://schemas.microsoft.com/office/drawing/2014/main" id="{59016D52-EA01-4D1A-9382-B5767283E42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70">
              <a:extLst>
                <a:ext uri="{FF2B5EF4-FFF2-40B4-BE49-F238E27FC236}">
                  <a16:creationId xmlns:a16="http://schemas.microsoft.com/office/drawing/2014/main" id="{7D587FF2-A30B-4AFA-887F-B25480EC9DAC}"/>
                </a:ext>
              </a:extLst>
            </p:cNvPr>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Tree>
    <p:extLst>
      <p:ext uri="{BB962C8B-B14F-4D97-AF65-F5344CB8AC3E}">
        <p14:creationId xmlns:p14="http://schemas.microsoft.com/office/powerpoint/2010/main" val="23612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https://static01.nyt.com/images/2007/04/05/business/soy6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0150" y="1143000"/>
            <a:ext cx="9960429" cy="46482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7643452" y="5908804"/>
            <a:ext cx="3405548" cy="307777"/>
          </a:xfrm>
          <a:prstGeom prst="rect">
            <a:avLst/>
          </a:prstGeom>
        </p:spPr>
        <p:txBody>
          <a:bodyPr wrap="none">
            <a:spAutoFit/>
          </a:bodyPr>
          <a:lstStyle/>
          <a:p>
            <a:r>
              <a:rPr lang="en-US" sz="1400" dirty="0">
                <a:latin typeface="nyt-cheltenham-sh"/>
              </a:rPr>
              <a:t>Lalo de Almeida for The New York Times</a:t>
            </a:r>
            <a:endParaRPr lang="en-US" sz="1400" dirty="0"/>
          </a:p>
        </p:txBody>
      </p:sp>
      <p:grpSp>
        <p:nvGrpSpPr>
          <p:cNvPr id="14" name="Group 67"/>
          <p:cNvGrpSpPr>
            <a:grpSpLocks/>
          </p:cNvGrpSpPr>
          <p:nvPr/>
        </p:nvGrpSpPr>
        <p:grpSpPr bwMode="auto">
          <a:xfrm>
            <a:off x="76200" y="6459537"/>
            <a:ext cx="2595563" cy="398463"/>
            <a:chOff x="96" y="4080"/>
            <a:chExt cx="1635" cy="251"/>
          </a:xfrm>
        </p:grpSpPr>
        <p:sp>
          <p:nvSpPr>
            <p:cNvPr id="15" name="Text Box 68"/>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16" name="Picture 69" descr="USDA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70"/>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
        <p:nvSpPr>
          <p:cNvPr id="18" name="TextBox 3"/>
          <p:cNvSpPr txBox="1">
            <a:spLocks noChangeArrowheads="1"/>
          </p:cNvSpPr>
          <p:nvPr/>
        </p:nvSpPr>
        <p:spPr bwMode="auto">
          <a:xfrm>
            <a:off x="1730824" y="152400"/>
            <a:ext cx="866512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2800" b="1" dirty="0">
                <a:solidFill>
                  <a:srgbClr val="006600"/>
                </a:solidFill>
              </a:rPr>
              <a:t>Potential Impacts on South American Agriculture:</a:t>
            </a:r>
          </a:p>
          <a:p>
            <a:pPr algn="ctr" eaLnBrk="1" hangingPunct="1">
              <a:spcBef>
                <a:spcPct val="0"/>
              </a:spcBef>
              <a:buFontTx/>
              <a:buNone/>
            </a:pPr>
            <a:r>
              <a:rPr lang="en-US" altLang="en-US" sz="2800" b="1" dirty="0">
                <a:solidFill>
                  <a:srgbClr val="006600"/>
                </a:solidFill>
              </a:rPr>
              <a:t>La Niña’s Warning Signs and Probabilities</a:t>
            </a:r>
          </a:p>
        </p:txBody>
      </p:sp>
    </p:spTree>
    <p:extLst>
      <p:ext uri="{BB962C8B-B14F-4D97-AF65-F5344CB8AC3E}">
        <p14:creationId xmlns:p14="http://schemas.microsoft.com/office/powerpoint/2010/main" val="858788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Map&#10;&#10;Description automatically generated">
            <a:extLst>
              <a:ext uri="{FF2B5EF4-FFF2-40B4-BE49-F238E27FC236}">
                <a16:creationId xmlns:a16="http://schemas.microsoft.com/office/drawing/2014/main" id="{13AE5847-19BF-4052-B648-E6C8828AE12F}"/>
              </a:ext>
            </a:extLst>
          </p:cNvPr>
          <p:cNvPicPr>
            <a:picLocks noChangeAspect="1"/>
          </p:cNvPicPr>
          <p:nvPr/>
        </p:nvPicPr>
        <p:blipFill rotWithShape="1">
          <a:blip r:embed="rId2">
            <a:extLst>
              <a:ext uri="{28A0092B-C50C-407E-A947-70E740481C1C}">
                <a14:useLocalDpi xmlns:a14="http://schemas.microsoft.com/office/drawing/2010/main" val="0"/>
              </a:ext>
            </a:extLst>
          </a:blip>
          <a:srcRect l="12910" r="23930"/>
          <a:stretch/>
        </p:blipFill>
        <p:spPr>
          <a:xfrm>
            <a:off x="0" y="0"/>
            <a:ext cx="8123549" cy="6858000"/>
          </a:xfrm>
          <a:prstGeom prst="rect">
            <a:avLst/>
          </a:prstGeom>
        </p:spPr>
      </p:pic>
      <p:grpSp>
        <p:nvGrpSpPr>
          <p:cNvPr id="5123" name="Group 25"/>
          <p:cNvGrpSpPr>
            <a:grpSpLocks/>
          </p:cNvGrpSpPr>
          <p:nvPr/>
        </p:nvGrpSpPr>
        <p:grpSpPr bwMode="auto">
          <a:xfrm>
            <a:off x="8405253" y="2608269"/>
            <a:ext cx="2260600" cy="1546212"/>
            <a:chOff x="6735763" y="5238752"/>
            <a:chExt cx="2260600" cy="1545610"/>
          </a:xfrm>
        </p:grpSpPr>
        <p:sp>
          <p:nvSpPr>
            <p:cNvPr id="5187" name="Text Box 109"/>
            <p:cNvSpPr txBox="1">
              <a:spLocks noChangeArrowheads="1"/>
            </p:cNvSpPr>
            <p:nvPr/>
          </p:nvSpPr>
          <p:spPr bwMode="auto">
            <a:xfrm>
              <a:off x="8367059" y="6138866"/>
              <a:ext cx="595035" cy="27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200" b="1"/>
                <a:t>Major</a:t>
              </a:r>
            </a:p>
          </p:txBody>
        </p:sp>
        <p:sp>
          <p:nvSpPr>
            <p:cNvPr id="5188" name="Text Box 110"/>
            <p:cNvSpPr txBox="1">
              <a:spLocks noChangeArrowheads="1"/>
            </p:cNvSpPr>
            <p:nvPr/>
          </p:nvSpPr>
          <p:spPr bwMode="auto">
            <a:xfrm>
              <a:off x="6735763" y="5238752"/>
              <a:ext cx="2260600" cy="476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b="1" dirty="0"/>
                <a:t>Soybean Production</a:t>
              </a:r>
            </a:p>
            <a:p>
              <a:pPr algn="ctr" eaLnBrk="1" hangingPunct="1">
                <a:spcBef>
                  <a:spcPct val="0"/>
                </a:spcBef>
                <a:buFontTx/>
                <a:buNone/>
              </a:pPr>
              <a:r>
                <a:rPr lang="en-US" altLang="en-US" sz="1100" b="1" dirty="0"/>
                <a:t>*Average (2017-19)</a:t>
              </a:r>
            </a:p>
          </p:txBody>
        </p:sp>
        <p:sp>
          <p:nvSpPr>
            <p:cNvPr id="5189" name="Line 111"/>
            <p:cNvSpPr>
              <a:spLocks noChangeShapeType="1"/>
            </p:cNvSpPr>
            <p:nvPr/>
          </p:nvSpPr>
          <p:spPr bwMode="auto">
            <a:xfrm>
              <a:off x="7459663" y="6276978"/>
              <a:ext cx="9017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90" name="Text Box 112"/>
            <p:cNvSpPr txBox="1">
              <a:spLocks noChangeArrowheads="1"/>
            </p:cNvSpPr>
            <p:nvPr/>
          </p:nvSpPr>
          <p:spPr bwMode="auto">
            <a:xfrm>
              <a:off x="7480301" y="6216653"/>
              <a:ext cx="756938" cy="27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i="1"/>
                <a:t>Intensity</a:t>
              </a:r>
            </a:p>
          </p:txBody>
        </p:sp>
        <p:sp>
          <p:nvSpPr>
            <p:cNvPr id="5191" name="Text Box 113"/>
            <p:cNvSpPr txBox="1">
              <a:spLocks noChangeArrowheads="1"/>
            </p:cNvSpPr>
            <p:nvPr/>
          </p:nvSpPr>
          <p:spPr bwMode="auto">
            <a:xfrm>
              <a:off x="7429501" y="6048379"/>
              <a:ext cx="917239" cy="27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i="1"/>
                <a:t>Production</a:t>
              </a:r>
            </a:p>
          </p:txBody>
        </p:sp>
        <p:sp>
          <p:nvSpPr>
            <p:cNvPr id="5192" name="Text Box 114"/>
            <p:cNvSpPr txBox="1">
              <a:spLocks noChangeArrowheads="1"/>
            </p:cNvSpPr>
            <p:nvPr/>
          </p:nvSpPr>
          <p:spPr bwMode="auto">
            <a:xfrm>
              <a:off x="6835776" y="6148390"/>
              <a:ext cx="615950" cy="27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b="1"/>
                <a:t>Minor</a:t>
              </a:r>
            </a:p>
          </p:txBody>
        </p:sp>
        <p:sp>
          <p:nvSpPr>
            <p:cNvPr id="5193" name="Text Box 115"/>
            <p:cNvSpPr txBox="1">
              <a:spLocks noChangeArrowheads="1"/>
            </p:cNvSpPr>
            <p:nvPr/>
          </p:nvSpPr>
          <p:spPr bwMode="auto">
            <a:xfrm>
              <a:off x="7094537" y="6538237"/>
              <a:ext cx="1058303" cy="24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00" b="1" dirty="0"/>
                <a:t>*Source: IBGE</a:t>
              </a:r>
            </a:p>
          </p:txBody>
        </p:sp>
        <p:sp>
          <p:nvSpPr>
            <p:cNvPr id="5194" name="Rectangle 116"/>
            <p:cNvSpPr>
              <a:spLocks noChangeArrowheads="1"/>
            </p:cNvSpPr>
            <p:nvPr/>
          </p:nvSpPr>
          <p:spPr bwMode="auto">
            <a:xfrm>
              <a:off x="6961188" y="5826127"/>
              <a:ext cx="373063" cy="242888"/>
            </a:xfrm>
            <a:prstGeom prst="rect">
              <a:avLst/>
            </a:prstGeom>
            <a:solidFill>
              <a:srgbClr val="FFB64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5195" name="Rectangle 117"/>
            <p:cNvSpPr>
              <a:spLocks noChangeArrowheads="1"/>
            </p:cNvSpPr>
            <p:nvPr/>
          </p:nvSpPr>
          <p:spPr bwMode="auto">
            <a:xfrm>
              <a:off x="7472363" y="5837240"/>
              <a:ext cx="374650" cy="230188"/>
            </a:xfrm>
            <a:prstGeom prst="rect">
              <a:avLst/>
            </a:prstGeom>
            <a:solidFill>
              <a:srgbClr val="B9774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5196" name="Rectangle 118"/>
            <p:cNvSpPr>
              <a:spLocks noChangeArrowheads="1"/>
            </p:cNvSpPr>
            <p:nvPr/>
          </p:nvSpPr>
          <p:spPr bwMode="auto">
            <a:xfrm>
              <a:off x="7953376" y="5835652"/>
              <a:ext cx="376238" cy="223838"/>
            </a:xfrm>
            <a:prstGeom prst="rect">
              <a:avLst/>
            </a:prstGeom>
            <a:solidFill>
              <a:srgbClr val="CCFFCC">
                <a:alpha val="55293"/>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dirty="0"/>
            </a:p>
          </p:txBody>
        </p:sp>
        <p:sp>
          <p:nvSpPr>
            <p:cNvPr id="5197" name="Rectangle 119"/>
            <p:cNvSpPr>
              <a:spLocks noChangeArrowheads="1"/>
            </p:cNvSpPr>
            <p:nvPr/>
          </p:nvSpPr>
          <p:spPr bwMode="auto">
            <a:xfrm>
              <a:off x="8467726" y="5837240"/>
              <a:ext cx="379413" cy="223838"/>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dirty="0"/>
            </a:p>
          </p:txBody>
        </p:sp>
      </p:grpSp>
      <p:sp>
        <p:nvSpPr>
          <p:cNvPr id="5125" name="Text Box 3"/>
          <p:cNvSpPr txBox="1">
            <a:spLocks noChangeArrowheads="1"/>
          </p:cNvSpPr>
          <p:nvPr/>
        </p:nvSpPr>
        <p:spPr bwMode="auto">
          <a:xfrm>
            <a:off x="8095525" y="614030"/>
            <a:ext cx="296106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dirty="0"/>
              <a:t>Brazil Soybeans</a:t>
            </a:r>
          </a:p>
        </p:txBody>
      </p:sp>
      <p:sp>
        <p:nvSpPr>
          <p:cNvPr id="5127" name="Text Box 120"/>
          <p:cNvSpPr txBox="1">
            <a:spLocks noChangeArrowheads="1"/>
          </p:cNvSpPr>
          <p:nvPr/>
        </p:nvSpPr>
        <p:spPr bwMode="auto">
          <a:xfrm>
            <a:off x="4724401" y="5715001"/>
            <a:ext cx="728663"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700" i="1">
                <a:latin typeface="Arial Black" panose="020B0A04020102020204" pitchFamily="34" charset="0"/>
              </a:rPr>
              <a:t>Rio Grande</a:t>
            </a:r>
          </a:p>
          <a:p>
            <a:pPr algn="ctr" eaLnBrk="1" hangingPunct="1">
              <a:spcBef>
                <a:spcPct val="0"/>
              </a:spcBef>
              <a:buFontTx/>
              <a:buNone/>
            </a:pPr>
            <a:r>
              <a:rPr lang="en-US" altLang="en-US" sz="700" i="1">
                <a:latin typeface="Arial Black" panose="020B0A04020102020204" pitchFamily="34" charset="0"/>
              </a:rPr>
              <a:t>do Sul</a:t>
            </a:r>
          </a:p>
        </p:txBody>
      </p:sp>
      <p:sp>
        <p:nvSpPr>
          <p:cNvPr id="5128" name="Text Box 122"/>
          <p:cNvSpPr txBox="1">
            <a:spLocks noChangeArrowheads="1"/>
          </p:cNvSpPr>
          <p:nvPr/>
        </p:nvSpPr>
        <p:spPr bwMode="auto">
          <a:xfrm>
            <a:off x="6165850" y="5330826"/>
            <a:ext cx="6032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700" i="1">
                <a:latin typeface="Arial Black" panose="020B0A04020102020204" pitchFamily="34" charset="0"/>
              </a:rPr>
              <a:t>Santa</a:t>
            </a:r>
          </a:p>
          <a:p>
            <a:pPr algn="ctr" eaLnBrk="1" hangingPunct="1">
              <a:spcBef>
                <a:spcPct val="0"/>
              </a:spcBef>
              <a:buFontTx/>
              <a:buNone/>
            </a:pPr>
            <a:r>
              <a:rPr lang="en-US" altLang="en-US" sz="700" i="1">
                <a:latin typeface="Arial Black" panose="020B0A04020102020204" pitchFamily="34" charset="0"/>
              </a:rPr>
              <a:t>Catarina</a:t>
            </a:r>
          </a:p>
        </p:txBody>
      </p:sp>
      <p:sp>
        <p:nvSpPr>
          <p:cNvPr id="5129" name="Line 123"/>
          <p:cNvSpPr>
            <a:spLocks noChangeShapeType="1"/>
          </p:cNvSpPr>
          <p:nvPr/>
        </p:nvSpPr>
        <p:spPr bwMode="auto">
          <a:xfrm>
            <a:off x="5805489" y="5441950"/>
            <a:ext cx="333375" cy="571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0" name="Text Box 22"/>
          <p:cNvSpPr txBox="1">
            <a:spLocks noChangeArrowheads="1"/>
          </p:cNvSpPr>
          <p:nvPr/>
        </p:nvSpPr>
        <p:spPr bwMode="auto">
          <a:xfrm>
            <a:off x="4343400" y="2695575"/>
            <a:ext cx="801688" cy="20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700" i="1">
                <a:latin typeface="Arial Black" panose="020B0A04020102020204" pitchFamily="34" charset="0"/>
              </a:rPr>
              <a:t>Mato Grosso</a:t>
            </a:r>
          </a:p>
        </p:txBody>
      </p:sp>
      <p:sp>
        <p:nvSpPr>
          <p:cNvPr id="5131" name="Text Box 23"/>
          <p:cNvSpPr txBox="1">
            <a:spLocks noChangeArrowheads="1"/>
          </p:cNvSpPr>
          <p:nvPr/>
        </p:nvSpPr>
        <p:spPr bwMode="auto">
          <a:xfrm>
            <a:off x="6858000" y="2924175"/>
            <a:ext cx="463550" cy="20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700" i="1">
                <a:latin typeface="Arial Black" panose="020B0A04020102020204" pitchFamily="34" charset="0"/>
              </a:rPr>
              <a:t>Bahia</a:t>
            </a:r>
          </a:p>
        </p:txBody>
      </p:sp>
      <p:sp>
        <p:nvSpPr>
          <p:cNvPr id="5132" name="Text Box 24"/>
          <p:cNvSpPr txBox="1">
            <a:spLocks noChangeArrowheads="1"/>
          </p:cNvSpPr>
          <p:nvPr/>
        </p:nvSpPr>
        <p:spPr bwMode="auto">
          <a:xfrm>
            <a:off x="4410073" y="3984172"/>
            <a:ext cx="801688"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700" i="1" dirty="0">
                <a:latin typeface="Arial Black" panose="020B0A04020102020204" pitchFamily="34" charset="0"/>
              </a:rPr>
              <a:t>Mato Grosso</a:t>
            </a:r>
          </a:p>
          <a:p>
            <a:pPr algn="ctr" eaLnBrk="1" hangingPunct="1">
              <a:spcBef>
                <a:spcPct val="0"/>
              </a:spcBef>
              <a:buFontTx/>
              <a:buNone/>
            </a:pPr>
            <a:r>
              <a:rPr lang="en-US" altLang="en-US" sz="700" i="1" dirty="0">
                <a:latin typeface="Arial Black" panose="020B0A04020102020204" pitchFamily="34" charset="0"/>
              </a:rPr>
              <a:t>do Sul</a:t>
            </a:r>
          </a:p>
        </p:txBody>
      </p:sp>
      <p:sp>
        <p:nvSpPr>
          <p:cNvPr id="5133" name="Text Box 26"/>
          <p:cNvSpPr txBox="1">
            <a:spLocks noChangeArrowheads="1"/>
          </p:cNvSpPr>
          <p:nvPr/>
        </p:nvSpPr>
        <p:spPr bwMode="auto">
          <a:xfrm>
            <a:off x="5105401" y="4800601"/>
            <a:ext cx="525463" cy="20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700" i="1">
                <a:latin typeface="Arial Black" panose="020B0A04020102020204" pitchFamily="34" charset="0"/>
              </a:rPr>
              <a:t>Parana</a:t>
            </a:r>
          </a:p>
        </p:txBody>
      </p:sp>
      <p:sp>
        <p:nvSpPr>
          <p:cNvPr id="5134" name="Text Box 28"/>
          <p:cNvSpPr txBox="1">
            <a:spLocks noChangeArrowheads="1"/>
          </p:cNvSpPr>
          <p:nvPr/>
        </p:nvSpPr>
        <p:spPr bwMode="auto">
          <a:xfrm>
            <a:off x="5642881" y="4369255"/>
            <a:ext cx="45720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700" i="1" dirty="0">
                <a:latin typeface="Arial Black" panose="020B0A04020102020204" pitchFamily="34" charset="0"/>
              </a:rPr>
              <a:t>Sao</a:t>
            </a:r>
          </a:p>
          <a:p>
            <a:pPr algn="ctr" eaLnBrk="1" hangingPunct="1">
              <a:spcBef>
                <a:spcPct val="0"/>
              </a:spcBef>
              <a:buFontTx/>
              <a:buNone/>
            </a:pPr>
            <a:r>
              <a:rPr lang="en-US" altLang="en-US" sz="700" i="1" dirty="0">
                <a:latin typeface="Arial Black" panose="020B0A04020102020204" pitchFamily="34" charset="0"/>
              </a:rPr>
              <a:t>Paulo</a:t>
            </a:r>
          </a:p>
        </p:txBody>
      </p:sp>
      <p:sp>
        <p:nvSpPr>
          <p:cNvPr id="5135" name="Text Box 29"/>
          <p:cNvSpPr txBox="1">
            <a:spLocks noChangeArrowheads="1"/>
          </p:cNvSpPr>
          <p:nvPr/>
        </p:nvSpPr>
        <p:spPr bwMode="auto">
          <a:xfrm>
            <a:off x="6400800" y="3810001"/>
            <a:ext cx="503238"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700" i="1">
                <a:latin typeface="Arial Black" panose="020B0A04020102020204" pitchFamily="34" charset="0"/>
              </a:rPr>
              <a:t>Minas</a:t>
            </a:r>
          </a:p>
          <a:p>
            <a:pPr algn="ctr" eaLnBrk="1" hangingPunct="1">
              <a:spcBef>
                <a:spcPct val="0"/>
              </a:spcBef>
              <a:buFontTx/>
              <a:buNone/>
            </a:pPr>
            <a:r>
              <a:rPr lang="en-US" altLang="en-US" sz="700" i="1">
                <a:latin typeface="Arial Black" panose="020B0A04020102020204" pitchFamily="34" charset="0"/>
              </a:rPr>
              <a:t>Gerais</a:t>
            </a:r>
          </a:p>
        </p:txBody>
      </p:sp>
      <p:sp>
        <p:nvSpPr>
          <p:cNvPr id="5136" name="Text Box 30"/>
          <p:cNvSpPr txBox="1">
            <a:spLocks noChangeArrowheads="1"/>
          </p:cNvSpPr>
          <p:nvPr/>
        </p:nvSpPr>
        <p:spPr bwMode="auto">
          <a:xfrm>
            <a:off x="5562600" y="3381375"/>
            <a:ext cx="463550" cy="20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700" i="1">
                <a:latin typeface="Arial Black" panose="020B0A04020102020204" pitchFamily="34" charset="0"/>
              </a:rPr>
              <a:t>Goias</a:t>
            </a:r>
          </a:p>
        </p:txBody>
      </p:sp>
      <p:sp>
        <p:nvSpPr>
          <p:cNvPr id="5137" name="Text Box 32"/>
          <p:cNvSpPr txBox="1">
            <a:spLocks noChangeArrowheads="1"/>
          </p:cNvSpPr>
          <p:nvPr/>
        </p:nvSpPr>
        <p:spPr bwMode="auto">
          <a:xfrm>
            <a:off x="5562601" y="2695575"/>
            <a:ext cx="669925" cy="2000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700" i="1">
                <a:latin typeface="Arial Black" panose="020B0A04020102020204" pitchFamily="34" charset="0"/>
              </a:rPr>
              <a:t>Tocantins</a:t>
            </a:r>
          </a:p>
        </p:txBody>
      </p:sp>
      <p:sp>
        <p:nvSpPr>
          <p:cNvPr id="5138" name="Text Box 33"/>
          <p:cNvSpPr txBox="1">
            <a:spLocks noChangeArrowheads="1"/>
          </p:cNvSpPr>
          <p:nvPr/>
        </p:nvSpPr>
        <p:spPr bwMode="auto">
          <a:xfrm>
            <a:off x="6096001" y="1781175"/>
            <a:ext cx="665163" cy="20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700" i="1">
                <a:latin typeface="Arial Black" panose="020B0A04020102020204" pitchFamily="34" charset="0"/>
              </a:rPr>
              <a:t>Maranhao</a:t>
            </a:r>
          </a:p>
        </p:txBody>
      </p:sp>
      <p:sp>
        <p:nvSpPr>
          <p:cNvPr id="5139" name="Text Box 34"/>
          <p:cNvSpPr txBox="1">
            <a:spLocks noChangeArrowheads="1"/>
          </p:cNvSpPr>
          <p:nvPr/>
        </p:nvSpPr>
        <p:spPr bwMode="auto">
          <a:xfrm>
            <a:off x="6705601" y="2162175"/>
            <a:ext cx="428625" cy="20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700" i="1">
                <a:latin typeface="Arial Black" panose="020B0A04020102020204" pitchFamily="34" charset="0"/>
              </a:rPr>
              <a:t>Piaui</a:t>
            </a:r>
          </a:p>
        </p:txBody>
      </p:sp>
      <p:sp>
        <p:nvSpPr>
          <p:cNvPr id="5140" name="Text Box 34"/>
          <p:cNvSpPr txBox="1">
            <a:spLocks noChangeArrowheads="1"/>
          </p:cNvSpPr>
          <p:nvPr/>
        </p:nvSpPr>
        <p:spPr bwMode="auto">
          <a:xfrm>
            <a:off x="4876800" y="1704975"/>
            <a:ext cx="407988" cy="20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700" i="1">
                <a:latin typeface="Arial Black" panose="020B0A04020102020204" pitchFamily="34" charset="0"/>
              </a:rPr>
              <a:t>Para</a:t>
            </a:r>
          </a:p>
        </p:txBody>
      </p:sp>
      <p:sp>
        <p:nvSpPr>
          <p:cNvPr id="5141" name="Text Box 22"/>
          <p:cNvSpPr txBox="1">
            <a:spLocks noChangeArrowheads="1"/>
          </p:cNvSpPr>
          <p:nvPr/>
        </p:nvSpPr>
        <p:spPr bwMode="auto">
          <a:xfrm>
            <a:off x="3200400" y="2695575"/>
            <a:ext cx="641350" cy="20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700" i="1">
                <a:latin typeface="Arial Black" panose="020B0A04020102020204" pitchFamily="34" charset="0"/>
              </a:rPr>
              <a:t>Rondonia</a:t>
            </a:r>
          </a:p>
        </p:txBody>
      </p:sp>
      <p:sp>
        <p:nvSpPr>
          <p:cNvPr id="5144" name="TextBox 6"/>
          <p:cNvSpPr txBox="1">
            <a:spLocks noChangeArrowheads="1"/>
          </p:cNvSpPr>
          <p:nvPr/>
        </p:nvSpPr>
        <p:spPr bwMode="auto">
          <a:xfrm>
            <a:off x="1455127" y="3959225"/>
            <a:ext cx="216918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600" b="1" dirty="0">
                <a:solidFill>
                  <a:srgbClr val="C00000"/>
                </a:solidFill>
              </a:rPr>
              <a:t>Cr</a:t>
            </a:r>
            <a:r>
              <a:rPr lang="en-US" altLang="en-US" sz="1600" b="1" dirty="0"/>
              <a:t>: Subtropical Rain</a:t>
            </a:r>
          </a:p>
        </p:txBody>
      </p:sp>
      <p:sp>
        <p:nvSpPr>
          <p:cNvPr id="5145" name="TextBox 77"/>
          <p:cNvSpPr txBox="1">
            <a:spLocks noChangeArrowheads="1"/>
          </p:cNvSpPr>
          <p:nvPr/>
        </p:nvSpPr>
        <p:spPr bwMode="auto">
          <a:xfrm>
            <a:off x="1371600" y="3581400"/>
            <a:ext cx="260135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600" b="1" dirty="0">
                <a:solidFill>
                  <a:srgbClr val="C00000"/>
                </a:solidFill>
              </a:rPr>
              <a:t>Aw</a:t>
            </a:r>
            <a:r>
              <a:rPr lang="en-US" altLang="en-US" sz="1600" b="1" dirty="0"/>
              <a:t>: Tropical wet and dry</a:t>
            </a:r>
          </a:p>
        </p:txBody>
      </p:sp>
      <p:grpSp>
        <p:nvGrpSpPr>
          <p:cNvPr id="9" name="Group 8">
            <a:extLst>
              <a:ext uri="{FF2B5EF4-FFF2-40B4-BE49-F238E27FC236}">
                <a16:creationId xmlns:a16="http://schemas.microsoft.com/office/drawing/2014/main" id="{045CB6DA-5443-4374-823B-6A256E881F75}"/>
              </a:ext>
            </a:extLst>
          </p:cNvPr>
          <p:cNvGrpSpPr/>
          <p:nvPr/>
        </p:nvGrpSpPr>
        <p:grpSpPr>
          <a:xfrm>
            <a:off x="1752600" y="3940628"/>
            <a:ext cx="5153025" cy="1183822"/>
            <a:chOff x="1752600" y="3940628"/>
            <a:chExt cx="5153025" cy="1183822"/>
          </a:xfrm>
        </p:grpSpPr>
        <p:cxnSp>
          <p:nvCxnSpPr>
            <p:cNvPr id="3" name="Straight Connector 2"/>
            <p:cNvCxnSpPr/>
            <p:nvPr/>
          </p:nvCxnSpPr>
          <p:spPr>
            <a:xfrm>
              <a:off x="3810000" y="3962400"/>
              <a:ext cx="3095625" cy="1162050"/>
            </a:xfrm>
            <a:prstGeom prst="line">
              <a:avLst/>
            </a:prstGeom>
            <a:ln w="317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1752600" y="3940628"/>
              <a:ext cx="2066925" cy="19050"/>
            </a:xfrm>
            <a:prstGeom prst="line">
              <a:avLst/>
            </a:prstGeom>
            <a:ln w="31750">
              <a:solidFill>
                <a:srgbClr val="0000FF"/>
              </a:solidFill>
            </a:ln>
          </p:spPr>
          <p:style>
            <a:lnRef idx="1">
              <a:schemeClr val="accent1"/>
            </a:lnRef>
            <a:fillRef idx="0">
              <a:schemeClr val="accent1"/>
            </a:fillRef>
            <a:effectRef idx="0">
              <a:schemeClr val="accent1"/>
            </a:effectRef>
            <a:fontRef idx="minor">
              <a:schemeClr val="tx1"/>
            </a:fontRef>
          </p:style>
        </p:cxnSp>
      </p:grpSp>
      <p:grpSp>
        <p:nvGrpSpPr>
          <p:cNvPr id="78" name="Group 67"/>
          <p:cNvGrpSpPr>
            <a:grpSpLocks/>
          </p:cNvGrpSpPr>
          <p:nvPr/>
        </p:nvGrpSpPr>
        <p:grpSpPr bwMode="auto">
          <a:xfrm>
            <a:off x="76200" y="6459537"/>
            <a:ext cx="2595563" cy="398463"/>
            <a:chOff x="96" y="4080"/>
            <a:chExt cx="1635" cy="251"/>
          </a:xfrm>
        </p:grpSpPr>
        <p:sp>
          <p:nvSpPr>
            <p:cNvPr id="79" name="Text Box 68"/>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80" name="Picture 69" descr="USDA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 name="Text Box 70"/>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grpSp>
        <p:nvGrpSpPr>
          <p:cNvPr id="83" name="Group 82">
            <a:extLst>
              <a:ext uri="{FF2B5EF4-FFF2-40B4-BE49-F238E27FC236}">
                <a16:creationId xmlns:a16="http://schemas.microsoft.com/office/drawing/2014/main" id="{6C8E586B-1B19-4476-9253-E7F5F8E93D71}"/>
              </a:ext>
            </a:extLst>
          </p:cNvPr>
          <p:cNvGrpSpPr/>
          <p:nvPr/>
        </p:nvGrpSpPr>
        <p:grpSpPr>
          <a:xfrm>
            <a:off x="7334247" y="5350941"/>
            <a:ext cx="4610106" cy="1067197"/>
            <a:chOff x="7418924" y="5662477"/>
            <a:chExt cx="4610106" cy="1067197"/>
          </a:xfrm>
        </p:grpSpPr>
        <p:sp>
          <p:nvSpPr>
            <p:cNvPr id="84" name="Rectangle 86">
              <a:extLst>
                <a:ext uri="{FF2B5EF4-FFF2-40B4-BE49-F238E27FC236}">
                  <a16:creationId xmlns:a16="http://schemas.microsoft.com/office/drawing/2014/main" id="{418C88E3-216B-4E56-89C6-D5D050E458B0}"/>
                </a:ext>
              </a:extLst>
            </p:cNvPr>
            <p:cNvSpPr>
              <a:spLocks noChangeArrowheads="1"/>
            </p:cNvSpPr>
            <p:nvPr/>
          </p:nvSpPr>
          <p:spPr bwMode="auto">
            <a:xfrm>
              <a:off x="7418924" y="5834177"/>
              <a:ext cx="4610106" cy="708958"/>
            </a:xfrm>
            <a:prstGeom prst="rect">
              <a:avLst/>
            </a:prstGeom>
            <a:noFill/>
            <a:ln w="1746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5" name="Rectangle 87">
              <a:extLst>
                <a:ext uri="{FF2B5EF4-FFF2-40B4-BE49-F238E27FC236}">
                  <a16:creationId xmlns:a16="http://schemas.microsoft.com/office/drawing/2014/main" id="{6891EE62-A6D3-43F1-AB17-8493514EAC2E}"/>
                </a:ext>
              </a:extLst>
            </p:cNvPr>
            <p:cNvSpPr>
              <a:spLocks noChangeArrowheads="1"/>
            </p:cNvSpPr>
            <p:nvPr/>
          </p:nvSpPr>
          <p:spPr bwMode="auto">
            <a:xfrm>
              <a:off x="9801521" y="6573319"/>
              <a:ext cx="248028"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JAN</a:t>
              </a:r>
              <a:endParaRPr lang="en-US" altLang="en-US" sz="1800" dirty="0"/>
            </a:p>
          </p:txBody>
        </p:sp>
        <p:sp>
          <p:nvSpPr>
            <p:cNvPr id="86" name="Rectangle 88">
              <a:extLst>
                <a:ext uri="{FF2B5EF4-FFF2-40B4-BE49-F238E27FC236}">
                  <a16:creationId xmlns:a16="http://schemas.microsoft.com/office/drawing/2014/main" id="{2798A4E8-8B59-40EA-A369-174F43C43655}"/>
                </a:ext>
              </a:extLst>
            </p:cNvPr>
            <p:cNvSpPr>
              <a:spLocks noChangeArrowheads="1"/>
            </p:cNvSpPr>
            <p:nvPr/>
          </p:nvSpPr>
          <p:spPr bwMode="auto">
            <a:xfrm>
              <a:off x="10182112" y="6573318"/>
              <a:ext cx="256228"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FEB</a:t>
              </a:r>
              <a:endParaRPr lang="en-US" altLang="en-US" sz="1800" dirty="0"/>
            </a:p>
          </p:txBody>
        </p:sp>
        <p:sp>
          <p:nvSpPr>
            <p:cNvPr id="87" name="Rectangle 89">
              <a:extLst>
                <a:ext uri="{FF2B5EF4-FFF2-40B4-BE49-F238E27FC236}">
                  <a16:creationId xmlns:a16="http://schemas.microsoft.com/office/drawing/2014/main" id="{88B6A041-75CD-478F-AF60-F9CD948F8153}"/>
                </a:ext>
              </a:extLst>
            </p:cNvPr>
            <p:cNvSpPr>
              <a:spLocks noChangeArrowheads="1"/>
            </p:cNvSpPr>
            <p:nvPr/>
          </p:nvSpPr>
          <p:spPr bwMode="auto">
            <a:xfrm>
              <a:off x="10551389" y="6575829"/>
              <a:ext cx="291073"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MAR</a:t>
              </a:r>
              <a:endParaRPr lang="en-US" altLang="en-US" sz="1800" dirty="0"/>
            </a:p>
          </p:txBody>
        </p:sp>
        <p:sp>
          <p:nvSpPr>
            <p:cNvPr id="88" name="Rectangle 90">
              <a:extLst>
                <a:ext uri="{FF2B5EF4-FFF2-40B4-BE49-F238E27FC236}">
                  <a16:creationId xmlns:a16="http://schemas.microsoft.com/office/drawing/2014/main" id="{D46D8E1F-5732-4FA2-BAB3-2516B8120739}"/>
                </a:ext>
              </a:extLst>
            </p:cNvPr>
            <p:cNvSpPr>
              <a:spLocks noChangeArrowheads="1"/>
            </p:cNvSpPr>
            <p:nvPr/>
          </p:nvSpPr>
          <p:spPr bwMode="auto">
            <a:xfrm>
              <a:off x="10962618" y="6575829"/>
              <a:ext cx="270575"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APR</a:t>
              </a:r>
              <a:endParaRPr lang="en-US" altLang="en-US" sz="1800" dirty="0"/>
            </a:p>
          </p:txBody>
        </p:sp>
        <p:sp>
          <p:nvSpPr>
            <p:cNvPr id="89" name="Rectangle 91">
              <a:extLst>
                <a:ext uri="{FF2B5EF4-FFF2-40B4-BE49-F238E27FC236}">
                  <a16:creationId xmlns:a16="http://schemas.microsoft.com/office/drawing/2014/main" id="{7B99398A-914E-410F-BD31-F699801F207E}"/>
                </a:ext>
              </a:extLst>
            </p:cNvPr>
            <p:cNvSpPr>
              <a:spLocks noChangeArrowheads="1"/>
            </p:cNvSpPr>
            <p:nvPr/>
          </p:nvSpPr>
          <p:spPr bwMode="auto">
            <a:xfrm>
              <a:off x="11327660" y="6575829"/>
              <a:ext cx="284925"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MAY</a:t>
              </a:r>
              <a:endParaRPr lang="en-US" altLang="en-US" sz="1800" dirty="0"/>
            </a:p>
          </p:txBody>
        </p:sp>
        <p:sp>
          <p:nvSpPr>
            <p:cNvPr id="90" name="Rectangle 92">
              <a:extLst>
                <a:ext uri="{FF2B5EF4-FFF2-40B4-BE49-F238E27FC236}">
                  <a16:creationId xmlns:a16="http://schemas.microsoft.com/office/drawing/2014/main" id="{93AED0AF-2AAF-4EE3-B78D-42C9837F0FCA}"/>
                </a:ext>
              </a:extLst>
            </p:cNvPr>
            <p:cNvSpPr>
              <a:spLocks noChangeArrowheads="1"/>
            </p:cNvSpPr>
            <p:nvPr/>
          </p:nvSpPr>
          <p:spPr bwMode="auto">
            <a:xfrm>
              <a:off x="11724431" y="6575829"/>
              <a:ext cx="254176"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JUN</a:t>
              </a:r>
              <a:endParaRPr lang="en-US" altLang="en-US" sz="1800" dirty="0"/>
            </a:p>
          </p:txBody>
        </p:sp>
        <p:sp>
          <p:nvSpPr>
            <p:cNvPr id="91" name="Rectangle 93">
              <a:extLst>
                <a:ext uri="{FF2B5EF4-FFF2-40B4-BE49-F238E27FC236}">
                  <a16:creationId xmlns:a16="http://schemas.microsoft.com/office/drawing/2014/main" id="{8D776950-7C04-47EC-ABBA-7992FC3BCDAD}"/>
                </a:ext>
              </a:extLst>
            </p:cNvPr>
            <p:cNvSpPr>
              <a:spLocks noChangeArrowheads="1"/>
            </p:cNvSpPr>
            <p:nvPr/>
          </p:nvSpPr>
          <p:spPr bwMode="auto">
            <a:xfrm>
              <a:off x="7523010" y="6575830"/>
              <a:ext cx="233679"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JUL</a:t>
              </a:r>
              <a:endParaRPr lang="en-US" altLang="en-US" sz="1800" dirty="0"/>
            </a:p>
          </p:txBody>
        </p:sp>
        <p:sp>
          <p:nvSpPr>
            <p:cNvPr id="92" name="Rectangle 94">
              <a:extLst>
                <a:ext uri="{FF2B5EF4-FFF2-40B4-BE49-F238E27FC236}">
                  <a16:creationId xmlns:a16="http://schemas.microsoft.com/office/drawing/2014/main" id="{B98F61FD-971A-4438-99CF-5BC9365B70E7}"/>
                </a:ext>
              </a:extLst>
            </p:cNvPr>
            <p:cNvSpPr>
              <a:spLocks noChangeArrowheads="1"/>
            </p:cNvSpPr>
            <p:nvPr/>
          </p:nvSpPr>
          <p:spPr bwMode="auto">
            <a:xfrm>
              <a:off x="7843293" y="6575830"/>
              <a:ext cx="284925"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AUG</a:t>
              </a:r>
              <a:endParaRPr lang="en-US" altLang="en-US" sz="1800" dirty="0"/>
            </a:p>
          </p:txBody>
        </p:sp>
        <p:sp>
          <p:nvSpPr>
            <p:cNvPr id="93" name="Rectangle 95">
              <a:extLst>
                <a:ext uri="{FF2B5EF4-FFF2-40B4-BE49-F238E27FC236}">
                  <a16:creationId xmlns:a16="http://schemas.microsoft.com/office/drawing/2014/main" id="{1734A083-5859-4C13-9EFE-89B4816D20BB}"/>
                </a:ext>
              </a:extLst>
            </p:cNvPr>
            <p:cNvSpPr>
              <a:spLocks noChangeArrowheads="1"/>
            </p:cNvSpPr>
            <p:nvPr/>
          </p:nvSpPr>
          <p:spPr bwMode="auto">
            <a:xfrm>
              <a:off x="8248151" y="6575830"/>
              <a:ext cx="264426"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a:solidFill>
                    <a:srgbClr val="000000"/>
                  </a:solidFill>
                </a:rPr>
                <a:t>SEP</a:t>
              </a:r>
              <a:endParaRPr lang="en-US" altLang="en-US" sz="1800"/>
            </a:p>
          </p:txBody>
        </p:sp>
        <p:sp>
          <p:nvSpPr>
            <p:cNvPr id="94" name="Rectangle 96">
              <a:extLst>
                <a:ext uri="{FF2B5EF4-FFF2-40B4-BE49-F238E27FC236}">
                  <a16:creationId xmlns:a16="http://schemas.microsoft.com/office/drawing/2014/main" id="{95C0B3DB-6384-43DB-82E7-6F8851B69EBB}"/>
                </a:ext>
              </a:extLst>
            </p:cNvPr>
            <p:cNvSpPr>
              <a:spLocks noChangeArrowheads="1"/>
            </p:cNvSpPr>
            <p:nvPr/>
          </p:nvSpPr>
          <p:spPr bwMode="auto">
            <a:xfrm>
              <a:off x="8644586" y="6575830"/>
              <a:ext cx="276725"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OCT</a:t>
              </a:r>
              <a:endParaRPr lang="en-US" altLang="en-US" sz="1800" dirty="0"/>
            </a:p>
          </p:txBody>
        </p:sp>
        <p:sp>
          <p:nvSpPr>
            <p:cNvPr id="95" name="Rectangle 97">
              <a:extLst>
                <a:ext uri="{FF2B5EF4-FFF2-40B4-BE49-F238E27FC236}">
                  <a16:creationId xmlns:a16="http://schemas.microsoft.com/office/drawing/2014/main" id="{E12EC274-B86A-427E-B053-425ED5160775}"/>
                </a:ext>
              </a:extLst>
            </p:cNvPr>
            <p:cNvSpPr>
              <a:spLocks noChangeArrowheads="1"/>
            </p:cNvSpPr>
            <p:nvPr/>
          </p:nvSpPr>
          <p:spPr bwMode="auto">
            <a:xfrm>
              <a:off x="9022327" y="6575830"/>
              <a:ext cx="284925"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a:solidFill>
                    <a:srgbClr val="000000"/>
                  </a:solidFill>
                </a:rPr>
                <a:t>NOV</a:t>
              </a:r>
              <a:endParaRPr lang="en-US" altLang="en-US" sz="1800"/>
            </a:p>
          </p:txBody>
        </p:sp>
        <p:sp>
          <p:nvSpPr>
            <p:cNvPr id="96" name="Rectangle 98">
              <a:extLst>
                <a:ext uri="{FF2B5EF4-FFF2-40B4-BE49-F238E27FC236}">
                  <a16:creationId xmlns:a16="http://schemas.microsoft.com/office/drawing/2014/main" id="{D00FD01C-32BB-486D-81B2-29ACCFF2B1A9}"/>
                </a:ext>
              </a:extLst>
            </p:cNvPr>
            <p:cNvSpPr>
              <a:spLocks noChangeArrowheads="1"/>
            </p:cNvSpPr>
            <p:nvPr/>
          </p:nvSpPr>
          <p:spPr bwMode="auto">
            <a:xfrm>
              <a:off x="9395794" y="6575830"/>
              <a:ext cx="276725"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DEC</a:t>
              </a:r>
              <a:endParaRPr lang="en-US" altLang="en-US" sz="1800" dirty="0"/>
            </a:p>
          </p:txBody>
        </p:sp>
        <p:sp>
          <p:nvSpPr>
            <p:cNvPr id="97" name="Line 99">
              <a:extLst>
                <a:ext uri="{FF2B5EF4-FFF2-40B4-BE49-F238E27FC236}">
                  <a16:creationId xmlns:a16="http://schemas.microsoft.com/office/drawing/2014/main" id="{7982B6C5-F509-420B-98E1-3F2CA4758C76}"/>
                </a:ext>
              </a:extLst>
            </p:cNvPr>
            <p:cNvSpPr>
              <a:spLocks noChangeShapeType="1"/>
            </p:cNvSpPr>
            <p:nvPr/>
          </p:nvSpPr>
          <p:spPr bwMode="auto">
            <a:xfrm>
              <a:off x="8552528" y="6489791"/>
              <a:ext cx="1761" cy="12733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8" name="Line 100">
              <a:extLst>
                <a:ext uri="{FF2B5EF4-FFF2-40B4-BE49-F238E27FC236}">
                  <a16:creationId xmlns:a16="http://schemas.microsoft.com/office/drawing/2014/main" id="{D713F583-3885-4183-8EA7-9269335E91EE}"/>
                </a:ext>
              </a:extLst>
            </p:cNvPr>
            <p:cNvSpPr>
              <a:spLocks noChangeShapeType="1"/>
            </p:cNvSpPr>
            <p:nvPr/>
          </p:nvSpPr>
          <p:spPr bwMode="auto">
            <a:xfrm>
              <a:off x="7772736" y="6496674"/>
              <a:ext cx="1760" cy="12389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9" name="Line 101">
              <a:extLst>
                <a:ext uri="{FF2B5EF4-FFF2-40B4-BE49-F238E27FC236}">
                  <a16:creationId xmlns:a16="http://schemas.microsoft.com/office/drawing/2014/main" id="{7D821ADB-C730-4BBA-8895-461B528DDE94}"/>
                </a:ext>
              </a:extLst>
            </p:cNvPr>
            <p:cNvSpPr>
              <a:spLocks noChangeShapeType="1"/>
            </p:cNvSpPr>
            <p:nvPr/>
          </p:nvSpPr>
          <p:spPr bwMode="auto">
            <a:xfrm>
              <a:off x="8163512" y="6491512"/>
              <a:ext cx="1760" cy="12561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0" name="Line 102">
              <a:extLst>
                <a:ext uri="{FF2B5EF4-FFF2-40B4-BE49-F238E27FC236}">
                  <a16:creationId xmlns:a16="http://schemas.microsoft.com/office/drawing/2014/main" id="{7CA9495A-B742-4B64-AF79-308F61941CFC}"/>
                </a:ext>
              </a:extLst>
            </p:cNvPr>
            <p:cNvSpPr>
              <a:spLocks noChangeShapeType="1"/>
            </p:cNvSpPr>
            <p:nvPr/>
          </p:nvSpPr>
          <p:spPr bwMode="auto">
            <a:xfrm>
              <a:off x="8930983" y="6496674"/>
              <a:ext cx="1760" cy="12389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 name="Line 103">
              <a:extLst>
                <a:ext uri="{FF2B5EF4-FFF2-40B4-BE49-F238E27FC236}">
                  <a16:creationId xmlns:a16="http://schemas.microsoft.com/office/drawing/2014/main" id="{4CD7EBD4-D133-4A4B-8EA8-E014F70AD6AF}"/>
                </a:ext>
              </a:extLst>
            </p:cNvPr>
            <p:cNvSpPr>
              <a:spLocks noChangeShapeType="1"/>
            </p:cNvSpPr>
            <p:nvPr/>
          </p:nvSpPr>
          <p:spPr bwMode="auto">
            <a:xfrm>
              <a:off x="9709015" y="6496674"/>
              <a:ext cx="1760" cy="12561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 name="Line 104">
              <a:extLst>
                <a:ext uri="{FF2B5EF4-FFF2-40B4-BE49-F238E27FC236}">
                  <a16:creationId xmlns:a16="http://schemas.microsoft.com/office/drawing/2014/main" id="{46ADC5CC-F2A0-421A-B7F4-30402553415C}"/>
                </a:ext>
              </a:extLst>
            </p:cNvPr>
            <p:cNvSpPr>
              <a:spLocks noChangeShapeType="1"/>
            </p:cNvSpPr>
            <p:nvPr/>
          </p:nvSpPr>
          <p:spPr bwMode="auto">
            <a:xfrm>
              <a:off x="10092751" y="6498395"/>
              <a:ext cx="1760" cy="12733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 name="Line 105">
              <a:extLst>
                <a:ext uri="{FF2B5EF4-FFF2-40B4-BE49-F238E27FC236}">
                  <a16:creationId xmlns:a16="http://schemas.microsoft.com/office/drawing/2014/main" id="{7802453C-397B-48BA-B393-94B6F2F76FCB}"/>
                </a:ext>
              </a:extLst>
            </p:cNvPr>
            <p:cNvSpPr>
              <a:spLocks noChangeShapeType="1"/>
            </p:cNvSpPr>
            <p:nvPr/>
          </p:nvSpPr>
          <p:spPr bwMode="auto">
            <a:xfrm>
              <a:off x="10487047" y="6496674"/>
              <a:ext cx="1760" cy="12561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 name="Line 106">
              <a:extLst>
                <a:ext uri="{FF2B5EF4-FFF2-40B4-BE49-F238E27FC236}">
                  <a16:creationId xmlns:a16="http://schemas.microsoft.com/office/drawing/2014/main" id="{F827B87B-D462-4FFE-B674-27C4476F8EF2}"/>
                </a:ext>
              </a:extLst>
            </p:cNvPr>
            <p:cNvSpPr>
              <a:spLocks noChangeShapeType="1"/>
            </p:cNvSpPr>
            <p:nvPr/>
          </p:nvSpPr>
          <p:spPr bwMode="auto">
            <a:xfrm>
              <a:off x="10867262" y="6496674"/>
              <a:ext cx="1760" cy="12561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5" name="Line 107">
              <a:extLst>
                <a:ext uri="{FF2B5EF4-FFF2-40B4-BE49-F238E27FC236}">
                  <a16:creationId xmlns:a16="http://schemas.microsoft.com/office/drawing/2014/main" id="{899CCD83-D2DD-4A94-9790-85454913F438}"/>
                </a:ext>
              </a:extLst>
            </p:cNvPr>
            <p:cNvSpPr>
              <a:spLocks noChangeShapeType="1"/>
            </p:cNvSpPr>
            <p:nvPr/>
          </p:nvSpPr>
          <p:spPr bwMode="auto">
            <a:xfrm>
              <a:off x="11252757" y="6498395"/>
              <a:ext cx="1761" cy="12733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 name="Line 108">
              <a:extLst>
                <a:ext uri="{FF2B5EF4-FFF2-40B4-BE49-F238E27FC236}">
                  <a16:creationId xmlns:a16="http://schemas.microsoft.com/office/drawing/2014/main" id="{380C55BF-B133-4E8C-A3C1-C075786BCA0B}"/>
                </a:ext>
              </a:extLst>
            </p:cNvPr>
            <p:cNvSpPr>
              <a:spLocks noChangeShapeType="1"/>
            </p:cNvSpPr>
            <p:nvPr/>
          </p:nvSpPr>
          <p:spPr bwMode="auto">
            <a:xfrm>
              <a:off x="11643534" y="6496674"/>
              <a:ext cx="1761" cy="12389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7" name="Line 109">
              <a:extLst>
                <a:ext uri="{FF2B5EF4-FFF2-40B4-BE49-F238E27FC236}">
                  <a16:creationId xmlns:a16="http://schemas.microsoft.com/office/drawing/2014/main" id="{EA3BF007-12AA-446E-B841-E6755B702560}"/>
                </a:ext>
              </a:extLst>
            </p:cNvPr>
            <p:cNvSpPr>
              <a:spLocks noChangeShapeType="1"/>
            </p:cNvSpPr>
            <p:nvPr/>
          </p:nvSpPr>
          <p:spPr bwMode="auto">
            <a:xfrm>
              <a:off x="9318239" y="6496674"/>
              <a:ext cx="1760" cy="12389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8" name="Rectangle 110">
              <a:extLst>
                <a:ext uri="{FF2B5EF4-FFF2-40B4-BE49-F238E27FC236}">
                  <a16:creationId xmlns:a16="http://schemas.microsoft.com/office/drawing/2014/main" id="{77E2F569-63C1-4308-ADE3-BB5E1E26ABEB}"/>
                </a:ext>
              </a:extLst>
            </p:cNvPr>
            <p:cNvSpPr>
              <a:spLocks noChangeArrowheads="1"/>
            </p:cNvSpPr>
            <p:nvPr/>
          </p:nvSpPr>
          <p:spPr bwMode="auto">
            <a:xfrm>
              <a:off x="7429486" y="5662477"/>
              <a:ext cx="2492669" cy="15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00" b="1" dirty="0">
                  <a:solidFill>
                    <a:srgbClr val="000000"/>
                  </a:solidFill>
                </a:rPr>
                <a:t>Soybean crop calendar for most of Brazil</a:t>
              </a:r>
              <a:endParaRPr lang="en-US" altLang="en-US" sz="1000" dirty="0"/>
            </a:p>
          </p:txBody>
        </p:sp>
        <p:sp>
          <p:nvSpPr>
            <p:cNvPr id="109" name="Rectangle 111">
              <a:extLst>
                <a:ext uri="{FF2B5EF4-FFF2-40B4-BE49-F238E27FC236}">
                  <a16:creationId xmlns:a16="http://schemas.microsoft.com/office/drawing/2014/main" id="{298B680B-BB68-4AFB-91D4-A28E34F78528}"/>
                </a:ext>
              </a:extLst>
            </p:cNvPr>
            <p:cNvSpPr>
              <a:spLocks noChangeArrowheads="1"/>
            </p:cNvSpPr>
            <p:nvPr/>
          </p:nvSpPr>
          <p:spPr bwMode="auto">
            <a:xfrm>
              <a:off x="8349039" y="5867606"/>
              <a:ext cx="1272664" cy="147986"/>
            </a:xfrm>
            <a:prstGeom prst="rect">
              <a:avLst/>
            </a:prstGeom>
            <a:solidFill>
              <a:srgbClr val="FFFF00"/>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10" name="Rectangle 112">
              <a:extLst>
                <a:ext uri="{FF2B5EF4-FFF2-40B4-BE49-F238E27FC236}">
                  <a16:creationId xmlns:a16="http://schemas.microsoft.com/office/drawing/2014/main" id="{DAE0807B-D960-4719-92CD-8A6A864284C4}"/>
                </a:ext>
              </a:extLst>
            </p:cNvPr>
            <p:cNvSpPr>
              <a:spLocks noChangeArrowheads="1"/>
            </p:cNvSpPr>
            <p:nvPr/>
          </p:nvSpPr>
          <p:spPr bwMode="auto">
            <a:xfrm>
              <a:off x="8738241" y="5863812"/>
              <a:ext cx="582147" cy="173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Planting</a:t>
              </a:r>
              <a:endParaRPr lang="en-US" altLang="en-US" sz="1800" dirty="0"/>
            </a:p>
          </p:txBody>
        </p:sp>
        <p:sp>
          <p:nvSpPr>
            <p:cNvPr id="111" name="Rectangle 113">
              <a:extLst>
                <a:ext uri="{FF2B5EF4-FFF2-40B4-BE49-F238E27FC236}">
                  <a16:creationId xmlns:a16="http://schemas.microsoft.com/office/drawing/2014/main" id="{52418BF0-D91E-4A1E-BA81-0E03D44B1EC5}"/>
                </a:ext>
              </a:extLst>
            </p:cNvPr>
            <p:cNvSpPr>
              <a:spLocks noChangeArrowheads="1"/>
            </p:cNvSpPr>
            <p:nvPr/>
          </p:nvSpPr>
          <p:spPr bwMode="auto">
            <a:xfrm>
              <a:off x="10188996" y="6361690"/>
              <a:ext cx="1181131" cy="149707"/>
            </a:xfrm>
            <a:prstGeom prst="rect">
              <a:avLst/>
            </a:prstGeom>
            <a:solidFill>
              <a:srgbClr val="FFFF00"/>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12" name="Rectangle 114">
              <a:extLst>
                <a:ext uri="{FF2B5EF4-FFF2-40B4-BE49-F238E27FC236}">
                  <a16:creationId xmlns:a16="http://schemas.microsoft.com/office/drawing/2014/main" id="{182939A2-A0E8-4801-A7B6-ED35D7A0EA6F}"/>
                </a:ext>
              </a:extLst>
            </p:cNvPr>
            <p:cNvSpPr>
              <a:spLocks noChangeArrowheads="1"/>
            </p:cNvSpPr>
            <p:nvPr/>
          </p:nvSpPr>
          <p:spPr bwMode="auto">
            <a:xfrm>
              <a:off x="10476487" y="6365129"/>
              <a:ext cx="762530" cy="173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Harvesting</a:t>
              </a:r>
              <a:endParaRPr lang="en-US" altLang="en-US" sz="1800" dirty="0"/>
            </a:p>
          </p:txBody>
        </p:sp>
        <p:sp>
          <p:nvSpPr>
            <p:cNvPr id="113" name="Rectangle 115">
              <a:extLst>
                <a:ext uri="{FF2B5EF4-FFF2-40B4-BE49-F238E27FC236}">
                  <a16:creationId xmlns:a16="http://schemas.microsoft.com/office/drawing/2014/main" id="{96E2938F-5DE5-4DCC-8ECB-BC40FA494690}"/>
                </a:ext>
              </a:extLst>
            </p:cNvPr>
            <p:cNvSpPr>
              <a:spLocks noChangeArrowheads="1"/>
            </p:cNvSpPr>
            <p:nvPr/>
          </p:nvSpPr>
          <p:spPr bwMode="auto">
            <a:xfrm>
              <a:off x="9357099" y="6038241"/>
              <a:ext cx="956014" cy="147986"/>
            </a:xfrm>
            <a:prstGeom prst="rect">
              <a:avLst/>
            </a:prstGeom>
            <a:solidFill>
              <a:srgbClr val="FF9494"/>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14" name="Rectangle 116">
              <a:extLst>
                <a:ext uri="{FF2B5EF4-FFF2-40B4-BE49-F238E27FC236}">
                  <a16:creationId xmlns:a16="http://schemas.microsoft.com/office/drawing/2014/main" id="{B7C0AF91-A285-4254-86B8-6801DB818AD3}"/>
                </a:ext>
              </a:extLst>
            </p:cNvPr>
            <p:cNvSpPr>
              <a:spLocks noChangeArrowheads="1"/>
            </p:cNvSpPr>
            <p:nvPr/>
          </p:nvSpPr>
          <p:spPr bwMode="auto">
            <a:xfrm>
              <a:off x="9656208" y="6208324"/>
              <a:ext cx="1004038" cy="134614"/>
            </a:xfrm>
            <a:prstGeom prst="rect">
              <a:avLst/>
            </a:prstGeom>
            <a:solidFill>
              <a:srgbClr val="FF9494"/>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15" name="Rectangle 117">
              <a:extLst>
                <a:ext uri="{FF2B5EF4-FFF2-40B4-BE49-F238E27FC236}">
                  <a16:creationId xmlns:a16="http://schemas.microsoft.com/office/drawing/2014/main" id="{88B3B366-E7B0-48BD-84B0-ADCB20B146ED}"/>
                </a:ext>
              </a:extLst>
            </p:cNvPr>
            <p:cNvSpPr>
              <a:spLocks noChangeArrowheads="1"/>
            </p:cNvSpPr>
            <p:nvPr/>
          </p:nvSpPr>
          <p:spPr bwMode="auto">
            <a:xfrm>
              <a:off x="10023867" y="6211766"/>
              <a:ext cx="457129"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Fill</a:t>
              </a:r>
              <a:endParaRPr lang="en-US" altLang="en-US" sz="1800" dirty="0"/>
            </a:p>
          </p:txBody>
        </p:sp>
        <p:sp>
          <p:nvSpPr>
            <p:cNvPr id="116" name="Rectangle 118">
              <a:extLst>
                <a:ext uri="{FF2B5EF4-FFF2-40B4-BE49-F238E27FC236}">
                  <a16:creationId xmlns:a16="http://schemas.microsoft.com/office/drawing/2014/main" id="{FEDDE351-58B4-444B-A2A8-3257835C2AC5}"/>
                </a:ext>
              </a:extLst>
            </p:cNvPr>
            <p:cNvSpPr>
              <a:spLocks noChangeArrowheads="1"/>
            </p:cNvSpPr>
            <p:nvPr/>
          </p:nvSpPr>
          <p:spPr bwMode="auto">
            <a:xfrm>
              <a:off x="9656606" y="6051613"/>
              <a:ext cx="371017" cy="134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700" b="1" dirty="0">
                  <a:solidFill>
                    <a:srgbClr val="000000"/>
                  </a:solidFill>
                </a:rPr>
                <a:t>Flower</a:t>
              </a:r>
              <a:endParaRPr lang="en-US" altLang="en-US" sz="1800" dirty="0"/>
            </a:p>
          </p:txBody>
        </p:sp>
      </p:grpSp>
    </p:spTree>
    <p:extLst>
      <p:ext uri="{BB962C8B-B14F-4D97-AF65-F5344CB8AC3E}">
        <p14:creationId xmlns:p14="http://schemas.microsoft.com/office/powerpoint/2010/main" val="315392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8A5643-4C5E-47B1-AFE6-0EDD364BFC99}"/>
              </a:ext>
            </a:extLst>
          </p:cNvPr>
          <p:cNvPicPr>
            <a:picLocks noChangeAspect="1"/>
          </p:cNvPicPr>
          <p:nvPr/>
        </p:nvPicPr>
        <p:blipFill rotWithShape="1">
          <a:blip r:embed="rId3">
            <a:extLst>
              <a:ext uri="{28A0092B-C50C-407E-A947-70E740481C1C}">
                <a14:useLocalDpi xmlns:a14="http://schemas.microsoft.com/office/drawing/2010/main" val="0"/>
              </a:ext>
            </a:extLst>
          </a:blip>
          <a:srcRect l="18479" r="19923"/>
          <a:stretch/>
        </p:blipFill>
        <p:spPr>
          <a:xfrm>
            <a:off x="0" y="685800"/>
            <a:ext cx="6096000" cy="5276850"/>
          </a:xfrm>
          <a:prstGeom prst="rect">
            <a:avLst/>
          </a:prstGeom>
          <a:ln w="12700">
            <a:solidFill>
              <a:schemeClr val="tx1"/>
            </a:solidFill>
          </a:ln>
        </p:spPr>
      </p:pic>
      <p:pic>
        <p:nvPicPr>
          <p:cNvPr id="35" name="Picture 34" descr="Map&#10;&#10;Description automatically generated">
            <a:extLst>
              <a:ext uri="{FF2B5EF4-FFF2-40B4-BE49-F238E27FC236}">
                <a16:creationId xmlns:a16="http://schemas.microsoft.com/office/drawing/2014/main" id="{2A7334A6-BB99-4663-A158-B7A3EE105902}"/>
              </a:ext>
            </a:extLst>
          </p:cNvPr>
          <p:cNvPicPr>
            <a:picLocks noChangeAspect="1"/>
          </p:cNvPicPr>
          <p:nvPr/>
        </p:nvPicPr>
        <p:blipFill rotWithShape="1">
          <a:blip r:embed="rId4">
            <a:extLst>
              <a:ext uri="{28A0092B-C50C-407E-A947-70E740481C1C}">
                <a14:useLocalDpi xmlns:a14="http://schemas.microsoft.com/office/drawing/2010/main" val="0"/>
              </a:ext>
            </a:extLst>
          </a:blip>
          <a:srcRect l="18383" r="20019"/>
          <a:stretch/>
        </p:blipFill>
        <p:spPr>
          <a:xfrm>
            <a:off x="6096000" y="685800"/>
            <a:ext cx="6096000" cy="5276850"/>
          </a:xfrm>
          <a:prstGeom prst="rect">
            <a:avLst/>
          </a:prstGeom>
          <a:ln w="12700">
            <a:solidFill>
              <a:schemeClr val="tx1"/>
            </a:solidFill>
          </a:ln>
        </p:spPr>
      </p:pic>
      <p:sp>
        <p:nvSpPr>
          <p:cNvPr id="32" name="TextBox 31"/>
          <p:cNvSpPr txBox="1"/>
          <p:nvPr/>
        </p:nvSpPr>
        <p:spPr>
          <a:xfrm>
            <a:off x="3995300" y="33676"/>
            <a:ext cx="4244880" cy="646331"/>
          </a:xfrm>
          <a:prstGeom prst="rect">
            <a:avLst/>
          </a:prstGeom>
          <a:noFill/>
        </p:spPr>
        <p:txBody>
          <a:bodyPr wrap="none" rtlCol="0">
            <a:spAutoFit/>
          </a:bodyPr>
          <a:lstStyle/>
          <a:p>
            <a:pPr algn="ctr"/>
            <a:r>
              <a:rPr lang="en-US" sz="2000" b="1" dirty="0"/>
              <a:t>Brazil: Changes in Soybean Production</a:t>
            </a:r>
          </a:p>
          <a:p>
            <a:pPr algn="ctr"/>
            <a:r>
              <a:rPr lang="en-US" sz="1600" dirty="0"/>
              <a:t>1990-92 versus 2017-19</a:t>
            </a:r>
          </a:p>
        </p:txBody>
      </p:sp>
      <p:grpSp>
        <p:nvGrpSpPr>
          <p:cNvPr id="59" name="Group 67"/>
          <p:cNvGrpSpPr>
            <a:grpSpLocks/>
          </p:cNvGrpSpPr>
          <p:nvPr/>
        </p:nvGrpSpPr>
        <p:grpSpPr bwMode="auto">
          <a:xfrm>
            <a:off x="76200" y="6459537"/>
            <a:ext cx="2595563" cy="398463"/>
            <a:chOff x="96" y="4080"/>
            <a:chExt cx="1635" cy="251"/>
          </a:xfrm>
        </p:grpSpPr>
        <p:sp>
          <p:nvSpPr>
            <p:cNvPr id="60" name="Text Box 68"/>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61" name="Picture 69" descr="USDA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 Box 70"/>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
        <p:nvSpPr>
          <p:cNvPr id="34" name="TextBox 33">
            <a:extLst>
              <a:ext uri="{FF2B5EF4-FFF2-40B4-BE49-F238E27FC236}">
                <a16:creationId xmlns:a16="http://schemas.microsoft.com/office/drawing/2014/main" id="{9FE1D48B-E2D8-4533-8E9F-1ACBBF1FDBA9}"/>
              </a:ext>
            </a:extLst>
          </p:cNvPr>
          <p:cNvSpPr txBox="1"/>
          <p:nvPr/>
        </p:nvSpPr>
        <p:spPr>
          <a:xfrm>
            <a:off x="2819400" y="6128660"/>
            <a:ext cx="7096279" cy="400110"/>
          </a:xfrm>
          <a:prstGeom prst="rect">
            <a:avLst/>
          </a:prstGeom>
          <a:noFill/>
        </p:spPr>
        <p:txBody>
          <a:bodyPr wrap="square" rtlCol="0">
            <a:spAutoFit/>
          </a:bodyPr>
          <a:lstStyle/>
          <a:p>
            <a:pPr algn="ctr"/>
            <a:r>
              <a:rPr lang="en-US" sz="2000" i="1" dirty="0"/>
              <a:t>Notable northward expansion into central and northeastern Brazil.</a:t>
            </a:r>
          </a:p>
        </p:txBody>
      </p:sp>
      <p:grpSp>
        <p:nvGrpSpPr>
          <p:cNvPr id="43" name="Group 25">
            <a:extLst>
              <a:ext uri="{FF2B5EF4-FFF2-40B4-BE49-F238E27FC236}">
                <a16:creationId xmlns:a16="http://schemas.microsoft.com/office/drawing/2014/main" id="{1BF369CB-4621-4C86-94B6-BB40474A6253}"/>
              </a:ext>
            </a:extLst>
          </p:cNvPr>
          <p:cNvGrpSpPr>
            <a:grpSpLocks/>
          </p:cNvGrpSpPr>
          <p:nvPr/>
        </p:nvGrpSpPr>
        <p:grpSpPr bwMode="auto">
          <a:xfrm>
            <a:off x="6521730" y="3516141"/>
            <a:ext cx="2260600" cy="1546212"/>
            <a:chOff x="6735763" y="5238752"/>
            <a:chExt cx="2260600" cy="1545610"/>
          </a:xfrm>
        </p:grpSpPr>
        <p:sp>
          <p:nvSpPr>
            <p:cNvPr id="44" name="Text Box 109">
              <a:extLst>
                <a:ext uri="{FF2B5EF4-FFF2-40B4-BE49-F238E27FC236}">
                  <a16:creationId xmlns:a16="http://schemas.microsoft.com/office/drawing/2014/main" id="{AF730C00-5678-42BB-A0A7-59A073A175EE}"/>
                </a:ext>
              </a:extLst>
            </p:cNvPr>
            <p:cNvSpPr txBox="1">
              <a:spLocks noChangeArrowheads="1"/>
            </p:cNvSpPr>
            <p:nvPr/>
          </p:nvSpPr>
          <p:spPr bwMode="auto">
            <a:xfrm>
              <a:off x="8367059" y="6138866"/>
              <a:ext cx="595035" cy="27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200" b="1"/>
                <a:t>Major</a:t>
              </a:r>
            </a:p>
          </p:txBody>
        </p:sp>
        <p:sp>
          <p:nvSpPr>
            <p:cNvPr id="45" name="Text Box 110">
              <a:extLst>
                <a:ext uri="{FF2B5EF4-FFF2-40B4-BE49-F238E27FC236}">
                  <a16:creationId xmlns:a16="http://schemas.microsoft.com/office/drawing/2014/main" id="{49D5E8EC-44C0-4566-8C49-AB85054E5CC2}"/>
                </a:ext>
              </a:extLst>
            </p:cNvPr>
            <p:cNvSpPr txBox="1">
              <a:spLocks noChangeArrowheads="1"/>
            </p:cNvSpPr>
            <p:nvPr/>
          </p:nvSpPr>
          <p:spPr bwMode="auto">
            <a:xfrm>
              <a:off x="6735763" y="5238752"/>
              <a:ext cx="2260600" cy="476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b="1" dirty="0"/>
                <a:t>Soybean Production</a:t>
              </a:r>
            </a:p>
            <a:p>
              <a:pPr algn="ctr" eaLnBrk="1" hangingPunct="1">
                <a:spcBef>
                  <a:spcPct val="0"/>
                </a:spcBef>
                <a:buFontTx/>
                <a:buNone/>
              </a:pPr>
              <a:r>
                <a:rPr lang="en-US" altLang="en-US" sz="1100" b="1" dirty="0"/>
                <a:t>*Average (2017-19)</a:t>
              </a:r>
            </a:p>
          </p:txBody>
        </p:sp>
        <p:sp>
          <p:nvSpPr>
            <p:cNvPr id="46" name="Line 111">
              <a:extLst>
                <a:ext uri="{FF2B5EF4-FFF2-40B4-BE49-F238E27FC236}">
                  <a16:creationId xmlns:a16="http://schemas.microsoft.com/office/drawing/2014/main" id="{6AF47070-7E4A-49AD-8B31-146293E1E13D}"/>
                </a:ext>
              </a:extLst>
            </p:cNvPr>
            <p:cNvSpPr>
              <a:spLocks noChangeShapeType="1"/>
            </p:cNvSpPr>
            <p:nvPr/>
          </p:nvSpPr>
          <p:spPr bwMode="auto">
            <a:xfrm>
              <a:off x="7459663" y="6276978"/>
              <a:ext cx="9017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Text Box 112">
              <a:extLst>
                <a:ext uri="{FF2B5EF4-FFF2-40B4-BE49-F238E27FC236}">
                  <a16:creationId xmlns:a16="http://schemas.microsoft.com/office/drawing/2014/main" id="{0150F4CC-87A9-4F74-8770-A81F31529D44}"/>
                </a:ext>
              </a:extLst>
            </p:cNvPr>
            <p:cNvSpPr txBox="1">
              <a:spLocks noChangeArrowheads="1"/>
            </p:cNvSpPr>
            <p:nvPr/>
          </p:nvSpPr>
          <p:spPr bwMode="auto">
            <a:xfrm>
              <a:off x="7480301" y="6216653"/>
              <a:ext cx="756938" cy="27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i="1"/>
                <a:t>Intensity</a:t>
              </a:r>
            </a:p>
          </p:txBody>
        </p:sp>
        <p:sp>
          <p:nvSpPr>
            <p:cNvPr id="48" name="Text Box 113">
              <a:extLst>
                <a:ext uri="{FF2B5EF4-FFF2-40B4-BE49-F238E27FC236}">
                  <a16:creationId xmlns:a16="http://schemas.microsoft.com/office/drawing/2014/main" id="{BB8DDE27-DECC-41B6-9487-6CC221672FEF}"/>
                </a:ext>
              </a:extLst>
            </p:cNvPr>
            <p:cNvSpPr txBox="1">
              <a:spLocks noChangeArrowheads="1"/>
            </p:cNvSpPr>
            <p:nvPr/>
          </p:nvSpPr>
          <p:spPr bwMode="auto">
            <a:xfrm>
              <a:off x="7429501" y="6048379"/>
              <a:ext cx="917239" cy="27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i="1"/>
                <a:t>Production</a:t>
              </a:r>
            </a:p>
          </p:txBody>
        </p:sp>
        <p:sp>
          <p:nvSpPr>
            <p:cNvPr id="49" name="Text Box 114">
              <a:extLst>
                <a:ext uri="{FF2B5EF4-FFF2-40B4-BE49-F238E27FC236}">
                  <a16:creationId xmlns:a16="http://schemas.microsoft.com/office/drawing/2014/main" id="{CCD97F13-9689-41CA-B3E4-3C557BA170BD}"/>
                </a:ext>
              </a:extLst>
            </p:cNvPr>
            <p:cNvSpPr txBox="1">
              <a:spLocks noChangeArrowheads="1"/>
            </p:cNvSpPr>
            <p:nvPr/>
          </p:nvSpPr>
          <p:spPr bwMode="auto">
            <a:xfrm>
              <a:off x="6835776" y="6148390"/>
              <a:ext cx="615950" cy="27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b="1"/>
                <a:t>Minor</a:t>
              </a:r>
            </a:p>
          </p:txBody>
        </p:sp>
        <p:sp>
          <p:nvSpPr>
            <p:cNvPr id="50" name="Text Box 115">
              <a:extLst>
                <a:ext uri="{FF2B5EF4-FFF2-40B4-BE49-F238E27FC236}">
                  <a16:creationId xmlns:a16="http://schemas.microsoft.com/office/drawing/2014/main" id="{C6BE42B1-A545-4B6B-A21F-4D424B1287A1}"/>
                </a:ext>
              </a:extLst>
            </p:cNvPr>
            <p:cNvSpPr txBox="1">
              <a:spLocks noChangeArrowheads="1"/>
            </p:cNvSpPr>
            <p:nvPr/>
          </p:nvSpPr>
          <p:spPr bwMode="auto">
            <a:xfrm>
              <a:off x="7094537" y="6538237"/>
              <a:ext cx="1058303" cy="24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00" b="1" dirty="0"/>
                <a:t>*Source: IBGE</a:t>
              </a:r>
            </a:p>
          </p:txBody>
        </p:sp>
        <p:sp>
          <p:nvSpPr>
            <p:cNvPr id="51" name="Rectangle 116">
              <a:extLst>
                <a:ext uri="{FF2B5EF4-FFF2-40B4-BE49-F238E27FC236}">
                  <a16:creationId xmlns:a16="http://schemas.microsoft.com/office/drawing/2014/main" id="{F6B1F8E1-986E-4ECB-9030-8EC0D8AD21BB}"/>
                </a:ext>
              </a:extLst>
            </p:cNvPr>
            <p:cNvSpPr>
              <a:spLocks noChangeArrowheads="1"/>
            </p:cNvSpPr>
            <p:nvPr/>
          </p:nvSpPr>
          <p:spPr bwMode="auto">
            <a:xfrm>
              <a:off x="6961188" y="5826127"/>
              <a:ext cx="373063" cy="242888"/>
            </a:xfrm>
            <a:prstGeom prst="rect">
              <a:avLst/>
            </a:prstGeom>
            <a:solidFill>
              <a:srgbClr val="FFB64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52" name="Rectangle 117">
              <a:extLst>
                <a:ext uri="{FF2B5EF4-FFF2-40B4-BE49-F238E27FC236}">
                  <a16:creationId xmlns:a16="http://schemas.microsoft.com/office/drawing/2014/main" id="{CED5D0B6-6714-4D86-823D-F2CA87669AED}"/>
                </a:ext>
              </a:extLst>
            </p:cNvPr>
            <p:cNvSpPr>
              <a:spLocks noChangeArrowheads="1"/>
            </p:cNvSpPr>
            <p:nvPr/>
          </p:nvSpPr>
          <p:spPr bwMode="auto">
            <a:xfrm>
              <a:off x="7472363" y="5837240"/>
              <a:ext cx="374650" cy="230188"/>
            </a:xfrm>
            <a:prstGeom prst="rect">
              <a:avLst/>
            </a:prstGeom>
            <a:solidFill>
              <a:srgbClr val="B9774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53" name="Rectangle 118">
              <a:extLst>
                <a:ext uri="{FF2B5EF4-FFF2-40B4-BE49-F238E27FC236}">
                  <a16:creationId xmlns:a16="http://schemas.microsoft.com/office/drawing/2014/main" id="{94ADBFE0-3E96-4F5E-AF70-1EA0E518BB41}"/>
                </a:ext>
              </a:extLst>
            </p:cNvPr>
            <p:cNvSpPr>
              <a:spLocks noChangeArrowheads="1"/>
            </p:cNvSpPr>
            <p:nvPr/>
          </p:nvSpPr>
          <p:spPr bwMode="auto">
            <a:xfrm>
              <a:off x="7953376" y="5835652"/>
              <a:ext cx="376238" cy="223838"/>
            </a:xfrm>
            <a:prstGeom prst="rect">
              <a:avLst/>
            </a:prstGeom>
            <a:solidFill>
              <a:srgbClr val="CCFFCC">
                <a:alpha val="55293"/>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dirty="0"/>
            </a:p>
          </p:txBody>
        </p:sp>
        <p:sp>
          <p:nvSpPr>
            <p:cNvPr id="54" name="Rectangle 119">
              <a:extLst>
                <a:ext uri="{FF2B5EF4-FFF2-40B4-BE49-F238E27FC236}">
                  <a16:creationId xmlns:a16="http://schemas.microsoft.com/office/drawing/2014/main" id="{064C0064-4DB3-43E8-8C34-6FEEDA541667}"/>
                </a:ext>
              </a:extLst>
            </p:cNvPr>
            <p:cNvSpPr>
              <a:spLocks noChangeArrowheads="1"/>
            </p:cNvSpPr>
            <p:nvPr/>
          </p:nvSpPr>
          <p:spPr bwMode="auto">
            <a:xfrm>
              <a:off x="8467726" y="5837240"/>
              <a:ext cx="379413" cy="223838"/>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dirty="0"/>
            </a:p>
          </p:txBody>
        </p:sp>
      </p:grpSp>
      <p:grpSp>
        <p:nvGrpSpPr>
          <p:cNvPr id="55" name="Group 25">
            <a:extLst>
              <a:ext uri="{FF2B5EF4-FFF2-40B4-BE49-F238E27FC236}">
                <a16:creationId xmlns:a16="http://schemas.microsoft.com/office/drawing/2014/main" id="{0CA7DEFD-52B2-40C2-BA36-1C3B82875FD4}"/>
              </a:ext>
            </a:extLst>
          </p:cNvPr>
          <p:cNvGrpSpPr>
            <a:grpSpLocks/>
          </p:cNvGrpSpPr>
          <p:nvPr/>
        </p:nvGrpSpPr>
        <p:grpSpPr bwMode="auto">
          <a:xfrm>
            <a:off x="304800" y="3505200"/>
            <a:ext cx="2260600" cy="1546212"/>
            <a:chOff x="6735763" y="5238752"/>
            <a:chExt cx="2260600" cy="1545610"/>
          </a:xfrm>
        </p:grpSpPr>
        <p:sp>
          <p:nvSpPr>
            <p:cNvPr id="56" name="Text Box 109">
              <a:extLst>
                <a:ext uri="{FF2B5EF4-FFF2-40B4-BE49-F238E27FC236}">
                  <a16:creationId xmlns:a16="http://schemas.microsoft.com/office/drawing/2014/main" id="{BB78EBAF-9319-4F60-A896-A38B7A4B6D84}"/>
                </a:ext>
              </a:extLst>
            </p:cNvPr>
            <p:cNvSpPr txBox="1">
              <a:spLocks noChangeArrowheads="1"/>
            </p:cNvSpPr>
            <p:nvPr/>
          </p:nvSpPr>
          <p:spPr bwMode="auto">
            <a:xfrm>
              <a:off x="8367059" y="6138866"/>
              <a:ext cx="595035" cy="27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200" b="1"/>
                <a:t>Major</a:t>
              </a:r>
            </a:p>
          </p:txBody>
        </p:sp>
        <p:sp>
          <p:nvSpPr>
            <p:cNvPr id="57" name="Text Box 110">
              <a:extLst>
                <a:ext uri="{FF2B5EF4-FFF2-40B4-BE49-F238E27FC236}">
                  <a16:creationId xmlns:a16="http://schemas.microsoft.com/office/drawing/2014/main" id="{BF73E0FD-15C6-4A41-9F24-9603DF1594BC}"/>
                </a:ext>
              </a:extLst>
            </p:cNvPr>
            <p:cNvSpPr txBox="1">
              <a:spLocks noChangeArrowheads="1"/>
            </p:cNvSpPr>
            <p:nvPr/>
          </p:nvSpPr>
          <p:spPr bwMode="auto">
            <a:xfrm>
              <a:off x="6735763" y="5238752"/>
              <a:ext cx="2260600" cy="476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b="1" dirty="0"/>
                <a:t>Soybean Production</a:t>
              </a:r>
            </a:p>
            <a:p>
              <a:pPr algn="ctr" eaLnBrk="1" hangingPunct="1">
                <a:spcBef>
                  <a:spcPct val="0"/>
                </a:spcBef>
                <a:buFontTx/>
                <a:buNone/>
              </a:pPr>
              <a:r>
                <a:rPr lang="en-US" altLang="en-US" sz="1100" b="1" dirty="0"/>
                <a:t>*Average (1990-92)</a:t>
              </a:r>
            </a:p>
          </p:txBody>
        </p:sp>
        <p:sp>
          <p:nvSpPr>
            <p:cNvPr id="58" name="Line 111">
              <a:extLst>
                <a:ext uri="{FF2B5EF4-FFF2-40B4-BE49-F238E27FC236}">
                  <a16:creationId xmlns:a16="http://schemas.microsoft.com/office/drawing/2014/main" id="{ED2A2D56-E51B-445B-9596-E063E22DDCDB}"/>
                </a:ext>
              </a:extLst>
            </p:cNvPr>
            <p:cNvSpPr>
              <a:spLocks noChangeShapeType="1"/>
            </p:cNvSpPr>
            <p:nvPr/>
          </p:nvSpPr>
          <p:spPr bwMode="auto">
            <a:xfrm>
              <a:off x="7459663" y="6276978"/>
              <a:ext cx="9017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 name="Text Box 112">
              <a:extLst>
                <a:ext uri="{FF2B5EF4-FFF2-40B4-BE49-F238E27FC236}">
                  <a16:creationId xmlns:a16="http://schemas.microsoft.com/office/drawing/2014/main" id="{422EBA10-63CE-4497-A5FC-AE9FFB99E301}"/>
                </a:ext>
              </a:extLst>
            </p:cNvPr>
            <p:cNvSpPr txBox="1">
              <a:spLocks noChangeArrowheads="1"/>
            </p:cNvSpPr>
            <p:nvPr/>
          </p:nvSpPr>
          <p:spPr bwMode="auto">
            <a:xfrm>
              <a:off x="7480301" y="6216653"/>
              <a:ext cx="756938" cy="27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i="1"/>
                <a:t>Intensity</a:t>
              </a:r>
            </a:p>
          </p:txBody>
        </p:sp>
        <p:sp>
          <p:nvSpPr>
            <p:cNvPr id="64" name="Text Box 113">
              <a:extLst>
                <a:ext uri="{FF2B5EF4-FFF2-40B4-BE49-F238E27FC236}">
                  <a16:creationId xmlns:a16="http://schemas.microsoft.com/office/drawing/2014/main" id="{719351A8-0331-4B85-A29C-8B7ADB8DD245}"/>
                </a:ext>
              </a:extLst>
            </p:cNvPr>
            <p:cNvSpPr txBox="1">
              <a:spLocks noChangeArrowheads="1"/>
            </p:cNvSpPr>
            <p:nvPr/>
          </p:nvSpPr>
          <p:spPr bwMode="auto">
            <a:xfrm>
              <a:off x="7429501" y="6048379"/>
              <a:ext cx="917239" cy="27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i="1"/>
                <a:t>Production</a:t>
              </a:r>
            </a:p>
          </p:txBody>
        </p:sp>
        <p:sp>
          <p:nvSpPr>
            <p:cNvPr id="65" name="Text Box 114">
              <a:extLst>
                <a:ext uri="{FF2B5EF4-FFF2-40B4-BE49-F238E27FC236}">
                  <a16:creationId xmlns:a16="http://schemas.microsoft.com/office/drawing/2014/main" id="{383E25A9-12E0-4E10-9527-00D3AF949DE8}"/>
                </a:ext>
              </a:extLst>
            </p:cNvPr>
            <p:cNvSpPr txBox="1">
              <a:spLocks noChangeArrowheads="1"/>
            </p:cNvSpPr>
            <p:nvPr/>
          </p:nvSpPr>
          <p:spPr bwMode="auto">
            <a:xfrm>
              <a:off x="6835776" y="6148390"/>
              <a:ext cx="615950" cy="27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b="1"/>
                <a:t>Minor</a:t>
              </a:r>
            </a:p>
          </p:txBody>
        </p:sp>
        <p:sp>
          <p:nvSpPr>
            <p:cNvPr id="66" name="Text Box 115">
              <a:extLst>
                <a:ext uri="{FF2B5EF4-FFF2-40B4-BE49-F238E27FC236}">
                  <a16:creationId xmlns:a16="http://schemas.microsoft.com/office/drawing/2014/main" id="{D68FF8A9-346F-42D0-B8A1-B475C6A9D1E2}"/>
                </a:ext>
              </a:extLst>
            </p:cNvPr>
            <p:cNvSpPr txBox="1">
              <a:spLocks noChangeArrowheads="1"/>
            </p:cNvSpPr>
            <p:nvPr/>
          </p:nvSpPr>
          <p:spPr bwMode="auto">
            <a:xfrm>
              <a:off x="7094537" y="6538237"/>
              <a:ext cx="1058303" cy="24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00" b="1" dirty="0"/>
                <a:t>*Source: IBGE</a:t>
              </a:r>
            </a:p>
          </p:txBody>
        </p:sp>
        <p:sp>
          <p:nvSpPr>
            <p:cNvPr id="67" name="Rectangle 116">
              <a:extLst>
                <a:ext uri="{FF2B5EF4-FFF2-40B4-BE49-F238E27FC236}">
                  <a16:creationId xmlns:a16="http://schemas.microsoft.com/office/drawing/2014/main" id="{EB049927-86B0-4815-8A67-9D6D1FCA4A95}"/>
                </a:ext>
              </a:extLst>
            </p:cNvPr>
            <p:cNvSpPr>
              <a:spLocks noChangeArrowheads="1"/>
            </p:cNvSpPr>
            <p:nvPr/>
          </p:nvSpPr>
          <p:spPr bwMode="auto">
            <a:xfrm>
              <a:off x="6961188" y="5826127"/>
              <a:ext cx="373063" cy="242888"/>
            </a:xfrm>
            <a:prstGeom prst="rect">
              <a:avLst/>
            </a:prstGeom>
            <a:solidFill>
              <a:srgbClr val="FFB64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8" name="Rectangle 117">
              <a:extLst>
                <a:ext uri="{FF2B5EF4-FFF2-40B4-BE49-F238E27FC236}">
                  <a16:creationId xmlns:a16="http://schemas.microsoft.com/office/drawing/2014/main" id="{A3F97E73-43E5-4242-AC76-1A9B1253C76C}"/>
                </a:ext>
              </a:extLst>
            </p:cNvPr>
            <p:cNvSpPr>
              <a:spLocks noChangeArrowheads="1"/>
            </p:cNvSpPr>
            <p:nvPr/>
          </p:nvSpPr>
          <p:spPr bwMode="auto">
            <a:xfrm>
              <a:off x="7472363" y="5837240"/>
              <a:ext cx="374650" cy="230188"/>
            </a:xfrm>
            <a:prstGeom prst="rect">
              <a:avLst/>
            </a:prstGeom>
            <a:solidFill>
              <a:srgbClr val="B9774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9" name="Rectangle 118">
              <a:extLst>
                <a:ext uri="{FF2B5EF4-FFF2-40B4-BE49-F238E27FC236}">
                  <a16:creationId xmlns:a16="http://schemas.microsoft.com/office/drawing/2014/main" id="{148B5D53-8C6D-449C-B478-9BC85498A1A6}"/>
                </a:ext>
              </a:extLst>
            </p:cNvPr>
            <p:cNvSpPr>
              <a:spLocks noChangeArrowheads="1"/>
            </p:cNvSpPr>
            <p:nvPr/>
          </p:nvSpPr>
          <p:spPr bwMode="auto">
            <a:xfrm>
              <a:off x="7953376" y="5835652"/>
              <a:ext cx="376238" cy="223838"/>
            </a:xfrm>
            <a:prstGeom prst="rect">
              <a:avLst/>
            </a:prstGeom>
            <a:solidFill>
              <a:srgbClr val="CCFFCC">
                <a:alpha val="55293"/>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dirty="0"/>
            </a:p>
          </p:txBody>
        </p:sp>
        <p:sp>
          <p:nvSpPr>
            <p:cNvPr id="70" name="Rectangle 119">
              <a:extLst>
                <a:ext uri="{FF2B5EF4-FFF2-40B4-BE49-F238E27FC236}">
                  <a16:creationId xmlns:a16="http://schemas.microsoft.com/office/drawing/2014/main" id="{40D42DF6-AC98-4CF9-9CE3-818041239AB8}"/>
                </a:ext>
              </a:extLst>
            </p:cNvPr>
            <p:cNvSpPr>
              <a:spLocks noChangeArrowheads="1"/>
            </p:cNvSpPr>
            <p:nvPr/>
          </p:nvSpPr>
          <p:spPr bwMode="auto">
            <a:xfrm>
              <a:off x="8467726" y="5837240"/>
              <a:ext cx="379413" cy="223838"/>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dirty="0"/>
            </a:p>
          </p:txBody>
        </p:sp>
      </p:grpSp>
      <p:cxnSp>
        <p:nvCxnSpPr>
          <p:cNvPr id="72" name="Straight Connector 71">
            <a:extLst>
              <a:ext uri="{FF2B5EF4-FFF2-40B4-BE49-F238E27FC236}">
                <a16:creationId xmlns:a16="http://schemas.microsoft.com/office/drawing/2014/main" id="{C43141E5-0372-4586-8C83-55C9F1BA1745}"/>
              </a:ext>
            </a:extLst>
          </p:cNvPr>
          <p:cNvCxnSpPr>
            <a:cxnSpLocks/>
          </p:cNvCxnSpPr>
          <p:nvPr/>
        </p:nvCxnSpPr>
        <p:spPr>
          <a:xfrm>
            <a:off x="2617411" y="3824640"/>
            <a:ext cx="3098197" cy="1226772"/>
          </a:xfrm>
          <a:prstGeom prst="line">
            <a:avLst/>
          </a:prstGeom>
          <a:ln w="317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13FE1E13-214F-4713-8B73-50D5D90982F7}"/>
              </a:ext>
            </a:extLst>
          </p:cNvPr>
          <p:cNvCxnSpPr>
            <a:cxnSpLocks/>
          </p:cNvCxnSpPr>
          <p:nvPr/>
        </p:nvCxnSpPr>
        <p:spPr>
          <a:xfrm>
            <a:off x="8686800" y="3810000"/>
            <a:ext cx="3098197" cy="1226772"/>
          </a:xfrm>
          <a:prstGeom prst="line">
            <a:avLst/>
          </a:prstGeom>
          <a:ln w="31750">
            <a:solidFill>
              <a:srgbClr val="0000FF"/>
            </a:solidFill>
          </a:ln>
        </p:spPr>
        <p:style>
          <a:lnRef idx="1">
            <a:schemeClr val="accent1"/>
          </a:lnRef>
          <a:fillRef idx="0">
            <a:schemeClr val="accent1"/>
          </a:fillRef>
          <a:effectRef idx="0">
            <a:schemeClr val="accent1"/>
          </a:effectRef>
          <a:fontRef idx="minor">
            <a:schemeClr val="tx1"/>
          </a:fontRef>
        </p:style>
      </p:cxnSp>
      <p:sp>
        <p:nvSpPr>
          <p:cNvPr id="75" name="TextBox 6">
            <a:extLst>
              <a:ext uri="{FF2B5EF4-FFF2-40B4-BE49-F238E27FC236}">
                <a16:creationId xmlns:a16="http://schemas.microsoft.com/office/drawing/2014/main" id="{B20A8D06-A52B-4199-8B3A-94AD5405E266}"/>
              </a:ext>
            </a:extLst>
          </p:cNvPr>
          <p:cNvSpPr txBox="1">
            <a:spLocks noChangeArrowheads="1"/>
          </p:cNvSpPr>
          <p:nvPr/>
        </p:nvSpPr>
        <p:spPr bwMode="auto">
          <a:xfrm>
            <a:off x="4118030" y="4978754"/>
            <a:ext cx="13131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600" b="1" dirty="0"/>
              <a:t>Subtropical</a:t>
            </a:r>
          </a:p>
        </p:txBody>
      </p:sp>
      <p:sp>
        <p:nvSpPr>
          <p:cNvPr id="76" name="TextBox 77">
            <a:extLst>
              <a:ext uri="{FF2B5EF4-FFF2-40B4-BE49-F238E27FC236}">
                <a16:creationId xmlns:a16="http://schemas.microsoft.com/office/drawing/2014/main" id="{75BBEC5F-CD8B-4D99-9AF1-196550B3F51E}"/>
              </a:ext>
            </a:extLst>
          </p:cNvPr>
          <p:cNvSpPr txBox="1">
            <a:spLocks noChangeArrowheads="1"/>
          </p:cNvSpPr>
          <p:nvPr/>
        </p:nvSpPr>
        <p:spPr bwMode="auto">
          <a:xfrm>
            <a:off x="4887277" y="4365820"/>
            <a:ext cx="97161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600" b="1" dirty="0"/>
              <a:t>Tropical</a:t>
            </a:r>
          </a:p>
        </p:txBody>
      </p:sp>
      <p:sp>
        <p:nvSpPr>
          <p:cNvPr id="77" name="TextBox 6">
            <a:extLst>
              <a:ext uri="{FF2B5EF4-FFF2-40B4-BE49-F238E27FC236}">
                <a16:creationId xmlns:a16="http://schemas.microsoft.com/office/drawing/2014/main" id="{1F307028-A98F-40D7-AE85-998651251C2D}"/>
              </a:ext>
            </a:extLst>
          </p:cNvPr>
          <p:cNvSpPr txBox="1">
            <a:spLocks noChangeArrowheads="1"/>
          </p:cNvSpPr>
          <p:nvPr/>
        </p:nvSpPr>
        <p:spPr bwMode="auto">
          <a:xfrm>
            <a:off x="10298740" y="4995446"/>
            <a:ext cx="13131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600" b="1" dirty="0"/>
              <a:t>Subtropical</a:t>
            </a:r>
          </a:p>
        </p:txBody>
      </p:sp>
      <p:sp>
        <p:nvSpPr>
          <p:cNvPr id="78" name="TextBox 77">
            <a:extLst>
              <a:ext uri="{FF2B5EF4-FFF2-40B4-BE49-F238E27FC236}">
                <a16:creationId xmlns:a16="http://schemas.microsoft.com/office/drawing/2014/main" id="{EDDA10F8-2ECA-4985-B8A0-96FFCFCDA36B}"/>
              </a:ext>
            </a:extLst>
          </p:cNvPr>
          <p:cNvSpPr txBox="1">
            <a:spLocks noChangeArrowheads="1"/>
          </p:cNvSpPr>
          <p:nvPr/>
        </p:nvSpPr>
        <p:spPr bwMode="auto">
          <a:xfrm>
            <a:off x="11067987" y="4382512"/>
            <a:ext cx="97161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600" b="1" dirty="0"/>
              <a:t>Tropical</a:t>
            </a:r>
          </a:p>
        </p:txBody>
      </p:sp>
    </p:spTree>
    <p:extLst>
      <p:ext uri="{BB962C8B-B14F-4D97-AF65-F5344CB8AC3E}">
        <p14:creationId xmlns:p14="http://schemas.microsoft.com/office/powerpoint/2010/main" val="4036368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Chart 17">
            <a:extLst>
              <a:ext uri="{FF2B5EF4-FFF2-40B4-BE49-F238E27FC236}">
                <a16:creationId xmlns:a16="http://schemas.microsoft.com/office/drawing/2014/main" id="{3162F777-AB26-4A10-880E-35BEAA37A2BA}"/>
              </a:ext>
            </a:extLst>
          </p:cNvPr>
          <p:cNvGraphicFramePr>
            <a:graphicFrameLocks/>
          </p:cNvGraphicFramePr>
          <p:nvPr>
            <p:extLst>
              <p:ext uri="{D42A27DB-BD31-4B8C-83A1-F6EECF244321}">
                <p14:modId xmlns:p14="http://schemas.microsoft.com/office/powerpoint/2010/main" val="3737788002"/>
              </p:ext>
            </p:extLst>
          </p:nvPr>
        </p:nvGraphicFramePr>
        <p:xfrm>
          <a:off x="6797319" y="664032"/>
          <a:ext cx="4423451" cy="30697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 18">
            <a:extLst>
              <a:ext uri="{FF2B5EF4-FFF2-40B4-BE49-F238E27FC236}">
                <a16:creationId xmlns:a16="http://schemas.microsoft.com/office/drawing/2014/main" id="{A9BC4E07-CC7D-432C-A41C-8F444762CF12}"/>
              </a:ext>
            </a:extLst>
          </p:cNvPr>
          <p:cNvGraphicFramePr>
            <a:graphicFrameLocks/>
          </p:cNvGraphicFramePr>
          <p:nvPr>
            <p:extLst>
              <p:ext uri="{D42A27DB-BD31-4B8C-83A1-F6EECF244321}">
                <p14:modId xmlns:p14="http://schemas.microsoft.com/office/powerpoint/2010/main" val="2190867950"/>
              </p:ext>
            </p:extLst>
          </p:nvPr>
        </p:nvGraphicFramePr>
        <p:xfrm>
          <a:off x="6783100" y="3785724"/>
          <a:ext cx="4423451" cy="3069768"/>
        </p:xfrm>
        <a:graphic>
          <a:graphicData uri="http://schemas.openxmlformats.org/drawingml/2006/chart">
            <c:chart xmlns:c="http://schemas.openxmlformats.org/drawingml/2006/chart" xmlns:r="http://schemas.openxmlformats.org/officeDocument/2006/relationships" r:id="rId4"/>
          </a:graphicData>
        </a:graphic>
      </p:graphicFrame>
      <p:grpSp>
        <p:nvGrpSpPr>
          <p:cNvPr id="20" name="Group 67">
            <a:extLst>
              <a:ext uri="{FF2B5EF4-FFF2-40B4-BE49-F238E27FC236}">
                <a16:creationId xmlns:a16="http://schemas.microsoft.com/office/drawing/2014/main" id="{9045F4F0-AEBE-46F3-A1F3-62570DDCCA52}"/>
              </a:ext>
            </a:extLst>
          </p:cNvPr>
          <p:cNvGrpSpPr>
            <a:grpSpLocks/>
          </p:cNvGrpSpPr>
          <p:nvPr/>
        </p:nvGrpSpPr>
        <p:grpSpPr bwMode="auto">
          <a:xfrm>
            <a:off x="76200" y="6459537"/>
            <a:ext cx="2595563" cy="398463"/>
            <a:chOff x="96" y="4080"/>
            <a:chExt cx="1635" cy="251"/>
          </a:xfrm>
        </p:grpSpPr>
        <p:sp>
          <p:nvSpPr>
            <p:cNvPr id="21" name="Text Box 68">
              <a:extLst>
                <a:ext uri="{FF2B5EF4-FFF2-40B4-BE49-F238E27FC236}">
                  <a16:creationId xmlns:a16="http://schemas.microsoft.com/office/drawing/2014/main" id="{5F8F096A-1284-4190-831F-FF7FE999C4D8}"/>
                </a:ext>
              </a:extLst>
            </p:cNvPr>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22" name="Picture 69" descr="USDALOGO">
              <a:extLst>
                <a:ext uri="{FF2B5EF4-FFF2-40B4-BE49-F238E27FC236}">
                  <a16:creationId xmlns:a16="http://schemas.microsoft.com/office/drawing/2014/main" id="{2B72B22C-BFAF-4217-A9E9-6266ED3DB01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 Box 70">
              <a:extLst>
                <a:ext uri="{FF2B5EF4-FFF2-40B4-BE49-F238E27FC236}">
                  <a16:creationId xmlns:a16="http://schemas.microsoft.com/office/drawing/2014/main" id="{6CA7AE3F-9DF4-4067-85A8-F6E8A88E19A2}"/>
                </a:ext>
              </a:extLst>
            </p:cNvPr>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grpSp>
        <p:nvGrpSpPr>
          <p:cNvPr id="28" name="Group 27">
            <a:extLst>
              <a:ext uri="{FF2B5EF4-FFF2-40B4-BE49-F238E27FC236}">
                <a16:creationId xmlns:a16="http://schemas.microsoft.com/office/drawing/2014/main" id="{A01E9742-BBA1-4F9A-B991-37DEFEB5653B}"/>
              </a:ext>
            </a:extLst>
          </p:cNvPr>
          <p:cNvGrpSpPr/>
          <p:nvPr/>
        </p:nvGrpSpPr>
        <p:grpSpPr>
          <a:xfrm>
            <a:off x="356028" y="220606"/>
            <a:ext cx="4673172" cy="6180194"/>
            <a:chOff x="356028" y="220606"/>
            <a:chExt cx="4673172" cy="6180194"/>
          </a:xfrm>
        </p:grpSpPr>
        <p:grpSp>
          <p:nvGrpSpPr>
            <p:cNvPr id="17" name="Group 16">
              <a:extLst>
                <a:ext uri="{FF2B5EF4-FFF2-40B4-BE49-F238E27FC236}">
                  <a16:creationId xmlns:a16="http://schemas.microsoft.com/office/drawing/2014/main" id="{BF4DFBDD-F2B4-415F-9A75-D20308303EF3}"/>
                </a:ext>
              </a:extLst>
            </p:cNvPr>
            <p:cNvGrpSpPr/>
            <p:nvPr/>
          </p:nvGrpSpPr>
          <p:grpSpPr>
            <a:xfrm>
              <a:off x="605749" y="220606"/>
              <a:ext cx="4423451" cy="4572000"/>
              <a:chOff x="0" y="0"/>
              <a:chExt cx="5105400" cy="5276850"/>
            </a:xfrm>
          </p:grpSpPr>
          <p:pic>
            <p:nvPicPr>
              <p:cNvPr id="16" name="Picture 15" descr="Map&#10;&#10;Description automatically generated">
                <a:extLst>
                  <a:ext uri="{FF2B5EF4-FFF2-40B4-BE49-F238E27FC236}">
                    <a16:creationId xmlns:a16="http://schemas.microsoft.com/office/drawing/2014/main" id="{65CD5609-4FFA-4D09-97AE-DA2F24973988}"/>
                  </a:ext>
                </a:extLst>
              </p:cNvPr>
              <p:cNvPicPr>
                <a:picLocks noChangeAspect="1"/>
              </p:cNvPicPr>
              <p:nvPr/>
            </p:nvPicPr>
            <p:blipFill rotWithShape="1">
              <a:blip r:embed="rId6">
                <a:extLst>
                  <a:ext uri="{28A0092B-C50C-407E-A947-70E740481C1C}">
                    <a14:useLocalDpi xmlns:a14="http://schemas.microsoft.com/office/drawing/2010/main" val="0"/>
                  </a:ext>
                </a:extLst>
              </a:blip>
              <a:srcRect l="26083" r="22329"/>
              <a:stretch/>
            </p:blipFill>
            <p:spPr>
              <a:xfrm>
                <a:off x="0" y="0"/>
                <a:ext cx="5105400" cy="5276850"/>
              </a:xfrm>
              <a:prstGeom prst="rect">
                <a:avLst/>
              </a:prstGeom>
            </p:spPr>
          </p:pic>
          <p:sp>
            <p:nvSpPr>
              <p:cNvPr id="7" name="TextBox 6">
                <a:extLst>
                  <a:ext uri="{FF2B5EF4-FFF2-40B4-BE49-F238E27FC236}">
                    <a16:creationId xmlns:a16="http://schemas.microsoft.com/office/drawing/2014/main" id="{7CA17ADA-EC89-4F84-A337-2F798290897F}"/>
                  </a:ext>
                </a:extLst>
              </p:cNvPr>
              <p:cNvSpPr txBox="1"/>
              <p:nvPr/>
            </p:nvSpPr>
            <p:spPr>
              <a:xfrm>
                <a:off x="1600200" y="1186934"/>
                <a:ext cx="745717" cy="369332"/>
              </a:xfrm>
              <a:prstGeom prst="rect">
                <a:avLst/>
              </a:prstGeom>
              <a:noFill/>
            </p:spPr>
            <p:txBody>
              <a:bodyPr wrap="none" rtlCol="0">
                <a:spAutoFit/>
              </a:bodyPr>
              <a:lstStyle/>
              <a:p>
                <a:r>
                  <a:rPr lang="en-US" b="1" i="1" dirty="0"/>
                  <a:t>North</a:t>
                </a:r>
              </a:p>
            </p:txBody>
          </p:sp>
          <p:sp>
            <p:nvSpPr>
              <p:cNvPr id="8" name="TextBox 7">
                <a:extLst>
                  <a:ext uri="{FF2B5EF4-FFF2-40B4-BE49-F238E27FC236}">
                    <a16:creationId xmlns:a16="http://schemas.microsoft.com/office/drawing/2014/main" id="{98F5D8F7-3809-4D04-A1E6-BB64836636B1}"/>
                  </a:ext>
                </a:extLst>
              </p:cNvPr>
              <p:cNvSpPr txBox="1"/>
              <p:nvPr/>
            </p:nvSpPr>
            <p:spPr>
              <a:xfrm>
                <a:off x="3472112" y="1637866"/>
                <a:ext cx="1146981" cy="369332"/>
              </a:xfrm>
              <a:prstGeom prst="rect">
                <a:avLst/>
              </a:prstGeom>
              <a:noFill/>
            </p:spPr>
            <p:txBody>
              <a:bodyPr wrap="none" rtlCol="0">
                <a:spAutoFit/>
              </a:bodyPr>
              <a:lstStyle/>
              <a:p>
                <a:r>
                  <a:rPr lang="en-US" b="1" i="1" dirty="0"/>
                  <a:t>Northeast</a:t>
                </a:r>
              </a:p>
            </p:txBody>
          </p:sp>
          <p:sp>
            <p:nvSpPr>
              <p:cNvPr id="9" name="TextBox 8">
                <a:extLst>
                  <a:ext uri="{FF2B5EF4-FFF2-40B4-BE49-F238E27FC236}">
                    <a16:creationId xmlns:a16="http://schemas.microsoft.com/office/drawing/2014/main" id="{EAC8C126-3BA2-407A-9C8A-2D266D117343}"/>
                  </a:ext>
                </a:extLst>
              </p:cNvPr>
              <p:cNvSpPr txBox="1"/>
              <p:nvPr/>
            </p:nvSpPr>
            <p:spPr>
              <a:xfrm>
                <a:off x="2906712" y="3120504"/>
                <a:ext cx="1142171" cy="369332"/>
              </a:xfrm>
              <a:prstGeom prst="rect">
                <a:avLst/>
              </a:prstGeom>
              <a:noFill/>
            </p:spPr>
            <p:txBody>
              <a:bodyPr wrap="none" rtlCol="0">
                <a:spAutoFit/>
              </a:bodyPr>
              <a:lstStyle/>
              <a:p>
                <a:r>
                  <a:rPr lang="en-US" b="1" i="1" dirty="0"/>
                  <a:t>Southeast</a:t>
                </a:r>
              </a:p>
            </p:txBody>
          </p:sp>
          <p:sp>
            <p:nvSpPr>
              <p:cNvPr id="10" name="TextBox 9">
                <a:extLst>
                  <a:ext uri="{FF2B5EF4-FFF2-40B4-BE49-F238E27FC236}">
                    <a16:creationId xmlns:a16="http://schemas.microsoft.com/office/drawing/2014/main" id="{2008F8D7-4259-4D4C-B302-9BCE3FD0611D}"/>
                  </a:ext>
                </a:extLst>
              </p:cNvPr>
              <p:cNvSpPr txBox="1"/>
              <p:nvPr/>
            </p:nvSpPr>
            <p:spPr>
              <a:xfrm>
                <a:off x="2238053" y="4160894"/>
                <a:ext cx="737702" cy="369332"/>
              </a:xfrm>
              <a:prstGeom prst="rect">
                <a:avLst/>
              </a:prstGeom>
              <a:noFill/>
            </p:spPr>
            <p:txBody>
              <a:bodyPr wrap="none" rtlCol="0">
                <a:spAutoFit/>
              </a:bodyPr>
              <a:lstStyle/>
              <a:p>
                <a:r>
                  <a:rPr lang="en-US" b="1" i="1" dirty="0"/>
                  <a:t>South</a:t>
                </a:r>
              </a:p>
            </p:txBody>
          </p:sp>
          <p:sp>
            <p:nvSpPr>
              <p:cNvPr id="11" name="TextBox 10">
                <a:extLst>
                  <a:ext uri="{FF2B5EF4-FFF2-40B4-BE49-F238E27FC236}">
                    <a16:creationId xmlns:a16="http://schemas.microsoft.com/office/drawing/2014/main" id="{08516EDC-9ED3-47CA-BAD6-571E367C45E0}"/>
                  </a:ext>
                </a:extLst>
              </p:cNvPr>
              <p:cNvSpPr txBox="1"/>
              <p:nvPr/>
            </p:nvSpPr>
            <p:spPr>
              <a:xfrm>
                <a:off x="1893252" y="2438400"/>
                <a:ext cx="1366464" cy="369332"/>
              </a:xfrm>
              <a:prstGeom prst="rect">
                <a:avLst/>
              </a:prstGeom>
              <a:noFill/>
            </p:spPr>
            <p:txBody>
              <a:bodyPr wrap="none" rtlCol="0">
                <a:spAutoFit/>
              </a:bodyPr>
              <a:lstStyle/>
              <a:p>
                <a:r>
                  <a:rPr lang="en-US" b="1" i="1" dirty="0"/>
                  <a:t>Center-West</a:t>
                </a:r>
              </a:p>
            </p:txBody>
          </p:sp>
        </p:grpSp>
        <p:sp>
          <p:nvSpPr>
            <p:cNvPr id="4" name="TextBox 3">
              <a:extLst>
                <a:ext uri="{FF2B5EF4-FFF2-40B4-BE49-F238E27FC236}">
                  <a16:creationId xmlns:a16="http://schemas.microsoft.com/office/drawing/2014/main" id="{0CB85FF0-E358-4D90-95C3-E35B62CF6595}"/>
                </a:ext>
              </a:extLst>
            </p:cNvPr>
            <p:cNvSpPr txBox="1"/>
            <p:nvPr/>
          </p:nvSpPr>
          <p:spPr>
            <a:xfrm>
              <a:off x="356028" y="4646474"/>
              <a:ext cx="1374479" cy="1754326"/>
            </a:xfrm>
            <a:prstGeom prst="rect">
              <a:avLst/>
            </a:prstGeom>
            <a:noFill/>
          </p:spPr>
          <p:txBody>
            <a:bodyPr wrap="none" rtlCol="0">
              <a:spAutoFit/>
            </a:bodyPr>
            <a:lstStyle/>
            <a:p>
              <a:pPr algn="r"/>
              <a:r>
                <a:rPr lang="en-US" dirty="0"/>
                <a:t> </a:t>
              </a:r>
            </a:p>
            <a:p>
              <a:pPr algn="r"/>
              <a:r>
                <a:rPr lang="en-US" b="1" dirty="0"/>
                <a:t>South</a:t>
              </a:r>
            </a:p>
            <a:p>
              <a:pPr algn="r"/>
              <a:r>
                <a:rPr lang="en-US" b="1" dirty="0"/>
                <a:t>Center-West</a:t>
              </a:r>
            </a:p>
            <a:p>
              <a:pPr algn="r"/>
              <a:r>
                <a:rPr lang="en-US" b="1" dirty="0"/>
                <a:t>Southeast</a:t>
              </a:r>
            </a:p>
            <a:p>
              <a:pPr algn="r"/>
              <a:r>
                <a:rPr lang="en-US" b="1" dirty="0"/>
                <a:t>Northeast</a:t>
              </a:r>
            </a:p>
            <a:p>
              <a:pPr algn="r"/>
              <a:r>
                <a:rPr lang="en-US" b="1" dirty="0"/>
                <a:t>North</a:t>
              </a:r>
            </a:p>
          </p:txBody>
        </p:sp>
        <p:sp>
          <p:nvSpPr>
            <p:cNvPr id="5" name="TextBox 4">
              <a:extLst>
                <a:ext uri="{FF2B5EF4-FFF2-40B4-BE49-F238E27FC236}">
                  <a16:creationId xmlns:a16="http://schemas.microsoft.com/office/drawing/2014/main" id="{06D69961-DEE7-4B13-8C60-EE22C41A1858}"/>
                </a:ext>
              </a:extLst>
            </p:cNvPr>
            <p:cNvSpPr txBox="1"/>
            <p:nvPr/>
          </p:nvSpPr>
          <p:spPr>
            <a:xfrm>
              <a:off x="2903121" y="4640206"/>
              <a:ext cx="957313" cy="1754326"/>
            </a:xfrm>
            <a:prstGeom prst="rect">
              <a:avLst/>
            </a:prstGeom>
            <a:noFill/>
          </p:spPr>
          <p:txBody>
            <a:bodyPr wrap="none" rtlCol="0">
              <a:spAutoFit/>
            </a:bodyPr>
            <a:lstStyle/>
            <a:p>
              <a:pPr algn="ctr"/>
              <a:r>
                <a:rPr lang="en-US" b="1" u="sng" dirty="0"/>
                <a:t>2017-19</a:t>
              </a:r>
            </a:p>
            <a:p>
              <a:pPr algn="ctr"/>
              <a:r>
                <a:rPr lang="en-US" dirty="0"/>
                <a:t>31%</a:t>
              </a:r>
            </a:p>
            <a:p>
              <a:pPr algn="ctr"/>
              <a:r>
                <a:rPr lang="en-US" dirty="0"/>
                <a:t>47%</a:t>
              </a:r>
            </a:p>
            <a:p>
              <a:pPr algn="ctr"/>
              <a:r>
                <a:rPr lang="en-US" dirty="0"/>
                <a:t>  8%</a:t>
              </a:r>
            </a:p>
            <a:p>
              <a:pPr algn="ctr"/>
              <a:r>
                <a:rPr lang="en-US" dirty="0"/>
                <a:t>  9%</a:t>
              </a:r>
            </a:p>
            <a:p>
              <a:pPr algn="ctr"/>
              <a:r>
                <a:rPr lang="en-US" dirty="0"/>
                <a:t>  5%</a:t>
              </a:r>
            </a:p>
          </p:txBody>
        </p:sp>
        <p:sp>
          <p:nvSpPr>
            <p:cNvPr id="6" name="TextBox 5">
              <a:extLst>
                <a:ext uri="{FF2B5EF4-FFF2-40B4-BE49-F238E27FC236}">
                  <a16:creationId xmlns:a16="http://schemas.microsoft.com/office/drawing/2014/main" id="{38F34B11-CCE1-4D99-B62D-1993CA31AA8A}"/>
                </a:ext>
              </a:extLst>
            </p:cNvPr>
            <p:cNvSpPr txBox="1"/>
            <p:nvPr/>
          </p:nvSpPr>
          <p:spPr>
            <a:xfrm>
              <a:off x="1828563" y="4640206"/>
              <a:ext cx="957313" cy="1754326"/>
            </a:xfrm>
            <a:prstGeom prst="rect">
              <a:avLst/>
            </a:prstGeom>
            <a:noFill/>
          </p:spPr>
          <p:txBody>
            <a:bodyPr wrap="none" rtlCol="0">
              <a:spAutoFit/>
            </a:bodyPr>
            <a:lstStyle/>
            <a:p>
              <a:pPr algn="ctr"/>
              <a:r>
                <a:rPr lang="en-US" b="1" u="sng" dirty="0"/>
                <a:t>1990-92</a:t>
              </a:r>
            </a:p>
            <a:p>
              <a:pPr algn="ctr"/>
              <a:r>
                <a:rPr lang="en-US" dirty="0"/>
                <a:t>47%</a:t>
              </a:r>
            </a:p>
            <a:p>
              <a:pPr algn="ctr"/>
              <a:r>
                <a:rPr lang="en-US" dirty="0"/>
                <a:t>39%</a:t>
              </a:r>
            </a:p>
            <a:p>
              <a:pPr algn="ctr"/>
              <a:r>
                <a:rPr lang="en-US" dirty="0"/>
                <a:t>11%</a:t>
              </a:r>
            </a:p>
            <a:p>
              <a:pPr algn="ctr"/>
              <a:r>
                <a:rPr lang="en-US" dirty="0"/>
                <a:t>  3%</a:t>
              </a:r>
            </a:p>
            <a:p>
              <a:pPr algn="ctr"/>
              <a:r>
                <a:rPr lang="en-US" dirty="0"/>
                <a:t>&lt;1%</a:t>
              </a:r>
            </a:p>
          </p:txBody>
        </p:sp>
        <p:sp>
          <p:nvSpPr>
            <p:cNvPr id="24" name="TextBox 23">
              <a:extLst>
                <a:ext uri="{FF2B5EF4-FFF2-40B4-BE49-F238E27FC236}">
                  <a16:creationId xmlns:a16="http://schemas.microsoft.com/office/drawing/2014/main" id="{FD04F183-5287-4883-AD11-CE4EDA51EEF7}"/>
                </a:ext>
              </a:extLst>
            </p:cNvPr>
            <p:cNvSpPr txBox="1"/>
            <p:nvPr/>
          </p:nvSpPr>
          <p:spPr>
            <a:xfrm>
              <a:off x="4105999" y="4640206"/>
              <a:ext cx="889090" cy="1754326"/>
            </a:xfrm>
            <a:prstGeom prst="rect">
              <a:avLst/>
            </a:prstGeom>
            <a:noFill/>
          </p:spPr>
          <p:txBody>
            <a:bodyPr wrap="none" rtlCol="0">
              <a:spAutoFit/>
            </a:bodyPr>
            <a:lstStyle/>
            <a:p>
              <a:pPr algn="ctr"/>
              <a:r>
                <a:rPr lang="en-US" b="1" u="sng" dirty="0"/>
                <a:t>Change</a:t>
              </a:r>
            </a:p>
            <a:p>
              <a:pPr algn="ctr"/>
              <a:r>
                <a:rPr lang="en-US" b="1" dirty="0">
                  <a:solidFill>
                    <a:srgbClr val="FF0000"/>
                  </a:solidFill>
                </a:rPr>
                <a:t>-16</a:t>
              </a:r>
            </a:p>
            <a:p>
              <a:pPr algn="ctr"/>
              <a:r>
                <a:rPr lang="en-US" b="1" dirty="0">
                  <a:solidFill>
                    <a:srgbClr val="006600"/>
                  </a:solidFill>
                </a:rPr>
                <a:t>+12</a:t>
              </a:r>
            </a:p>
            <a:p>
              <a:pPr algn="ctr"/>
              <a:r>
                <a:rPr lang="en-US" b="1" dirty="0"/>
                <a:t>  </a:t>
              </a:r>
              <a:r>
                <a:rPr lang="en-US" b="1" dirty="0">
                  <a:solidFill>
                    <a:srgbClr val="FF0000"/>
                  </a:solidFill>
                </a:rPr>
                <a:t>-3</a:t>
              </a:r>
            </a:p>
            <a:p>
              <a:pPr algn="ctr"/>
              <a:r>
                <a:rPr lang="en-US" b="1" dirty="0"/>
                <a:t>  </a:t>
              </a:r>
              <a:r>
                <a:rPr lang="en-US" b="1" dirty="0">
                  <a:solidFill>
                    <a:srgbClr val="006600"/>
                  </a:solidFill>
                </a:rPr>
                <a:t>+6</a:t>
              </a:r>
            </a:p>
            <a:p>
              <a:pPr algn="ctr"/>
              <a:r>
                <a:rPr lang="en-US" b="1" dirty="0">
                  <a:solidFill>
                    <a:srgbClr val="006600"/>
                  </a:solidFill>
                </a:rPr>
                <a:t>  +5</a:t>
              </a:r>
            </a:p>
          </p:txBody>
        </p:sp>
      </p:grpSp>
      <p:sp>
        <p:nvSpPr>
          <p:cNvPr id="25" name="TextBox 24">
            <a:extLst>
              <a:ext uri="{FF2B5EF4-FFF2-40B4-BE49-F238E27FC236}">
                <a16:creationId xmlns:a16="http://schemas.microsoft.com/office/drawing/2014/main" id="{024FBF41-BB3A-4401-92D7-C0C7C97B239A}"/>
              </a:ext>
            </a:extLst>
          </p:cNvPr>
          <p:cNvSpPr txBox="1"/>
          <p:nvPr/>
        </p:nvSpPr>
        <p:spPr>
          <a:xfrm>
            <a:off x="5257800" y="6536323"/>
            <a:ext cx="1590948" cy="338554"/>
          </a:xfrm>
          <a:prstGeom prst="rect">
            <a:avLst/>
          </a:prstGeom>
          <a:noFill/>
        </p:spPr>
        <p:txBody>
          <a:bodyPr wrap="none" rtlCol="0">
            <a:spAutoFit/>
          </a:bodyPr>
          <a:lstStyle/>
          <a:p>
            <a:r>
              <a:rPr lang="en-US" sz="1600" b="1" dirty="0"/>
              <a:t>*Source: CONAB</a:t>
            </a:r>
          </a:p>
        </p:txBody>
      </p:sp>
      <p:sp>
        <p:nvSpPr>
          <p:cNvPr id="27" name="TextBox 26">
            <a:extLst>
              <a:ext uri="{FF2B5EF4-FFF2-40B4-BE49-F238E27FC236}">
                <a16:creationId xmlns:a16="http://schemas.microsoft.com/office/drawing/2014/main" id="{05944763-F535-4E00-AE2F-55AB1FF7B67E}"/>
              </a:ext>
            </a:extLst>
          </p:cNvPr>
          <p:cNvSpPr txBox="1"/>
          <p:nvPr/>
        </p:nvSpPr>
        <p:spPr>
          <a:xfrm>
            <a:off x="2983236" y="33676"/>
            <a:ext cx="6236964" cy="646331"/>
          </a:xfrm>
          <a:prstGeom prst="rect">
            <a:avLst/>
          </a:prstGeom>
          <a:noFill/>
        </p:spPr>
        <p:txBody>
          <a:bodyPr wrap="none" rtlCol="0">
            <a:spAutoFit/>
          </a:bodyPr>
          <a:lstStyle/>
          <a:p>
            <a:pPr algn="ctr"/>
            <a:r>
              <a:rPr lang="en-US" sz="2000" b="1" dirty="0"/>
              <a:t>Brazil Soybeans: Regional Changes in Soybean Production</a:t>
            </a:r>
          </a:p>
          <a:p>
            <a:pPr algn="ctr"/>
            <a:r>
              <a:rPr lang="en-US" sz="1600" dirty="0"/>
              <a:t>*1990-92 versus 2017-19</a:t>
            </a:r>
          </a:p>
        </p:txBody>
      </p:sp>
      <p:sp>
        <p:nvSpPr>
          <p:cNvPr id="29" name="TextBox 28">
            <a:extLst>
              <a:ext uri="{FF2B5EF4-FFF2-40B4-BE49-F238E27FC236}">
                <a16:creationId xmlns:a16="http://schemas.microsoft.com/office/drawing/2014/main" id="{2A1F89BD-D438-4DAF-A521-D06259E160EE}"/>
              </a:ext>
            </a:extLst>
          </p:cNvPr>
          <p:cNvSpPr txBox="1"/>
          <p:nvPr/>
        </p:nvSpPr>
        <p:spPr>
          <a:xfrm>
            <a:off x="7146777" y="1790418"/>
            <a:ext cx="684803" cy="338554"/>
          </a:xfrm>
          <a:prstGeom prst="rect">
            <a:avLst/>
          </a:prstGeom>
          <a:noFill/>
        </p:spPr>
        <p:txBody>
          <a:bodyPr wrap="none" rtlCol="0">
            <a:spAutoFit/>
          </a:bodyPr>
          <a:lstStyle/>
          <a:p>
            <a:r>
              <a:rPr lang="en-US" sz="1600" b="1" i="1" dirty="0"/>
              <a:t>South</a:t>
            </a:r>
          </a:p>
        </p:txBody>
      </p:sp>
      <p:sp>
        <p:nvSpPr>
          <p:cNvPr id="30" name="TextBox 29">
            <a:extLst>
              <a:ext uri="{FF2B5EF4-FFF2-40B4-BE49-F238E27FC236}">
                <a16:creationId xmlns:a16="http://schemas.microsoft.com/office/drawing/2014/main" id="{9C6C32C2-DF5A-44FA-ABC0-5659D31D3588}"/>
              </a:ext>
            </a:extLst>
          </p:cNvPr>
          <p:cNvSpPr txBox="1"/>
          <p:nvPr/>
        </p:nvSpPr>
        <p:spPr>
          <a:xfrm>
            <a:off x="7186323" y="4505657"/>
            <a:ext cx="684803" cy="338554"/>
          </a:xfrm>
          <a:prstGeom prst="rect">
            <a:avLst/>
          </a:prstGeom>
          <a:noFill/>
        </p:spPr>
        <p:txBody>
          <a:bodyPr wrap="none" rtlCol="0">
            <a:spAutoFit/>
          </a:bodyPr>
          <a:lstStyle/>
          <a:p>
            <a:r>
              <a:rPr lang="en-US" sz="1600" b="1" i="1" dirty="0"/>
              <a:t>South</a:t>
            </a:r>
          </a:p>
        </p:txBody>
      </p:sp>
      <p:sp>
        <p:nvSpPr>
          <p:cNvPr id="31" name="TextBox 30">
            <a:extLst>
              <a:ext uri="{FF2B5EF4-FFF2-40B4-BE49-F238E27FC236}">
                <a16:creationId xmlns:a16="http://schemas.microsoft.com/office/drawing/2014/main" id="{4957492C-3441-43F6-A8D4-AAAA1A5C2CE7}"/>
              </a:ext>
            </a:extLst>
          </p:cNvPr>
          <p:cNvSpPr txBox="1"/>
          <p:nvPr/>
        </p:nvSpPr>
        <p:spPr>
          <a:xfrm>
            <a:off x="10147518" y="2576855"/>
            <a:ext cx="1230273" cy="338554"/>
          </a:xfrm>
          <a:prstGeom prst="rect">
            <a:avLst/>
          </a:prstGeom>
          <a:noFill/>
        </p:spPr>
        <p:txBody>
          <a:bodyPr wrap="none" rtlCol="0">
            <a:spAutoFit/>
          </a:bodyPr>
          <a:lstStyle/>
          <a:p>
            <a:r>
              <a:rPr lang="en-US" sz="1600" b="1" i="1" dirty="0"/>
              <a:t>Center-West</a:t>
            </a:r>
          </a:p>
        </p:txBody>
      </p:sp>
      <p:sp>
        <p:nvSpPr>
          <p:cNvPr id="32" name="TextBox 31">
            <a:extLst>
              <a:ext uri="{FF2B5EF4-FFF2-40B4-BE49-F238E27FC236}">
                <a16:creationId xmlns:a16="http://schemas.microsoft.com/office/drawing/2014/main" id="{68EBE823-10F0-4BA4-8DBF-D809CC5FCF3C}"/>
              </a:ext>
            </a:extLst>
          </p:cNvPr>
          <p:cNvSpPr txBox="1"/>
          <p:nvPr/>
        </p:nvSpPr>
        <p:spPr>
          <a:xfrm>
            <a:off x="10147517" y="5851849"/>
            <a:ext cx="1230273" cy="338554"/>
          </a:xfrm>
          <a:prstGeom prst="rect">
            <a:avLst/>
          </a:prstGeom>
          <a:noFill/>
        </p:spPr>
        <p:txBody>
          <a:bodyPr wrap="none" rtlCol="0">
            <a:spAutoFit/>
          </a:bodyPr>
          <a:lstStyle/>
          <a:p>
            <a:r>
              <a:rPr lang="en-US" sz="1600" b="1" i="1" dirty="0"/>
              <a:t>Center-West</a:t>
            </a:r>
          </a:p>
        </p:txBody>
      </p:sp>
      <p:sp>
        <p:nvSpPr>
          <p:cNvPr id="33" name="TextBox 32">
            <a:extLst>
              <a:ext uri="{FF2B5EF4-FFF2-40B4-BE49-F238E27FC236}">
                <a16:creationId xmlns:a16="http://schemas.microsoft.com/office/drawing/2014/main" id="{727A587F-123C-425A-8AAB-24BE9C10490F}"/>
              </a:ext>
            </a:extLst>
          </p:cNvPr>
          <p:cNvSpPr txBox="1"/>
          <p:nvPr/>
        </p:nvSpPr>
        <p:spPr>
          <a:xfrm>
            <a:off x="8686800" y="3421208"/>
            <a:ext cx="1036630" cy="338554"/>
          </a:xfrm>
          <a:prstGeom prst="rect">
            <a:avLst/>
          </a:prstGeom>
          <a:noFill/>
        </p:spPr>
        <p:txBody>
          <a:bodyPr wrap="none" rtlCol="0">
            <a:spAutoFit/>
          </a:bodyPr>
          <a:lstStyle/>
          <a:p>
            <a:r>
              <a:rPr lang="en-US" sz="1600" b="1" i="1" dirty="0"/>
              <a:t>Southeast</a:t>
            </a:r>
          </a:p>
        </p:txBody>
      </p:sp>
      <p:sp>
        <p:nvSpPr>
          <p:cNvPr id="34" name="TextBox 33">
            <a:extLst>
              <a:ext uri="{FF2B5EF4-FFF2-40B4-BE49-F238E27FC236}">
                <a16:creationId xmlns:a16="http://schemas.microsoft.com/office/drawing/2014/main" id="{16978E69-5894-40E5-9E55-3F86E4D3D0B8}"/>
              </a:ext>
            </a:extLst>
          </p:cNvPr>
          <p:cNvSpPr txBox="1"/>
          <p:nvPr/>
        </p:nvSpPr>
        <p:spPr>
          <a:xfrm>
            <a:off x="7010409" y="6024691"/>
            <a:ext cx="1036630" cy="338554"/>
          </a:xfrm>
          <a:prstGeom prst="rect">
            <a:avLst/>
          </a:prstGeom>
          <a:noFill/>
        </p:spPr>
        <p:txBody>
          <a:bodyPr wrap="none" rtlCol="0">
            <a:spAutoFit/>
          </a:bodyPr>
          <a:lstStyle/>
          <a:p>
            <a:r>
              <a:rPr lang="en-US" sz="1600" b="1" i="1" dirty="0"/>
              <a:t>Southeast</a:t>
            </a:r>
          </a:p>
        </p:txBody>
      </p:sp>
      <p:sp>
        <p:nvSpPr>
          <p:cNvPr id="35" name="TextBox 34">
            <a:extLst>
              <a:ext uri="{FF2B5EF4-FFF2-40B4-BE49-F238E27FC236}">
                <a16:creationId xmlns:a16="http://schemas.microsoft.com/office/drawing/2014/main" id="{D7A8E71C-74A1-4F9A-A897-1A1C2D674F5F}"/>
              </a:ext>
            </a:extLst>
          </p:cNvPr>
          <p:cNvSpPr txBox="1"/>
          <p:nvPr/>
        </p:nvSpPr>
        <p:spPr>
          <a:xfrm>
            <a:off x="9778302" y="4144369"/>
            <a:ext cx="1038233" cy="338554"/>
          </a:xfrm>
          <a:prstGeom prst="rect">
            <a:avLst/>
          </a:prstGeom>
          <a:noFill/>
        </p:spPr>
        <p:txBody>
          <a:bodyPr wrap="none" rtlCol="0">
            <a:spAutoFit/>
          </a:bodyPr>
          <a:lstStyle/>
          <a:p>
            <a:r>
              <a:rPr lang="en-US" sz="1600" b="1" i="1" dirty="0"/>
              <a:t>Northeast</a:t>
            </a:r>
          </a:p>
        </p:txBody>
      </p:sp>
      <p:sp>
        <p:nvSpPr>
          <p:cNvPr id="36" name="TextBox 35">
            <a:extLst>
              <a:ext uri="{FF2B5EF4-FFF2-40B4-BE49-F238E27FC236}">
                <a16:creationId xmlns:a16="http://schemas.microsoft.com/office/drawing/2014/main" id="{7A5B087B-34CB-4884-A320-7A08F6F39F5F}"/>
              </a:ext>
            </a:extLst>
          </p:cNvPr>
          <p:cNvSpPr txBox="1"/>
          <p:nvPr/>
        </p:nvSpPr>
        <p:spPr>
          <a:xfrm>
            <a:off x="9382060" y="612108"/>
            <a:ext cx="1038233" cy="338554"/>
          </a:xfrm>
          <a:prstGeom prst="rect">
            <a:avLst/>
          </a:prstGeom>
          <a:noFill/>
        </p:spPr>
        <p:txBody>
          <a:bodyPr wrap="none" rtlCol="0">
            <a:spAutoFit/>
          </a:bodyPr>
          <a:lstStyle/>
          <a:p>
            <a:r>
              <a:rPr lang="en-US" sz="1600" b="1" i="1" dirty="0"/>
              <a:t>Northeast</a:t>
            </a:r>
          </a:p>
        </p:txBody>
      </p:sp>
      <p:sp>
        <p:nvSpPr>
          <p:cNvPr id="37" name="TextBox 36">
            <a:extLst>
              <a:ext uri="{FF2B5EF4-FFF2-40B4-BE49-F238E27FC236}">
                <a16:creationId xmlns:a16="http://schemas.microsoft.com/office/drawing/2014/main" id="{6B65B398-0285-456E-BFA9-261B50C4B21E}"/>
              </a:ext>
            </a:extLst>
          </p:cNvPr>
          <p:cNvSpPr txBox="1"/>
          <p:nvPr/>
        </p:nvSpPr>
        <p:spPr>
          <a:xfrm>
            <a:off x="8001000" y="612108"/>
            <a:ext cx="1107996" cy="338554"/>
          </a:xfrm>
          <a:prstGeom prst="rect">
            <a:avLst/>
          </a:prstGeom>
          <a:noFill/>
        </p:spPr>
        <p:txBody>
          <a:bodyPr wrap="none" rtlCol="0">
            <a:spAutoFit/>
          </a:bodyPr>
          <a:lstStyle/>
          <a:p>
            <a:r>
              <a:rPr lang="en-US" sz="1600" b="1" i="1" dirty="0"/>
              <a:t>North (&lt; 1)</a:t>
            </a:r>
          </a:p>
        </p:txBody>
      </p:sp>
      <p:sp>
        <p:nvSpPr>
          <p:cNvPr id="38" name="TextBox 37">
            <a:extLst>
              <a:ext uri="{FF2B5EF4-FFF2-40B4-BE49-F238E27FC236}">
                <a16:creationId xmlns:a16="http://schemas.microsoft.com/office/drawing/2014/main" id="{AB44C54D-B47B-46D8-B8EB-9253DB0827D7}"/>
              </a:ext>
            </a:extLst>
          </p:cNvPr>
          <p:cNvSpPr txBox="1"/>
          <p:nvPr/>
        </p:nvSpPr>
        <p:spPr>
          <a:xfrm>
            <a:off x="8845006" y="3811686"/>
            <a:ext cx="679994" cy="338554"/>
          </a:xfrm>
          <a:prstGeom prst="rect">
            <a:avLst/>
          </a:prstGeom>
          <a:noFill/>
        </p:spPr>
        <p:txBody>
          <a:bodyPr wrap="none" rtlCol="0">
            <a:spAutoFit/>
          </a:bodyPr>
          <a:lstStyle/>
          <a:p>
            <a:r>
              <a:rPr lang="en-US" sz="1600" b="1" i="1" dirty="0"/>
              <a:t>North</a:t>
            </a:r>
          </a:p>
        </p:txBody>
      </p:sp>
      <p:cxnSp>
        <p:nvCxnSpPr>
          <p:cNvPr id="40" name="Straight Connector 39">
            <a:extLst>
              <a:ext uri="{FF2B5EF4-FFF2-40B4-BE49-F238E27FC236}">
                <a16:creationId xmlns:a16="http://schemas.microsoft.com/office/drawing/2014/main" id="{70CC1834-6786-420D-B9E6-DF4C25D25275}"/>
              </a:ext>
            </a:extLst>
          </p:cNvPr>
          <p:cNvCxnSpPr>
            <a:cxnSpLocks/>
          </p:cNvCxnSpPr>
          <p:nvPr/>
        </p:nvCxnSpPr>
        <p:spPr>
          <a:xfrm flipH="1">
            <a:off x="9144000" y="885526"/>
            <a:ext cx="538426" cy="181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797B752-D943-4FF5-8795-2400C92E9112}"/>
              </a:ext>
            </a:extLst>
          </p:cNvPr>
          <p:cNvCxnSpPr>
            <a:cxnSpLocks/>
          </p:cNvCxnSpPr>
          <p:nvPr/>
        </p:nvCxnSpPr>
        <p:spPr>
          <a:xfrm>
            <a:off x="8610600" y="885526"/>
            <a:ext cx="384226"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874FFEC-C285-4E4D-AE44-4345FD789266}"/>
              </a:ext>
            </a:extLst>
          </p:cNvPr>
          <p:cNvSpPr txBox="1"/>
          <p:nvPr/>
        </p:nvSpPr>
        <p:spPr>
          <a:xfrm>
            <a:off x="10469147" y="1928917"/>
            <a:ext cx="1212191" cy="461665"/>
          </a:xfrm>
          <a:prstGeom prst="rect">
            <a:avLst/>
          </a:prstGeom>
          <a:noFill/>
        </p:spPr>
        <p:txBody>
          <a:bodyPr wrap="none" rtlCol="0">
            <a:spAutoFit/>
          </a:bodyPr>
          <a:lstStyle/>
          <a:p>
            <a:r>
              <a:rPr lang="en-US" sz="2400" b="1" dirty="0"/>
              <a:t>1990-92</a:t>
            </a:r>
          </a:p>
        </p:txBody>
      </p:sp>
      <p:sp>
        <p:nvSpPr>
          <p:cNvPr id="39" name="TextBox 38">
            <a:extLst>
              <a:ext uri="{FF2B5EF4-FFF2-40B4-BE49-F238E27FC236}">
                <a16:creationId xmlns:a16="http://schemas.microsoft.com/office/drawing/2014/main" id="{6E6FFB6C-99A6-4BF8-BE8C-9774C88763F3}"/>
              </a:ext>
            </a:extLst>
          </p:cNvPr>
          <p:cNvSpPr txBox="1"/>
          <p:nvPr/>
        </p:nvSpPr>
        <p:spPr>
          <a:xfrm>
            <a:off x="10461473" y="5102726"/>
            <a:ext cx="1212191" cy="461665"/>
          </a:xfrm>
          <a:prstGeom prst="rect">
            <a:avLst/>
          </a:prstGeom>
          <a:noFill/>
        </p:spPr>
        <p:txBody>
          <a:bodyPr wrap="none" rtlCol="0">
            <a:spAutoFit/>
          </a:bodyPr>
          <a:lstStyle/>
          <a:p>
            <a:r>
              <a:rPr lang="en-US" sz="2400" b="1" dirty="0"/>
              <a:t>2017-19</a:t>
            </a:r>
          </a:p>
        </p:txBody>
      </p:sp>
    </p:spTree>
    <p:extLst>
      <p:ext uri="{BB962C8B-B14F-4D97-AF65-F5344CB8AC3E}">
        <p14:creationId xmlns:p14="http://schemas.microsoft.com/office/powerpoint/2010/main" val="7443694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ct 2"/>
          <p:cNvGraphicFramePr>
            <a:graphicFrameLocks noChangeAspect="1"/>
          </p:cNvGraphicFramePr>
          <p:nvPr>
            <p:extLst>
              <p:ext uri="{D42A27DB-BD31-4B8C-83A1-F6EECF244321}">
                <p14:modId xmlns:p14="http://schemas.microsoft.com/office/powerpoint/2010/main" val="4256809061"/>
              </p:ext>
            </p:extLst>
          </p:nvPr>
        </p:nvGraphicFramePr>
        <p:xfrm>
          <a:off x="555168" y="-1"/>
          <a:ext cx="10105398" cy="6858001"/>
        </p:xfrm>
        <a:graphic>
          <a:graphicData uri="http://schemas.openxmlformats.org/presentationml/2006/ole">
            <mc:AlternateContent xmlns:mc="http://schemas.openxmlformats.org/markup-compatibility/2006">
              <mc:Choice xmlns:v="urn:schemas-microsoft-com:vml" Requires="v">
                <p:oleObj spid="_x0000_s10458" name="Chart" r:id="rId3" imgW="5086502" imgH="3733800" progId="Excel.Chart.8">
                  <p:embed/>
                </p:oleObj>
              </mc:Choice>
              <mc:Fallback>
                <p:oleObj name="Chart" r:id="rId3" imgW="5086502" imgH="3733800" progId="Excel.Chart.8">
                  <p:embed/>
                  <p:pic>
                    <p:nvPicPr>
                      <p:cNvPr id="6146"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5168" y="-1"/>
                        <a:ext cx="10105398" cy="6858001"/>
                      </a:xfrm>
                      <a:prstGeom prst="rect">
                        <a:avLst/>
                      </a:prstGeom>
                      <a:noFill/>
                      <a:ln>
                        <a:noFill/>
                      </a:ln>
                      <a:effectLst/>
                    </p:spPr>
                  </p:pic>
                </p:oleObj>
              </mc:Fallback>
            </mc:AlternateContent>
          </a:graphicData>
        </a:graphic>
      </p:graphicFrame>
      <p:grpSp>
        <p:nvGrpSpPr>
          <p:cNvPr id="15" name="Group 67"/>
          <p:cNvGrpSpPr>
            <a:grpSpLocks/>
          </p:cNvGrpSpPr>
          <p:nvPr/>
        </p:nvGrpSpPr>
        <p:grpSpPr bwMode="auto">
          <a:xfrm>
            <a:off x="76200" y="6459537"/>
            <a:ext cx="2595563" cy="398463"/>
            <a:chOff x="96" y="4080"/>
            <a:chExt cx="1635" cy="251"/>
          </a:xfrm>
        </p:grpSpPr>
        <p:sp>
          <p:nvSpPr>
            <p:cNvPr id="16" name="Text Box 68"/>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17" name="Picture 69" descr="USDA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 Box 70"/>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cxnSp>
        <p:nvCxnSpPr>
          <p:cNvPr id="3" name="Straight Connector 2">
            <a:extLst>
              <a:ext uri="{FF2B5EF4-FFF2-40B4-BE49-F238E27FC236}">
                <a16:creationId xmlns:a16="http://schemas.microsoft.com/office/drawing/2014/main" id="{C5AB7D61-2296-47B2-BD14-1F64269F1907}"/>
              </a:ext>
            </a:extLst>
          </p:cNvPr>
          <p:cNvCxnSpPr>
            <a:cxnSpLocks/>
          </p:cNvCxnSpPr>
          <p:nvPr/>
        </p:nvCxnSpPr>
        <p:spPr>
          <a:xfrm flipV="1">
            <a:off x="8218449" y="1611546"/>
            <a:ext cx="1471383" cy="846578"/>
          </a:xfrm>
          <a:prstGeom prst="line">
            <a:avLst/>
          </a:prstGeom>
          <a:ln w="22225">
            <a:solidFill>
              <a:srgbClr val="0033CC"/>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31EB0F0-279D-4854-9E57-35662C0E23AC}"/>
              </a:ext>
            </a:extLst>
          </p:cNvPr>
          <p:cNvSpPr txBox="1"/>
          <p:nvPr/>
        </p:nvSpPr>
        <p:spPr>
          <a:xfrm>
            <a:off x="9601200" y="1031677"/>
            <a:ext cx="2362201" cy="923330"/>
          </a:xfrm>
          <a:prstGeom prst="rect">
            <a:avLst/>
          </a:prstGeom>
          <a:solidFill>
            <a:schemeClr val="bg1"/>
          </a:solidFill>
        </p:spPr>
        <p:txBody>
          <a:bodyPr wrap="square" rtlCol="0">
            <a:spAutoFit/>
          </a:bodyPr>
          <a:lstStyle/>
          <a:p>
            <a:pPr algn="ctr"/>
            <a:r>
              <a:rPr lang="en-US" i="1" dirty="0"/>
              <a:t>Mato Grosso experiences a distinct wet and dry season.</a:t>
            </a:r>
          </a:p>
        </p:txBody>
      </p:sp>
      <p:sp>
        <p:nvSpPr>
          <p:cNvPr id="20" name="TextBox 19">
            <a:extLst>
              <a:ext uri="{FF2B5EF4-FFF2-40B4-BE49-F238E27FC236}">
                <a16:creationId xmlns:a16="http://schemas.microsoft.com/office/drawing/2014/main" id="{9D0241F9-9466-4509-8DD5-2B4BD0738BEC}"/>
              </a:ext>
            </a:extLst>
          </p:cNvPr>
          <p:cNvSpPr txBox="1"/>
          <p:nvPr/>
        </p:nvSpPr>
        <p:spPr>
          <a:xfrm>
            <a:off x="9689832" y="2140041"/>
            <a:ext cx="2362201" cy="923330"/>
          </a:xfrm>
          <a:prstGeom prst="rect">
            <a:avLst/>
          </a:prstGeom>
          <a:solidFill>
            <a:schemeClr val="bg1"/>
          </a:solidFill>
        </p:spPr>
        <p:txBody>
          <a:bodyPr wrap="square" rtlCol="0">
            <a:spAutoFit/>
          </a:bodyPr>
          <a:lstStyle/>
          <a:p>
            <a:pPr algn="ctr"/>
            <a:r>
              <a:rPr lang="en-US" i="1" dirty="0"/>
              <a:t>Parana typically receives rainfall throughout the year.</a:t>
            </a:r>
          </a:p>
        </p:txBody>
      </p:sp>
      <p:grpSp>
        <p:nvGrpSpPr>
          <p:cNvPr id="2" name="Group 1">
            <a:extLst>
              <a:ext uri="{FF2B5EF4-FFF2-40B4-BE49-F238E27FC236}">
                <a16:creationId xmlns:a16="http://schemas.microsoft.com/office/drawing/2014/main" id="{F8DC6BF6-6DA9-4681-A33E-8BEC3C6F89CB}"/>
              </a:ext>
            </a:extLst>
          </p:cNvPr>
          <p:cNvGrpSpPr/>
          <p:nvPr/>
        </p:nvGrpSpPr>
        <p:grpSpPr>
          <a:xfrm>
            <a:off x="1531434" y="1374473"/>
            <a:ext cx="1367144" cy="2357999"/>
            <a:chOff x="3027468" y="1430230"/>
            <a:chExt cx="1367144" cy="2357999"/>
          </a:xfrm>
        </p:grpSpPr>
        <p:pic>
          <p:nvPicPr>
            <p:cNvPr id="21" name="Picture 20" descr="Map&#10;&#10;Description automatically generated">
              <a:extLst>
                <a:ext uri="{FF2B5EF4-FFF2-40B4-BE49-F238E27FC236}">
                  <a16:creationId xmlns:a16="http://schemas.microsoft.com/office/drawing/2014/main" id="{A9943BBE-12BB-41AF-9A30-C807017237E4}"/>
                </a:ext>
              </a:extLst>
            </p:cNvPr>
            <p:cNvPicPr>
              <a:picLocks noChangeAspect="1"/>
            </p:cNvPicPr>
            <p:nvPr/>
          </p:nvPicPr>
          <p:blipFill rotWithShape="1">
            <a:blip r:embed="rId6">
              <a:extLst>
                <a:ext uri="{28A0092B-C50C-407E-A947-70E740481C1C}">
                  <a14:useLocalDpi xmlns:a14="http://schemas.microsoft.com/office/drawing/2010/main" val="0"/>
                </a:ext>
              </a:extLst>
            </a:blip>
            <a:srcRect l="43040" t="37009" r="39694" b="3589"/>
            <a:stretch/>
          </p:blipFill>
          <p:spPr>
            <a:xfrm>
              <a:off x="3027468" y="1430230"/>
              <a:ext cx="1367144" cy="2357999"/>
            </a:xfrm>
            <a:prstGeom prst="rect">
              <a:avLst/>
            </a:prstGeom>
            <a:ln>
              <a:solidFill>
                <a:schemeClr val="tx1"/>
              </a:solidFill>
            </a:ln>
          </p:spPr>
        </p:pic>
        <p:sp>
          <p:nvSpPr>
            <p:cNvPr id="6151" name="Oval 21"/>
            <p:cNvSpPr>
              <a:spLocks noChangeArrowheads="1"/>
            </p:cNvSpPr>
            <p:nvPr/>
          </p:nvSpPr>
          <p:spPr bwMode="auto">
            <a:xfrm rot="16548177" flipH="1">
              <a:off x="3834453" y="2634621"/>
              <a:ext cx="287337" cy="3556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152" name="Oval 22"/>
            <p:cNvSpPr>
              <a:spLocks noChangeArrowheads="1"/>
            </p:cNvSpPr>
            <p:nvPr/>
          </p:nvSpPr>
          <p:spPr bwMode="auto">
            <a:xfrm rot="21409357">
              <a:off x="3454246" y="1833991"/>
              <a:ext cx="533400" cy="223837"/>
            </a:xfrm>
            <a:prstGeom prst="ellipse">
              <a:avLst/>
            </a:prstGeom>
            <a:noFill/>
            <a:ln w="50800">
              <a:solidFill>
                <a:srgbClr val="0033C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153" name="Text Box 22"/>
            <p:cNvSpPr txBox="1">
              <a:spLocks noChangeArrowheads="1"/>
            </p:cNvSpPr>
            <p:nvPr/>
          </p:nvSpPr>
          <p:spPr bwMode="auto">
            <a:xfrm>
              <a:off x="3295496" y="1667303"/>
              <a:ext cx="801688" cy="20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700" i="1" dirty="0">
                  <a:latin typeface="Arial Black" panose="020B0A04020102020204" pitchFamily="34" charset="0"/>
                </a:rPr>
                <a:t>Mato Grosso</a:t>
              </a:r>
            </a:p>
          </p:txBody>
        </p:sp>
        <p:sp>
          <p:nvSpPr>
            <p:cNvPr id="6154" name="Text Box 26"/>
            <p:cNvSpPr txBox="1">
              <a:spLocks noChangeArrowheads="1"/>
            </p:cNvSpPr>
            <p:nvPr/>
          </p:nvSpPr>
          <p:spPr bwMode="auto">
            <a:xfrm>
              <a:off x="3709834" y="2498890"/>
              <a:ext cx="525463" cy="20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700" i="1">
                  <a:latin typeface="Arial Black" panose="020B0A04020102020204" pitchFamily="34" charset="0"/>
                </a:rPr>
                <a:t>Parana</a:t>
              </a:r>
            </a:p>
          </p:txBody>
        </p:sp>
      </p:grpSp>
      <p:cxnSp>
        <p:nvCxnSpPr>
          <p:cNvPr id="19" name="Straight Connector 18">
            <a:extLst>
              <a:ext uri="{FF2B5EF4-FFF2-40B4-BE49-F238E27FC236}">
                <a16:creationId xmlns:a16="http://schemas.microsoft.com/office/drawing/2014/main" id="{EB78D3F2-AF96-48F6-8A8E-1409A7D9749F}"/>
              </a:ext>
            </a:extLst>
          </p:cNvPr>
          <p:cNvCxnSpPr>
            <a:cxnSpLocks/>
          </p:cNvCxnSpPr>
          <p:nvPr/>
        </p:nvCxnSpPr>
        <p:spPr>
          <a:xfrm flipV="1">
            <a:off x="9193755" y="2643158"/>
            <a:ext cx="707573" cy="437542"/>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99A01C5-F2EE-4EF3-980C-AD841806CCC5}"/>
              </a:ext>
            </a:extLst>
          </p:cNvPr>
          <p:cNvSpPr txBox="1"/>
          <p:nvPr/>
        </p:nvSpPr>
        <p:spPr>
          <a:xfrm>
            <a:off x="3039650" y="4236122"/>
            <a:ext cx="1265650" cy="584775"/>
          </a:xfrm>
          <a:prstGeom prst="rect">
            <a:avLst/>
          </a:prstGeom>
          <a:solidFill>
            <a:schemeClr val="bg1"/>
          </a:solidFill>
        </p:spPr>
        <p:txBody>
          <a:bodyPr wrap="square" rtlCol="0">
            <a:spAutoFit/>
          </a:bodyPr>
          <a:lstStyle/>
          <a:p>
            <a:pPr algn="ctr"/>
            <a:r>
              <a:rPr lang="en-US" sz="1600" i="1" dirty="0"/>
              <a:t>Optimal Soy</a:t>
            </a:r>
          </a:p>
          <a:p>
            <a:pPr algn="ctr"/>
            <a:r>
              <a:rPr lang="en-US" sz="1600" i="1" dirty="0"/>
              <a:t> Planting</a:t>
            </a:r>
          </a:p>
        </p:txBody>
      </p:sp>
    </p:spTree>
    <p:extLst>
      <p:ext uri="{BB962C8B-B14F-4D97-AF65-F5344CB8AC3E}">
        <p14:creationId xmlns:p14="http://schemas.microsoft.com/office/powerpoint/2010/main" val="15180806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83F76F75-07B5-4F8D-BDD9-D2AA5FD3C9D5}"/>
              </a:ext>
            </a:extLst>
          </p:cNvPr>
          <p:cNvCxnSpPr>
            <a:cxnSpLocks/>
          </p:cNvCxnSpPr>
          <p:nvPr/>
        </p:nvCxnSpPr>
        <p:spPr>
          <a:xfrm>
            <a:off x="615406" y="3776620"/>
            <a:ext cx="11571514" cy="0"/>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E669F2C5-E33F-4856-9EE0-6F303D2DAC55}"/>
              </a:ext>
            </a:extLst>
          </p:cNvPr>
          <p:cNvSpPr txBox="1"/>
          <p:nvPr/>
        </p:nvSpPr>
        <p:spPr>
          <a:xfrm>
            <a:off x="4463896" y="3546761"/>
            <a:ext cx="954107" cy="461665"/>
          </a:xfrm>
          <a:prstGeom prst="rect">
            <a:avLst/>
          </a:prstGeom>
          <a:noFill/>
        </p:spPr>
        <p:txBody>
          <a:bodyPr wrap="square" rtlCol="0">
            <a:spAutoFit/>
          </a:bodyPr>
          <a:lstStyle/>
          <a:p>
            <a:pPr algn="ctr"/>
            <a:r>
              <a:rPr lang="en-US" sz="1200" b="1" dirty="0"/>
              <a:t>Average</a:t>
            </a:r>
          </a:p>
          <a:p>
            <a:pPr algn="ctr"/>
            <a:r>
              <a:rPr lang="en-US" sz="1200" b="1" dirty="0"/>
              <a:t>Sep 27</a:t>
            </a:r>
          </a:p>
        </p:txBody>
      </p:sp>
      <p:sp>
        <p:nvSpPr>
          <p:cNvPr id="2" name="Rectangle 1">
            <a:extLst>
              <a:ext uri="{FF2B5EF4-FFF2-40B4-BE49-F238E27FC236}">
                <a16:creationId xmlns:a16="http://schemas.microsoft.com/office/drawing/2014/main" id="{68EAFD59-A753-4D4A-B59E-0E877FBFD619}"/>
              </a:ext>
            </a:extLst>
          </p:cNvPr>
          <p:cNvSpPr/>
          <p:nvPr/>
        </p:nvSpPr>
        <p:spPr>
          <a:xfrm>
            <a:off x="620486" y="3574034"/>
            <a:ext cx="11571514" cy="461665"/>
          </a:xfrm>
          <a:prstGeom prst="rect">
            <a:avLst/>
          </a:prstGeom>
          <a:solidFill>
            <a:schemeClr val="bg1">
              <a:lumMod val="85000"/>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Chart 7">
            <a:extLst>
              <a:ext uri="{FF2B5EF4-FFF2-40B4-BE49-F238E27FC236}">
                <a16:creationId xmlns:a16="http://schemas.microsoft.com/office/drawing/2014/main" id="{9D3D82E5-3011-4DDE-942C-408A94468808}"/>
              </a:ext>
            </a:extLst>
          </p:cNvPr>
          <p:cNvGraphicFramePr>
            <a:graphicFrameLocks/>
          </p:cNvGraphicFramePr>
          <p:nvPr>
            <p:extLst>
              <p:ext uri="{D42A27DB-BD31-4B8C-83A1-F6EECF244321}">
                <p14:modId xmlns:p14="http://schemas.microsoft.com/office/powerpoint/2010/main" val="1048360459"/>
              </p:ext>
            </p:extLst>
          </p:nvPr>
        </p:nvGraphicFramePr>
        <p:xfrm>
          <a:off x="0" y="1"/>
          <a:ext cx="12192000" cy="6488668"/>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B098C6B5-9ACF-4D72-9F7D-E87B6FBEB10A}"/>
              </a:ext>
            </a:extLst>
          </p:cNvPr>
          <p:cNvSpPr txBox="1"/>
          <p:nvPr/>
        </p:nvSpPr>
        <p:spPr>
          <a:xfrm>
            <a:off x="3611881" y="6488668"/>
            <a:ext cx="5092997" cy="369332"/>
          </a:xfrm>
          <a:prstGeom prst="rect">
            <a:avLst/>
          </a:prstGeom>
          <a:noFill/>
        </p:spPr>
        <p:txBody>
          <a:bodyPr wrap="none" rtlCol="0">
            <a:spAutoFit/>
          </a:bodyPr>
          <a:lstStyle/>
          <a:p>
            <a:r>
              <a:rPr lang="en-US" b="1" dirty="0"/>
              <a:t>* Based on discussions with CONAB / INMET (2007)</a:t>
            </a:r>
          </a:p>
        </p:txBody>
      </p:sp>
      <p:sp>
        <p:nvSpPr>
          <p:cNvPr id="12" name="TextBox 11">
            <a:extLst>
              <a:ext uri="{FF2B5EF4-FFF2-40B4-BE49-F238E27FC236}">
                <a16:creationId xmlns:a16="http://schemas.microsoft.com/office/drawing/2014/main" id="{7B3064BB-EE9E-4FEF-8234-6E170F4D10E7}"/>
              </a:ext>
            </a:extLst>
          </p:cNvPr>
          <p:cNvSpPr txBox="1"/>
          <p:nvPr/>
        </p:nvSpPr>
        <p:spPr>
          <a:xfrm>
            <a:off x="2745685" y="1494413"/>
            <a:ext cx="894797" cy="923330"/>
          </a:xfrm>
          <a:prstGeom prst="rect">
            <a:avLst/>
          </a:prstGeom>
          <a:noFill/>
        </p:spPr>
        <p:txBody>
          <a:bodyPr wrap="none" rtlCol="0">
            <a:spAutoFit/>
          </a:bodyPr>
          <a:lstStyle/>
          <a:p>
            <a:r>
              <a:rPr lang="en-US" b="1" dirty="0">
                <a:solidFill>
                  <a:srgbClr val="0033CC"/>
                </a:solidFill>
              </a:rPr>
              <a:t>La Niña</a:t>
            </a:r>
          </a:p>
          <a:p>
            <a:r>
              <a:rPr lang="en-US" b="1" dirty="0">
                <a:solidFill>
                  <a:srgbClr val="C00000"/>
                </a:solidFill>
              </a:rPr>
              <a:t>El Niño</a:t>
            </a:r>
          </a:p>
          <a:p>
            <a:r>
              <a:rPr lang="en-US" dirty="0"/>
              <a:t>Neutral</a:t>
            </a:r>
          </a:p>
        </p:txBody>
      </p:sp>
      <p:sp>
        <p:nvSpPr>
          <p:cNvPr id="17" name="TextBox 16">
            <a:extLst>
              <a:ext uri="{FF2B5EF4-FFF2-40B4-BE49-F238E27FC236}">
                <a16:creationId xmlns:a16="http://schemas.microsoft.com/office/drawing/2014/main" id="{838E9F27-69AE-4B09-A551-E0AA6834C1EC}"/>
              </a:ext>
            </a:extLst>
          </p:cNvPr>
          <p:cNvSpPr txBox="1"/>
          <p:nvPr/>
        </p:nvSpPr>
        <p:spPr>
          <a:xfrm>
            <a:off x="3583266" y="1182302"/>
            <a:ext cx="586892" cy="369332"/>
          </a:xfrm>
          <a:prstGeom prst="rect">
            <a:avLst/>
          </a:prstGeom>
          <a:noFill/>
        </p:spPr>
        <p:txBody>
          <a:bodyPr wrap="none" rtlCol="0">
            <a:spAutoFit/>
          </a:bodyPr>
          <a:lstStyle/>
          <a:p>
            <a:r>
              <a:rPr lang="en-US" b="1" u="sng" dirty="0"/>
              <a:t>Late</a:t>
            </a:r>
            <a:endParaRPr lang="en-US" b="1" dirty="0"/>
          </a:p>
        </p:txBody>
      </p:sp>
      <p:sp>
        <p:nvSpPr>
          <p:cNvPr id="18" name="TextBox 17">
            <a:extLst>
              <a:ext uri="{FF2B5EF4-FFF2-40B4-BE49-F238E27FC236}">
                <a16:creationId xmlns:a16="http://schemas.microsoft.com/office/drawing/2014/main" id="{6317F895-7ED1-41E1-9183-3241A70D27D2}"/>
              </a:ext>
            </a:extLst>
          </p:cNvPr>
          <p:cNvSpPr txBox="1"/>
          <p:nvPr/>
        </p:nvSpPr>
        <p:spPr>
          <a:xfrm>
            <a:off x="4060255" y="1182302"/>
            <a:ext cx="654538" cy="369332"/>
          </a:xfrm>
          <a:prstGeom prst="rect">
            <a:avLst/>
          </a:prstGeom>
          <a:noFill/>
        </p:spPr>
        <p:txBody>
          <a:bodyPr wrap="none" rtlCol="0">
            <a:spAutoFit/>
          </a:bodyPr>
          <a:lstStyle/>
          <a:p>
            <a:r>
              <a:rPr lang="en-US" b="1" u="sng" dirty="0"/>
              <a:t>Early</a:t>
            </a:r>
            <a:endParaRPr lang="en-US" b="1" dirty="0"/>
          </a:p>
        </p:txBody>
      </p:sp>
      <p:sp>
        <p:nvSpPr>
          <p:cNvPr id="19" name="TextBox 18">
            <a:extLst>
              <a:ext uri="{FF2B5EF4-FFF2-40B4-BE49-F238E27FC236}">
                <a16:creationId xmlns:a16="http://schemas.microsoft.com/office/drawing/2014/main" id="{AF10A4F9-2947-49A6-ADB8-A3ED95E07FA4}"/>
              </a:ext>
            </a:extLst>
          </p:cNvPr>
          <p:cNvSpPr txBox="1"/>
          <p:nvPr/>
        </p:nvSpPr>
        <p:spPr>
          <a:xfrm>
            <a:off x="4590713" y="1190322"/>
            <a:ext cx="899605" cy="369332"/>
          </a:xfrm>
          <a:prstGeom prst="rect">
            <a:avLst/>
          </a:prstGeom>
          <a:noFill/>
        </p:spPr>
        <p:txBody>
          <a:bodyPr wrap="none" rtlCol="0">
            <a:spAutoFit/>
          </a:bodyPr>
          <a:lstStyle/>
          <a:p>
            <a:r>
              <a:rPr lang="en-US" b="1" u="sng" dirty="0"/>
              <a:t>Normal</a:t>
            </a:r>
          </a:p>
        </p:txBody>
      </p:sp>
      <p:sp>
        <p:nvSpPr>
          <p:cNvPr id="20" name="TextBox 19">
            <a:extLst>
              <a:ext uri="{FF2B5EF4-FFF2-40B4-BE49-F238E27FC236}">
                <a16:creationId xmlns:a16="http://schemas.microsoft.com/office/drawing/2014/main" id="{F195E7FC-32BA-4778-BDF5-43C834DA1DFD}"/>
              </a:ext>
            </a:extLst>
          </p:cNvPr>
          <p:cNvSpPr txBox="1"/>
          <p:nvPr/>
        </p:nvSpPr>
        <p:spPr>
          <a:xfrm>
            <a:off x="4450989" y="2880288"/>
            <a:ext cx="1165705" cy="430887"/>
          </a:xfrm>
          <a:prstGeom prst="rect">
            <a:avLst/>
          </a:prstGeom>
          <a:noFill/>
        </p:spPr>
        <p:txBody>
          <a:bodyPr wrap="none" rtlCol="0">
            <a:spAutoFit/>
          </a:bodyPr>
          <a:lstStyle/>
          <a:p>
            <a:pPr algn="ctr"/>
            <a:r>
              <a:rPr lang="en-US" sz="1100" dirty="0"/>
              <a:t>Normal:</a:t>
            </a:r>
          </a:p>
          <a:p>
            <a:pPr algn="ctr"/>
            <a:r>
              <a:rPr lang="en-US" sz="1100" i="1" dirty="0"/>
              <a:t>September 24-30</a:t>
            </a:r>
          </a:p>
        </p:txBody>
      </p:sp>
      <p:cxnSp>
        <p:nvCxnSpPr>
          <p:cNvPr id="21" name="Straight Connector 20">
            <a:extLst>
              <a:ext uri="{FF2B5EF4-FFF2-40B4-BE49-F238E27FC236}">
                <a16:creationId xmlns:a16="http://schemas.microsoft.com/office/drawing/2014/main" id="{80573B73-D5C6-41C5-B3E2-CF070708A883}"/>
              </a:ext>
            </a:extLst>
          </p:cNvPr>
          <p:cNvCxnSpPr>
            <a:cxnSpLocks/>
          </p:cNvCxnSpPr>
          <p:nvPr/>
        </p:nvCxnSpPr>
        <p:spPr>
          <a:xfrm flipH="1">
            <a:off x="4921151" y="3302546"/>
            <a:ext cx="101907" cy="204642"/>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A755556D-2624-43FA-8C44-AA18E1838ACC}"/>
              </a:ext>
            </a:extLst>
          </p:cNvPr>
          <p:cNvSpPr txBox="1"/>
          <p:nvPr/>
        </p:nvSpPr>
        <p:spPr>
          <a:xfrm>
            <a:off x="3706603" y="1492808"/>
            <a:ext cx="301686" cy="923330"/>
          </a:xfrm>
          <a:prstGeom prst="rect">
            <a:avLst/>
          </a:prstGeom>
          <a:noFill/>
        </p:spPr>
        <p:txBody>
          <a:bodyPr wrap="none" rtlCol="0">
            <a:spAutoFit/>
          </a:bodyPr>
          <a:lstStyle/>
          <a:p>
            <a:r>
              <a:rPr lang="en-US" b="1" dirty="0">
                <a:solidFill>
                  <a:srgbClr val="0033CC"/>
                </a:solidFill>
              </a:rPr>
              <a:t>7</a:t>
            </a:r>
          </a:p>
          <a:p>
            <a:r>
              <a:rPr lang="en-US" b="1" dirty="0">
                <a:solidFill>
                  <a:srgbClr val="C00000"/>
                </a:solidFill>
              </a:rPr>
              <a:t>2</a:t>
            </a:r>
          </a:p>
          <a:p>
            <a:r>
              <a:rPr lang="en-US" dirty="0"/>
              <a:t>3</a:t>
            </a:r>
          </a:p>
        </p:txBody>
      </p:sp>
      <p:sp>
        <p:nvSpPr>
          <p:cNvPr id="23" name="TextBox 22">
            <a:extLst>
              <a:ext uri="{FF2B5EF4-FFF2-40B4-BE49-F238E27FC236}">
                <a16:creationId xmlns:a16="http://schemas.microsoft.com/office/drawing/2014/main" id="{2884C4F3-FD4C-4B66-BBE9-BC1059A8A57B}"/>
              </a:ext>
            </a:extLst>
          </p:cNvPr>
          <p:cNvSpPr txBox="1"/>
          <p:nvPr/>
        </p:nvSpPr>
        <p:spPr>
          <a:xfrm>
            <a:off x="4270314" y="1491208"/>
            <a:ext cx="301686" cy="923330"/>
          </a:xfrm>
          <a:prstGeom prst="rect">
            <a:avLst/>
          </a:prstGeom>
          <a:noFill/>
        </p:spPr>
        <p:txBody>
          <a:bodyPr wrap="none" rtlCol="0">
            <a:spAutoFit/>
          </a:bodyPr>
          <a:lstStyle/>
          <a:p>
            <a:r>
              <a:rPr lang="en-US" b="1" dirty="0">
                <a:solidFill>
                  <a:srgbClr val="0033CC"/>
                </a:solidFill>
              </a:rPr>
              <a:t>2</a:t>
            </a:r>
          </a:p>
          <a:p>
            <a:r>
              <a:rPr lang="en-US" b="1" dirty="0">
                <a:solidFill>
                  <a:srgbClr val="C00000"/>
                </a:solidFill>
              </a:rPr>
              <a:t>4</a:t>
            </a:r>
          </a:p>
          <a:p>
            <a:r>
              <a:rPr lang="en-US" dirty="0"/>
              <a:t>4</a:t>
            </a:r>
          </a:p>
        </p:txBody>
      </p:sp>
      <p:sp>
        <p:nvSpPr>
          <p:cNvPr id="24" name="TextBox 23">
            <a:extLst>
              <a:ext uri="{FF2B5EF4-FFF2-40B4-BE49-F238E27FC236}">
                <a16:creationId xmlns:a16="http://schemas.microsoft.com/office/drawing/2014/main" id="{BC38BDC8-181A-497B-80BF-3393A04215E8}"/>
              </a:ext>
            </a:extLst>
          </p:cNvPr>
          <p:cNvSpPr txBox="1"/>
          <p:nvPr/>
        </p:nvSpPr>
        <p:spPr>
          <a:xfrm>
            <a:off x="4811904" y="1491204"/>
            <a:ext cx="301686" cy="923330"/>
          </a:xfrm>
          <a:prstGeom prst="rect">
            <a:avLst/>
          </a:prstGeom>
          <a:noFill/>
        </p:spPr>
        <p:txBody>
          <a:bodyPr wrap="none" rtlCol="0">
            <a:spAutoFit/>
          </a:bodyPr>
          <a:lstStyle/>
          <a:p>
            <a:r>
              <a:rPr lang="en-US" b="1" dirty="0">
                <a:solidFill>
                  <a:srgbClr val="0033CC"/>
                </a:solidFill>
              </a:rPr>
              <a:t>3</a:t>
            </a:r>
          </a:p>
          <a:p>
            <a:r>
              <a:rPr lang="en-US" b="1" dirty="0">
                <a:solidFill>
                  <a:srgbClr val="C00000"/>
                </a:solidFill>
              </a:rPr>
              <a:t>4</a:t>
            </a:r>
          </a:p>
          <a:p>
            <a:r>
              <a:rPr lang="en-US" dirty="0"/>
              <a:t>2</a:t>
            </a:r>
          </a:p>
        </p:txBody>
      </p:sp>
      <p:grpSp>
        <p:nvGrpSpPr>
          <p:cNvPr id="16" name="Group 67">
            <a:extLst>
              <a:ext uri="{FF2B5EF4-FFF2-40B4-BE49-F238E27FC236}">
                <a16:creationId xmlns:a16="http://schemas.microsoft.com/office/drawing/2014/main" id="{F3380D16-D395-498D-98DB-CA847D17733F}"/>
              </a:ext>
            </a:extLst>
          </p:cNvPr>
          <p:cNvGrpSpPr>
            <a:grpSpLocks/>
          </p:cNvGrpSpPr>
          <p:nvPr/>
        </p:nvGrpSpPr>
        <p:grpSpPr bwMode="auto">
          <a:xfrm>
            <a:off x="76200" y="6459537"/>
            <a:ext cx="2595563" cy="398463"/>
            <a:chOff x="96" y="4080"/>
            <a:chExt cx="1635" cy="251"/>
          </a:xfrm>
        </p:grpSpPr>
        <p:sp>
          <p:nvSpPr>
            <p:cNvPr id="25" name="Text Box 68">
              <a:extLst>
                <a:ext uri="{FF2B5EF4-FFF2-40B4-BE49-F238E27FC236}">
                  <a16:creationId xmlns:a16="http://schemas.microsoft.com/office/drawing/2014/main" id="{067AC041-489F-4D7D-AC8E-2A92060A1E91}"/>
                </a:ext>
              </a:extLst>
            </p:cNvPr>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26" name="Picture 69" descr="USDALOGO">
              <a:extLst>
                <a:ext uri="{FF2B5EF4-FFF2-40B4-BE49-F238E27FC236}">
                  <a16:creationId xmlns:a16="http://schemas.microsoft.com/office/drawing/2014/main" id="{2CBAB48C-D157-40AE-905B-1DBDEE735B8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 Box 70">
              <a:extLst>
                <a:ext uri="{FF2B5EF4-FFF2-40B4-BE49-F238E27FC236}">
                  <a16:creationId xmlns:a16="http://schemas.microsoft.com/office/drawing/2014/main" id="{EAA0A15D-6E79-4545-A94C-4E731C9B06FC}"/>
                </a:ext>
              </a:extLst>
            </p:cNvPr>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Tree>
    <p:extLst>
      <p:ext uri="{BB962C8B-B14F-4D97-AF65-F5344CB8AC3E}">
        <p14:creationId xmlns:p14="http://schemas.microsoft.com/office/powerpoint/2010/main" val="2547342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893F767-6EAB-4599-94F8-D28E986133E5}"/>
              </a:ext>
            </a:extLst>
          </p:cNvPr>
          <p:cNvPicPr>
            <a:picLocks noChangeAspect="1"/>
          </p:cNvPicPr>
          <p:nvPr/>
        </p:nvPicPr>
        <p:blipFill>
          <a:blip r:embed="rId2"/>
          <a:stretch>
            <a:fillRect/>
          </a:stretch>
        </p:blipFill>
        <p:spPr>
          <a:xfrm>
            <a:off x="0" y="-1"/>
            <a:ext cx="12192000" cy="6858001"/>
          </a:xfrm>
          <a:prstGeom prst="rect">
            <a:avLst/>
          </a:prstGeom>
        </p:spPr>
      </p:pic>
      <p:sp>
        <p:nvSpPr>
          <p:cNvPr id="3" name="TextBox 2">
            <a:extLst>
              <a:ext uri="{FF2B5EF4-FFF2-40B4-BE49-F238E27FC236}">
                <a16:creationId xmlns:a16="http://schemas.microsoft.com/office/drawing/2014/main" id="{A151CDB4-8597-4F4C-9297-1E0E30977018}"/>
              </a:ext>
            </a:extLst>
          </p:cNvPr>
          <p:cNvSpPr txBox="1"/>
          <p:nvPr/>
        </p:nvSpPr>
        <p:spPr>
          <a:xfrm>
            <a:off x="6858000" y="1219201"/>
            <a:ext cx="978153" cy="646331"/>
          </a:xfrm>
          <a:prstGeom prst="rect">
            <a:avLst/>
          </a:prstGeom>
          <a:noFill/>
        </p:spPr>
        <p:txBody>
          <a:bodyPr wrap="none" rtlCol="0">
            <a:spAutoFit/>
          </a:bodyPr>
          <a:lstStyle/>
          <a:p>
            <a:pPr algn="ctr"/>
            <a:r>
              <a:rPr lang="en-US" b="1" i="1" dirty="0"/>
              <a:t>30-year</a:t>
            </a:r>
          </a:p>
          <a:p>
            <a:pPr algn="ctr"/>
            <a:r>
              <a:rPr lang="en-US" b="1" i="1" dirty="0"/>
              <a:t>Average</a:t>
            </a:r>
          </a:p>
        </p:txBody>
      </p:sp>
      <p:sp>
        <p:nvSpPr>
          <p:cNvPr id="4" name="TextBox 3">
            <a:extLst>
              <a:ext uri="{FF2B5EF4-FFF2-40B4-BE49-F238E27FC236}">
                <a16:creationId xmlns:a16="http://schemas.microsoft.com/office/drawing/2014/main" id="{57E67FBE-1B4C-4896-9F80-16D3ED84FF8F}"/>
              </a:ext>
            </a:extLst>
          </p:cNvPr>
          <p:cNvSpPr txBox="1"/>
          <p:nvPr/>
        </p:nvSpPr>
        <p:spPr>
          <a:xfrm>
            <a:off x="6477000" y="3135868"/>
            <a:ext cx="987771" cy="369332"/>
          </a:xfrm>
          <a:prstGeom prst="rect">
            <a:avLst/>
          </a:prstGeom>
          <a:noFill/>
        </p:spPr>
        <p:txBody>
          <a:bodyPr wrap="none" rtlCol="0">
            <a:spAutoFit/>
          </a:bodyPr>
          <a:lstStyle/>
          <a:p>
            <a:r>
              <a:rPr lang="en-US" b="1" i="1" dirty="0">
                <a:solidFill>
                  <a:srgbClr val="FF0000"/>
                </a:solidFill>
              </a:rPr>
              <a:t>2020/21</a:t>
            </a:r>
          </a:p>
        </p:txBody>
      </p:sp>
      <p:sp>
        <p:nvSpPr>
          <p:cNvPr id="9" name="TextBox 8">
            <a:extLst>
              <a:ext uri="{FF2B5EF4-FFF2-40B4-BE49-F238E27FC236}">
                <a16:creationId xmlns:a16="http://schemas.microsoft.com/office/drawing/2014/main" id="{43130A39-58BA-4C99-9E25-367C571CFBDE}"/>
              </a:ext>
            </a:extLst>
          </p:cNvPr>
          <p:cNvSpPr txBox="1"/>
          <p:nvPr/>
        </p:nvSpPr>
        <p:spPr>
          <a:xfrm>
            <a:off x="9120084" y="1865531"/>
            <a:ext cx="1221809" cy="369332"/>
          </a:xfrm>
          <a:prstGeom prst="rect">
            <a:avLst/>
          </a:prstGeom>
          <a:noFill/>
        </p:spPr>
        <p:txBody>
          <a:bodyPr wrap="none" rtlCol="0">
            <a:spAutoFit/>
          </a:bodyPr>
          <a:lstStyle/>
          <a:p>
            <a:r>
              <a:rPr lang="en-US" b="1" i="1" dirty="0">
                <a:solidFill>
                  <a:srgbClr val="006600"/>
                </a:solidFill>
              </a:rPr>
              <a:t>2019/2020</a:t>
            </a:r>
          </a:p>
        </p:txBody>
      </p:sp>
      <p:sp>
        <p:nvSpPr>
          <p:cNvPr id="11" name="TextBox 10">
            <a:extLst>
              <a:ext uri="{FF2B5EF4-FFF2-40B4-BE49-F238E27FC236}">
                <a16:creationId xmlns:a16="http://schemas.microsoft.com/office/drawing/2014/main" id="{8D823057-7D7F-4C8E-8B44-E1D3EFE68F16}"/>
              </a:ext>
            </a:extLst>
          </p:cNvPr>
          <p:cNvSpPr txBox="1"/>
          <p:nvPr/>
        </p:nvSpPr>
        <p:spPr>
          <a:xfrm>
            <a:off x="7032171" y="4056862"/>
            <a:ext cx="4013200" cy="1569660"/>
          </a:xfrm>
          <a:prstGeom prst="rect">
            <a:avLst/>
          </a:prstGeom>
          <a:solidFill>
            <a:schemeClr val="bg1"/>
          </a:solidFill>
          <a:ln>
            <a:solidFill>
              <a:schemeClr val="tx1"/>
            </a:solidFill>
          </a:ln>
        </p:spPr>
        <p:txBody>
          <a:bodyPr wrap="square" rtlCol="0">
            <a:spAutoFit/>
          </a:bodyPr>
          <a:lstStyle/>
          <a:p>
            <a:pPr marL="285750" indent="-285750">
              <a:buFont typeface="Arial" panose="020B0604020202020204" pitchFamily="34" charset="0"/>
              <a:buChar char="•"/>
            </a:pPr>
            <a:r>
              <a:rPr lang="en-US" sz="1600" i="1" dirty="0">
                <a:solidFill>
                  <a:srgbClr val="0033CC"/>
                </a:solidFill>
              </a:rPr>
              <a:t>Late-arriving seasonal rainfall delayed the start of soybean planting.</a:t>
            </a:r>
          </a:p>
          <a:p>
            <a:pPr marL="285750" indent="-285750">
              <a:buFont typeface="Arial" panose="020B0604020202020204" pitchFamily="34" charset="0"/>
              <a:buChar char="•"/>
            </a:pPr>
            <a:endParaRPr lang="en-US" sz="1600" i="1" dirty="0">
              <a:solidFill>
                <a:srgbClr val="0033CC"/>
              </a:solidFill>
            </a:endParaRPr>
          </a:p>
          <a:p>
            <a:pPr marL="285750" indent="-285750">
              <a:buFont typeface="Arial" panose="020B0604020202020204" pitchFamily="34" charset="0"/>
              <a:buChar char="•"/>
            </a:pPr>
            <a:r>
              <a:rPr lang="en-US" sz="1600" i="1" dirty="0">
                <a:solidFill>
                  <a:srgbClr val="0033CC"/>
                </a:solidFill>
              </a:rPr>
              <a:t>Although rainfall is below the seasonal norm, amounts were adequate for soybeans in most major production areas.</a:t>
            </a:r>
          </a:p>
        </p:txBody>
      </p:sp>
      <p:grpSp>
        <p:nvGrpSpPr>
          <p:cNvPr id="12" name="Group 67">
            <a:extLst>
              <a:ext uri="{FF2B5EF4-FFF2-40B4-BE49-F238E27FC236}">
                <a16:creationId xmlns:a16="http://schemas.microsoft.com/office/drawing/2014/main" id="{B857D97E-80AF-497F-B43C-F07AC8631E39}"/>
              </a:ext>
            </a:extLst>
          </p:cNvPr>
          <p:cNvGrpSpPr>
            <a:grpSpLocks/>
          </p:cNvGrpSpPr>
          <p:nvPr/>
        </p:nvGrpSpPr>
        <p:grpSpPr bwMode="auto">
          <a:xfrm>
            <a:off x="76200" y="6459537"/>
            <a:ext cx="2595563" cy="398463"/>
            <a:chOff x="96" y="4080"/>
            <a:chExt cx="1635" cy="251"/>
          </a:xfrm>
        </p:grpSpPr>
        <p:sp>
          <p:nvSpPr>
            <p:cNvPr id="13" name="Text Box 68">
              <a:extLst>
                <a:ext uri="{FF2B5EF4-FFF2-40B4-BE49-F238E27FC236}">
                  <a16:creationId xmlns:a16="http://schemas.microsoft.com/office/drawing/2014/main" id="{D428A6E6-0532-43F1-8D9A-BDBCB2AD6044}"/>
                </a:ext>
              </a:extLst>
            </p:cNvPr>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14" name="Picture 69" descr="USDALOGO">
              <a:extLst>
                <a:ext uri="{FF2B5EF4-FFF2-40B4-BE49-F238E27FC236}">
                  <a16:creationId xmlns:a16="http://schemas.microsoft.com/office/drawing/2014/main" id="{9BD69216-E5D2-4603-8534-DEC2CA9BCD8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70">
              <a:extLst>
                <a:ext uri="{FF2B5EF4-FFF2-40B4-BE49-F238E27FC236}">
                  <a16:creationId xmlns:a16="http://schemas.microsoft.com/office/drawing/2014/main" id="{7570C754-7313-4C80-8B57-2493F08A8D79}"/>
                </a:ext>
              </a:extLst>
            </p:cNvPr>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Tree>
    <p:extLst>
      <p:ext uri="{BB962C8B-B14F-4D97-AF65-F5344CB8AC3E}">
        <p14:creationId xmlns:p14="http://schemas.microsoft.com/office/powerpoint/2010/main" val="557611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 name="Chart 42">
            <a:extLst>
              <a:ext uri="{FF2B5EF4-FFF2-40B4-BE49-F238E27FC236}">
                <a16:creationId xmlns:a16="http://schemas.microsoft.com/office/drawing/2014/main" id="{A90F33D4-C92E-4BF4-B200-3E43A98EB5EC}"/>
              </a:ext>
            </a:extLst>
          </p:cNvPr>
          <p:cNvGraphicFramePr>
            <a:graphicFrameLocks/>
          </p:cNvGraphicFramePr>
          <p:nvPr>
            <p:extLst>
              <p:ext uri="{D42A27DB-BD31-4B8C-83A1-F6EECF244321}">
                <p14:modId xmlns:p14="http://schemas.microsoft.com/office/powerpoint/2010/main" val="1995000567"/>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5" name="Oval 4"/>
          <p:cNvSpPr/>
          <p:nvPr/>
        </p:nvSpPr>
        <p:spPr>
          <a:xfrm>
            <a:off x="3682998" y="2489204"/>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990600" y="3067431"/>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2582863" y="2878745"/>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073861" y="2391258"/>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6356844" y="2619853"/>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138230" y="2119611"/>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7462132" y="2202574"/>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2166220" y="3124200"/>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5186757" y="2242481"/>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7801432" y="2119614"/>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3309255" y="2677890"/>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6665945" y="2308300"/>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5962002" y="2579944"/>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8334186" y="6474023"/>
            <a:ext cx="1488356" cy="338554"/>
          </a:xfrm>
          <a:prstGeom prst="rect">
            <a:avLst/>
          </a:prstGeom>
          <a:noFill/>
        </p:spPr>
        <p:txBody>
          <a:bodyPr wrap="none" rtlCol="0">
            <a:spAutoFit/>
          </a:bodyPr>
          <a:lstStyle/>
          <a:p>
            <a:r>
              <a:rPr lang="en-US" sz="1600" b="1" dirty="0"/>
              <a:t>Source: CONAB</a:t>
            </a:r>
          </a:p>
        </p:txBody>
      </p:sp>
      <p:grpSp>
        <p:nvGrpSpPr>
          <p:cNvPr id="30" name="Group 29"/>
          <p:cNvGrpSpPr/>
          <p:nvPr/>
        </p:nvGrpSpPr>
        <p:grpSpPr>
          <a:xfrm>
            <a:off x="5210631" y="4549703"/>
            <a:ext cx="2116285" cy="1260087"/>
            <a:chOff x="3686628" y="4549700"/>
            <a:chExt cx="2116285" cy="1260087"/>
          </a:xfrm>
        </p:grpSpPr>
        <p:sp>
          <p:nvSpPr>
            <p:cNvPr id="31" name="Rectangle 30"/>
            <p:cNvSpPr/>
            <p:nvPr/>
          </p:nvSpPr>
          <p:spPr>
            <a:xfrm>
              <a:off x="3686629" y="4549700"/>
              <a:ext cx="2116284" cy="126008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3920799" y="4718118"/>
              <a:ext cx="348344" cy="348344"/>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3920799" y="5173461"/>
              <a:ext cx="348344" cy="348344"/>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4342068" y="4719432"/>
              <a:ext cx="848309" cy="369332"/>
            </a:xfrm>
            <a:prstGeom prst="rect">
              <a:avLst/>
            </a:prstGeom>
            <a:noFill/>
          </p:spPr>
          <p:txBody>
            <a:bodyPr wrap="none" rtlCol="0">
              <a:spAutoFit/>
            </a:bodyPr>
            <a:lstStyle/>
            <a:p>
              <a:r>
                <a:rPr lang="en-US" dirty="0"/>
                <a:t>El Niño</a:t>
              </a:r>
            </a:p>
          </p:txBody>
        </p:sp>
        <p:sp>
          <p:nvSpPr>
            <p:cNvPr id="35" name="TextBox 34"/>
            <p:cNvSpPr txBox="1"/>
            <p:nvPr/>
          </p:nvSpPr>
          <p:spPr>
            <a:xfrm>
              <a:off x="4347114" y="5144950"/>
              <a:ext cx="880369" cy="369332"/>
            </a:xfrm>
            <a:prstGeom prst="rect">
              <a:avLst/>
            </a:prstGeom>
            <a:noFill/>
          </p:spPr>
          <p:txBody>
            <a:bodyPr wrap="none" rtlCol="0">
              <a:spAutoFit/>
            </a:bodyPr>
            <a:lstStyle/>
            <a:p>
              <a:r>
                <a:rPr lang="en-US" dirty="0"/>
                <a:t>La Niña</a:t>
              </a:r>
            </a:p>
          </p:txBody>
        </p:sp>
        <p:sp>
          <p:nvSpPr>
            <p:cNvPr id="36" name="TextBox 35"/>
            <p:cNvSpPr txBox="1"/>
            <p:nvPr/>
          </p:nvSpPr>
          <p:spPr>
            <a:xfrm>
              <a:off x="3686628" y="5548177"/>
              <a:ext cx="2116285" cy="261610"/>
            </a:xfrm>
            <a:prstGeom prst="rect">
              <a:avLst/>
            </a:prstGeom>
            <a:noFill/>
          </p:spPr>
          <p:txBody>
            <a:bodyPr wrap="none" rtlCol="0">
              <a:spAutoFit/>
            </a:bodyPr>
            <a:lstStyle/>
            <a:p>
              <a:r>
                <a:rPr lang="en-US" sz="1100" dirty="0"/>
                <a:t>Source: Climate Prediction Center</a:t>
              </a:r>
            </a:p>
          </p:txBody>
        </p:sp>
      </p:grpSp>
      <p:sp>
        <p:nvSpPr>
          <p:cNvPr id="37" name="Oval 36"/>
          <p:cNvSpPr/>
          <p:nvPr/>
        </p:nvSpPr>
        <p:spPr>
          <a:xfrm>
            <a:off x="4457414" y="2195318"/>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67"/>
          <p:cNvGrpSpPr>
            <a:grpSpLocks/>
          </p:cNvGrpSpPr>
          <p:nvPr/>
        </p:nvGrpSpPr>
        <p:grpSpPr bwMode="auto">
          <a:xfrm>
            <a:off x="76200" y="6459537"/>
            <a:ext cx="2595563" cy="398463"/>
            <a:chOff x="96" y="4080"/>
            <a:chExt cx="1635" cy="251"/>
          </a:xfrm>
        </p:grpSpPr>
        <p:sp>
          <p:nvSpPr>
            <p:cNvPr id="38" name="Text Box 68"/>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39" name="Picture 69" descr="USDA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Text Box 70"/>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
        <p:nvSpPr>
          <p:cNvPr id="44" name="Oval 43">
            <a:extLst>
              <a:ext uri="{FF2B5EF4-FFF2-40B4-BE49-F238E27FC236}">
                <a16:creationId xmlns:a16="http://schemas.microsoft.com/office/drawing/2014/main" id="{C5F5A1AB-15FC-4EDC-B5BB-43BFDC14C3D1}"/>
              </a:ext>
            </a:extLst>
          </p:cNvPr>
          <p:cNvSpPr/>
          <p:nvPr/>
        </p:nvSpPr>
        <p:spPr>
          <a:xfrm>
            <a:off x="9760863" y="2119612"/>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FC453788-7595-4CB0-A7FB-E3F186193C1E}"/>
              </a:ext>
            </a:extLst>
          </p:cNvPr>
          <p:cNvSpPr/>
          <p:nvPr/>
        </p:nvSpPr>
        <p:spPr>
          <a:xfrm>
            <a:off x="10130977" y="2174038"/>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0546588C-20B4-4F17-9C3C-7003A1FF232C}"/>
              </a:ext>
            </a:extLst>
          </p:cNvPr>
          <p:cNvSpPr/>
          <p:nvPr/>
        </p:nvSpPr>
        <p:spPr>
          <a:xfrm>
            <a:off x="11273975" y="1586207"/>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CA8BD47E-5C5B-46E8-B8F1-745BA34EA9FA}"/>
              </a:ext>
            </a:extLst>
          </p:cNvPr>
          <p:cNvSpPr/>
          <p:nvPr/>
        </p:nvSpPr>
        <p:spPr>
          <a:xfrm>
            <a:off x="11654974" y="1292295"/>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F514216B-7B4A-4E14-A1E7-45A972091CF4}"/>
              </a:ext>
            </a:extLst>
          </p:cNvPr>
          <p:cNvSpPr/>
          <p:nvPr/>
        </p:nvSpPr>
        <p:spPr>
          <a:xfrm>
            <a:off x="8256788" y="1963088"/>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9D4DEC11-6B66-41FE-A479-E8822AF71DEA}"/>
              </a:ext>
            </a:extLst>
          </p:cNvPr>
          <p:cNvSpPr/>
          <p:nvPr/>
        </p:nvSpPr>
        <p:spPr>
          <a:xfrm>
            <a:off x="8637789" y="2071944"/>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A3614237-99A9-46DC-8982-DC924474D507}"/>
              </a:ext>
            </a:extLst>
          </p:cNvPr>
          <p:cNvSpPr/>
          <p:nvPr/>
        </p:nvSpPr>
        <p:spPr>
          <a:xfrm>
            <a:off x="10510129" y="1734486"/>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0462E928-D547-4CD5-AD8A-4938AF65776E}"/>
              </a:ext>
            </a:extLst>
          </p:cNvPr>
          <p:cNvSpPr/>
          <p:nvPr/>
        </p:nvSpPr>
        <p:spPr>
          <a:xfrm>
            <a:off x="10912904" y="1484113"/>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Map&#10;&#10;Description automatically generated">
            <a:extLst>
              <a:ext uri="{FF2B5EF4-FFF2-40B4-BE49-F238E27FC236}">
                <a16:creationId xmlns:a16="http://schemas.microsoft.com/office/drawing/2014/main" id="{A08BCEB9-0994-4CD6-B821-0914884F7FD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548" t="1010" r="20450" b="-1010"/>
          <a:stretch/>
        </p:blipFill>
        <p:spPr>
          <a:xfrm>
            <a:off x="989728" y="624543"/>
            <a:ext cx="2159873" cy="2056517"/>
          </a:xfrm>
          <a:prstGeom prst="rect">
            <a:avLst/>
          </a:prstGeom>
          <a:ln>
            <a:solidFill>
              <a:schemeClr val="tx1"/>
            </a:solidFill>
          </a:ln>
        </p:spPr>
      </p:pic>
    </p:spTree>
    <p:extLst>
      <p:ext uri="{BB962C8B-B14F-4D97-AF65-F5344CB8AC3E}">
        <p14:creationId xmlns:p14="http://schemas.microsoft.com/office/powerpoint/2010/main" val="16351937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 name="Chart 41">
            <a:extLst>
              <a:ext uri="{FF2B5EF4-FFF2-40B4-BE49-F238E27FC236}">
                <a16:creationId xmlns:a16="http://schemas.microsoft.com/office/drawing/2014/main" id="{3CA1918C-36DC-4B6D-8D2D-88590D373368}"/>
              </a:ext>
            </a:extLst>
          </p:cNvPr>
          <p:cNvGraphicFramePr>
            <a:graphicFrameLocks/>
          </p:cNvGraphicFramePr>
          <p:nvPr>
            <p:extLst>
              <p:ext uri="{D42A27DB-BD31-4B8C-83A1-F6EECF244321}">
                <p14:modId xmlns:p14="http://schemas.microsoft.com/office/powerpoint/2010/main" val="2352303833"/>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23" name="TextBox 22"/>
          <p:cNvSpPr txBox="1"/>
          <p:nvPr/>
        </p:nvSpPr>
        <p:spPr>
          <a:xfrm>
            <a:off x="8334186" y="6474023"/>
            <a:ext cx="1488356" cy="338554"/>
          </a:xfrm>
          <a:prstGeom prst="rect">
            <a:avLst/>
          </a:prstGeom>
          <a:noFill/>
        </p:spPr>
        <p:txBody>
          <a:bodyPr wrap="none" rtlCol="0">
            <a:spAutoFit/>
          </a:bodyPr>
          <a:lstStyle/>
          <a:p>
            <a:r>
              <a:rPr lang="en-US" sz="1600" b="1" dirty="0"/>
              <a:t>Source: CONAB</a:t>
            </a:r>
          </a:p>
        </p:txBody>
      </p:sp>
      <p:grpSp>
        <p:nvGrpSpPr>
          <p:cNvPr id="30" name="Group 29"/>
          <p:cNvGrpSpPr/>
          <p:nvPr/>
        </p:nvGrpSpPr>
        <p:grpSpPr>
          <a:xfrm>
            <a:off x="5210631" y="4549703"/>
            <a:ext cx="2116285" cy="1260087"/>
            <a:chOff x="3686628" y="4549700"/>
            <a:chExt cx="2116285" cy="1260087"/>
          </a:xfrm>
        </p:grpSpPr>
        <p:sp>
          <p:nvSpPr>
            <p:cNvPr id="31" name="Rectangle 30"/>
            <p:cNvSpPr/>
            <p:nvPr/>
          </p:nvSpPr>
          <p:spPr>
            <a:xfrm>
              <a:off x="3686629" y="4549700"/>
              <a:ext cx="2116284" cy="126008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3920799" y="4718118"/>
              <a:ext cx="348344" cy="348344"/>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3920799" y="5173461"/>
              <a:ext cx="348344" cy="348344"/>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4342068" y="4719432"/>
              <a:ext cx="848309" cy="369332"/>
            </a:xfrm>
            <a:prstGeom prst="rect">
              <a:avLst/>
            </a:prstGeom>
            <a:noFill/>
          </p:spPr>
          <p:txBody>
            <a:bodyPr wrap="none" rtlCol="0">
              <a:spAutoFit/>
            </a:bodyPr>
            <a:lstStyle/>
            <a:p>
              <a:r>
                <a:rPr lang="en-US" dirty="0"/>
                <a:t>El Niño</a:t>
              </a:r>
            </a:p>
          </p:txBody>
        </p:sp>
        <p:sp>
          <p:nvSpPr>
            <p:cNvPr id="35" name="TextBox 34"/>
            <p:cNvSpPr txBox="1"/>
            <p:nvPr/>
          </p:nvSpPr>
          <p:spPr>
            <a:xfrm>
              <a:off x="4347114" y="5144950"/>
              <a:ext cx="880369" cy="369332"/>
            </a:xfrm>
            <a:prstGeom prst="rect">
              <a:avLst/>
            </a:prstGeom>
            <a:noFill/>
          </p:spPr>
          <p:txBody>
            <a:bodyPr wrap="none" rtlCol="0">
              <a:spAutoFit/>
            </a:bodyPr>
            <a:lstStyle/>
            <a:p>
              <a:r>
                <a:rPr lang="en-US" dirty="0"/>
                <a:t>La Niña</a:t>
              </a:r>
            </a:p>
          </p:txBody>
        </p:sp>
        <p:sp>
          <p:nvSpPr>
            <p:cNvPr id="36" name="TextBox 35"/>
            <p:cNvSpPr txBox="1"/>
            <p:nvPr/>
          </p:nvSpPr>
          <p:spPr>
            <a:xfrm>
              <a:off x="3686628" y="5548177"/>
              <a:ext cx="2116285" cy="261610"/>
            </a:xfrm>
            <a:prstGeom prst="rect">
              <a:avLst/>
            </a:prstGeom>
            <a:noFill/>
          </p:spPr>
          <p:txBody>
            <a:bodyPr wrap="none" rtlCol="0">
              <a:spAutoFit/>
            </a:bodyPr>
            <a:lstStyle/>
            <a:p>
              <a:r>
                <a:rPr lang="en-US" sz="1100" dirty="0"/>
                <a:t>Source: Climate Prediction Center</a:t>
              </a:r>
            </a:p>
          </p:txBody>
        </p:sp>
      </p:grpSp>
      <p:grpSp>
        <p:nvGrpSpPr>
          <p:cNvPr id="29" name="Group 67"/>
          <p:cNvGrpSpPr>
            <a:grpSpLocks/>
          </p:cNvGrpSpPr>
          <p:nvPr/>
        </p:nvGrpSpPr>
        <p:grpSpPr bwMode="auto">
          <a:xfrm>
            <a:off x="76200" y="6459537"/>
            <a:ext cx="2595563" cy="398463"/>
            <a:chOff x="96" y="4080"/>
            <a:chExt cx="1635" cy="251"/>
          </a:xfrm>
        </p:grpSpPr>
        <p:sp>
          <p:nvSpPr>
            <p:cNvPr id="38" name="Text Box 68"/>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39" name="Picture 69" descr="USDA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Text Box 70"/>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
        <p:nvSpPr>
          <p:cNvPr id="45" name="Oval 44">
            <a:extLst>
              <a:ext uri="{FF2B5EF4-FFF2-40B4-BE49-F238E27FC236}">
                <a16:creationId xmlns:a16="http://schemas.microsoft.com/office/drawing/2014/main" id="{FF0C9423-02C8-45D3-B1B4-B0CF6FC5182B}"/>
              </a:ext>
            </a:extLst>
          </p:cNvPr>
          <p:cNvSpPr/>
          <p:nvPr/>
        </p:nvSpPr>
        <p:spPr>
          <a:xfrm>
            <a:off x="3682998" y="3294745"/>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968436D4-41A5-4508-AB03-A31520D3401D}"/>
              </a:ext>
            </a:extLst>
          </p:cNvPr>
          <p:cNvSpPr/>
          <p:nvPr/>
        </p:nvSpPr>
        <p:spPr>
          <a:xfrm>
            <a:off x="990600" y="4036262"/>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879293B1-A992-4C00-8ED4-481BF0E723EE}"/>
              </a:ext>
            </a:extLst>
          </p:cNvPr>
          <p:cNvSpPr/>
          <p:nvPr/>
        </p:nvSpPr>
        <p:spPr>
          <a:xfrm>
            <a:off x="2561091" y="3727830"/>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D0CD3D86-BB39-4B13-89E3-72C37C727A8D}"/>
              </a:ext>
            </a:extLst>
          </p:cNvPr>
          <p:cNvSpPr/>
          <p:nvPr/>
        </p:nvSpPr>
        <p:spPr>
          <a:xfrm>
            <a:off x="4073861" y="2924659"/>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3399CB74-E92E-419B-AB2E-79DF8AA00403}"/>
              </a:ext>
            </a:extLst>
          </p:cNvPr>
          <p:cNvSpPr/>
          <p:nvPr/>
        </p:nvSpPr>
        <p:spPr>
          <a:xfrm>
            <a:off x="6356844" y="2935538"/>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61034160-3DF8-4E83-8516-E6130B26A611}"/>
              </a:ext>
            </a:extLst>
          </p:cNvPr>
          <p:cNvSpPr/>
          <p:nvPr/>
        </p:nvSpPr>
        <p:spPr>
          <a:xfrm>
            <a:off x="7127344" y="2152268"/>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E9596705-ECC0-4C4E-A6DB-DABF41FC1CC4}"/>
              </a:ext>
            </a:extLst>
          </p:cNvPr>
          <p:cNvSpPr/>
          <p:nvPr/>
        </p:nvSpPr>
        <p:spPr>
          <a:xfrm>
            <a:off x="7473018" y="2648891"/>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EDBEE5C7-250F-40C6-B602-82C667943E2B}"/>
              </a:ext>
            </a:extLst>
          </p:cNvPr>
          <p:cNvSpPr/>
          <p:nvPr/>
        </p:nvSpPr>
        <p:spPr>
          <a:xfrm>
            <a:off x="2188030" y="3255359"/>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A33D8FA8-CF80-4B08-827A-04CFD7AF9803}"/>
              </a:ext>
            </a:extLst>
          </p:cNvPr>
          <p:cNvSpPr/>
          <p:nvPr/>
        </p:nvSpPr>
        <p:spPr>
          <a:xfrm>
            <a:off x="5186757" y="3352826"/>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B7B61AAF-8652-4F24-952B-4ED89A3B5314}"/>
              </a:ext>
            </a:extLst>
          </p:cNvPr>
          <p:cNvSpPr/>
          <p:nvPr/>
        </p:nvSpPr>
        <p:spPr>
          <a:xfrm>
            <a:off x="7801432" y="2413527"/>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0B41F3A2-B09A-4ED3-A6E5-88B7C9FABFEA}"/>
              </a:ext>
            </a:extLst>
          </p:cNvPr>
          <p:cNvSpPr/>
          <p:nvPr/>
        </p:nvSpPr>
        <p:spPr>
          <a:xfrm>
            <a:off x="3309255" y="3287492"/>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C3983B72-9C90-462B-AB5C-FA5BD857C1B3}"/>
              </a:ext>
            </a:extLst>
          </p:cNvPr>
          <p:cNvSpPr/>
          <p:nvPr/>
        </p:nvSpPr>
        <p:spPr>
          <a:xfrm>
            <a:off x="6665945" y="2634872"/>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A0995363-96D6-4D5A-AEC9-5A9C13609017}"/>
              </a:ext>
            </a:extLst>
          </p:cNvPr>
          <p:cNvSpPr/>
          <p:nvPr/>
        </p:nvSpPr>
        <p:spPr>
          <a:xfrm>
            <a:off x="5962002" y="2525517"/>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90B1CC20-18BC-4B43-B561-BD94A212817E}"/>
              </a:ext>
            </a:extLst>
          </p:cNvPr>
          <p:cNvSpPr/>
          <p:nvPr/>
        </p:nvSpPr>
        <p:spPr>
          <a:xfrm>
            <a:off x="4457414" y="3196807"/>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F5C73ABB-6B76-4A3C-9155-9A27F64C1622}"/>
              </a:ext>
            </a:extLst>
          </p:cNvPr>
          <p:cNvSpPr/>
          <p:nvPr/>
        </p:nvSpPr>
        <p:spPr>
          <a:xfrm>
            <a:off x="9760863" y="2391757"/>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481C17BC-723A-47F3-82CF-0F3EA7BB5703}"/>
              </a:ext>
            </a:extLst>
          </p:cNvPr>
          <p:cNvSpPr/>
          <p:nvPr/>
        </p:nvSpPr>
        <p:spPr>
          <a:xfrm>
            <a:off x="10152749" y="3687155"/>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54E468DA-2A67-4002-BDC7-206FA469578F}"/>
              </a:ext>
            </a:extLst>
          </p:cNvPr>
          <p:cNvSpPr/>
          <p:nvPr/>
        </p:nvSpPr>
        <p:spPr>
          <a:xfrm>
            <a:off x="11273975" y="1760380"/>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107BBDBA-618A-450B-9893-174E5A364BAC}"/>
              </a:ext>
            </a:extLst>
          </p:cNvPr>
          <p:cNvSpPr/>
          <p:nvPr/>
        </p:nvSpPr>
        <p:spPr>
          <a:xfrm>
            <a:off x="11654974" y="1510012"/>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C07D3B21-1102-4E2A-AC5E-2D393ABD9D0D}"/>
              </a:ext>
            </a:extLst>
          </p:cNvPr>
          <p:cNvSpPr/>
          <p:nvPr/>
        </p:nvSpPr>
        <p:spPr>
          <a:xfrm>
            <a:off x="8256788" y="1941317"/>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E737FB0F-BE94-45E9-B251-2CACDB0A8640}"/>
              </a:ext>
            </a:extLst>
          </p:cNvPr>
          <p:cNvSpPr/>
          <p:nvPr/>
        </p:nvSpPr>
        <p:spPr>
          <a:xfrm>
            <a:off x="8637789" y="2311431"/>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F573F24C-055B-4B16-8205-6E405D1C40C8}"/>
              </a:ext>
            </a:extLst>
          </p:cNvPr>
          <p:cNvSpPr/>
          <p:nvPr/>
        </p:nvSpPr>
        <p:spPr>
          <a:xfrm>
            <a:off x="10521015" y="1995745"/>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54346967-3ACF-4B08-BDBF-D4F6E2B92492}"/>
              </a:ext>
            </a:extLst>
          </p:cNvPr>
          <p:cNvSpPr/>
          <p:nvPr/>
        </p:nvSpPr>
        <p:spPr>
          <a:xfrm>
            <a:off x="10912904" y="1397028"/>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descr="Map&#10;&#10;Description automatically generated">
            <a:extLst>
              <a:ext uri="{FF2B5EF4-FFF2-40B4-BE49-F238E27FC236}">
                <a16:creationId xmlns:a16="http://schemas.microsoft.com/office/drawing/2014/main" id="{E0C3C11B-836F-4896-A917-E82C58FCC04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814" t="1272" r="20276" b="-1272"/>
          <a:stretch/>
        </p:blipFill>
        <p:spPr>
          <a:xfrm>
            <a:off x="996132" y="615338"/>
            <a:ext cx="2159873" cy="2059759"/>
          </a:xfrm>
          <a:prstGeom prst="rect">
            <a:avLst/>
          </a:prstGeom>
          <a:ln>
            <a:solidFill>
              <a:schemeClr val="tx1"/>
            </a:solidFill>
          </a:ln>
        </p:spPr>
      </p:pic>
    </p:spTree>
    <p:extLst>
      <p:ext uri="{BB962C8B-B14F-4D97-AF65-F5344CB8AC3E}">
        <p14:creationId xmlns:p14="http://schemas.microsoft.com/office/powerpoint/2010/main" val="518818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Image result for la niña carto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
            <a:ext cx="12192000" cy="658368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3"/>
          <p:cNvSpPr txBox="1">
            <a:spLocks noChangeArrowheads="1"/>
          </p:cNvSpPr>
          <p:nvPr/>
        </p:nvSpPr>
        <p:spPr bwMode="auto">
          <a:xfrm>
            <a:off x="4648200" y="152400"/>
            <a:ext cx="30796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2800" b="1" dirty="0">
                <a:solidFill>
                  <a:srgbClr val="006600"/>
                </a:solidFill>
              </a:rPr>
              <a:t>What is La Niña?</a:t>
            </a:r>
          </a:p>
        </p:txBody>
      </p:sp>
      <p:grpSp>
        <p:nvGrpSpPr>
          <p:cNvPr id="5" name="Group 67"/>
          <p:cNvGrpSpPr>
            <a:grpSpLocks/>
          </p:cNvGrpSpPr>
          <p:nvPr/>
        </p:nvGrpSpPr>
        <p:grpSpPr bwMode="auto">
          <a:xfrm>
            <a:off x="76200" y="6459537"/>
            <a:ext cx="2595563" cy="398463"/>
            <a:chOff x="96" y="4080"/>
            <a:chExt cx="1635" cy="251"/>
          </a:xfrm>
        </p:grpSpPr>
        <p:sp>
          <p:nvSpPr>
            <p:cNvPr id="6" name="Text Box 68"/>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7" name="Picture 69" descr="USDA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70"/>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Tree>
    <p:extLst>
      <p:ext uri="{BB962C8B-B14F-4D97-AF65-F5344CB8AC3E}">
        <p14:creationId xmlns:p14="http://schemas.microsoft.com/office/powerpoint/2010/main" val="13067020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Chart 37">
            <a:extLst>
              <a:ext uri="{FF2B5EF4-FFF2-40B4-BE49-F238E27FC236}">
                <a16:creationId xmlns:a16="http://schemas.microsoft.com/office/drawing/2014/main" id="{657DF380-6967-46C9-9647-48E82ED0DB8D}"/>
              </a:ext>
            </a:extLst>
          </p:cNvPr>
          <p:cNvGraphicFramePr>
            <a:graphicFrameLocks/>
          </p:cNvGraphicFramePr>
          <p:nvPr>
            <p:extLst>
              <p:ext uri="{D42A27DB-BD31-4B8C-83A1-F6EECF244321}">
                <p14:modId xmlns:p14="http://schemas.microsoft.com/office/powerpoint/2010/main" val="3694051639"/>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23" name="TextBox 22"/>
          <p:cNvSpPr txBox="1"/>
          <p:nvPr/>
        </p:nvSpPr>
        <p:spPr>
          <a:xfrm>
            <a:off x="8334186" y="6474023"/>
            <a:ext cx="1488356" cy="338554"/>
          </a:xfrm>
          <a:prstGeom prst="rect">
            <a:avLst/>
          </a:prstGeom>
          <a:noFill/>
        </p:spPr>
        <p:txBody>
          <a:bodyPr wrap="none" rtlCol="0">
            <a:spAutoFit/>
          </a:bodyPr>
          <a:lstStyle/>
          <a:p>
            <a:r>
              <a:rPr lang="en-US" sz="1600" b="1" dirty="0"/>
              <a:t>Source: CONAB</a:t>
            </a:r>
          </a:p>
        </p:txBody>
      </p:sp>
      <p:grpSp>
        <p:nvGrpSpPr>
          <p:cNvPr id="32" name="Group 31"/>
          <p:cNvGrpSpPr/>
          <p:nvPr/>
        </p:nvGrpSpPr>
        <p:grpSpPr>
          <a:xfrm>
            <a:off x="5210631" y="4549703"/>
            <a:ext cx="2116285" cy="1260087"/>
            <a:chOff x="3686628" y="4549700"/>
            <a:chExt cx="2116285" cy="1260087"/>
          </a:xfrm>
        </p:grpSpPr>
        <p:sp>
          <p:nvSpPr>
            <p:cNvPr id="29" name="Rectangle 28"/>
            <p:cNvSpPr/>
            <p:nvPr/>
          </p:nvSpPr>
          <p:spPr>
            <a:xfrm>
              <a:off x="3686629" y="4549700"/>
              <a:ext cx="2116284" cy="126008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3920799" y="4718118"/>
              <a:ext cx="348344" cy="348344"/>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3920799" y="5173461"/>
              <a:ext cx="348344" cy="348344"/>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4342068" y="4719432"/>
              <a:ext cx="848309" cy="369332"/>
            </a:xfrm>
            <a:prstGeom prst="rect">
              <a:avLst/>
            </a:prstGeom>
            <a:noFill/>
          </p:spPr>
          <p:txBody>
            <a:bodyPr wrap="none" rtlCol="0">
              <a:spAutoFit/>
            </a:bodyPr>
            <a:lstStyle/>
            <a:p>
              <a:r>
                <a:rPr lang="en-US" dirty="0"/>
                <a:t>El Niño</a:t>
              </a:r>
            </a:p>
          </p:txBody>
        </p:sp>
        <p:sp>
          <p:nvSpPr>
            <p:cNvPr id="28" name="TextBox 27"/>
            <p:cNvSpPr txBox="1"/>
            <p:nvPr/>
          </p:nvSpPr>
          <p:spPr>
            <a:xfrm>
              <a:off x="4347114" y="5144950"/>
              <a:ext cx="880369" cy="369332"/>
            </a:xfrm>
            <a:prstGeom prst="rect">
              <a:avLst/>
            </a:prstGeom>
            <a:noFill/>
          </p:spPr>
          <p:txBody>
            <a:bodyPr wrap="none" rtlCol="0">
              <a:spAutoFit/>
            </a:bodyPr>
            <a:lstStyle/>
            <a:p>
              <a:r>
                <a:rPr lang="en-US" dirty="0"/>
                <a:t>La Niña</a:t>
              </a:r>
            </a:p>
          </p:txBody>
        </p:sp>
        <p:sp>
          <p:nvSpPr>
            <p:cNvPr id="31" name="TextBox 30"/>
            <p:cNvSpPr txBox="1"/>
            <p:nvPr/>
          </p:nvSpPr>
          <p:spPr>
            <a:xfrm>
              <a:off x="3686628" y="5548177"/>
              <a:ext cx="2116285" cy="261610"/>
            </a:xfrm>
            <a:prstGeom prst="rect">
              <a:avLst/>
            </a:prstGeom>
            <a:noFill/>
          </p:spPr>
          <p:txBody>
            <a:bodyPr wrap="none" rtlCol="0">
              <a:spAutoFit/>
            </a:bodyPr>
            <a:lstStyle/>
            <a:p>
              <a:r>
                <a:rPr lang="en-US" sz="1100" dirty="0"/>
                <a:t>Source: Climate Prediction Center</a:t>
              </a:r>
            </a:p>
          </p:txBody>
        </p:sp>
      </p:grpSp>
      <p:grpSp>
        <p:nvGrpSpPr>
          <p:cNvPr id="30" name="Group 67"/>
          <p:cNvGrpSpPr>
            <a:grpSpLocks/>
          </p:cNvGrpSpPr>
          <p:nvPr/>
        </p:nvGrpSpPr>
        <p:grpSpPr bwMode="auto">
          <a:xfrm>
            <a:off x="76200" y="6459537"/>
            <a:ext cx="2595563" cy="398463"/>
            <a:chOff x="96" y="4080"/>
            <a:chExt cx="1635" cy="251"/>
          </a:xfrm>
        </p:grpSpPr>
        <p:sp>
          <p:nvSpPr>
            <p:cNvPr id="34" name="Text Box 68"/>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35" name="Picture 69" descr="USDA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ext Box 70"/>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cxnSp>
        <p:nvCxnSpPr>
          <p:cNvPr id="40" name="Straight Connector 39"/>
          <p:cNvCxnSpPr/>
          <p:nvPr/>
        </p:nvCxnSpPr>
        <p:spPr>
          <a:xfrm>
            <a:off x="9922140" y="5196782"/>
            <a:ext cx="329297" cy="2840"/>
          </a:xfrm>
          <a:prstGeom prst="line">
            <a:avLst/>
          </a:prstGeom>
          <a:ln w="158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9272448" y="5055197"/>
            <a:ext cx="772969" cy="492443"/>
          </a:xfrm>
          <a:prstGeom prst="rect">
            <a:avLst/>
          </a:prstGeom>
          <a:noFill/>
        </p:spPr>
        <p:txBody>
          <a:bodyPr wrap="none" rtlCol="0">
            <a:spAutoFit/>
          </a:bodyPr>
          <a:lstStyle/>
          <a:p>
            <a:pPr algn="ctr"/>
            <a:r>
              <a:rPr lang="en-US" sz="1000" b="1" dirty="0">
                <a:solidFill>
                  <a:schemeClr val="bg1">
                    <a:lumMod val="95000"/>
                  </a:schemeClr>
                </a:solidFill>
              </a:rPr>
              <a:t>South</a:t>
            </a:r>
          </a:p>
          <a:p>
            <a:pPr algn="ctr"/>
            <a:r>
              <a:rPr lang="en-US" sz="800" dirty="0">
                <a:solidFill>
                  <a:schemeClr val="bg1">
                    <a:lumMod val="95000"/>
                  </a:schemeClr>
                </a:solidFill>
              </a:rPr>
              <a:t>1990-92:  50%</a:t>
            </a:r>
          </a:p>
          <a:p>
            <a:pPr algn="ctr"/>
            <a:r>
              <a:rPr lang="en-US" sz="800" dirty="0">
                <a:solidFill>
                  <a:schemeClr val="bg1">
                    <a:lumMod val="95000"/>
                  </a:schemeClr>
                </a:solidFill>
              </a:rPr>
              <a:t>2012-14:  33%</a:t>
            </a:r>
          </a:p>
        </p:txBody>
      </p:sp>
      <p:sp>
        <p:nvSpPr>
          <p:cNvPr id="41" name="Oval 40">
            <a:extLst>
              <a:ext uri="{FF2B5EF4-FFF2-40B4-BE49-F238E27FC236}">
                <a16:creationId xmlns:a16="http://schemas.microsoft.com/office/drawing/2014/main" id="{A9421497-F07B-422B-A830-710BD7AEF533}"/>
              </a:ext>
            </a:extLst>
          </p:cNvPr>
          <p:cNvSpPr/>
          <p:nvPr/>
        </p:nvSpPr>
        <p:spPr>
          <a:xfrm>
            <a:off x="3693884" y="3251201"/>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12064895-A2DE-4AC4-AFDC-DD67C7499A18}"/>
              </a:ext>
            </a:extLst>
          </p:cNvPr>
          <p:cNvSpPr/>
          <p:nvPr/>
        </p:nvSpPr>
        <p:spPr>
          <a:xfrm>
            <a:off x="1001486" y="3524631"/>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D67A7628-CA2B-4C49-965A-8D17672B220D}"/>
              </a:ext>
            </a:extLst>
          </p:cNvPr>
          <p:cNvSpPr/>
          <p:nvPr/>
        </p:nvSpPr>
        <p:spPr>
          <a:xfrm>
            <a:off x="2571977" y="3292401"/>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2ACD17F6-BCCC-4B37-990B-400F8A1C4F7B}"/>
              </a:ext>
            </a:extLst>
          </p:cNvPr>
          <p:cNvSpPr/>
          <p:nvPr/>
        </p:nvSpPr>
        <p:spPr>
          <a:xfrm>
            <a:off x="4084747" y="3305660"/>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8202359B-9185-4169-8B1B-773DA6E2F915}"/>
              </a:ext>
            </a:extLst>
          </p:cNvPr>
          <p:cNvSpPr/>
          <p:nvPr/>
        </p:nvSpPr>
        <p:spPr>
          <a:xfrm>
            <a:off x="6367730" y="3196791"/>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15D0D5AF-EF6B-4630-870B-7F723EAC4860}"/>
              </a:ext>
            </a:extLst>
          </p:cNvPr>
          <p:cNvSpPr/>
          <p:nvPr/>
        </p:nvSpPr>
        <p:spPr>
          <a:xfrm>
            <a:off x="7138230" y="2783637"/>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96BF9E0D-8E53-4028-91F7-A4C17D31FFE3}"/>
              </a:ext>
            </a:extLst>
          </p:cNvPr>
          <p:cNvSpPr/>
          <p:nvPr/>
        </p:nvSpPr>
        <p:spPr>
          <a:xfrm>
            <a:off x="7483904" y="3084318"/>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A122A78B-DD31-44A2-8938-82B9D841A095}"/>
              </a:ext>
            </a:extLst>
          </p:cNvPr>
          <p:cNvSpPr/>
          <p:nvPr/>
        </p:nvSpPr>
        <p:spPr>
          <a:xfrm>
            <a:off x="2198916" y="3092073"/>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E429B80B-0619-40BC-8207-51E4DE68A06C}"/>
              </a:ext>
            </a:extLst>
          </p:cNvPr>
          <p:cNvSpPr/>
          <p:nvPr/>
        </p:nvSpPr>
        <p:spPr>
          <a:xfrm>
            <a:off x="5197643" y="2405766"/>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A22D4046-01E9-4F09-92CC-7BA3C4DA4471}"/>
              </a:ext>
            </a:extLst>
          </p:cNvPr>
          <p:cNvSpPr/>
          <p:nvPr/>
        </p:nvSpPr>
        <p:spPr>
          <a:xfrm>
            <a:off x="7834090" y="2315552"/>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C9AFEA8A-BA85-4B54-BF03-BA2A7BD7BDA7}"/>
              </a:ext>
            </a:extLst>
          </p:cNvPr>
          <p:cNvSpPr/>
          <p:nvPr/>
        </p:nvSpPr>
        <p:spPr>
          <a:xfrm>
            <a:off x="3320141" y="3069775"/>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8B9BAC42-B89F-427B-93C5-8FB4668CFF64}"/>
              </a:ext>
            </a:extLst>
          </p:cNvPr>
          <p:cNvSpPr/>
          <p:nvPr/>
        </p:nvSpPr>
        <p:spPr>
          <a:xfrm>
            <a:off x="6687717" y="2471585"/>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E9391D29-B36D-4E01-B3B5-12C36B6FEE48}"/>
              </a:ext>
            </a:extLst>
          </p:cNvPr>
          <p:cNvSpPr/>
          <p:nvPr/>
        </p:nvSpPr>
        <p:spPr>
          <a:xfrm>
            <a:off x="5972888" y="3951544"/>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93369515-4DAB-419C-8AB1-677034C15712}"/>
              </a:ext>
            </a:extLst>
          </p:cNvPr>
          <p:cNvSpPr/>
          <p:nvPr/>
        </p:nvSpPr>
        <p:spPr>
          <a:xfrm>
            <a:off x="4468300" y="2554546"/>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EA88AA6D-57B4-4328-80F2-DF9642585B26}"/>
              </a:ext>
            </a:extLst>
          </p:cNvPr>
          <p:cNvSpPr/>
          <p:nvPr/>
        </p:nvSpPr>
        <p:spPr>
          <a:xfrm>
            <a:off x="9771749" y="1967214"/>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096CBE85-1A61-4C3E-9576-612292E0405A}"/>
              </a:ext>
            </a:extLst>
          </p:cNvPr>
          <p:cNvSpPr/>
          <p:nvPr/>
        </p:nvSpPr>
        <p:spPr>
          <a:xfrm>
            <a:off x="10163635" y="2097836"/>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B4E112C3-5FEB-480A-B9B6-08421CD3DFD6}"/>
              </a:ext>
            </a:extLst>
          </p:cNvPr>
          <p:cNvSpPr/>
          <p:nvPr/>
        </p:nvSpPr>
        <p:spPr>
          <a:xfrm>
            <a:off x="11284861" y="1814808"/>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0C1D9D79-3476-44C4-BF3F-19F9DE15181E}"/>
              </a:ext>
            </a:extLst>
          </p:cNvPr>
          <p:cNvSpPr/>
          <p:nvPr/>
        </p:nvSpPr>
        <p:spPr>
          <a:xfrm>
            <a:off x="11665860" y="2239352"/>
            <a:ext cx="377372" cy="37737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BC9A61D8-029D-4555-AD5A-CEC6EB09C307}"/>
              </a:ext>
            </a:extLst>
          </p:cNvPr>
          <p:cNvSpPr/>
          <p:nvPr/>
        </p:nvSpPr>
        <p:spPr>
          <a:xfrm>
            <a:off x="8267674" y="2017518"/>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67289C03-B52D-4626-B15A-297707693C81}"/>
              </a:ext>
            </a:extLst>
          </p:cNvPr>
          <p:cNvSpPr/>
          <p:nvPr/>
        </p:nvSpPr>
        <p:spPr>
          <a:xfrm>
            <a:off x="8648675" y="3334687"/>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F729B493-A59B-46DD-A6B8-6CA47CF4BC57}"/>
              </a:ext>
            </a:extLst>
          </p:cNvPr>
          <p:cNvSpPr/>
          <p:nvPr/>
        </p:nvSpPr>
        <p:spPr>
          <a:xfrm>
            <a:off x="10531901" y="1484114"/>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F5ACD47D-B1FE-437D-9C67-94DDE641198D}"/>
              </a:ext>
            </a:extLst>
          </p:cNvPr>
          <p:cNvSpPr/>
          <p:nvPr/>
        </p:nvSpPr>
        <p:spPr>
          <a:xfrm>
            <a:off x="10923790" y="1614745"/>
            <a:ext cx="377372" cy="377372"/>
          </a:xfrm>
          <a:prstGeom prst="ellipse">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descr="Map&#10;&#10;Description automatically generated">
            <a:extLst>
              <a:ext uri="{FF2B5EF4-FFF2-40B4-BE49-F238E27FC236}">
                <a16:creationId xmlns:a16="http://schemas.microsoft.com/office/drawing/2014/main" id="{CF8FCAB0-FAB0-4D9E-958B-6033A865A63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477" t="1225" r="21186" b="-1225"/>
          <a:stretch/>
        </p:blipFill>
        <p:spPr>
          <a:xfrm>
            <a:off x="1010792" y="617448"/>
            <a:ext cx="2136775" cy="2096784"/>
          </a:xfrm>
          <a:prstGeom prst="rect">
            <a:avLst/>
          </a:prstGeom>
          <a:ln>
            <a:solidFill>
              <a:schemeClr val="tx1"/>
            </a:solidFill>
          </a:ln>
        </p:spPr>
      </p:pic>
    </p:spTree>
    <p:extLst>
      <p:ext uri="{BB962C8B-B14F-4D97-AF65-F5344CB8AC3E}">
        <p14:creationId xmlns:p14="http://schemas.microsoft.com/office/powerpoint/2010/main" val="1201105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 name="Picture 91" descr="Map&#10;&#10;Description automatically generated">
            <a:extLst>
              <a:ext uri="{FF2B5EF4-FFF2-40B4-BE49-F238E27FC236}">
                <a16:creationId xmlns:a16="http://schemas.microsoft.com/office/drawing/2014/main" id="{9003B306-8AE9-4508-AF2E-23BDF32D7D93}"/>
              </a:ext>
            </a:extLst>
          </p:cNvPr>
          <p:cNvPicPr>
            <a:picLocks noChangeAspect="1"/>
          </p:cNvPicPr>
          <p:nvPr/>
        </p:nvPicPr>
        <p:blipFill rotWithShape="1">
          <a:blip r:embed="rId2">
            <a:extLst>
              <a:ext uri="{28A0092B-C50C-407E-A947-70E740481C1C}">
                <a14:useLocalDpi xmlns:a14="http://schemas.microsoft.com/office/drawing/2010/main" val="0"/>
              </a:ext>
            </a:extLst>
          </a:blip>
          <a:srcRect l="21516" r="16801"/>
          <a:stretch/>
        </p:blipFill>
        <p:spPr>
          <a:xfrm>
            <a:off x="6084059" y="223174"/>
            <a:ext cx="6104421" cy="5276850"/>
          </a:xfrm>
          <a:prstGeom prst="rect">
            <a:avLst/>
          </a:prstGeom>
        </p:spPr>
      </p:pic>
      <p:pic>
        <p:nvPicPr>
          <p:cNvPr id="4" name="Picture 3" descr="Map&#10;&#10;Description automatically generated">
            <a:extLst>
              <a:ext uri="{FF2B5EF4-FFF2-40B4-BE49-F238E27FC236}">
                <a16:creationId xmlns:a16="http://schemas.microsoft.com/office/drawing/2014/main" id="{3383778E-AA1E-4545-9604-0399562DAAE4}"/>
              </a:ext>
            </a:extLst>
          </p:cNvPr>
          <p:cNvPicPr>
            <a:picLocks noChangeAspect="1"/>
          </p:cNvPicPr>
          <p:nvPr/>
        </p:nvPicPr>
        <p:blipFill rotWithShape="1">
          <a:blip r:embed="rId3">
            <a:extLst>
              <a:ext uri="{28A0092B-C50C-407E-A947-70E740481C1C}">
                <a14:useLocalDpi xmlns:a14="http://schemas.microsoft.com/office/drawing/2010/main" val="0"/>
              </a:ext>
            </a:extLst>
          </a:blip>
          <a:srcRect l="24482" r="20301"/>
          <a:stretch/>
        </p:blipFill>
        <p:spPr>
          <a:xfrm>
            <a:off x="348345" y="224517"/>
            <a:ext cx="5464629" cy="5276850"/>
          </a:xfrm>
          <a:prstGeom prst="rect">
            <a:avLst/>
          </a:prstGeom>
        </p:spPr>
      </p:pic>
      <p:grpSp>
        <p:nvGrpSpPr>
          <p:cNvPr id="5" name="Group 25">
            <a:extLst>
              <a:ext uri="{FF2B5EF4-FFF2-40B4-BE49-F238E27FC236}">
                <a16:creationId xmlns:a16="http://schemas.microsoft.com/office/drawing/2014/main" id="{B85339DE-9DF8-4415-9331-BEC8F09EDF6C}"/>
              </a:ext>
            </a:extLst>
          </p:cNvPr>
          <p:cNvGrpSpPr>
            <a:grpSpLocks/>
          </p:cNvGrpSpPr>
          <p:nvPr/>
        </p:nvGrpSpPr>
        <p:grpSpPr bwMode="auto">
          <a:xfrm>
            <a:off x="4972810" y="3313695"/>
            <a:ext cx="2260600" cy="1546212"/>
            <a:chOff x="6735763" y="5238752"/>
            <a:chExt cx="2260600" cy="1545610"/>
          </a:xfrm>
        </p:grpSpPr>
        <p:sp>
          <p:nvSpPr>
            <p:cNvPr id="6" name="Text Box 109">
              <a:extLst>
                <a:ext uri="{FF2B5EF4-FFF2-40B4-BE49-F238E27FC236}">
                  <a16:creationId xmlns:a16="http://schemas.microsoft.com/office/drawing/2014/main" id="{8E811A67-3FE5-4465-ACCE-A77063F3C99D}"/>
                </a:ext>
              </a:extLst>
            </p:cNvPr>
            <p:cNvSpPr txBox="1">
              <a:spLocks noChangeArrowheads="1"/>
            </p:cNvSpPr>
            <p:nvPr/>
          </p:nvSpPr>
          <p:spPr bwMode="auto">
            <a:xfrm>
              <a:off x="8367059" y="6138866"/>
              <a:ext cx="595035" cy="27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200" b="1"/>
                <a:t>Major</a:t>
              </a:r>
            </a:p>
          </p:txBody>
        </p:sp>
        <p:sp>
          <p:nvSpPr>
            <p:cNvPr id="7" name="Text Box 110">
              <a:extLst>
                <a:ext uri="{FF2B5EF4-FFF2-40B4-BE49-F238E27FC236}">
                  <a16:creationId xmlns:a16="http://schemas.microsoft.com/office/drawing/2014/main" id="{971FE4EE-7799-4C39-9C02-4366F6D22872}"/>
                </a:ext>
              </a:extLst>
            </p:cNvPr>
            <p:cNvSpPr txBox="1">
              <a:spLocks noChangeArrowheads="1"/>
            </p:cNvSpPr>
            <p:nvPr/>
          </p:nvSpPr>
          <p:spPr bwMode="auto">
            <a:xfrm>
              <a:off x="6735763" y="5238752"/>
              <a:ext cx="2260600" cy="476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b="1" dirty="0"/>
                <a:t>Corn Production</a:t>
              </a:r>
            </a:p>
            <a:p>
              <a:pPr algn="ctr" eaLnBrk="1" hangingPunct="1">
                <a:spcBef>
                  <a:spcPct val="0"/>
                </a:spcBef>
                <a:buFontTx/>
                <a:buNone/>
              </a:pPr>
              <a:r>
                <a:rPr lang="en-US" altLang="en-US" sz="1100" b="1" dirty="0"/>
                <a:t>*Average (2017-19)</a:t>
              </a:r>
            </a:p>
          </p:txBody>
        </p:sp>
        <p:sp>
          <p:nvSpPr>
            <p:cNvPr id="8" name="Line 111">
              <a:extLst>
                <a:ext uri="{FF2B5EF4-FFF2-40B4-BE49-F238E27FC236}">
                  <a16:creationId xmlns:a16="http://schemas.microsoft.com/office/drawing/2014/main" id="{9804654D-5060-4A81-AE25-9C946CAF7588}"/>
                </a:ext>
              </a:extLst>
            </p:cNvPr>
            <p:cNvSpPr>
              <a:spLocks noChangeShapeType="1"/>
            </p:cNvSpPr>
            <p:nvPr/>
          </p:nvSpPr>
          <p:spPr bwMode="auto">
            <a:xfrm>
              <a:off x="7459663" y="6276978"/>
              <a:ext cx="9017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 name="Text Box 112">
              <a:extLst>
                <a:ext uri="{FF2B5EF4-FFF2-40B4-BE49-F238E27FC236}">
                  <a16:creationId xmlns:a16="http://schemas.microsoft.com/office/drawing/2014/main" id="{61C9D6BF-9A8B-428A-9701-A564ED2B1483}"/>
                </a:ext>
              </a:extLst>
            </p:cNvPr>
            <p:cNvSpPr txBox="1">
              <a:spLocks noChangeArrowheads="1"/>
            </p:cNvSpPr>
            <p:nvPr/>
          </p:nvSpPr>
          <p:spPr bwMode="auto">
            <a:xfrm>
              <a:off x="7480301" y="6216653"/>
              <a:ext cx="756938" cy="27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i="1"/>
                <a:t>Intensity</a:t>
              </a:r>
            </a:p>
          </p:txBody>
        </p:sp>
        <p:sp>
          <p:nvSpPr>
            <p:cNvPr id="10" name="Text Box 113">
              <a:extLst>
                <a:ext uri="{FF2B5EF4-FFF2-40B4-BE49-F238E27FC236}">
                  <a16:creationId xmlns:a16="http://schemas.microsoft.com/office/drawing/2014/main" id="{E688E668-511F-421E-907C-EAEA7B6F213A}"/>
                </a:ext>
              </a:extLst>
            </p:cNvPr>
            <p:cNvSpPr txBox="1">
              <a:spLocks noChangeArrowheads="1"/>
            </p:cNvSpPr>
            <p:nvPr/>
          </p:nvSpPr>
          <p:spPr bwMode="auto">
            <a:xfrm>
              <a:off x="7429501" y="6048379"/>
              <a:ext cx="917239" cy="27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i="1"/>
                <a:t>Production</a:t>
              </a:r>
            </a:p>
          </p:txBody>
        </p:sp>
        <p:sp>
          <p:nvSpPr>
            <p:cNvPr id="11" name="Text Box 114">
              <a:extLst>
                <a:ext uri="{FF2B5EF4-FFF2-40B4-BE49-F238E27FC236}">
                  <a16:creationId xmlns:a16="http://schemas.microsoft.com/office/drawing/2014/main" id="{9B16356F-5A38-4972-ABB1-5633CB99CC11}"/>
                </a:ext>
              </a:extLst>
            </p:cNvPr>
            <p:cNvSpPr txBox="1">
              <a:spLocks noChangeArrowheads="1"/>
            </p:cNvSpPr>
            <p:nvPr/>
          </p:nvSpPr>
          <p:spPr bwMode="auto">
            <a:xfrm>
              <a:off x="6835776" y="6148390"/>
              <a:ext cx="615950" cy="27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b="1"/>
                <a:t>Minor</a:t>
              </a:r>
            </a:p>
          </p:txBody>
        </p:sp>
        <p:sp>
          <p:nvSpPr>
            <p:cNvPr id="12" name="Text Box 115">
              <a:extLst>
                <a:ext uri="{FF2B5EF4-FFF2-40B4-BE49-F238E27FC236}">
                  <a16:creationId xmlns:a16="http://schemas.microsoft.com/office/drawing/2014/main" id="{B715D512-E654-4102-AB8E-C20B6565CAF7}"/>
                </a:ext>
              </a:extLst>
            </p:cNvPr>
            <p:cNvSpPr txBox="1">
              <a:spLocks noChangeArrowheads="1"/>
            </p:cNvSpPr>
            <p:nvPr/>
          </p:nvSpPr>
          <p:spPr bwMode="auto">
            <a:xfrm>
              <a:off x="7094537" y="6538237"/>
              <a:ext cx="1058303" cy="24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00" b="1" dirty="0"/>
                <a:t>*Source: IBGE</a:t>
              </a:r>
            </a:p>
          </p:txBody>
        </p:sp>
        <p:sp>
          <p:nvSpPr>
            <p:cNvPr id="13" name="Rectangle 116">
              <a:extLst>
                <a:ext uri="{FF2B5EF4-FFF2-40B4-BE49-F238E27FC236}">
                  <a16:creationId xmlns:a16="http://schemas.microsoft.com/office/drawing/2014/main" id="{55420219-A92F-4DED-8D91-1D179479E1C9}"/>
                </a:ext>
              </a:extLst>
            </p:cNvPr>
            <p:cNvSpPr>
              <a:spLocks noChangeArrowheads="1"/>
            </p:cNvSpPr>
            <p:nvPr/>
          </p:nvSpPr>
          <p:spPr bwMode="auto">
            <a:xfrm>
              <a:off x="6961188" y="5826127"/>
              <a:ext cx="373063" cy="242888"/>
            </a:xfrm>
            <a:prstGeom prst="rect">
              <a:avLst/>
            </a:prstGeom>
            <a:solidFill>
              <a:srgbClr val="FFB64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4" name="Rectangle 117">
              <a:extLst>
                <a:ext uri="{FF2B5EF4-FFF2-40B4-BE49-F238E27FC236}">
                  <a16:creationId xmlns:a16="http://schemas.microsoft.com/office/drawing/2014/main" id="{954BA415-DE5C-45FD-90A5-569BAB680A88}"/>
                </a:ext>
              </a:extLst>
            </p:cNvPr>
            <p:cNvSpPr>
              <a:spLocks noChangeArrowheads="1"/>
            </p:cNvSpPr>
            <p:nvPr/>
          </p:nvSpPr>
          <p:spPr bwMode="auto">
            <a:xfrm>
              <a:off x="7472363" y="5837240"/>
              <a:ext cx="374650" cy="230188"/>
            </a:xfrm>
            <a:prstGeom prst="rect">
              <a:avLst/>
            </a:prstGeom>
            <a:solidFill>
              <a:srgbClr val="B9774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5" name="Rectangle 118">
              <a:extLst>
                <a:ext uri="{FF2B5EF4-FFF2-40B4-BE49-F238E27FC236}">
                  <a16:creationId xmlns:a16="http://schemas.microsoft.com/office/drawing/2014/main" id="{62302D56-0288-4FB3-A24A-31A613AD6D73}"/>
                </a:ext>
              </a:extLst>
            </p:cNvPr>
            <p:cNvSpPr>
              <a:spLocks noChangeArrowheads="1"/>
            </p:cNvSpPr>
            <p:nvPr/>
          </p:nvSpPr>
          <p:spPr bwMode="auto">
            <a:xfrm>
              <a:off x="7953376" y="5835652"/>
              <a:ext cx="376238" cy="223838"/>
            </a:xfrm>
            <a:prstGeom prst="rect">
              <a:avLst/>
            </a:prstGeom>
            <a:solidFill>
              <a:srgbClr val="CCFFCC">
                <a:alpha val="55293"/>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dirty="0"/>
            </a:p>
          </p:txBody>
        </p:sp>
        <p:sp>
          <p:nvSpPr>
            <p:cNvPr id="16" name="Rectangle 119">
              <a:extLst>
                <a:ext uri="{FF2B5EF4-FFF2-40B4-BE49-F238E27FC236}">
                  <a16:creationId xmlns:a16="http://schemas.microsoft.com/office/drawing/2014/main" id="{9814DDA2-AFC8-481C-9D21-6686B9CCA7C6}"/>
                </a:ext>
              </a:extLst>
            </p:cNvPr>
            <p:cNvSpPr>
              <a:spLocks noChangeArrowheads="1"/>
            </p:cNvSpPr>
            <p:nvPr/>
          </p:nvSpPr>
          <p:spPr bwMode="auto">
            <a:xfrm>
              <a:off x="8467726" y="5837240"/>
              <a:ext cx="379413" cy="223838"/>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dirty="0"/>
            </a:p>
          </p:txBody>
        </p:sp>
      </p:grpSp>
      <p:grpSp>
        <p:nvGrpSpPr>
          <p:cNvPr id="17" name="Group 16">
            <a:extLst>
              <a:ext uri="{FF2B5EF4-FFF2-40B4-BE49-F238E27FC236}">
                <a16:creationId xmlns:a16="http://schemas.microsoft.com/office/drawing/2014/main" id="{8F0154E3-BAA4-447E-A946-691389329ED8}"/>
              </a:ext>
            </a:extLst>
          </p:cNvPr>
          <p:cNvGrpSpPr/>
          <p:nvPr/>
        </p:nvGrpSpPr>
        <p:grpSpPr>
          <a:xfrm>
            <a:off x="835468" y="5361829"/>
            <a:ext cx="4610106" cy="1067197"/>
            <a:chOff x="7418924" y="5662477"/>
            <a:chExt cx="4610106" cy="1067197"/>
          </a:xfrm>
        </p:grpSpPr>
        <p:sp>
          <p:nvSpPr>
            <p:cNvPr id="18" name="Rectangle 86">
              <a:extLst>
                <a:ext uri="{FF2B5EF4-FFF2-40B4-BE49-F238E27FC236}">
                  <a16:creationId xmlns:a16="http://schemas.microsoft.com/office/drawing/2014/main" id="{308CFCCC-2A86-445B-806C-4E18204487F2}"/>
                </a:ext>
              </a:extLst>
            </p:cNvPr>
            <p:cNvSpPr>
              <a:spLocks noChangeArrowheads="1"/>
            </p:cNvSpPr>
            <p:nvPr/>
          </p:nvSpPr>
          <p:spPr bwMode="auto">
            <a:xfrm>
              <a:off x="7418924" y="5834177"/>
              <a:ext cx="4610106" cy="708958"/>
            </a:xfrm>
            <a:prstGeom prst="rect">
              <a:avLst/>
            </a:prstGeom>
            <a:noFill/>
            <a:ln w="1746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9" name="Rectangle 87">
              <a:extLst>
                <a:ext uri="{FF2B5EF4-FFF2-40B4-BE49-F238E27FC236}">
                  <a16:creationId xmlns:a16="http://schemas.microsoft.com/office/drawing/2014/main" id="{8194B877-CB7B-4B84-ACCD-69AAAF196B7B}"/>
                </a:ext>
              </a:extLst>
            </p:cNvPr>
            <p:cNvSpPr>
              <a:spLocks noChangeArrowheads="1"/>
            </p:cNvSpPr>
            <p:nvPr/>
          </p:nvSpPr>
          <p:spPr bwMode="auto">
            <a:xfrm>
              <a:off x="9801521" y="6573319"/>
              <a:ext cx="248028"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JAN</a:t>
              </a:r>
              <a:endParaRPr lang="en-US" altLang="en-US" sz="1800" dirty="0"/>
            </a:p>
          </p:txBody>
        </p:sp>
        <p:sp>
          <p:nvSpPr>
            <p:cNvPr id="20" name="Rectangle 88">
              <a:extLst>
                <a:ext uri="{FF2B5EF4-FFF2-40B4-BE49-F238E27FC236}">
                  <a16:creationId xmlns:a16="http://schemas.microsoft.com/office/drawing/2014/main" id="{048CA2CB-2DA0-46AB-AB72-C4CFDED778AE}"/>
                </a:ext>
              </a:extLst>
            </p:cNvPr>
            <p:cNvSpPr>
              <a:spLocks noChangeArrowheads="1"/>
            </p:cNvSpPr>
            <p:nvPr/>
          </p:nvSpPr>
          <p:spPr bwMode="auto">
            <a:xfrm>
              <a:off x="10182112" y="6573318"/>
              <a:ext cx="256228"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FEB</a:t>
              </a:r>
              <a:endParaRPr lang="en-US" altLang="en-US" sz="1800" dirty="0"/>
            </a:p>
          </p:txBody>
        </p:sp>
        <p:sp>
          <p:nvSpPr>
            <p:cNvPr id="21" name="Rectangle 89">
              <a:extLst>
                <a:ext uri="{FF2B5EF4-FFF2-40B4-BE49-F238E27FC236}">
                  <a16:creationId xmlns:a16="http://schemas.microsoft.com/office/drawing/2014/main" id="{6EA2BB97-1788-48B7-A7AE-7CBDD2E2D567}"/>
                </a:ext>
              </a:extLst>
            </p:cNvPr>
            <p:cNvSpPr>
              <a:spLocks noChangeArrowheads="1"/>
            </p:cNvSpPr>
            <p:nvPr/>
          </p:nvSpPr>
          <p:spPr bwMode="auto">
            <a:xfrm>
              <a:off x="10551389" y="6575829"/>
              <a:ext cx="291073"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MAR</a:t>
              </a:r>
              <a:endParaRPr lang="en-US" altLang="en-US" sz="1800" dirty="0"/>
            </a:p>
          </p:txBody>
        </p:sp>
        <p:sp>
          <p:nvSpPr>
            <p:cNvPr id="22" name="Rectangle 90">
              <a:extLst>
                <a:ext uri="{FF2B5EF4-FFF2-40B4-BE49-F238E27FC236}">
                  <a16:creationId xmlns:a16="http://schemas.microsoft.com/office/drawing/2014/main" id="{4E122DD8-E819-45E6-959F-807082070100}"/>
                </a:ext>
              </a:extLst>
            </p:cNvPr>
            <p:cNvSpPr>
              <a:spLocks noChangeArrowheads="1"/>
            </p:cNvSpPr>
            <p:nvPr/>
          </p:nvSpPr>
          <p:spPr bwMode="auto">
            <a:xfrm>
              <a:off x="10962618" y="6575829"/>
              <a:ext cx="270575"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APR</a:t>
              </a:r>
              <a:endParaRPr lang="en-US" altLang="en-US" sz="1800" dirty="0"/>
            </a:p>
          </p:txBody>
        </p:sp>
        <p:sp>
          <p:nvSpPr>
            <p:cNvPr id="23" name="Rectangle 91">
              <a:extLst>
                <a:ext uri="{FF2B5EF4-FFF2-40B4-BE49-F238E27FC236}">
                  <a16:creationId xmlns:a16="http://schemas.microsoft.com/office/drawing/2014/main" id="{2C3B46AB-AEEA-4B13-AC8C-383AB29EE29B}"/>
                </a:ext>
              </a:extLst>
            </p:cNvPr>
            <p:cNvSpPr>
              <a:spLocks noChangeArrowheads="1"/>
            </p:cNvSpPr>
            <p:nvPr/>
          </p:nvSpPr>
          <p:spPr bwMode="auto">
            <a:xfrm>
              <a:off x="11327660" y="6575829"/>
              <a:ext cx="284925"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MAY</a:t>
              </a:r>
              <a:endParaRPr lang="en-US" altLang="en-US" sz="1800" dirty="0"/>
            </a:p>
          </p:txBody>
        </p:sp>
        <p:sp>
          <p:nvSpPr>
            <p:cNvPr id="24" name="Rectangle 92">
              <a:extLst>
                <a:ext uri="{FF2B5EF4-FFF2-40B4-BE49-F238E27FC236}">
                  <a16:creationId xmlns:a16="http://schemas.microsoft.com/office/drawing/2014/main" id="{B55F6E52-CE46-46CE-9263-5EDCE97ED2FE}"/>
                </a:ext>
              </a:extLst>
            </p:cNvPr>
            <p:cNvSpPr>
              <a:spLocks noChangeArrowheads="1"/>
            </p:cNvSpPr>
            <p:nvPr/>
          </p:nvSpPr>
          <p:spPr bwMode="auto">
            <a:xfrm>
              <a:off x="11724431" y="6575829"/>
              <a:ext cx="254176"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JUN</a:t>
              </a:r>
              <a:endParaRPr lang="en-US" altLang="en-US" sz="1800" dirty="0"/>
            </a:p>
          </p:txBody>
        </p:sp>
        <p:sp>
          <p:nvSpPr>
            <p:cNvPr id="25" name="Rectangle 93">
              <a:extLst>
                <a:ext uri="{FF2B5EF4-FFF2-40B4-BE49-F238E27FC236}">
                  <a16:creationId xmlns:a16="http://schemas.microsoft.com/office/drawing/2014/main" id="{6335DA8A-E557-45DD-B742-54DC6E24D0F7}"/>
                </a:ext>
              </a:extLst>
            </p:cNvPr>
            <p:cNvSpPr>
              <a:spLocks noChangeArrowheads="1"/>
            </p:cNvSpPr>
            <p:nvPr/>
          </p:nvSpPr>
          <p:spPr bwMode="auto">
            <a:xfrm>
              <a:off x="7523010" y="6575830"/>
              <a:ext cx="233679"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JUL</a:t>
              </a:r>
              <a:endParaRPr lang="en-US" altLang="en-US" sz="1800" dirty="0"/>
            </a:p>
          </p:txBody>
        </p:sp>
        <p:sp>
          <p:nvSpPr>
            <p:cNvPr id="26" name="Rectangle 94">
              <a:extLst>
                <a:ext uri="{FF2B5EF4-FFF2-40B4-BE49-F238E27FC236}">
                  <a16:creationId xmlns:a16="http://schemas.microsoft.com/office/drawing/2014/main" id="{52867469-2D4A-469F-9F34-C95F0A33A4AE}"/>
                </a:ext>
              </a:extLst>
            </p:cNvPr>
            <p:cNvSpPr>
              <a:spLocks noChangeArrowheads="1"/>
            </p:cNvSpPr>
            <p:nvPr/>
          </p:nvSpPr>
          <p:spPr bwMode="auto">
            <a:xfrm>
              <a:off x="7843293" y="6575830"/>
              <a:ext cx="284925"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AUG</a:t>
              </a:r>
              <a:endParaRPr lang="en-US" altLang="en-US" sz="1800" dirty="0"/>
            </a:p>
          </p:txBody>
        </p:sp>
        <p:sp>
          <p:nvSpPr>
            <p:cNvPr id="27" name="Rectangle 95">
              <a:extLst>
                <a:ext uri="{FF2B5EF4-FFF2-40B4-BE49-F238E27FC236}">
                  <a16:creationId xmlns:a16="http://schemas.microsoft.com/office/drawing/2014/main" id="{F41CDE7E-D6DE-443E-80F3-105C3A92A690}"/>
                </a:ext>
              </a:extLst>
            </p:cNvPr>
            <p:cNvSpPr>
              <a:spLocks noChangeArrowheads="1"/>
            </p:cNvSpPr>
            <p:nvPr/>
          </p:nvSpPr>
          <p:spPr bwMode="auto">
            <a:xfrm>
              <a:off x="8248151" y="6575830"/>
              <a:ext cx="264426"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a:solidFill>
                    <a:srgbClr val="000000"/>
                  </a:solidFill>
                </a:rPr>
                <a:t>SEP</a:t>
              </a:r>
              <a:endParaRPr lang="en-US" altLang="en-US" sz="1800"/>
            </a:p>
          </p:txBody>
        </p:sp>
        <p:sp>
          <p:nvSpPr>
            <p:cNvPr id="28" name="Rectangle 96">
              <a:extLst>
                <a:ext uri="{FF2B5EF4-FFF2-40B4-BE49-F238E27FC236}">
                  <a16:creationId xmlns:a16="http://schemas.microsoft.com/office/drawing/2014/main" id="{807A7804-AAA4-430F-B345-20CF9BE2344A}"/>
                </a:ext>
              </a:extLst>
            </p:cNvPr>
            <p:cNvSpPr>
              <a:spLocks noChangeArrowheads="1"/>
            </p:cNvSpPr>
            <p:nvPr/>
          </p:nvSpPr>
          <p:spPr bwMode="auto">
            <a:xfrm>
              <a:off x="8644586" y="6575830"/>
              <a:ext cx="276725"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OCT</a:t>
              </a:r>
              <a:endParaRPr lang="en-US" altLang="en-US" sz="1800" dirty="0"/>
            </a:p>
          </p:txBody>
        </p:sp>
        <p:sp>
          <p:nvSpPr>
            <p:cNvPr id="29" name="Rectangle 97">
              <a:extLst>
                <a:ext uri="{FF2B5EF4-FFF2-40B4-BE49-F238E27FC236}">
                  <a16:creationId xmlns:a16="http://schemas.microsoft.com/office/drawing/2014/main" id="{F737EB79-574F-495A-8718-7B2CDDAB9721}"/>
                </a:ext>
              </a:extLst>
            </p:cNvPr>
            <p:cNvSpPr>
              <a:spLocks noChangeArrowheads="1"/>
            </p:cNvSpPr>
            <p:nvPr/>
          </p:nvSpPr>
          <p:spPr bwMode="auto">
            <a:xfrm>
              <a:off x="9022327" y="6575830"/>
              <a:ext cx="284925"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a:solidFill>
                    <a:srgbClr val="000000"/>
                  </a:solidFill>
                </a:rPr>
                <a:t>NOV</a:t>
              </a:r>
              <a:endParaRPr lang="en-US" altLang="en-US" sz="1800"/>
            </a:p>
          </p:txBody>
        </p:sp>
        <p:sp>
          <p:nvSpPr>
            <p:cNvPr id="30" name="Rectangle 98">
              <a:extLst>
                <a:ext uri="{FF2B5EF4-FFF2-40B4-BE49-F238E27FC236}">
                  <a16:creationId xmlns:a16="http://schemas.microsoft.com/office/drawing/2014/main" id="{78C08965-01A0-4C9F-9BBA-84CC5B065FE1}"/>
                </a:ext>
              </a:extLst>
            </p:cNvPr>
            <p:cNvSpPr>
              <a:spLocks noChangeArrowheads="1"/>
            </p:cNvSpPr>
            <p:nvPr/>
          </p:nvSpPr>
          <p:spPr bwMode="auto">
            <a:xfrm>
              <a:off x="9395794" y="6575830"/>
              <a:ext cx="276725"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DEC</a:t>
              </a:r>
              <a:endParaRPr lang="en-US" altLang="en-US" sz="1800" dirty="0"/>
            </a:p>
          </p:txBody>
        </p:sp>
        <p:sp>
          <p:nvSpPr>
            <p:cNvPr id="31" name="Line 99">
              <a:extLst>
                <a:ext uri="{FF2B5EF4-FFF2-40B4-BE49-F238E27FC236}">
                  <a16:creationId xmlns:a16="http://schemas.microsoft.com/office/drawing/2014/main" id="{8A99D91D-5FED-4E1A-8801-8E38ED51F7B0}"/>
                </a:ext>
              </a:extLst>
            </p:cNvPr>
            <p:cNvSpPr>
              <a:spLocks noChangeShapeType="1"/>
            </p:cNvSpPr>
            <p:nvPr/>
          </p:nvSpPr>
          <p:spPr bwMode="auto">
            <a:xfrm>
              <a:off x="8552528" y="6489791"/>
              <a:ext cx="1761" cy="12733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 name="Line 100">
              <a:extLst>
                <a:ext uri="{FF2B5EF4-FFF2-40B4-BE49-F238E27FC236}">
                  <a16:creationId xmlns:a16="http://schemas.microsoft.com/office/drawing/2014/main" id="{5561ECDF-903D-4E90-8A23-DF2DD9672513}"/>
                </a:ext>
              </a:extLst>
            </p:cNvPr>
            <p:cNvSpPr>
              <a:spLocks noChangeShapeType="1"/>
            </p:cNvSpPr>
            <p:nvPr/>
          </p:nvSpPr>
          <p:spPr bwMode="auto">
            <a:xfrm>
              <a:off x="7772736" y="6496674"/>
              <a:ext cx="1760" cy="12389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 name="Line 101">
              <a:extLst>
                <a:ext uri="{FF2B5EF4-FFF2-40B4-BE49-F238E27FC236}">
                  <a16:creationId xmlns:a16="http://schemas.microsoft.com/office/drawing/2014/main" id="{64DE8F31-01D3-48A1-9545-FF924594A2C7}"/>
                </a:ext>
              </a:extLst>
            </p:cNvPr>
            <p:cNvSpPr>
              <a:spLocks noChangeShapeType="1"/>
            </p:cNvSpPr>
            <p:nvPr/>
          </p:nvSpPr>
          <p:spPr bwMode="auto">
            <a:xfrm>
              <a:off x="8163512" y="6491512"/>
              <a:ext cx="1760" cy="12561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 name="Line 102">
              <a:extLst>
                <a:ext uri="{FF2B5EF4-FFF2-40B4-BE49-F238E27FC236}">
                  <a16:creationId xmlns:a16="http://schemas.microsoft.com/office/drawing/2014/main" id="{6508421C-E7C6-4E72-8391-055E0F8EC851}"/>
                </a:ext>
              </a:extLst>
            </p:cNvPr>
            <p:cNvSpPr>
              <a:spLocks noChangeShapeType="1"/>
            </p:cNvSpPr>
            <p:nvPr/>
          </p:nvSpPr>
          <p:spPr bwMode="auto">
            <a:xfrm>
              <a:off x="8930983" y="6496674"/>
              <a:ext cx="1760" cy="12389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 name="Line 103">
              <a:extLst>
                <a:ext uri="{FF2B5EF4-FFF2-40B4-BE49-F238E27FC236}">
                  <a16:creationId xmlns:a16="http://schemas.microsoft.com/office/drawing/2014/main" id="{C864A9E9-CABA-47E8-9B2A-4611AF39D12B}"/>
                </a:ext>
              </a:extLst>
            </p:cNvPr>
            <p:cNvSpPr>
              <a:spLocks noChangeShapeType="1"/>
            </p:cNvSpPr>
            <p:nvPr/>
          </p:nvSpPr>
          <p:spPr bwMode="auto">
            <a:xfrm>
              <a:off x="9709015" y="6496674"/>
              <a:ext cx="1760" cy="12561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 name="Line 104">
              <a:extLst>
                <a:ext uri="{FF2B5EF4-FFF2-40B4-BE49-F238E27FC236}">
                  <a16:creationId xmlns:a16="http://schemas.microsoft.com/office/drawing/2014/main" id="{A3D5BB0A-4C2D-4F9D-AD9E-2AC9A50343E1}"/>
                </a:ext>
              </a:extLst>
            </p:cNvPr>
            <p:cNvSpPr>
              <a:spLocks noChangeShapeType="1"/>
            </p:cNvSpPr>
            <p:nvPr/>
          </p:nvSpPr>
          <p:spPr bwMode="auto">
            <a:xfrm>
              <a:off x="10092751" y="6498395"/>
              <a:ext cx="1760" cy="12733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 name="Line 105">
              <a:extLst>
                <a:ext uri="{FF2B5EF4-FFF2-40B4-BE49-F238E27FC236}">
                  <a16:creationId xmlns:a16="http://schemas.microsoft.com/office/drawing/2014/main" id="{1D402024-EA72-4EFC-82F4-8885B79984DF}"/>
                </a:ext>
              </a:extLst>
            </p:cNvPr>
            <p:cNvSpPr>
              <a:spLocks noChangeShapeType="1"/>
            </p:cNvSpPr>
            <p:nvPr/>
          </p:nvSpPr>
          <p:spPr bwMode="auto">
            <a:xfrm>
              <a:off x="10487047" y="6496674"/>
              <a:ext cx="1760" cy="12561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 name="Line 106">
              <a:extLst>
                <a:ext uri="{FF2B5EF4-FFF2-40B4-BE49-F238E27FC236}">
                  <a16:creationId xmlns:a16="http://schemas.microsoft.com/office/drawing/2014/main" id="{0B3E369E-335C-43F7-BDA5-D038F8DC0CD8}"/>
                </a:ext>
              </a:extLst>
            </p:cNvPr>
            <p:cNvSpPr>
              <a:spLocks noChangeShapeType="1"/>
            </p:cNvSpPr>
            <p:nvPr/>
          </p:nvSpPr>
          <p:spPr bwMode="auto">
            <a:xfrm>
              <a:off x="10867262" y="6496674"/>
              <a:ext cx="1760" cy="12561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 name="Line 107">
              <a:extLst>
                <a:ext uri="{FF2B5EF4-FFF2-40B4-BE49-F238E27FC236}">
                  <a16:creationId xmlns:a16="http://schemas.microsoft.com/office/drawing/2014/main" id="{6F8F4510-37B8-4AFD-B5F2-A32FA61CE5F2}"/>
                </a:ext>
              </a:extLst>
            </p:cNvPr>
            <p:cNvSpPr>
              <a:spLocks noChangeShapeType="1"/>
            </p:cNvSpPr>
            <p:nvPr/>
          </p:nvSpPr>
          <p:spPr bwMode="auto">
            <a:xfrm>
              <a:off x="11252757" y="6498395"/>
              <a:ext cx="1761" cy="12733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 name="Line 108">
              <a:extLst>
                <a:ext uri="{FF2B5EF4-FFF2-40B4-BE49-F238E27FC236}">
                  <a16:creationId xmlns:a16="http://schemas.microsoft.com/office/drawing/2014/main" id="{7536AF92-A101-42FA-97B3-232630221B56}"/>
                </a:ext>
              </a:extLst>
            </p:cNvPr>
            <p:cNvSpPr>
              <a:spLocks noChangeShapeType="1"/>
            </p:cNvSpPr>
            <p:nvPr/>
          </p:nvSpPr>
          <p:spPr bwMode="auto">
            <a:xfrm>
              <a:off x="11643534" y="6496674"/>
              <a:ext cx="1761" cy="12389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 name="Line 109">
              <a:extLst>
                <a:ext uri="{FF2B5EF4-FFF2-40B4-BE49-F238E27FC236}">
                  <a16:creationId xmlns:a16="http://schemas.microsoft.com/office/drawing/2014/main" id="{E5AE981D-0204-4982-BDB5-50051E6B453F}"/>
                </a:ext>
              </a:extLst>
            </p:cNvPr>
            <p:cNvSpPr>
              <a:spLocks noChangeShapeType="1"/>
            </p:cNvSpPr>
            <p:nvPr/>
          </p:nvSpPr>
          <p:spPr bwMode="auto">
            <a:xfrm>
              <a:off x="9318239" y="6496674"/>
              <a:ext cx="1760" cy="12389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 name="Rectangle 110">
              <a:extLst>
                <a:ext uri="{FF2B5EF4-FFF2-40B4-BE49-F238E27FC236}">
                  <a16:creationId xmlns:a16="http://schemas.microsoft.com/office/drawing/2014/main" id="{D9B45B71-A42B-4587-80C6-2A124B25BBE2}"/>
                </a:ext>
              </a:extLst>
            </p:cNvPr>
            <p:cNvSpPr>
              <a:spLocks noChangeArrowheads="1"/>
            </p:cNvSpPr>
            <p:nvPr/>
          </p:nvSpPr>
          <p:spPr bwMode="auto">
            <a:xfrm>
              <a:off x="7429486" y="5662477"/>
              <a:ext cx="244297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00" b="1" dirty="0">
                  <a:solidFill>
                    <a:srgbClr val="000000"/>
                  </a:solidFill>
                </a:rPr>
                <a:t>1</a:t>
              </a:r>
              <a:r>
                <a:rPr lang="en-US" altLang="en-US" sz="1000" b="1" baseline="30000" dirty="0">
                  <a:solidFill>
                    <a:srgbClr val="000000"/>
                  </a:solidFill>
                </a:rPr>
                <a:t>st</a:t>
              </a:r>
              <a:r>
                <a:rPr lang="en-US" altLang="en-US" sz="1000" b="1" dirty="0">
                  <a:solidFill>
                    <a:srgbClr val="000000"/>
                  </a:solidFill>
                </a:rPr>
                <a:t> Corn crop calendar for most of Brazil</a:t>
              </a:r>
              <a:endParaRPr lang="en-US" altLang="en-US" sz="1000" dirty="0"/>
            </a:p>
          </p:txBody>
        </p:sp>
        <p:sp>
          <p:nvSpPr>
            <p:cNvPr id="43" name="Rectangle 111">
              <a:extLst>
                <a:ext uri="{FF2B5EF4-FFF2-40B4-BE49-F238E27FC236}">
                  <a16:creationId xmlns:a16="http://schemas.microsoft.com/office/drawing/2014/main" id="{7D520BBB-FCC6-4865-8C7A-5EADD7E9572F}"/>
                </a:ext>
              </a:extLst>
            </p:cNvPr>
            <p:cNvSpPr>
              <a:spLocks noChangeArrowheads="1"/>
            </p:cNvSpPr>
            <p:nvPr/>
          </p:nvSpPr>
          <p:spPr bwMode="auto">
            <a:xfrm>
              <a:off x="8349039" y="5867606"/>
              <a:ext cx="1272664" cy="147986"/>
            </a:xfrm>
            <a:prstGeom prst="rect">
              <a:avLst/>
            </a:prstGeom>
            <a:solidFill>
              <a:srgbClr val="FFFF00"/>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44" name="Rectangle 112">
              <a:extLst>
                <a:ext uri="{FF2B5EF4-FFF2-40B4-BE49-F238E27FC236}">
                  <a16:creationId xmlns:a16="http://schemas.microsoft.com/office/drawing/2014/main" id="{6C061CBA-B58F-4F85-9425-0FA9E4812C5E}"/>
                </a:ext>
              </a:extLst>
            </p:cNvPr>
            <p:cNvSpPr>
              <a:spLocks noChangeArrowheads="1"/>
            </p:cNvSpPr>
            <p:nvPr/>
          </p:nvSpPr>
          <p:spPr bwMode="auto">
            <a:xfrm>
              <a:off x="8738241" y="5863812"/>
              <a:ext cx="582147" cy="173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Planting</a:t>
              </a:r>
              <a:endParaRPr lang="en-US" altLang="en-US" sz="1800" dirty="0"/>
            </a:p>
          </p:txBody>
        </p:sp>
        <p:sp>
          <p:nvSpPr>
            <p:cNvPr id="45" name="Rectangle 113">
              <a:extLst>
                <a:ext uri="{FF2B5EF4-FFF2-40B4-BE49-F238E27FC236}">
                  <a16:creationId xmlns:a16="http://schemas.microsoft.com/office/drawing/2014/main" id="{DD0A871C-952D-430B-AA58-8286BFC945C4}"/>
                </a:ext>
              </a:extLst>
            </p:cNvPr>
            <p:cNvSpPr>
              <a:spLocks noChangeArrowheads="1"/>
            </p:cNvSpPr>
            <p:nvPr/>
          </p:nvSpPr>
          <p:spPr bwMode="auto">
            <a:xfrm>
              <a:off x="10188996" y="6361690"/>
              <a:ext cx="1181131" cy="149707"/>
            </a:xfrm>
            <a:prstGeom prst="rect">
              <a:avLst/>
            </a:prstGeom>
            <a:solidFill>
              <a:srgbClr val="FFFF00"/>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46" name="Rectangle 114">
              <a:extLst>
                <a:ext uri="{FF2B5EF4-FFF2-40B4-BE49-F238E27FC236}">
                  <a16:creationId xmlns:a16="http://schemas.microsoft.com/office/drawing/2014/main" id="{B757907D-D1FB-446D-9CC6-23FEBED3EA33}"/>
                </a:ext>
              </a:extLst>
            </p:cNvPr>
            <p:cNvSpPr>
              <a:spLocks noChangeArrowheads="1"/>
            </p:cNvSpPr>
            <p:nvPr/>
          </p:nvSpPr>
          <p:spPr bwMode="auto">
            <a:xfrm>
              <a:off x="10476487" y="6365129"/>
              <a:ext cx="762530" cy="173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Harvesting</a:t>
              </a:r>
              <a:endParaRPr lang="en-US" altLang="en-US" sz="1800" dirty="0"/>
            </a:p>
          </p:txBody>
        </p:sp>
        <p:sp>
          <p:nvSpPr>
            <p:cNvPr id="47" name="Rectangle 115">
              <a:extLst>
                <a:ext uri="{FF2B5EF4-FFF2-40B4-BE49-F238E27FC236}">
                  <a16:creationId xmlns:a16="http://schemas.microsoft.com/office/drawing/2014/main" id="{633E0A60-84DE-49E8-8B14-60D605EB732C}"/>
                </a:ext>
              </a:extLst>
            </p:cNvPr>
            <p:cNvSpPr>
              <a:spLocks noChangeArrowheads="1"/>
            </p:cNvSpPr>
            <p:nvPr/>
          </p:nvSpPr>
          <p:spPr bwMode="auto">
            <a:xfrm>
              <a:off x="9357099" y="6038241"/>
              <a:ext cx="956014" cy="147986"/>
            </a:xfrm>
            <a:prstGeom prst="rect">
              <a:avLst/>
            </a:prstGeom>
            <a:solidFill>
              <a:srgbClr val="FF9494"/>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48" name="Rectangle 116">
              <a:extLst>
                <a:ext uri="{FF2B5EF4-FFF2-40B4-BE49-F238E27FC236}">
                  <a16:creationId xmlns:a16="http://schemas.microsoft.com/office/drawing/2014/main" id="{245088F6-2665-4B85-9881-0D6C2C9F3B03}"/>
                </a:ext>
              </a:extLst>
            </p:cNvPr>
            <p:cNvSpPr>
              <a:spLocks noChangeArrowheads="1"/>
            </p:cNvSpPr>
            <p:nvPr/>
          </p:nvSpPr>
          <p:spPr bwMode="auto">
            <a:xfrm>
              <a:off x="9656208" y="6208324"/>
              <a:ext cx="1004038" cy="134614"/>
            </a:xfrm>
            <a:prstGeom prst="rect">
              <a:avLst/>
            </a:prstGeom>
            <a:solidFill>
              <a:srgbClr val="FF9494"/>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49" name="Rectangle 117">
              <a:extLst>
                <a:ext uri="{FF2B5EF4-FFF2-40B4-BE49-F238E27FC236}">
                  <a16:creationId xmlns:a16="http://schemas.microsoft.com/office/drawing/2014/main" id="{F7226F94-CECD-4006-AF9D-63C5401ECFD8}"/>
                </a:ext>
              </a:extLst>
            </p:cNvPr>
            <p:cNvSpPr>
              <a:spLocks noChangeArrowheads="1"/>
            </p:cNvSpPr>
            <p:nvPr/>
          </p:nvSpPr>
          <p:spPr bwMode="auto">
            <a:xfrm>
              <a:off x="10023867" y="6211766"/>
              <a:ext cx="457129"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Fill</a:t>
              </a:r>
              <a:endParaRPr lang="en-US" altLang="en-US" sz="1800" dirty="0"/>
            </a:p>
          </p:txBody>
        </p:sp>
        <p:sp>
          <p:nvSpPr>
            <p:cNvPr id="50" name="Rectangle 118">
              <a:extLst>
                <a:ext uri="{FF2B5EF4-FFF2-40B4-BE49-F238E27FC236}">
                  <a16:creationId xmlns:a16="http://schemas.microsoft.com/office/drawing/2014/main" id="{37C7693E-F729-4883-A12C-44C1D724DB6A}"/>
                </a:ext>
              </a:extLst>
            </p:cNvPr>
            <p:cNvSpPr>
              <a:spLocks noChangeArrowheads="1"/>
            </p:cNvSpPr>
            <p:nvPr/>
          </p:nvSpPr>
          <p:spPr bwMode="auto">
            <a:xfrm>
              <a:off x="9656606" y="6051613"/>
              <a:ext cx="371017" cy="134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700" b="1" dirty="0">
                  <a:solidFill>
                    <a:srgbClr val="000000"/>
                  </a:solidFill>
                </a:rPr>
                <a:t>Flower</a:t>
              </a:r>
              <a:endParaRPr lang="en-US" altLang="en-US" sz="1800" dirty="0"/>
            </a:p>
          </p:txBody>
        </p:sp>
      </p:grpSp>
      <p:sp>
        <p:nvSpPr>
          <p:cNvPr id="52" name="Rectangle 86">
            <a:extLst>
              <a:ext uri="{FF2B5EF4-FFF2-40B4-BE49-F238E27FC236}">
                <a16:creationId xmlns:a16="http://schemas.microsoft.com/office/drawing/2014/main" id="{D6A3F8D4-D5AA-4204-883D-41287016C259}"/>
              </a:ext>
            </a:extLst>
          </p:cNvPr>
          <p:cNvSpPr>
            <a:spLocks noChangeArrowheads="1"/>
          </p:cNvSpPr>
          <p:nvPr/>
        </p:nvSpPr>
        <p:spPr bwMode="auto">
          <a:xfrm>
            <a:off x="6801497" y="5524005"/>
            <a:ext cx="4610106" cy="708958"/>
          </a:xfrm>
          <a:prstGeom prst="rect">
            <a:avLst/>
          </a:prstGeom>
          <a:noFill/>
          <a:ln w="1746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53" name="Rectangle 87">
            <a:extLst>
              <a:ext uri="{FF2B5EF4-FFF2-40B4-BE49-F238E27FC236}">
                <a16:creationId xmlns:a16="http://schemas.microsoft.com/office/drawing/2014/main" id="{B6F8CB6C-C723-4543-A9B6-93BCA3AE712B}"/>
              </a:ext>
            </a:extLst>
          </p:cNvPr>
          <p:cNvSpPr>
            <a:spLocks noChangeArrowheads="1"/>
          </p:cNvSpPr>
          <p:nvPr/>
        </p:nvSpPr>
        <p:spPr bwMode="auto">
          <a:xfrm>
            <a:off x="9184094" y="6263147"/>
            <a:ext cx="248028"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JAN</a:t>
            </a:r>
            <a:endParaRPr lang="en-US" altLang="en-US" sz="1800" dirty="0"/>
          </a:p>
        </p:txBody>
      </p:sp>
      <p:sp>
        <p:nvSpPr>
          <p:cNvPr id="54" name="Rectangle 88">
            <a:extLst>
              <a:ext uri="{FF2B5EF4-FFF2-40B4-BE49-F238E27FC236}">
                <a16:creationId xmlns:a16="http://schemas.microsoft.com/office/drawing/2014/main" id="{2AB339EB-7027-49BD-AB12-A70035DCF46D}"/>
              </a:ext>
            </a:extLst>
          </p:cNvPr>
          <p:cNvSpPr>
            <a:spLocks noChangeArrowheads="1"/>
          </p:cNvSpPr>
          <p:nvPr/>
        </p:nvSpPr>
        <p:spPr bwMode="auto">
          <a:xfrm>
            <a:off x="9564685" y="6263146"/>
            <a:ext cx="256228"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FEB</a:t>
            </a:r>
            <a:endParaRPr lang="en-US" altLang="en-US" sz="1800" dirty="0"/>
          </a:p>
        </p:txBody>
      </p:sp>
      <p:sp>
        <p:nvSpPr>
          <p:cNvPr id="55" name="Rectangle 89">
            <a:extLst>
              <a:ext uri="{FF2B5EF4-FFF2-40B4-BE49-F238E27FC236}">
                <a16:creationId xmlns:a16="http://schemas.microsoft.com/office/drawing/2014/main" id="{E3EE1F6E-E333-44FC-A925-459997FA96F5}"/>
              </a:ext>
            </a:extLst>
          </p:cNvPr>
          <p:cNvSpPr>
            <a:spLocks noChangeArrowheads="1"/>
          </p:cNvSpPr>
          <p:nvPr/>
        </p:nvSpPr>
        <p:spPr bwMode="auto">
          <a:xfrm>
            <a:off x="9933962" y="6265657"/>
            <a:ext cx="291073"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MAR</a:t>
            </a:r>
            <a:endParaRPr lang="en-US" altLang="en-US" sz="1800" dirty="0"/>
          </a:p>
        </p:txBody>
      </p:sp>
      <p:sp>
        <p:nvSpPr>
          <p:cNvPr id="56" name="Rectangle 90">
            <a:extLst>
              <a:ext uri="{FF2B5EF4-FFF2-40B4-BE49-F238E27FC236}">
                <a16:creationId xmlns:a16="http://schemas.microsoft.com/office/drawing/2014/main" id="{0DE1B4D3-F6D5-44FA-9EF0-E9E6236C0282}"/>
              </a:ext>
            </a:extLst>
          </p:cNvPr>
          <p:cNvSpPr>
            <a:spLocks noChangeArrowheads="1"/>
          </p:cNvSpPr>
          <p:nvPr/>
        </p:nvSpPr>
        <p:spPr bwMode="auto">
          <a:xfrm>
            <a:off x="10345191" y="6265657"/>
            <a:ext cx="270575"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APR</a:t>
            </a:r>
            <a:endParaRPr lang="en-US" altLang="en-US" sz="1800" dirty="0"/>
          </a:p>
        </p:txBody>
      </p:sp>
      <p:sp>
        <p:nvSpPr>
          <p:cNvPr id="57" name="Rectangle 91">
            <a:extLst>
              <a:ext uri="{FF2B5EF4-FFF2-40B4-BE49-F238E27FC236}">
                <a16:creationId xmlns:a16="http://schemas.microsoft.com/office/drawing/2014/main" id="{C909502B-601E-4D75-BE29-7DC7A04B5507}"/>
              </a:ext>
            </a:extLst>
          </p:cNvPr>
          <p:cNvSpPr>
            <a:spLocks noChangeArrowheads="1"/>
          </p:cNvSpPr>
          <p:nvPr/>
        </p:nvSpPr>
        <p:spPr bwMode="auto">
          <a:xfrm>
            <a:off x="10710233" y="6265657"/>
            <a:ext cx="284925"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MAY</a:t>
            </a:r>
            <a:endParaRPr lang="en-US" altLang="en-US" sz="1800" dirty="0"/>
          </a:p>
        </p:txBody>
      </p:sp>
      <p:sp>
        <p:nvSpPr>
          <p:cNvPr id="58" name="Rectangle 92">
            <a:extLst>
              <a:ext uri="{FF2B5EF4-FFF2-40B4-BE49-F238E27FC236}">
                <a16:creationId xmlns:a16="http://schemas.microsoft.com/office/drawing/2014/main" id="{79A24435-9A94-4A07-9827-0F57759820F4}"/>
              </a:ext>
            </a:extLst>
          </p:cNvPr>
          <p:cNvSpPr>
            <a:spLocks noChangeArrowheads="1"/>
          </p:cNvSpPr>
          <p:nvPr/>
        </p:nvSpPr>
        <p:spPr bwMode="auto">
          <a:xfrm>
            <a:off x="11107004" y="6265657"/>
            <a:ext cx="254176"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JUN</a:t>
            </a:r>
            <a:endParaRPr lang="en-US" altLang="en-US" sz="1800" dirty="0"/>
          </a:p>
        </p:txBody>
      </p:sp>
      <p:sp>
        <p:nvSpPr>
          <p:cNvPr id="59" name="Rectangle 93">
            <a:extLst>
              <a:ext uri="{FF2B5EF4-FFF2-40B4-BE49-F238E27FC236}">
                <a16:creationId xmlns:a16="http://schemas.microsoft.com/office/drawing/2014/main" id="{82AA388C-60A7-4212-9EE1-BEA659DA9062}"/>
              </a:ext>
            </a:extLst>
          </p:cNvPr>
          <p:cNvSpPr>
            <a:spLocks noChangeArrowheads="1"/>
          </p:cNvSpPr>
          <p:nvPr/>
        </p:nvSpPr>
        <p:spPr bwMode="auto">
          <a:xfrm>
            <a:off x="6905583" y="6265658"/>
            <a:ext cx="233679"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JUL</a:t>
            </a:r>
            <a:endParaRPr lang="en-US" altLang="en-US" sz="1800" dirty="0"/>
          </a:p>
        </p:txBody>
      </p:sp>
      <p:sp>
        <p:nvSpPr>
          <p:cNvPr id="60" name="Rectangle 94">
            <a:extLst>
              <a:ext uri="{FF2B5EF4-FFF2-40B4-BE49-F238E27FC236}">
                <a16:creationId xmlns:a16="http://schemas.microsoft.com/office/drawing/2014/main" id="{5D5E372C-BA0C-4947-AAF9-E096897207DF}"/>
              </a:ext>
            </a:extLst>
          </p:cNvPr>
          <p:cNvSpPr>
            <a:spLocks noChangeArrowheads="1"/>
          </p:cNvSpPr>
          <p:nvPr/>
        </p:nvSpPr>
        <p:spPr bwMode="auto">
          <a:xfrm>
            <a:off x="7225866" y="6265658"/>
            <a:ext cx="284925"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AUG</a:t>
            </a:r>
            <a:endParaRPr lang="en-US" altLang="en-US" sz="1800" dirty="0"/>
          </a:p>
        </p:txBody>
      </p:sp>
      <p:sp>
        <p:nvSpPr>
          <p:cNvPr id="61" name="Rectangle 95">
            <a:extLst>
              <a:ext uri="{FF2B5EF4-FFF2-40B4-BE49-F238E27FC236}">
                <a16:creationId xmlns:a16="http://schemas.microsoft.com/office/drawing/2014/main" id="{2E47078F-450C-486F-AE8A-FD39859B1FA0}"/>
              </a:ext>
            </a:extLst>
          </p:cNvPr>
          <p:cNvSpPr>
            <a:spLocks noChangeArrowheads="1"/>
          </p:cNvSpPr>
          <p:nvPr/>
        </p:nvSpPr>
        <p:spPr bwMode="auto">
          <a:xfrm>
            <a:off x="7630724" y="6265658"/>
            <a:ext cx="264426"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a:solidFill>
                  <a:srgbClr val="000000"/>
                </a:solidFill>
              </a:rPr>
              <a:t>SEP</a:t>
            </a:r>
            <a:endParaRPr lang="en-US" altLang="en-US" sz="1800"/>
          </a:p>
        </p:txBody>
      </p:sp>
      <p:sp>
        <p:nvSpPr>
          <p:cNvPr id="62" name="Rectangle 96">
            <a:extLst>
              <a:ext uri="{FF2B5EF4-FFF2-40B4-BE49-F238E27FC236}">
                <a16:creationId xmlns:a16="http://schemas.microsoft.com/office/drawing/2014/main" id="{3092994C-592F-4E40-8E9C-0D0C7DAD3013}"/>
              </a:ext>
            </a:extLst>
          </p:cNvPr>
          <p:cNvSpPr>
            <a:spLocks noChangeArrowheads="1"/>
          </p:cNvSpPr>
          <p:nvPr/>
        </p:nvSpPr>
        <p:spPr bwMode="auto">
          <a:xfrm>
            <a:off x="8027159" y="6265658"/>
            <a:ext cx="276725"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OCT</a:t>
            </a:r>
            <a:endParaRPr lang="en-US" altLang="en-US" sz="1800" dirty="0"/>
          </a:p>
        </p:txBody>
      </p:sp>
      <p:sp>
        <p:nvSpPr>
          <p:cNvPr id="63" name="Rectangle 97">
            <a:extLst>
              <a:ext uri="{FF2B5EF4-FFF2-40B4-BE49-F238E27FC236}">
                <a16:creationId xmlns:a16="http://schemas.microsoft.com/office/drawing/2014/main" id="{29D2F909-12F4-46CB-84E0-34556B140115}"/>
              </a:ext>
            </a:extLst>
          </p:cNvPr>
          <p:cNvSpPr>
            <a:spLocks noChangeArrowheads="1"/>
          </p:cNvSpPr>
          <p:nvPr/>
        </p:nvSpPr>
        <p:spPr bwMode="auto">
          <a:xfrm>
            <a:off x="8404900" y="6265658"/>
            <a:ext cx="284925"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a:solidFill>
                  <a:srgbClr val="000000"/>
                </a:solidFill>
              </a:rPr>
              <a:t>NOV</a:t>
            </a:r>
            <a:endParaRPr lang="en-US" altLang="en-US" sz="1800"/>
          </a:p>
        </p:txBody>
      </p:sp>
      <p:sp>
        <p:nvSpPr>
          <p:cNvPr id="64" name="Rectangle 98">
            <a:extLst>
              <a:ext uri="{FF2B5EF4-FFF2-40B4-BE49-F238E27FC236}">
                <a16:creationId xmlns:a16="http://schemas.microsoft.com/office/drawing/2014/main" id="{3AE24619-A088-4C5A-83B9-ADF0017379CC}"/>
              </a:ext>
            </a:extLst>
          </p:cNvPr>
          <p:cNvSpPr>
            <a:spLocks noChangeArrowheads="1"/>
          </p:cNvSpPr>
          <p:nvPr/>
        </p:nvSpPr>
        <p:spPr bwMode="auto">
          <a:xfrm>
            <a:off x="8778367" y="6265658"/>
            <a:ext cx="276725" cy="15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0000"/>
                </a:solidFill>
              </a:rPr>
              <a:t>DEC</a:t>
            </a:r>
            <a:endParaRPr lang="en-US" altLang="en-US" sz="1800" dirty="0"/>
          </a:p>
        </p:txBody>
      </p:sp>
      <p:sp>
        <p:nvSpPr>
          <p:cNvPr id="65" name="Line 99">
            <a:extLst>
              <a:ext uri="{FF2B5EF4-FFF2-40B4-BE49-F238E27FC236}">
                <a16:creationId xmlns:a16="http://schemas.microsoft.com/office/drawing/2014/main" id="{082CE888-EA56-4086-88F1-174B6A25ED21}"/>
              </a:ext>
            </a:extLst>
          </p:cNvPr>
          <p:cNvSpPr>
            <a:spLocks noChangeShapeType="1"/>
          </p:cNvSpPr>
          <p:nvPr/>
        </p:nvSpPr>
        <p:spPr bwMode="auto">
          <a:xfrm>
            <a:off x="7935101" y="6179619"/>
            <a:ext cx="1761" cy="12733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 name="Line 100">
            <a:extLst>
              <a:ext uri="{FF2B5EF4-FFF2-40B4-BE49-F238E27FC236}">
                <a16:creationId xmlns:a16="http://schemas.microsoft.com/office/drawing/2014/main" id="{DF3ECE72-789C-4DC7-92C0-F08F1DF3F4AD}"/>
              </a:ext>
            </a:extLst>
          </p:cNvPr>
          <p:cNvSpPr>
            <a:spLocks noChangeShapeType="1"/>
          </p:cNvSpPr>
          <p:nvPr/>
        </p:nvSpPr>
        <p:spPr bwMode="auto">
          <a:xfrm>
            <a:off x="7155309" y="6186502"/>
            <a:ext cx="1760" cy="12389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 name="Line 101">
            <a:extLst>
              <a:ext uri="{FF2B5EF4-FFF2-40B4-BE49-F238E27FC236}">
                <a16:creationId xmlns:a16="http://schemas.microsoft.com/office/drawing/2014/main" id="{C5560BD5-91EB-4FAE-AA58-1A048DA56D1C}"/>
              </a:ext>
            </a:extLst>
          </p:cNvPr>
          <p:cNvSpPr>
            <a:spLocks noChangeShapeType="1"/>
          </p:cNvSpPr>
          <p:nvPr/>
        </p:nvSpPr>
        <p:spPr bwMode="auto">
          <a:xfrm>
            <a:off x="7546085" y="6181340"/>
            <a:ext cx="1760" cy="12561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 name="Line 102">
            <a:extLst>
              <a:ext uri="{FF2B5EF4-FFF2-40B4-BE49-F238E27FC236}">
                <a16:creationId xmlns:a16="http://schemas.microsoft.com/office/drawing/2014/main" id="{334677B9-CCAF-4A72-8D48-101AB2674EE7}"/>
              </a:ext>
            </a:extLst>
          </p:cNvPr>
          <p:cNvSpPr>
            <a:spLocks noChangeShapeType="1"/>
          </p:cNvSpPr>
          <p:nvPr/>
        </p:nvSpPr>
        <p:spPr bwMode="auto">
          <a:xfrm>
            <a:off x="8313556" y="6186502"/>
            <a:ext cx="1760" cy="12389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 name="Line 103">
            <a:extLst>
              <a:ext uri="{FF2B5EF4-FFF2-40B4-BE49-F238E27FC236}">
                <a16:creationId xmlns:a16="http://schemas.microsoft.com/office/drawing/2014/main" id="{CED3F82C-AC00-4071-B782-C34E1496CB89}"/>
              </a:ext>
            </a:extLst>
          </p:cNvPr>
          <p:cNvSpPr>
            <a:spLocks noChangeShapeType="1"/>
          </p:cNvSpPr>
          <p:nvPr/>
        </p:nvSpPr>
        <p:spPr bwMode="auto">
          <a:xfrm>
            <a:off x="9091588" y="6186502"/>
            <a:ext cx="1760" cy="12561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 name="Line 104">
            <a:extLst>
              <a:ext uri="{FF2B5EF4-FFF2-40B4-BE49-F238E27FC236}">
                <a16:creationId xmlns:a16="http://schemas.microsoft.com/office/drawing/2014/main" id="{E4683B9B-561A-406D-A57B-3437C02CEFFE}"/>
              </a:ext>
            </a:extLst>
          </p:cNvPr>
          <p:cNvSpPr>
            <a:spLocks noChangeShapeType="1"/>
          </p:cNvSpPr>
          <p:nvPr/>
        </p:nvSpPr>
        <p:spPr bwMode="auto">
          <a:xfrm>
            <a:off x="9475324" y="6188223"/>
            <a:ext cx="1760" cy="12733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 name="Line 105">
            <a:extLst>
              <a:ext uri="{FF2B5EF4-FFF2-40B4-BE49-F238E27FC236}">
                <a16:creationId xmlns:a16="http://schemas.microsoft.com/office/drawing/2014/main" id="{7388927F-F17F-4610-9AFA-BB4F6BD5F3B1}"/>
              </a:ext>
            </a:extLst>
          </p:cNvPr>
          <p:cNvSpPr>
            <a:spLocks noChangeShapeType="1"/>
          </p:cNvSpPr>
          <p:nvPr/>
        </p:nvSpPr>
        <p:spPr bwMode="auto">
          <a:xfrm>
            <a:off x="9869620" y="6186502"/>
            <a:ext cx="1760" cy="12561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 name="Line 106">
            <a:extLst>
              <a:ext uri="{FF2B5EF4-FFF2-40B4-BE49-F238E27FC236}">
                <a16:creationId xmlns:a16="http://schemas.microsoft.com/office/drawing/2014/main" id="{3580382B-560E-4A75-8BA0-34CC55EF69A5}"/>
              </a:ext>
            </a:extLst>
          </p:cNvPr>
          <p:cNvSpPr>
            <a:spLocks noChangeShapeType="1"/>
          </p:cNvSpPr>
          <p:nvPr/>
        </p:nvSpPr>
        <p:spPr bwMode="auto">
          <a:xfrm>
            <a:off x="10249835" y="6186502"/>
            <a:ext cx="1760" cy="12561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 name="Line 107">
            <a:extLst>
              <a:ext uri="{FF2B5EF4-FFF2-40B4-BE49-F238E27FC236}">
                <a16:creationId xmlns:a16="http://schemas.microsoft.com/office/drawing/2014/main" id="{87F79AFB-3463-4FBB-9FB2-0C05F3AAFC6F}"/>
              </a:ext>
            </a:extLst>
          </p:cNvPr>
          <p:cNvSpPr>
            <a:spLocks noChangeShapeType="1"/>
          </p:cNvSpPr>
          <p:nvPr/>
        </p:nvSpPr>
        <p:spPr bwMode="auto">
          <a:xfrm>
            <a:off x="10635330" y="6188223"/>
            <a:ext cx="1761" cy="12733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 name="Line 108">
            <a:extLst>
              <a:ext uri="{FF2B5EF4-FFF2-40B4-BE49-F238E27FC236}">
                <a16:creationId xmlns:a16="http://schemas.microsoft.com/office/drawing/2014/main" id="{3E3204EC-0400-40E0-85F0-992AD1634C0E}"/>
              </a:ext>
            </a:extLst>
          </p:cNvPr>
          <p:cNvSpPr>
            <a:spLocks noChangeShapeType="1"/>
          </p:cNvSpPr>
          <p:nvPr/>
        </p:nvSpPr>
        <p:spPr bwMode="auto">
          <a:xfrm>
            <a:off x="11026107" y="6186502"/>
            <a:ext cx="1761" cy="12389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5" name="Line 109">
            <a:extLst>
              <a:ext uri="{FF2B5EF4-FFF2-40B4-BE49-F238E27FC236}">
                <a16:creationId xmlns:a16="http://schemas.microsoft.com/office/drawing/2014/main" id="{224AFF0F-CD56-4CD1-94BF-1AD260809C59}"/>
              </a:ext>
            </a:extLst>
          </p:cNvPr>
          <p:cNvSpPr>
            <a:spLocks noChangeShapeType="1"/>
          </p:cNvSpPr>
          <p:nvPr/>
        </p:nvSpPr>
        <p:spPr bwMode="auto">
          <a:xfrm>
            <a:off x="8700812" y="6186502"/>
            <a:ext cx="1760" cy="12389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6" name="Rectangle 110">
            <a:extLst>
              <a:ext uri="{FF2B5EF4-FFF2-40B4-BE49-F238E27FC236}">
                <a16:creationId xmlns:a16="http://schemas.microsoft.com/office/drawing/2014/main" id="{5295C63B-411B-428E-B283-3546289D1576}"/>
              </a:ext>
            </a:extLst>
          </p:cNvPr>
          <p:cNvSpPr>
            <a:spLocks noChangeArrowheads="1"/>
          </p:cNvSpPr>
          <p:nvPr/>
        </p:nvSpPr>
        <p:spPr bwMode="auto">
          <a:xfrm>
            <a:off x="6812059" y="5352305"/>
            <a:ext cx="2558393"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00" b="1" dirty="0">
                <a:solidFill>
                  <a:srgbClr val="000000"/>
                </a:solidFill>
              </a:rPr>
              <a:t>2</a:t>
            </a:r>
            <a:r>
              <a:rPr lang="en-US" altLang="en-US" sz="1000" b="1" baseline="30000" dirty="0">
                <a:solidFill>
                  <a:srgbClr val="000000"/>
                </a:solidFill>
              </a:rPr>
              <a:t>nd</a:t>
            </a:r>
            <a:r>
              <a:rPr lang="en-US" altLang="en-US" sz="1000" b="1" dirty="0">
                <a:solidFill>
                  <a:srgbClr val="000000"/>
                </a:solidFill>
              </a:rPr>
              <a:t> Corn crop calendar for most of Brazil</a:t>
            </a:r>
            <a:endParaRPr lang="en-US" altLang="en-US" sz="1000" dirty="0"/>
          </a:p>
        </p:txBody>
      </p:sp>
      <p:sp>
        <p:nvSpPr>
          <p:cNvPr id="77" name="Rectangle 111">
            <a:extLst>
              <a:ext uri="{FF2B5EF4-FFF2-40B4-BE49-F238E27FC236}">
                <a16:creationId xmlns:a16="http://schemas.microsoft.com/office/drawing/2014/main" id="{94091E8F-4DF9-4B3B-AA91-163BCBEF64A5}"/>
              </a:ext>
            </a:extLst>
          </p:cNvPr>
          <p:cNvSpPr>
            <a:spLocks noChangeArrowheads="1"/>
          </p:cNvSpPr>
          <p:nvPr/>
        </p:nvSpPr>
        <p:spPr bwMode="auto">
          <a:xfrm>
            <a:off x="9166736" y="5557434"/>
            <a:ext cx="1083099" cy="137940"/>
          </a:xfrm>
          <a:prstGeom prst="rect">
            <a:avLst/>
          </a:prstGeom>
          <a:solidFill>
            <a:srgbClr val="FFFF00"/>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8" name="Rectangle 112">
            <a:extLst>
              <a:ext uri="{FF2B5EF4-FFF2-40B4-BE49-F238E27FC236}">
                <a16:creationId xmlns:a16="http://schemas.microsoft.com/office/drawing/2014/main" id="{06FAE4CC-0134-4B49-BF57-3C7C5ED6E14B}"/>
              </a:ext>
            </a:extLst>
          </p:cNvPr>
          <p:cNvSpPr>
            <a:spLocks noChangeArrowheads="1"/>
          </p:cNvSpPr>
          <p:nvPr/>
        </p:nvSpPr>
        <p:spPr bwMode="auto">
          <a:xfrm>
            <a:off x="9517838" y="5553640"/>
            <a:ext cx="582147" cy="173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Planting</a:t>
            </a:r>
            <a:endParaRPr lang="en-US" altLang="en-US" sz="1800" dirty="0"/>
          </a:p>
        </p:txBody>
      </p:sp>
      <p:sp>
        <p:nvSpPr>
          <p:cNvPr id="79" name="Rectangle 113">
            <a:extLst>
              <a:ext uri="{FF2B5EF4-FFF2-40B4-BE49-F238E27FC236}">
                <a16:creationId xmlns:a16="http://schemas.microsoft.com/office/drawing/2014/main" id="{F3256CA9-24A9-4091-9E69-1404978254A2}"/>
              </a:ext>
            </a:extLst>
          </p:cNvPr>
          <p:cNvSpPr>
            <a:spLocks noChangeArrowheads="1"/>
          </p:cNvSpPr>
          <p:nvPr/>
        </p:nvSpPr>
        <p:spPr bwMode="auto">
          <a:xfrm>
            <a:off x="11049000" y="6057905"/>
            <a:ext cx="362603" cy="143320"/>
          </a:xfrm>
          <a:prstGeom prst="rect">
            <a:avLst/>
          </a:prstGeom>
          <a:solidFill>
            <a:srgbClr val="FFFF00"/>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1" name="Rectangle 115">
            <a:extLst>
              <a:ext uri="{FF2B5EF4-FFF2-40B4-BE49-F238E27FC236}">
                <a16:creationId xmlns:a16="http://schemas.microsoft.com/office/drawing/2014/main" id="{2FD1C55A-993F-4B2E-85DE-55D492EC8AA7}"/>
              </a:ext>
            </a:extLst>
          </p:cNvPr>
          <p:cNvSpPr>
            <a:spLocks noChangeArrowheads="1"/>
          </p:cNvSpPr>
          <p:nvPr/>
        </p:nvSpPr>
        <p:spPr bwMode="auto">
          <a:xfrm>
            <a:off x="9958872" y="5728069"/>
            <a:ext cx="956014" cy="147986"/>
          </a:xfrm>
          <a:prstGeom prst="rect">
            <a:avLst/>
          </a:prstGeom>
          <a:solidFill>
            <a:srgbClr val="FF9494"/>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2" name="Rectangle 116">
            <a:extLst>
              <a:ext uri="{FF2B5EF4-FFF2-40B4-BE49-F238E27FC236}">
                <a16:creationId xmlns:a16="http://schemas.microsoft.com/office/drawing/2014/main" id="{05DFFFFB-DC47-4202-AF86-5F65FCD27FCE}"/>
              </a:ext>
            </a:extLst>
          </p:cNvPr>
          <p:cNvSpPr>
            <a:spLocks noChangeArrowheads="1"/>
          </p:cNvSpPr>
          <p:nvPr/>
        </p:nvSpPr>
        <p:spPr bwMode="auto">
          <a:xfrm>
            <a:off x="10346881" y="5898152"/>
            <a:ext cx="1004038" cy="134614"/>
          </a:xfrm>
          <a:prstGeom prst="rect">
            <a:avLst/>
          </a:prstGeom>
          <a:solidFill>
            <a:srgbClr val="FF9494"/>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3" name="Rectangle 117">
            <a:extLst>
              <a:ext uri="{FF2B5EF4-FFF2-40B4-BE49-F238E27FC236}">
                <a16:creationId xmlns:a16="http://schemas.microsoft.com/office/drawing/2014/main" id="{30911191-F59F-40E6-A1F5-82C62220AA65}"/>
              </a:ext>
            </a:extLst>
          </p:cNvPr>
          <p:cNvSpPr>
            <a:spLocks noChangeArrowheads="1"/>
          </p:cNvSpPr>
          <p:nvPr/>
        </p:nvSpPr>
        <p:spPr bwMode="auto">
          <a:xfrm>
            <a:off x="10714540" y="5901594"/>
            <a:ext cx="457129"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Fill</a:t>
            </a:r>
            <a:endParaRPr lang="en-US" altLang="en-US" sz="1800" dirty="0"/>
          </a:p>
        </p:txBody>
      </p:sp>
      <p:sp>
        <p:nvSpPr>
          <p:cNvPr id="84" name="Rectangle 118">
            <a:extLst>
              <a:ext uri="{FF2B5EF4-FFF2-40B4-BE49-F238E27FC236}">
                <a16:creationId xmlns:a16="http://schemas.microsoft.com/office/drawing/2014/main" id="{D5098178-3CDE-40AA-9D9E-F93235C95E75}"/>
              </a:ext>
            </a:extLst>
          </p:cNvPr>
          <p:cNvSpPr>
            <a:spLocks noChangeArrowheads="1"/>
          </p:cNvSpPr>
          <p:nvPr/>
        </p:nvSpPr>
        <p:spPr bwMode="auto">
          <a:xfrm>
            <a:off x="10226629" y="5741441"/>
            <a:ext cx="371017" cy="134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700" b="1" dirty="0">
                <a:solidFill>
                  <a:srgbClr val="000000"/>
                </a:solidFill>
              </a:rPr>
              <a:t>Flower</a:t>
            </a:r>
            <a:endParaRPr lang="en-US" altLang="en-US" sz="1800" dirty="0"/>
          </a:p>
        </p:txBody>
      </p:sp>
      <p:sp>
        <p:nvSpPr>
          <p:cNvPr id="85" name="Text Box 3">
            <a:extLst>
              <a:ext uri="{FF2B5EF4-FFF2-40B4-BE49-F238E27FC236}">
                <a16:creationId xmlns:a16="http://schemas.microsoft.com/office/drawing/2014/main" id="{22954490-7D5E-4793-A00F-948FECA78492}"/>
              </a:ext>
            </a:extLst>
          </p:cNvPr>
          <p:cNvSpPr txBox="1">
            <a:spLocks noChangeArrowheads="1"/>
          </p:cNvSpPr>
          <p:nvPr/>
        </p:nvSpPr>
        <p:spPr bwMode="auto">
          <a:xfrm>
            <a:off x="4307889" y="12703"/>
            <a:ext cx="35333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b="1" dirty="0">
                <a:latin typeface="Arial" charset="0"/>
              </a:rPr>
              <a:t>Brazil Corn Production</a:t>
            </a:r>
          </a:p>
        </p:txBody>
      </p:sp>
      <p:grpSp>
        <p:nvGrpSpPr>
          <p:cNvPr id="86" name="Group 67">
            <a:extLst>
              <a:ext uri="{FF2B5EF4-FFF2-40B4-BE49-F238E27FC236}">
                <a16:creationId xmlns:a16="http://schemas.microsoft.com/office/drawing/2014/main" id="{F5361D37-671F-4ECF-B62F-52914897899F}"/>
              </a:ext>
            </a:extLst>
          </p:cNvPr>
          <p:cNvGrpSpPr>
            <a:grpSpLocks/>
          </p:cNvGrpSpPr>
          <p:nvPr/>
        </p:nvGrpSpPr>
        <p:grpSpPr bwMode="auto">
          <a:xfrm>
            <a:off x="76200" y="6459537"/>
            <a:ext cx="2595563" cy="398463"/>
            <a:chOff x="96" y="4080"/>
            <a:chExt cx="1635" cy="251"/>
          </a:xfrm>
        </p:grpSpPr>
        <p:sp>
          <p:nvSpPr>
            <p:cNvPr id="87" name="Text Box 68">
              <a:extLst>
                <a:ext uri="{FF2B5EF4-FFF2-40B4-BE49-F238E27FC236}">
                  <a16:creationId xmlns:a16="http://schemas.microsoft.com/office/drawing/2014/main" id="{EA172B6A-EAB9-445C-BAD4-CEE43DB17FD9}"/>
                </a:ext>
              </a:extLst>
            </p:cNvPr>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88" name="Picture 69" descr="USDALOGO">
              <a:extLst>
                <a:ext uri="{FF2B5EF4-FFF2-40B4-BE49-F238E27FC236}">
                  <a16:creationId xmlns:a16="http://schemas.microsoft.com/office/drawing/2014/main" id="{674A060A-5F74-49CD-849F-0020F62C453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 name="Text Box 70">
              <a:extLst>
                <a:ext uri="{FF2B5EF4-FFF2-40B4-BE49-F238E27FC236}">
                  <a16:creationId xmlns:a16="http://schemas.microsoft.com/office/drawing/2014/main" id="{2020CC3C-79B9-4144-8DEB-ABFE37989E08}"/>
                </a:ext>
              </a:extLst>
            </p:cNvPr>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
        <p:nvSpPr>
          <p:cNvPr id="90" name="Rectangle 113">
            <a:extLst>
              <a:ext uri="{FF2B5EF4-FFF2-40B4-BE49-F238E27FC236}">
                <a16:creationId xmlns:a16="http://schemas.microsoft.com/office/drawing/2014/main" id="{E87855CD-33AB-4EA8-9132-627806D7F16B}"/>
              </a:ext>
            </a:extLst>
          </p:cNvPr>
          <p:cNvSpPr>
            <a:spLocks noChangeArrowheads="1"/>
          </p:cNvSpPr>
          <p:nvPr/>
        </p:nvSpPr>
        <p:spPr bwMode="auto">
          <a:xfrm>
            <a:off x="6819869" y="6023239"/>
            <a:ext cx="946071" cy="146268"/>
          </a:xfrm>
          <a:prstGeom prst="rect">
            <a:avLst/>
          </a:prstGeom>
          <a:solidFill>
            <a:srgbClr val="FFFF00"/>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91" name="Rectangle 114">
            <a:extLst>
              <a:ext uri="{FF2B5EF4-FFF2-40B4-BE49-F238E27FC236}">
                <a16:creationId xmlns:a16="http://schemas.microsoft.com/office/drawing/2014/main" id="{E91C8A4F-973F-4487-966C-72E721430670}"/>
              </a:ext>
            </a:extLst>
          </p:cNvPr>
          <p:cNvSpPr>
            <a:spLocks noChangeArrowheads="1"/>
          </p:cNvSpPr>
          <p:nvPr/>
        </p:nvSpPr>
        <p:spPr bwMode="auto">
          <a:xfrm>
            <a:off x="6993060" y="6023239"/>
            <a:ext cx="762530" cy="173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Harvesting</a:t>
            </a:r>
            <a:endParaRPr lang="en-US" altLang="en-US" sz="1800" dirty="0"/>
          </a:p>
        </p:txBody>
      </p:sp>
    </p:spTree>
    <p:extLst>
      <p:ext uri="{BB962C8B-B14F-4D97-AF65-F5344CB8AC3E}">
        <p14:creationId xmlns:p14="http://schemas.microsoft.com/office/powerpoint/2010/main" val="25825603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67"/>
          <p:cNvGrpSpPr>
            <a:grpSpLocks/>
          </p:cNvGrpSpPr>
          <p:nvPr/>
        </p:nvGrpSpPr>
        <p:grpSpPr bwMode="auto">
          <a:xfrm>
            <a:off x="76200" y="6459537"/>
            <a:ext cx="2595563" cy="398463"/>
            <a:chOff x="96" y="4080"/>
            <a:chExt cx="1635" cy="251"/>
          </a:xfrm>
        </p:grpSpPr>
        <p:sp>
          <p:nvSpPr>
            <p:cNvPr id="9" name="Text Box 68"/>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10" name="Picture 69" descr="USDA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70"/>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graphicFrame>
        <p:nvGraphicFramePr>
          <p:cNvPr id="12" name="Chart 11">
            <a:extLst>
              <a:ext uri="{FF2B5EF4-FFF2-40B4-BE49-F238E27FC236}">
                <a16:creationId xmlns:a16="http://schemas.microsoft.com/office/drawing/2014/main" id="{96EB05B0-5D50-4A6E-BD3D-CCAD64FE25D4}"/>
              </a:ext>
            </a:extLst>
          </p:cNvPr>
          <p:cNvGraphicFramePr>
            <a:graphicFrameLocks/>
          </p:cNvGraphicFramePr>
          <p:nvPr>
            <p:extLst>
              <p:ext uri="{D42A27DB-BD31-4B8C-83A1-F6EECF244321}">
                <p14:modId xmlns:p14="http://schemas.microsoft.com/office/powerpoint/2010/main" val="146233250"/>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4"/>
          </a:graphicData>
        </a:graphic>
      </p:graphicFrame>
      <p:sp>
        <p:nvSpPr>
          <p:cNvPr id="13" name="Rectangle 12">
            <a:extLst>
              <a:ext uri="{FF2B5EF4-FFF2-40B4-BE49-F238E27FC236}">
                <a16:creationId xmlns:a16="http://schemas.microsoft.com/office/drawing/2014/main" id="{37DFD258-DB3A-4F8D-94C5-70BA7AF3BD15}"/>
              </a:ext>
            </a:extLst>
          </p:cNvPr>
          <p:cNvSpPr/>
          <p:nvPr/>
        </p:nvSpPr>
        <p:spPr>
          <a:xfrm>
            <a:off x="9240839" y="6455846"/>
            <a:ext cx="1644874" cy="369332"/>
          </a:xfrm>
          <a:prstGeom prst="rect">
            <a:avLst/>
          </a:prstGeom>
        </p:spPr>
        <p:txBody>
          <a:bodyPr wrap="none">
            <a:spAutoFit/>
          </a:bodyPr>
          <a:lstStyle/>
          <a:p>
            <a:r>
              <a:rPr lang="en-US" b="1" dirty="0"/>
              <a:t>Source: CONAB</a:t>
            </a:r>
          </a:p>
        </p:txBody>
      </p:sp>
      <p:sp>
        <p:nvSpPr>
          <p:cNvPr id="2" name="TextBox 1">
            <a:extLst>
              <a:ext uri="{FF2B5EF4-FFF2-40B4-BE49-F238E27FC236}">
                <a16:creationId xmlns:a16="http://schemas.microsoft.com/office/drawing/2014/main" id="{88602BE3-1E7B-494D-85F4-82A8F2590A16}"/>
              </a:ext>
            </a:extLst>
          </p:cNvPr>
          <p:cNvSpPr txBox="1"/>
          <p:nvPr/>
        </p:nvSpPr>
        <p:spPr>
          <a:xfrm>
            <a:off x="3156858" y="3198167"/>
            <a:ext cx="2702984" cy="461665"/>
          </a:xfrm>
          <a:prstGeom prst="rect">
            <a:avLst/>
          </a:prstGeom>
          <a:solidFill>
            <a:schemeClr val="bg1"/>
          </a:solidFill>
          <a:ln>
            <a:solidFill>
              <a:schemeClr val="tx1"/>
            </a:solidFill>
          </a:ln>
        </p:spPr>
        <p:txBody>
          <a:bodyPr wrap="none" rtlCol="0">
            <a:spAutoFit/>
          </a:bodyPr>
          <a:lstStyle/>
          <a:p>
            <a:r>
              <a:rPr lang="en-US" sz="2400" dirty="0"/>
              <a:t>“Main Season Corn”</a:t>
            </a:r>
          </a:p>
        </p:txBody>
      </p:sp>
      <p:sp>
        <p:nvSpPr>
          <p:cNvPr id="14" name="TextBox 13">
            <a:extLst>
              <a:ext uri="{FF2B5EF4-FFF2-40B4-BE49-F238E27FC236}">
                <a16:creationId xmlns:a16="http://schemas.microsoft.com/office/drawing/2014/main" id="{FA0C0C51-E58B-4F2A-B34F-700762F202DA}"/>
              </a:ext>
            </a:extLst>
          </p:cNvPr>
          <p:cNvSpPr txBox="1"/>
          <p:nvPr/>
        </p:nvSpPr>
        <p:spPr>
          <a:xfrm>
            <a:off x="8750385" y="1197428"/>
            <a:ext cx="2135328" cy="461665"/>
          </a:xfrm>
          <a:prstGeom prst="rect">
            <a:avLst/>
          </a:prstGeom>
          <a:solidFill>
            <a:schemeClr val="bg1"/>
          </a:solidFill>
          <a:ln>
            <a:solidFill>
              <a:schemeClr val="tx1"/>
            </a:solidFill>
          </a:ln>
        </p:spPr>
        <p:txBody>
          <a:bodyPr wrap="none" rtlCol="0">
            <a:spAutoFit/>
          </a:bodyPr>
          <a:lstStyle/>
          <a:p>
            <a:r>
              <a:rPr lang="en-US" sz="2400" dirty="0"/>
              <a:t>“</a:t>
            </a:r>
            <a:r>
              <a:rPr lang="en-US" sz="2400" dirty="0" err="1"/>
              <a:t>Safrinha</a:t>
            </a:r>
            <a:r>
              <a:rPr lang="en-US" sz="2400" dirty="0"/>
              <a:t> Corn”</a:t>
            </a:r>
          </a:p>
        </p:txBody>
      </p:sp>
    </p:spTree>
    <p:extLst>
      <p:ext uri="{BB962C8B-B14F-4D97-AF65-F5344CB8AC3E}">
        <p14:creationId xmlns:p14="http://schemas.microsoft.com/office/powerpoint/2010/main" val="28446583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5B69331-EF7F-430A-825E-1B8038E79740}"/>
              </a:ext>
            </a:extLst>
          </p:cNvPr>
          <p:cNvPicPr>
            <a:picLocks noChangeAspect="1"/>
          </p:cNvPicPr>
          <p:nvPr/>
        </p:nvPicPr>
        <p:blipFill>
          <a:blip r:embed="rId2"/>
          <a:stretch>
            <a:fillRect/>
          </a:stretch>
        </p:blipFill>
        <p:spPr>
          <a:xfrm>
            <a:off x="6172200" y="0"/>
            <a:ext cx="6019800" cy="5345040"/>
          </a:xfrm>
          <a:prstGeom prst="rect">
            <a:avLst/>
          </a:prstGeom>
        </p:spPr>
      </p:pic>
      <p:pic>
        <p:nvPicPr>
          <p:cNvPr id="2" name="Picture 1">
            <a:extLst>
              <a:ext uri="{FF2B5EF4-FFF2-40B4-BE49-F238E27FC236}">
                <a16:creationId xmlns:a16="http://schemas.microsoft.com/office/drawing/2014/main" id="{CF6BFF99-0986-40D7-9C0D-F288AF42ABF3}"/>
              </a:ext>
            </a:extLst>
          </p:cNvPr>
          <p:cNvPicPr>
            <a:picLocks noChangeAspect="1"/>
          </p:cNvPicPr>
          <p:nvPr/>
        </p:nvPicPr>
        <p:blipFill>
          <a:blip r:embed="rId3"/>
          <a:stretch>
            <a:fillRect/>
          </a:stretch>
        </p:blipFill>
        <p:spPr>
          <a:xfrm>
            <a:off x="0" y="0"/>
            <a:ext cx="6085116" cy="5345040"/>
          </a:xfrm>
          <a:prstGeom prst="rect">
            <a:avLst/>
          </a:prstGeom>
        </p:spPr>
      </p:pic>
      <p:grpSp>
        <p:nvGrpSpPr>
          <p:cNvPr id="6" name="Group 67">
            <a:extLst>
              <a:ext uri="{FF2B5EF4-FFF2-40B4-BE49-F238E27FC236}">
                <a16:creationId xmlns:a16="http://schemas.microsoft.com/office/drawing/2014/main" id="{D1637EA0-B12B-4C51-A314-24B995263731}"/>
              </a:ext>
            </a:extLst>
          </p:cNvPr>
          <p:cNvGrpSpPr>
            <a:grpSpLocks/>
          </p:cNvGrpSpPr>
          <p:nvPr/>
        </p:nvGrpSpPr>
        <p:grpSpPr bwMode="auto">
          <a:xfrm>
            <a:off x="76200" y="6459537"/>
            <a:ext cx="2595563" cy="398463"/>
            <a:chOff x="96" y="4080"/>
            <a:chExt cx="1635" cy="251"/>
          </a:xfrm>
        </p:grpSpPr>
        <p:sp>
          <p:nvSpPr>
            <p:cNvPr id="7" name="Text Box 68">
              <a:extLst>
                <a:ext uri="{FF2B5EF4-FFF2-40B4-BE49-F238E27FC236}">
                  <a16:creationId xmlns:a16="http://schemas.microsoft.com/office/drawing/2014/main" id="{BE7AD0CF-616C-4B78-85FE-CD05EB9D53AD}"/>
                </a:ext>
              </a:extLst>
            </p:cNvPr>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8" name="Picture 69" descr="USDALOGO">
              <a:extLst>
                <a:ext uri="{FF2B5EF4-FFF2-40B4-BE49-F238E27FC236}">
                  <a16:creationId xmlns:a16="http://schemas.microsoft.com/office/drawing/2014/main" id="{76B75784-C8A6-48BF-8C39-5A72DA078EC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70">
              <a:extLst>
                <a:ext uri="{FF2B5EF4-FFF2-40B4-BE49-F238E27FC236}">
                  <a16:creationId xmlns:a16="http://schemas.microsoft.com/office/drawing/2014/main" id="{7BD89B8B-B2A8-43D5-8E92-617E8DD0CD9F}"/>
                </a:ext>
              </a:extLst>
            </p:cNvPr>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
        <p:nvSpPr>
          <p:cNvPr id="10" name="TextBox 9">
            <a:extLst>
              <a:ext uri="{FF2B5EF4-FFF2-40B4-BE49-F238E27FC236}">
                <a16:creationId xmlns:a16="http://schemas.microsoft.com/office/drawing/2014/main" id="{390227B8-8A2C-4B29-AF96-F0B0784F56B7}"/>
              </a:ext>
            </a:extLst>
          </p:cNvPr>
          <p:cNvSpPr txBox="1"/>
          <p:nvPr/>
        </p:nvSpPr>
        <p:spPr>
          <a:xfrm>
            <a:off x="544285" y="5671456"/>
            <a:ext cx="10717614" cy="461665"/>
          </a:xfrm>
          <a:prstGeom prst="rect">
            <a:avLst/>
          </a:prstGeom>
          <a:noFill/>
        </p:spPr>
        <p:txBody>
          <a:bodyPr wrap="none" rtlCol="0">
            <a:spAutoFit/>
          </a:bodyPr>
          <a:lstStyle/>
          <a:p>
            <a:r>
              <a:rPr lang="en-US" sz="2400" b="1" dirty="0"/>
              <a:t>Significant soybean harvest delays due to late planting ---&gt; delays in corn planting. </a:t>
            </a:r>
          </a:p>
        </p:txBody>
      </p:sp>
      <p:sp>
        <p:nvSpPr>
          <p:cNvPr id="3" name="TextBox 2">
            <a:extLst>
              <a:ext uri="{FF2B5EF4-FFF2-40B4-BE49-F238E27FC236}">
                <a16:creationId xmlns:a16="http://schemas.microsoft.com/office/drawing/2014/main" id="{8D05D4B1-4BBE-48A8-BA76-22E6893723F0}"/>
              </a:ext>
            </a:extLst>
          </p:cNvPr>
          <p:cNvSpPr txBox="1"/>
          <p:nvPr/>
        </p:nvSpPr>
        <p:spPr>
          <a:xfrm>
            <a:off x="693863" y="724879"/>
            <a:ext cx="1888017" cy="646331"/>
          </a:xfrm>
          <a:prstGeom prst="rect">
            <a:avLst/>
          </a:prstGeom>
          <a:noFill/>
        </p:spPr>
        <p:txBody>
          <a:bodyPr wrap="none" rtlCol="0">
            <a:spAutoFit/>
          </a:bodyPr>
          <a:lstStyle/>
          <a:p>
            <a:r>
              <a:rPr lang="en-US" b="1" dirty="0"/>
              <a:t>Soybean Harvest</a:t>
            </a:r>
            <a:r>
              <a:rPr lang="en-US" dirty="0"/>
              <a:t>:</a:t>
            </a:r>
          </a:p>
          <a:p>
            <a:r>
              <a:rPr lang="en-US" dirty="0"/>
              <a:t>February 12, 2021</a:t>
            </a:r>
          </a:p>
        </p:txBody>
      </p:sp>
      <p:sp>
        <p:nvSpPr>
          <p:cNvPr id="11" name="TextBox 10">
            <a:extLst>
              <a:ext uri="{FF2B5EF4-FFF2-40B4-BE49-F238E27FC236}">
                <a16:creationId xmlns:a16="http://schemas.microsoft.com/office/drawing/2014/main" id="{642B3940-370E-46A7-899F-7F827C864857}"/>
              </a:ext>
            </a:extLst>
          </p:cNvPr>
          <p:cNvSpPr txBox="1"/>
          <p:nvPr/>
        </p:nvSpPr>
        <p:spPr>
          <a:xfrm>
            <a:off x="6702769" y="724875"/>
            <a:ext cx="1888017" cy="646331"/>
          </a:xfrm>
          <a:prstGeom prst="rect">
            <a:avLst/>
          </a:prstGeom>
          <a:noFill/>
        </p:spPr>
        <p:txBody>
          <a:bodyPr wrap="none" rtlCol="0">
            <a:spAutoFit/>
          </a:bodyPr>
          <a:lstStyle/>
          <a:p>
            <a:r>
              <a:rPr lang="en-US" b="1" dirty="0"/>
              <a:t>Corn Planting</a:t>
            </a:r>
            <a:r>
              <a:rPr lang="en-US" dirty="0"/>
              <a:t>:</a:t>
            </a:r>
          </a:p>
          <a:p>
            <a:r>
              <a:rPr lang="en-US" dirty="0"/>
              <a:t>February 12, 2021</a:t>
            </a:r>
          </a:p>
        </p:txBody>
      </p:sp>
    </p:spTree>
    <p:extLst>
      <p:ext uri="{BB962C8B-B14F-4D97-AF65-F5344CB8AC3E}">
        <p14:creationId xmlns:p14="http://schemas.microsoft.com/office/powerpoint/2010/main" val="33896566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6B7725E2-CC3C-49E7-8EB4-88ABD5C87331}"/>
              </a:ext>
            </a:extLst>
          </p:cNvPr>
          <p:cNvCxnSpPr>
            <a:cxnSpLocks/>
            <a:endCxn id="14" idx="3"/>
          </p:cNvCxnSpPr>
          <p:nvPr/>
        </p:nvCxnSpPr>
        <p:spPr>
          <a:xfrm>
            <a:off x="598712" y="3722255"/>
            <a:ext cx="11582401" cy="2838"/>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ED3A30D-632C-4912-8E41-DD2D20CBDEAC}"/>
              </a:ext>
            </a:extLst>
          </p:cNvPr>
          <p:cNvSpPr txBox="1"/>
          <p:nvPr/>
        </p:nvSpPr>
        <p:spPr>
          <a:xfrm>
            <a:off x="3155869" y="6365637"/>
            <a:ext cx="8507970" cy="369332"/>
          </a:xfrm>
          <a:prstGeom prst="rect">
            <a:avLst/>
          </a:prstGeom>
          <a:noFill/>
        </p:spPr>
        <p:txBody>
          <a:bodyPr wrap="none" rtlCol="0">
            <a:spAutoFit/>
          </a:bodyPr>
          <a:lstStyle/>
          <a:p>
            <a:r>
              <a:rPr lang="en-US" b="1" dirty="0"/>
              <a:t>* Estimated by last ~10 mm report before first extended period of dryness (after April 1)</a:t>
            </a:r>
          </a:p>
        </p:txBody>
      </p:sp>
      <p:sp>
        <p:nvSpPr>
          <p:cNvPr id="12" name="TextBox 11">
            <a:extLst>
              <a:ext uri="{FF2B5EF4-FFF2-40B4-BE49-F238E27FC236}">
                <a16:creationId xmlns:a16="http://schemas.microsoft.com/office/drawing/2014/main" id="{D7FE2A87-45EF-4EBA-A145-34F11ED69EC0}"/>
              </a:ext>
            </a:extLst>
          </p:cNvPr>
          <p:cNvSpPr txBox="1"/>
          <p:nvPr/>
        </p:nvSpPr>
        <p:spPr>
          <a:xfrm>
            <a:off x="7467596" y="3506653"/>
            <a:ext cx="696986" cy="461665"/>
          </a:xfrm>
          <a:prstGeom prst="rect">
            <a:avLst/>
          </a:prstGeom>
          <a:noFill/>
        </p:spPr>
        <p:txBody>
          <a:bodyPr wrap="square" rtlCol="0">
            <a:spAutoFit/>
          </a:bodyPr>
          <a:lstStyle/>
          <a:p>
            <a:pPr algn="ctr"/>
            <a:r>
              <a:rPr lang="en-US" sz="1200" b="1" dirty="0"/>
              <a:t>Average</a:t>
            </a:r>
          </a:p>
          <a:p>
            <a:pPr algn="ctr"/>
            <a:r>
              <a:rPr lang="en-US" sz="1200" b="1" dirty="0"/>
              <a:t>May 1</a:t>
            </a:r>
          </a:p>
        </p:txBody>
      </p:sp>
      <p:sp>
        <p:nvSpPr>
          <p:cNvPr id="14" name="Rectangle 13">
            <a:extLst>
              <a:ext uri="{FF2B5EF4-FFF2-40B4-BE49-F238E27FC236}">
                <a16:creationId xmlns:a16="http://schemas.microsoft.com/office/drawing/2014/main" id="{C96CE943-4864-490B-8F18-3CCEEFF5FFA4}"/>
              </a:ext>
            </a:extLst>
          </p:cNvPr>
          <p:cNvSpPr/>
          <p:nvPr/>
        </p:nvSpPr>
        <p:spPr>
          <a:xfrm>
            <a:off x="609599" y="3506653"/>
            <a:ext cx="11571514" cy="436880"/>
          </a:xfrm>
          <a:prstGeom prst="rect">
            <a:avLst/>
          </a:prstGeom>
          <a:solidFill>
            <a:schemeClr val="bg1">
              <a:lumMod val="85000"/>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CF033DFC-4D5A-4E1C-BCD4-3BF99D0B1AAF}"/>
              </a:ext>
            </a:extLst>
          </p:cNvPr>
          <p:cNvSpPr txBox="1"/>
          <p:nvPr/>
        </p:nvSpPr>
        <p:spPr>
          <a:xfrm>
            <a:off x="6095284" y="1494413"/>
            <a:ext cx="894797" cy="923330"/>
          </a:xfrm>
          <a:prstGeom prst="rect">
            <a:avLst/>
          </a:prstGeom>
          <a:noFill/>
        </p:spPr>
        <p:txBody>
          <a:bodyPr wrap="none" rtlCol="0">
            <a:spAutoFit/>
          </a:bodyPr>
          <a:lstStyle/>
          <a:p>
            <a:r>
              <a:rPr lang="en-US" b="1" dirty="0">
                <a:solidFill>
                  <a:srgbClr val="0033CC"/>
                </a:solidFill>
              </a:rPr>
              <a:t>La Niña</a:t>
            </a:r>
          </a:p>
          <a:p>
            <a:r>
              <a:rPr lang="en-US" b="1" dirty="0">
                <a:solidFill>
                  <a:srgbClr val="C00000"/>
                </a:solidFill>
              </a:rPr>
              <a:t>El Niño</a:t>
            </a:r>
          </a:p>
          <a:p>
            <a:r>
              <a:rPr lang="en-US" dirty="0"/>
              <a:t>Neutral</a:t>
            </a:r>
          </a:p>
        </p:txBody>
      </p:sp>
      <p:sp>
        <p:nvSpPr>
          <p:cNvPr id="17" name="TextBox 16">
            <a:extLst>
              <a:ext uri="{FF2B5EF4-FFF2-40B4-BE49-F238E27FC236}">
                <a16:creationId xmlns:a16="http://schemas.microsoft.com/office/drawing/2014/main" id="{0076159B-BB52-4BAF-8A3C-633FE0B185D2}"/>
              </a:ext>
            </a:extLst>
          </p:cNvPr>
          <p:cNvSpPr txBox="1"/>
          <p:nvPr/>
        </p:nvSpPr>
        <p:spPr>
          <a:xfrm>
            <a:off x="6845777" y="1182302"/>
            <a:ext cx="586892" cy="369332"/>
          </a:xfrm>
          <a:prstGeom prst="rect">
            <a:avLst/>
          </a:prstGeom>
          <a:noFill/>
        </p:spPr>
        <p:txBody>
          <a:bodyPr wrap="none" rtlCol="0">
            <a:spAutoFit/>
          </a:bodyPr>
          <a:lstStyle/>
          <a:p>
            <a:r>
              <a:rPr lang="en-US" b="1" u="sng" dirty="0"/>
              <a:t>Late</a:t>
            </a:r>
            <a:endParaRPr lang="en-US" b="1" dirty="0"/>
          </a:p>
        </p:txBody>
      </p:sp>
      <p:sp>
        <p:nvSpPr>
          <p:cNvPr id="18" name="TextBox 17">
            <a:extLst>
              <a:ext uri="{FF2B5EF4-FFF2-40B4-BE49-F238E27FC236}">
                <a16:creationId xmlns:a16="http://schemas.microsoft.com/office/drawing/2014/main" id="{E18421E6-2B15-44C2-8B20-4EED4588E8ED}"/>
              </a:ext>
            </a:extLst>
          </p:cNvPr>
          <p:cNvSpPr txBox="1"/>
          <p:nvPr/>
        </p:nvSpPr>
        <p:spPr>
          <a:xfrm>
            <a:off x="7322766" y="1182302"/>
            <a:ext cx="654538" cy="369332"/>
          </a:xfrm>
          <a:prstGeom prst="rect">
            <a:avLst/>
          </a:prstGeom>
          <a:noFill/>
        </p:spPr>
        <p:txBody>
          <a:bodyPr wrap="none" rtlCol="0">
            <a:spAutoFit/>
          </a:bodyPr>
          <a:lstStyle/>
          <a:p>
            <a:r>
              <a:rPr lang="en-US" b="1" u="sng" dirty="0"/>
              <a:t>Early</a:t>
            </a:r>
            <a:endParaRPr lang="en-US" b="1" dirty="0"/>
          </a:p>
        </p:txBody>
      </p:sp>
      <p:sp>
        <p:nvSpPr>
          <p:cNvPr id="19" name="TextBox 18">
            <a:extLst>
              <a:ext uri="{FF2B5EF4-FFF2-40B4-BE49-F238E27FC236}">
                <a16:creationId xmlns:a16="http://schemas.microsoft.com/office/drawing/2014/main" id="{7BDEE2F7-C5B4-480D-A1B1-82F87E1A84FD}"/>
              </a:ext>
            </a:extLst>
          </p:cNvPr>
          <p:cNvSpPr txBox="1"/>
          <p:nvPr/>
        </p:nvSpPr>
        <p:spPr>
          <a:xfrm>
            <a:off x="7853224" y="1190322"/>
            <a:ext cx="899605" cy="369332"/>
          </a:xfrm>
          <a:prstGeom prst="rect">
            <a:avLst/>
          </a:prstGeom>
          <a:noFill/>
        </p:spPr>
        <p:txBody>
          <a:bodyPr wrap="none" rtlCol="0">
            <a:spAutoFit/>
          </a:bodyPr>
          <a:lstStyle/>
          <a:p>
            <a:r>
              <a:rPr lang="en-US" b="1" u="sng" dirty="0"/>
              <a:t>Normal</a:t>
            </a:r>
          </a:p>
        </p:txBody>
      </p:sp>
      <p:sp>
        <p:nvSpPr>
          <p:cNvPr id="2" name="TextBox 1">
            <a:extLst>
              <a:ext uri="{FF2B5EF4-FFF2-40B4-BE49-F238E27FC236}">
                <a16:creationId xmlns:a16="http://schemas.microsoft.com/office/drawing/2014/main" id="{5AC8B5EF-5AD4-4CAC-BFEB-B182C6F74B16}"/>
              </a:ext>
            </a:extLst>
          </p:cNvPr>
          <p:cNvSpPr txBox="1"/>
          <p:nvPr/>
        </p:nvSpPr>
        <p:spPr>
          <a:xfrm>
            <a:off x="7013809" y="2860575"/>
            <a:ext cx="1093569" cy="430887"/>
          </a:xfrm>
          <a:prstGeom prst="rect">
            <a:avLst/>
          </a:prstGeom>
          <a:noFill/>
        </p:spPr>
        <p:txBody>
          <a:bodyPr wrap="none" rtlCol="0">
            <a:spAutoFit/>
          </a:bodyPr>
          <a:lstStyle/>
          <a:p>
            <a:pPr algn="ctr"/>
            <a:r>
              <a:rPr lang="en-US" sz="1100" dirty="0"/>
              <a:t>Normal:</a:t>
            </a:r>
          </a:p>
          <a:p>
            <a:pPr algn="ctr"/>
            <a:r>
              <a:rPr lang="en-US" sz="1100" i="1" dirty="0"/>
              <a:t>April 28 - May 4</a:t>
            </a:r>
          </a:p>
        </p:txBody>
      </p:sp>
      <p:cxnSp>
        <p:nvCxnSpPr>
          <p:cNvPr id="4" name="Straight Connector 3">
            <a:extLst>
              <a:ext uri="{FF2B5EF4-FFF2-40B4-BE49-F238E27FC236}">
                <a16:creationId xmlns:a16="http://schemas.microsoft.com/office/drawing/2014/main" id="{08E05200-31C1-40C1-A945-702E44E63D9C}"/>
              </a:ext>
            </a:extLst>
          </p:cNvPr>
          <p:cNvCxnSpPr>
            <a:cxnSpLocks/>
          </p:cNvCxnSpPr>
          <p:nvPr/>
        </p:nvCxnSpPr>
        <p:spPr>
          <a:xfrm>
            <a:off x="7615126" y="3304606"/>
            <a:ext cx="177209" cy="22316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C845FA22-15E7-443D-A5E7-C71BB5643997}"/>
              </a:ext>
            </a:extLst>
          </p:cNvPr>
          <p:cNvSpPr txBox="1"/>
          <p:nvPr/>
        </p:nvSpPr>
        <p:spPr>
          <a:xfrm>
            <a:off x="7056202" y="1492808"/>
            <a:ext cx="301686" cy="923330"/>
          </a:xfrm>
          <a:prstGeom prst="rect">
            <a:avLst/>
          </a:prstGeom>
          <a:noFill/>
        </p:spPr>
        <p:txBody>
          <a:bodyPr wrap="none" rtlCol="0">
            <a:spAutoFit/>
          </a:bodyPr>
          <a:lstStyle/>
          <a:p>
            <a:r>
              <a:rPr lang="en-US" b="1" dirty="0">
                <a:solidFill>
                  <a:srgbClr val="0033CC"/>
                </a:solidFill>
              </a:rPr>
              <a:t>1</a:t>
            </a:r>
          </a:p>
          <a:p>
            <a:r>
              <a:rPr lang="en-US" b="1" dirty="0">
                <a:solidFill>
                  <a:srgbClr val="C00000"/>
                </a:solidFill>
              </a:rPr>
              <a:t>5</a:t>
            </a:r>
          </a:p>
          <a:p>
            <a:r>
              <a:rPr lang="en-US" dirty="0"/>
              <a:t>8</a:t>
            </a:r>
          </a:p>
        </p:txBody>
      </p:sp>
      <p:sp>
        <p:nvSpPr>
          <p:cNvPr id="21" name="TextBox 20">
            <a:extLst>
              <a:ext uri="{FF2B5EF4-FFF2-40B4-BE49-F238E27FC236}">
                <a16:creationId xmlns:a16="http://schemas.microsoft.com/office/drawing/2014/main" id="{EB9E7FCB-FEA9-451B-B10D-E7AB8BBEC018}"/>
              </a:ext>
            </a:extLst>
          </p:cNvPr>
          <p:cNvSpPr txBox="1"/>
          <p:nvPr/>
        </p:nvSpPr>
        <p:spPr>
          <a:xfrm>
            <a:off x="7535859" y="1491208"/>
            <a:ext cx="301686" cy="923330"/>
          </a:xfrm>
          <a:prstGeom prst="rect">
            <a:avLst/>
          </a:prstGeom>
          <a:noFill/>
        </p:spPr>
        <p:txBody>
          <a:bodyPr wrap="none" rtlCol="0">
            <a:spAutoFit/>
          </a:bodyPr>
          <a:lstStyle/>
          <a:p>
            <a:r>
              <a:rPr lang="en-US" b="1" dirty="0">
                <a:solidFill>
                  <a:srgbClr val="0033CC"/>
                </a:solidFill>
              </a:rPr>
              <a:t>6</a:t>
            </a:r>
          </a:p>
          <a:p>
            <a:r>
              <a:rPr lang="en-US" b="1" dirty="0">
                <a:solidFill>
                  <a:srgbClr val="C00000"/>
                </a:solidFill>
              </a:rPr>
              <a:t>4</a:t>
            </a:r>
          </a:p>
          <a:p>
            <a:r>
              <a:rPr lang="en-US" dirty="0"/>
              <a:t>1</a:t>
            </a:r>
          </a:p>
        </p:txBody>
      </p:sp>
      <p:sp>
        <p:nvSpPr>
          <p:cNvPr id="22" name="TextBox 21">
            <a:extLst>
              <a:ext uri="{FF2B5EF4-FFF2-40B4-BE49-F238E27FC236}">
                <a16:creationId xmlns:a16="http://schemas.microsoft.com/office/drawing/2014/main" id="{C9FAED5D-2DCE-4A7F-A16D-0E4D4087EBDE}"/>
              </a:ext>
            </a:extLst>
          </p:cNvPr>
          <p:cNvSpPr txBox="1"/>
          <p:nvPr/>
        </p:nvSpPr>
        <p:spPr>
          <a:xfrm>
            <a:off x="8161503" y="1491204"/>
            <a:ext cx="301686" cy="923330"/>
          </a:xfrm>
          <a:prstGeom prst="rect">
            <a:avLst/>
          </a:prstGeom>
          <a:noFill/>
        </p:spPr>
        <p:txBody>
          <a:bodyPr wrap="none" rtlCol="0">
            <a:spAutoFit/>
          </a:bodyPr>
          <a:lstStyle/>
          <a:p>
            <a:r>
              <a:rPr lang="en-US" b="1" dirty="0">
                <a:solidFill>
                  <a:srgbClr val="0033CC"/>
                </a:solidFill>
              </a:rPr>
              <a:t>4</a:t>
            </a:r>
          </a:p>
          <a:p>
            <a:r>
              <a:rPr lang="en-US" b="1" dirty="0">
                <a:solidFill>
                  <a:srgbClr val="C00000"/>
                </a:solidFill>
              </a:rPr>
              <a:t>1</a:t>
            </a:r>
          </a:p>
          <a:p>
            <a:r>
              <a:rPr lang="en-US" dirty="0"/>
              <a:t>0</a:t>
            </a:r>
          </a:p>
        </p:txBody>
      </p:sp>
      <p:grpSp>
        <p:nvGrpSpPr>
          <p:cNvPr id="23" name="Group 67">
            <a:extLst>
              <a:ext uri="{FF2B5EF4-FFF2-40B4-BE49-F238E27FC236}">
                <a16:creationId xmlns:a16="http://schemas.microsoft.com/office/drawing/2014/main" id="{B513967E-A7BF-483B-9DB4-0D9021FACAAA}"/>
              </a:ext>
            </a:extLst>
          </p:cNvPr>
          <p:cNvGrpSpPr>
            <a:grpSpLocks/>
          </p:cNvGrpSpPr>
          <p:nvPr/>
        </p:nvGrpSpPr>
        <p:grpSpPr bwMode="auto">
          <a:xfrm>
            <a:off x="76200" y="6459537"/>
            <a:ext cx="2595563" cy="398463"/>
            <a:chOff x="96" y="4080"/>
            <a:chExt cx="1635" cy="251"/>
          </a:xfrm>
        </p:grpSpPr>
        <p:sp>
          <p:nvSpPr>
            <p:cNvPr id="24" name="Text Box 68">
              <a:extLst>
                <a:ext uri="{FF2B5EF4-FFF2-40B4-BE49-F238E27FC236}">
                  <a16:creationId xmlns:a16="http://schemas.microsoft.com/office/drawing/2014/main" id="{B95184FE-409C-4A1E-939C-EE53F2BCB70C}"/>
                </a:ext>
              </a:extLst>
            </p:cNvPr>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25" name="Picture 69" descr="USDALOGO">
              <a:extLst>
                <a:ext uri="{FF2B5EF4-FFF2-40B4-BE49-F238E27FC236}">
                  <a16:creationId xmlns:a16="http://schemas.microsoft.com/office/drawing/2014/main" id="{79786A77-E343-496B-9CF9-A5C4C55DE6B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 Box 70">
              <a:extLst>
                <a:ext uri="{FF2B5EF4-FFF2-40B4-BE49-F238E27FC236}">
                  <a16:creationId xmlns:a16="http://schemas.microsoft.com/office/drawing/2014/main" id="{4758CCF3-C544-43CF-B6F1-CD0DAFD1F6E4}"/>
                </a:ext>
              </a:extLst>
            </p:cNvPr>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graphicFrame>
        <p:nvGraphicFramePr>
          <p:cNvPr id="28" name="Chart 27">
            <a:extLst>
              <a:ext uri="{FF2B5EF4-FFF2-40B4-BE49-F238E27FC236}">
                <a16:creationId xmlns:a16="http://schemas.microsoft.com/office/drawing/2014/main" id="{8C21D386-FCC1-4669-A853-F72338DD5A16}"/>
              </a:ext>
            </a:extLst>
          </p:cNvPr>
          <p:cNvGraphicFramePr>
            <a:graphicFrameLocks/>
          </p:cNvGraphicFramePr>
          <p:nvPr>
            <p:extLst>
              <p:ext uri="{D42A27DB-BD31-4B8C-83A1-F6EECF244321}">
                <p14:modId xmlns:p14="http://schemas.microsoft.com/office/powerpoint/2010/main" val="2428760729"/>
              </p:ext>
            </p:extLst>
          </p:nvPr>
        </p:nvGraphicFramePr>
        <p:xfrm>
          <a:off x="-1" y="1"/>
          <a:ext cx="12181113" cy="6485829"/>
        </p:xfrm>
        <a:graphic>
          <a:graphicData uri="http://schemas.openxmlformats.org/drawingml/2006/chart">
            <c:chart xmlns:c="http://schemas.openxmlformats.org/drawingml/2006/chart" xmlns:r="http://schemas.openxmlformats.org/officeDocument/2006/relationships" r:id="rId3"/>
          </a:graphicData>
        </a:graphic>
      </p:graphicFrame>
      <p:sp>
        <p:nvSpPr>
          <p:cNvPr id="3" name="Oval 2">
            <a:extLst>
              <a:ext uri="{FF2B5EF4-FFF2-40B4-BE49-F238E27FC236}">
                <a16:creationId xmlns:a16="http://schemas.microsoft.com/office/drawing/2014/main" id="{58A1D2F2-4EE5-44BD-BCFD-527796C75C2D}"/>
              </a:ext>
            </a:extLst>
          </p:cNvPr>
          <p:cNvSpPr/>
          <p:nvPr/>
        </p:nvSpPr>
        <p:spPr>
          <a:xfrm>
            <a:off x="7260384" y="5917330"/>
            <a:ext cx="373434" cy="244852"/>
          </a:xfrm>
          <a:prstGeom prst="ellipse">
            <a:avLst/>
          </a:prstGeom>
          <a:noFill/>
          <a:ln w="28575">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A3C3987F-5C29-46C5-9619-062E2BC5187F}"/>
              </a:ext>
            </a:extLst>
          </p:cNvPr>
          <p:cNvSpPr/>
          <p:nvPr/>
        </p:nvSpPr>
        <p:spPr>
          <a:xfrm>
            <a:off x="10574347" y="5912078"/>
            <a:ext cx="373434" cy="244852"/>
          </a:xfrm>
          <a:prstGeom prst="ellipse">
            <a:avLst/>
          </a:prstGeom>
          <a:noFill/>
          <a:ln w="28575">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B4F8DC8-6D78-4C5C-8CDE-94A0D03F405E}"/>
              </a:ext>
            </a:extLst>
          </p:cNvPr>
          <p:cNvSpPr txBox="1"/>
          <p:nvPr/>
        </p:nvSpPr>
        <p:spPr>
          <a:xfrm>
            <a:off x="8409937" y="6090205"/>
            <a:ext cx="1383712" cy="369332"/>
          </a:xfrm>
          <a:prstGeom prst="rect">
            <a:avLst/>
          </a:prstGeom>
          <a:noFill/>
        </p:spPr>
        <p:txBody>
          <a:bodyPr wrap="none" rtlCol="0">
            <a:spAutoFit/>
          </a:bodyPr>
          <a:lstStyle/>
          <a:p>
            <a:r>
              <a:rPr lang="en-US" b="1" dirty="0">
                <a:solidFill>
                  <a:srgbClr val="0033CC"/>
                </a:solidFill>
              </a:rPr>
              <a:t>2009 &amp; 2018</a:t>
            </a:r>
          </a:p>
        </p:txBody>
      </p:sp>
      <p:cxnSp>
        <p:nvCxnSpPr>
          <p:cNvPr id="7" name="Straight Connector 6">
            <a:extLst>
              <a:ext uri="{FF2B5EF4-FFF2-40B4-BE49-F238E27FC236}">
                <a16:creationId xmlns:a16="http://schemas.microsoft.com/office/drawing/2014/main" id="{74DC73D2-9BC8-4EAC-A690-60FE81C34438}"/>
              </a:ext>
            </a:extLst>
          </p:cNvPr>
          <p:cNvCxnSpPr>
            <a:cxnSpLocks/>
          </p:cNvCxnSpPr>
          <p:nvPr/>
        </p:nvCxnSpPr>
        <p:spPr>
          <a:xfrm>
            <a:off x="7694198" y="6122412"/>
            <a:ext cx="710486" cy="152459"/>
          </a:xfrm>
          <a:prstGeom prst="line">
            <a:avLst/>
          </a:prstGeom>
          <a:ln w="15875">
            <a:solidFill>
              <a:srgbClr val="0033CC"/>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9C9D0E2-EFB5-4812-9A38-14010F3F82A4}"/>
              </a:ext>
            </a:extLst>
          </p:cNvPr>
          <p:cNvCxnSpPr>
            <a:cxnSpLocks/>
          </p:cNvCxnSpPr>
          <p:nvPr/>
        </p:nvCxnSpPr>
        <p:spPr>
          <a:xfrm flipH="1">
            <a:off x="9793649" y="6147197"/>
            <a:ext cx="664145" cy="127674"/>
          </a:xfrm>
          <a:prstGeom prst="line">
            <a:avLst/>
          </a:prstGeom>
          <a:ln w="15875">
            <a:solidFill>
              <a:srgbClr val="0033CC"/>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0FC6595A-A88D-4921-A37A-BE4CA3C82D26}"/>
              </a:ext>
            </a:extLst>
          </p:cNvPr>
          <p:cNvSpPr/>
          <p:nvPr/>
        </p:nvSpPr>
        <p:spPr>
          <a:xfrm>
            <a:off x="7206345" y="4282423"/>
            <a:ext cx="492785" cy="323108"/>
          </a:xfrm>
          <a:prstGeom prst="ellipse">
            <a:avLst/>
          </a:prstGeom>
          <a:noFill/>
          <a:ln w="28575">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13B0339F-1EA4-4841-9682-29D1ED393C4A}"/>
              </a:ext>
            </a:extLst>
          </p:cNvPr>
          <p:cNvSpPr/>
          <p:nvPr/>
        </p:nvSpPr>
        <p:spPr>
          <a:xfrm>
            <a:off x="10520308" y="4277171"/>
            <a:ext cx="492785" cy="323108"/>
          </a:xfrm>
          <a:prstGeom prst="ellipse">
            <a:avLst/>
          </a:prstGeom>
          <a:noFill/>
          <a:ln w="28575">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20335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11E8F45-4E39-4F15-A7F3-E20DC647BCCE}"/>
              </a:ext>
            </a:extLst>
          </p:cNvPr>
          <p:cNvPicPr>
            <a:picLocks noChangeAspect="1"/>
          </p:cNvPicPr>
          <p:nvPr/>
        </p:nvPicPr>
        <p:blipFill>
          <a:blip r:embed="rId3"/>
          <a:stretch>
            <a:fillRect/>
          </a:stretch>
        </p:blipFill>
        <p:spPr>
          <a:xfrm>
            <a:off x="152400" y="0"/>
            <a:ext cx="11950574" cy="6858000"/>
          </a:xfrm>
          <a:prstGeom prst="rect">
            <a:avLst/>
          </a:prstGeom>
        </p:spPr>
      </p:pic>
      <p:sp>
        <p:nvSpPr>
          <p:cNvPr id="6" name="Oval 5">
            <a:extLst>
              <a:ext uri="{FF2B5EF4-FFF2-40B4-BE49-F238E27FC236}">
                <a16:creationId xmlns:a16="http://schemas.microsoft.com/office/drawing/2014/main" id="{A3A403A7-8BFE-4C43-A456-C3CC35A35B57}"/>
              </a:ext>
            </a:extLst>
          </p:cNvPr>
          <p:cNvSpPr/>
          <p:nvPr/>
        </p:nvSpPr>
        <p:spPr>
          <a:xfrm>
            <a:off x="2987385" y="2792413"/>
            <a:ext cx="471488" cy="471487"/>
          </a:xfrm>
          <a:prstGeom prst="ellipse">
            <a:avLst/>
          </a:prstGeom>
          <a:noFill/>
          <a:ln w="38100">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TextBox 6">
            <a:extLst>
              <a:ext uri="{FF2B5EF4-FFF2-40B4-BE49-F238E27FC236}">
                <a16:creationId xmlns:a16="http://schemas.microsoft.com/office/drawing/2014/main" id="{6E77E5AD-FF91-49CB-9A39-131329BCAD1B}"/>
              </a:ext>
            </a:extLst>
          </p:cNvPr>
          <p:cNvSpPr txBox="1"/>
          <p:nvPr/>
        </p:nvSpPr>
        <p:spPr>
          <a:xfrm>
            <a:off x="2971800" y="1600200"/>
            <a:ext cx="1590885" cy="400110"/>
          </a:xfrm>
          <a:prstGeom prst="rect">
            <a:avLst/>
          </a:prstGeom>
          <a:noFill/>
        </p:spPr>
        <p:txBody>
          <a:bodyPr wrap="none" rtlCol="0">
            <a:spAutoFit/>
          </a:bodyPr>
          <a:lstStyle/>
          <a:p>
            <a:r>
              <a:rPr lang="en-US" sz="2000" b="1" dirty="0">
                <a:solidFill>
                  <a:srgbClr val="990000"/>
                </a:solidFill>
              </a:rPr>
              <a:t>La Niña Years</a:t>
            </a:r>
          </a:p>
        </p:txBody>
      </p:sp>
      <p:sp>
        <p:nvSpPr>
          <p:cNvPr id="8" name="Oval 7">
            <a:extLst>
              <a:ext uri="{FF2B5EF4-FFF2-40B4-BE49-F238E27FC236}">
                <a16:creationId xmlns:a16="http://schemas.microsoft.com/office/drawing/2014/main" id="{9ED74AC3-3EA4-4A1E-8497-2A59414A3A99}"/>
              </a:ext>
            </a:extLst>
          </p:cNvPr>
          <p:cNvSpPr/>
          <p:nvPr/>
        </p:nvSpPr>
        <p:spPr>
          <a:xfrm>
            <a:off x="2507456" y="1600200"/>
            <a:ext cx="471488" cy="471487"/>
          </a:xfrm>
          <a:prstGeom prst="ellipse">
            <a:avLst/>
          </a:prstGeom>
          <a:noFill/>
          <a:ln w="38100">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 name="TextBox 8">
            <a:extLst>
              <a:ext uri="{FF2B5EF4-FFF2-40B4-BE49-F238E27FC236}">
                <a16:creationId xmlns:a16="http://schemas.microsoft.com/office/drawing/2014/main" id="{208F54F8-0F76-42B0-9FB2-D65FEF33C4C6}"/>
              </a:ext>
            </a:extLst>
          </p:cNvPr>
          <p:cNvSpPr txBox="1"/>
          <p:nvPr/>
        </p:nvSpPr>
        <p:spPr>
          <a:xfrm>
            <a:off x="2774127" y="2453859"/>
            <a:ext cx="898003" cy="338554"/>
          </a:xfrm>
          <a:prstGeom prst="rect">
            <a:avLst/>
          </a:prstGeom>
          <a:noFill/>
        </p:spPr>
        <p:txBody>
          <a:bodyPr wrap="none" rtlCol="0">
            <a:spAutoFit/>
          </a:bodyPr>
          <a:lstStyle/>
          <a:p>
            <a:r>
              <a:rPr lang="en-US" sz="1600" b="1" dirty="0">
                <a:solidFill>
                  <a:srgbClr val="990000"/>
                </a:solidFill>
              </a:rPr>
              <a:t>1995/96</a:t>
            </a:r>
          </a:p>
        </p:txBody>
      </p:sp>
      <p:sp>
        <p:nvSpPr>
          <p:cNvPr id="10" name="Oval 9">
            <a:extLst>
              <a:ext uri="{FF2B5EF4-FFF2-40B4-BE49-F238E27FC236}">
                <a16:creationId xmlns:a16="http://schemas.microsoft.com/office/drawing/2014/main" id="{81823908-1DA8-4C5B-8365-591564838A92}"/>
              </a:ext>
            </a:extLst>
          </p:cNvPr>
          <p:cNvSpPr/>
          <p:nvPr/>
        </p:nvSpPr>
        <p:spPr>
          <a:xfrm>
            <a:off x="4010647" y="4501469"/>
            <a:ext cx="471488" cy="471487"/>
          </a:xfrm>
          <a:prstGeom prst="ellipse">
            <a:avLst/>
          </a:prstGeom>
          <a:noFill/>
          <a:ln w="38100">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1" name="TextBox 10">
            <a:extLst>
              <a:ext uri="{FF2B5EF4-FFF2-40B4-BE49-F238E27FC236}">
                <a16:creationId xmlns:a16="http://schemas.microsoft.com/office/drawing/2014/main" id="{977A1447-5C48-4C1B-8A67-5EEB67DB498C}"/>
              </a:ext>
            </a:extLst>
          </p:cNvPr>
          <p:cNvSpPr txBox="1"/>
          <p:nvPr/>
        </p:nvSpPr>
        <p:spPr>
          <a:xfrm>
            <a:off x="3600220" y="3077301"/>
            <a:ext cx="1292341" cy="584775"/>
          </a:xfrm>
          <a:prstGeom prst="rect">
            <a:avLst/>
          </a:prstGeom>
          <a:noFill/>
        </p:spPr>
        <p:txBody>
          <a:bodyPr wrap="none" rtlCol="0">
            <a:spAutoFit/>
          </a:bodyPr>
          <a:lstStyle/>
          <a:p>
            <a:r>
              <a:rPr lang="en-US" sz="1600" b="1" dirty="0">
                <a:solidFill>
                  <a:srgbClr val="990000"/>
                </a:solidFill>
              </a:rPr>
              <a:t>1998/99 – </a:t>
            </a:r>
          </a:p>
          <a:p>
            <a:r>
              <a:rPr lang="en-US" sz="1600" b="1" dirty="0">
                <a:solidFill>
                  <a:srgbClr val="990000"/>
                </a:solidFill>
              </a:rPr>
              <a:t>    1999/2000</a:t>
            </a:r>
          </a:p>
        </p:txBody>
      </p:sp>
      <p:sp>
        <p:nvSpPr>
          <p:cNvPr id="12" name="Oval 11">
            <a:extLst>
              <a:ext uri="{FF2B5EF4-FFF2-40B4-BE49-F238E27FC236}">
                <a16:creationId xmlns:a16="http://schemas.microsoft.com/office/drawing/2014/main" id="{28CA6A73-7245-4326-A7F3-A6D6234D010E}"/>
              </a:ext>
            </a:extLst>
          </p:cNvPr>
          <p:cNvSpPr/>
          <p:nvPr/>
        </p:nvSpPr>
        <p:spPr>
          <a:xfrm>
            <a:off x="4348107" y="4359956"/>
            <a:ext cx="471488" cy="471487"/>
          </a:xfrm>
          <a:prstGeom prst="ellipse">
            <a:avLst/>
          </a:prstGeom>
          <a:noFill/>
          <a:ln w="38100">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3" name="Oval 12">
            <a:extLst>
              <a:ext uri="{FF2B5EF4-FFF2-40B4-BE49-F238E27FC236}">
                <a16:creationId xmlns:a16="http://schemas.microsoft.com/office/drawing/2014/main" id="{BCB18EEB-2ED1-4092-A390-FF8FE3678C98}"/>
              </a:ext>
            </a:extLst>
          </p:cNvPr>
          <p:cNvSpPr/>
          <p:nvPr/>
        </p:nvSpPr>
        <p:spPr>
          <a:xfrm>
            <a:off x="4707338" y="2923042"/>
            <a:ext cx="471488" cy="471487"/>
          </a:xfrm>
          <a:prstGeom prst="ellipse">
            <a:avLst/>
          </a:prstGeom>
          <a:noFill/>
          <a:ln w="38100">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4" name="TextBox 13">
            <a:extLst>
              <a:ext uri="{FF2B5EF4-FFF2-40B4-BE49-F238E27FC236}">
                <a16:creationId xmlns:a16="http://schemas.microsoft.com/office/drawing/2014/main" id="{CFC7E76C-184A-461D-B148-E7C3B35CE1FF}"/>
              </a:ext>
            </a:extLst>
          </p:cNvPr>
          <p:cNvSpPr txBox="1"/>
          <p:nvPr/>
        </p:nvSpPr>
        <p:spPr>
          <a:xfrm>
            <a:off x="4494080" y="2582674"/>
            <a:ext cx="898003" cy="338554"/>
          </a:xfrm>
          <a:prstGeom prst="rect">
            <a:avLst/>
          </a:prstGeom>
          <a:noFill/>
        </p:spPr>
        <p:txBody>
          <a:bodyPr wrap="none" rtlCol="0">
            <a:spAutoFit/>
          </a:bodyPr>
          <a:lstStyle/>
          <a:p>
            <a:r>
              <a:rPr lang="en-US" sz="1600" b="1" dirty="0">
                <a:solidFill>
                  <a:srgbClr val="990000"/>
                </a:solidFill>
              </a:rPr>
              <a:t>2000/01</a:t>
            </a:r>
          </a:p>
        </p:txBody>
      </p:sp>
      <p:cxnSp>
        <p:nvCxnSpPr>
          <p:cNvPr id="16" name="Straight Connector 15">
            <a:extLst>
              <a:ext uri="{FF2B5EF4-FFF2-40B4-BE49-F238E27FC236}">
                <a16:creationId xmlns:a16="http://schemas.microsoft.com/office/drawing/2014/main" id="{5ABFAAA1-6156-4BF6-8C79-11E421EEA430}"/>
              </a:ext>
            </a:extLst>
          </p:cNvPr>
          <p:cNvCxnSpPr>
            <a:cxnSpLocks/>
          </p:cNvCxnSpPr>
          <p:nvPr/>
        </p:nvCxnSpPr>
        <p:spPr>
          <a:xfrm>
            <a:off x="4193468" y="3622897"/>
            <a:ext cx="31044" cy="737059"/>
          </a:xfrm>
          <a:prstGeom prst="line">
            <a:avLst/>
          </a:prstGeom>
          <a:ln w="28575">
            <a:solidFill>
              <a:srgbClr val="003399"/>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0CAE51C-CDB0-4B76-8389-35CB033A3DC1}"/>
              </a:ext>
            </a:extLst>
          </p:cNvPr>
          <p:cNvCxnSpPr>
            <a:cxnSpLocks/>
          </p:cNvCxnSpPr>
          <p:nvPr/>
        </p:nvCxnSpPr>
        <p:spPr>
          <a:xfrm>
            <a:off x="4348107" y="3649740"/>
            <a:ext cx="145973" cy="586328"/>
          </a:xfrm>
          <a:prstGeom prst="line">
            <a:avLst/>
          </a:prstGeom>
          <a:ln w="28575">
            <a:solidFill>
              <a:srgbClr val="003399"/>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B73EF5A7-B8C7-4012-8B2E-8A4E53970326}"/>
              </a:ext>
            </a:extLst>
          </p:cNvPr>
          <p:cNvSpPr/>
          <p:nvPr/>
        </p:nvSpPr>
        <p:spPr>
          <a:xfrm>
            <a:off x="6394622" y="4095298"/>
            <a:ext cx="471488" cy="471487"/>
          </a:xfrm>
          <a:prstGeom prst="ellipse">
            <a:avLst/>
          </a:prstGeom>
          <a:noFill/>
          <a:ln w="38100">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1" name="TextBox 20">
            <a:extLst>
              <a:ext uri="{FF2B5EF4-FFF2-40B4-BE49-F238E27FC236}">
                <a16:creationId xmlns:a16="http://schemas.microsoft.com/office/drawing/2014/main" id="{79322F58-6F5C-40EB-AF82-E5DCD127D734}"/>
              </a:ext>
            </a:extLst>
          </p:cNvPr>
          <p:cNvSpPr txBox="1"/>
          <p:nvPr/>
        </p:nvSpPr>
        <p:spPr>
          <a:xfrm>
            <a:off x="6181364" y="3754930"/>
            <a:ext cx="898003" cy="338554"/>
          </a:xfrm>
          <a:prstGeom prst="rect">
            <a:avLst/>
          </a:prstGeom>
          <a:noFill/>
        </p:spPr>
        <p:txBody>
          <a:bodyPr wrap="none" rtlCol="0">
            <a:spAutoFit/>
          </a:bodyPr>
          <a:lstStyle/>
          <a:p>
            <a:r>
              <a:rPr lang="en-US" sz="1600" b="1" dirty="0">
                <a:solidFill>
                  <a:srgbClr val="990000"/>
                </a:solidFill>
              </a:rPr>
              <a:t>2005/06</a:t>
            </a:r>
          </a:p>
        </p:txBody>
      </p:sp>
      <p:sp>
        <p:nvSpPr>
          <p:cNvPr id="22" name="Oval 21">
            <a:extLst>
              <a:ext uri="{FF2B5EF4-FFF2-40B4-BE49-F238E27FC236}">
                <a16:creationId xmlns:a16="http://schemas.microsoft.com/office/drawing/2014/main" id="{FAD3FA01-30A5-41DD-B535-68E089D95EB2}"/>
              </a:ext>
            </a:extLst>
          </p:cNvPr>
          <p:cNvSpPr/>
          <p:nvPr/>
        </p:nvSpPr>
        <p:spPr>
          <a:xfrm>
            <a:off x="7069540" y="2603954"/>
            <a:ext cx="471488" cy="471487"/>
          </a:xfrm>
          <a:prstGeom prst="ellipse">
            <a:avLst/>
          </a:prstGeom>
          <a:noFill/>
          <a:ln w="38100">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6" name="TextBox 25">
            <a:extLst>
              <a:ext uri="{FF2B5EF4-FFF2-40B4-BE49-F238E27FC236}">
                <a16:creationId xmlns:a16="http://schemas.microsoft.com/office/drawing/2014/main" id="{33D28A29-A49C-4275-A9B9-A60FB279828C}"/>
              </a:ext>
            </a:extLst>
          </p:cNvPr>
          <p:cNvSpPr txBox="1"/>
          <p:nvPr/>
        </p:nvSpPr>
        <p:spPr>
          <a:xfrm>
            <a:off x="6550245" y="1531533"/>
            <a:ext cx="1093569" cy="584775"/>
          </a:xfrm>
          <a:prstGeom prst="rect">
            <a:avLst/>
          </a:prstGeom>
          <a:noFill/>
        </p:spPr>
        <p:txBody>
          <a:bodyPr wrap="none" rtlCol="0">
            <a:spAutoFit/>
          </a:bodyPr>
          <a:lstStyle/>
          <a:p>
            <a:r>
              <a:rPr lang="en-US" sz="1600" b="1" dirty="0">
                <a:solidFill>
                  <a:srgbClr val="990000"/>
                </a:solidFill>
              </a:rPr>
              <a:t>2007/08 – </a:t>
            </a:r>
          </a:p>
          <a:p>
            <a:r>
              <a:rPr lang="en-US" sz="1600" b="1" dirty="0">
                <a:solidFill>
                  <a:srgbClr val="990000"/>
                </a:solidFill>
              </a:rPr>
              <a:t>    2008/09</a:t>
            </a:r>
          </a:p>
        </p:txBody>
      </p:sp>
      <p:sp>
        <p:nvSpPr>
          <p:cNvPr id="27" name="Oval 26">
            <a:extLst>
              <a:ext uri="{FF2B5EF4-FFF2-40B4-BE49-F238E27FC236}">
                <a16:creationId xmlns:a16="http://schemas.microsoft.com/office/drawing/2014/main" id="{5CFD066F-A89A-4A31-9B5E-60FD5566FCD8}"/>
              </a:ext>
            </a:extLst>
          </p:cNvPr>
          <p:cNvSpPr/>
          <p:nvPr/>
        </p:nvSpPr>
        <p:spPr>
          <a:xfrm>
            <a:off x="7417885" y="2984960"/>
            <a:ext cx="471488" cy="471487"/>
          </a:xfrm>
          <a:prstGeom prst="ellipse">
            <a:avLst/>
          </a:prstGeom>
          <a:noFill/>
          <a:ln w="38100">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28" name="Straight Connector 27">
            <a:extLst>
              <a:ext uri="{FF2B5EF4-FFF2-40B4-BE49-F238E27FC236}">
                <a16:creationId xmlns:a16="http://schemas.microsoft.com/office/drawing/2014/main" id="{397899D3-78C1-4F9A-BFD2-7BAB92CF6881}"/>
              </a:ext>
            </a:extLst>
          </p:cNvPr>
          <p:cNvCxnSpPr>
            <a:cxnSpLocks/>
          </p:cNvCxnSpPr>
          <p:nvPr/>
        </p:nvCxnSpPr>
        <p:spPr>
          <a:xfrm>
            <a:off x="7243431" y="2116308"/>
            <a:ext cx="28984" cy="372234"/>
          </a:xfrm>
          <a:prstGeom prst="line">
            <a:avLst/>
          </a:prstGeom>
          <a:ln w="28575">
            <a:solidFill>
              <a:srgbClr val="003399"/>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D29BE97-63CF-4B72-A257-6A97FA8FE46C}"/>
              </a:ext>
            </a:extLst>
          </p:cNvPr>
          <p:cNvCxnSpPr>
            <a:cxnSpLocks/>
          </p:cNvCxnSpPr>
          <p:nvPr/>
        </p:nvCxnSpPr>
        <p:spPr>
          <a:xfrm>
            <a:off x="7516786" y="2092642"/>
            <a:ext cx="144962" cy="828586"/>
          </a:xfrm>
          <a:prstGeom prst="line">
            <a:avLst/>
          </a:prstGeom>
          <a:ln w="28575">
            <a:solidFill>
              <a:srgbClr val="003399"/>
            </a:solidFill>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14CDEAAA-B6AF-47C4-87B4-F2CD8A10946D}"/>
              </a:ext>
            </a:extLst>
          </p:cNvPr>
          <p:cNvSpPr/>
          <p:nvPr/>
        </p:nvSpPr>
        <p:spPr>
          <a:xfrm>
            <a:off x="8103686" y="4323895"/>
            <a:ext cx="471488" cy="471487"/>
          </a:xfrm>
          <a:prstGeom prst="ellipse">
            <a:avLst/>
          </a:prstGeom>
          <a:noFill/>
          <a:ln w="38100">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3" name="Oval 32">
            <a:extLst>
              <a:ext uri="{FF2B5EF4-FFF2-40B4-BE49-F238E27FC236}">
                <a16:creationId xmlns:a16="http://schemas.microsoft.com/office/drawing/2014/main" id="{1EDD1C41-BA41-429E-AD18-AA71F0B5BE2F}"/>
              </a:ext>
            </a:extLst>
          </p:cNvPr>
          <p:cNvSpPr/>
          <p:nvPr/>
        </p:nvSpPr>
        <p:spPr>
          <a:xfrm>
            <a:off x="8427026" y="2725623"/>
            <a:ext cx="471488" cy="471487"/>
          </a:xfrm>
          <a:prstGeom prst="ellipse">
            <a:avLst/>
          </a:prstGeom>
          <a:noFill/>
          <a:ln w="38100">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4" name="TextBox 33">
            <a:extLst>
              <a:ext uri="{FF2B5EF4-FFF2-40B4-BE49-F238E27FC236}">
                <a16:creationId xmlns:a16="http://schemas.microsoft.com/office/drawing/2014/main" id="{AA0753A0-F83B-4B54-890E-4DA1BE54AC53}"/>
              </a:ext>
            </a:extLst>
          </p:cNvPr>
          <p:cNvSpPr txBox="1"/>
          <p:nvPr/>
        </p:nvSpPr>
        <p:spPr>
          <a:xfrm>
            <a:off x="7964216" y="1507867"/>
            <a:ext cx="1093569" cy="584775"/>
          </a:xfrm>
          <a:prstGeom prst="rect">
            <a:avLst/>
          </a:prstGeom>
          <a:noFill/>
        </p:spPr>
        <p:txBody>
          <a:bodyPr wrap="none" rtlCol="0">
            <a:spAutoFit/>
          </a:bodyPr>
          <a:lstStyle/>
          <a:p>
            <a:r>
              <a:rPr lang="en-US" sz="1600" b="1" dirty="0">
                <a:solidFill>
                  <a:srgbClr val="990000"/>
                </a:solidFill>
              </a:rPr>
              <a:t>2010/11 – </a:t>
            </a:r>
          </a:p>
          <a:p>
            <a:r>
              <a:rPr lang="en-US" sz="1600" b="1" dirty="0">
                <a:solidFill>
                  <a:srgbClr val="990000"/>
                </a:solidFill>
              </a:rPr>
              <a:t>    2011/12</a:t>
            </a:r>
          </a:p>
        </p:txBody>
      </p:sp>
      <p:cxnSp>
        <p:nvCxnSpPr>
          <p:cNvPr id="37" name="Straight Connector 36">
            <a:extLst>
              <a:ext uri="{FF2B5EF4-FFF2-40B4-BE49-F238E27FC236}">
                <a16:creationId xmlns:a16="http://schemas.microsoft.com/office/drawing/2014/main" id="{BBE05003-5D13-4597-BB3C-39771E162CA4}"/>
              </a:ext>
            </a:extLst>
          </p:cNvPr>
          <p:cNvCxnSpPr>
            <a:cxnSpLocks/>
          </p:cNvCxnSpPr>
          <p:nvPr/>
        </p:nvCxnSpPr>
        <p:spPr>
          <a:xfrm>
            <a:off x="8507212" y="2071687"/>
            <a:ext cx="67962" cy="510987"/>
          </a:xfrm>
          <a:prstGeom prst="line">
            <a:avLst/>
          </a:prstGeom>
          <a:ln w="28575">
            <a:solidFill>
              <a:srgbClr val="003399"/>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F0D1329-31AB-4836-A4C9-7EE456431447}"/>
              </a:ext>
            </a:extLst>
          </p:cNvPr>
          <p:cNvCxnSpPr>
            <a:cxnSpLocks/>
          </p:cNvCxnSpPr>
          <p:nvPr/>
        </p:nvCxnSpPr>
        <p:spPr>
          <a:xfrm flipH="1">
            <a:off x="8238956" y="2071687"/>
            <a:ext cx="147444" cy="2148140"/>
          </a:xfrm>
          <a:prstGeom prst="line">
            <a:avLst/>
          </a:prstGeom>
          <a:ln w="28575">
            <a:solidFill>
              <a:srgbClr val="003399"/>
            </a:solidFill>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61865A02-F44B-4220-9838-5338E1D9C10B}"/>
              </a:ext>
            </a:extLst>
          </p:cNvPr>
          <p:cNvSpPr/>
          <p:nvPr/>
        </p:nvSpPr>
        <p:spPr>
          <a:xfrm>
            <a:off x="10139311" y="3082921"/>
            <a:ext cx="471488" cy="471487"/>
          </a:xfrm>
          <a:prstGeom prst="ellipse">
            <a:avLst/>
          </a:prstGeom>
          <a:noFill/>
          <a:ln w="38100">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2" name="Oval 41">
            <a:extLst>
              <a:ext uri="{FF2B5EF4-FFF2-40B4-BE49-F238E27FC236}">
                <a16:creationId xmlns:a16="http://schemas.microsoft.com/office/drawing/2014/main" id="{6ACB60EC-EE29-46D1-9EA4-6DB0995452C3}"/>
              </a:ext>
            </a:extLst>
          </p:cNvPr>
          <p:cNvSpPr/>
          <p:nvPr/>
        </p:nvSpPr>
        <p:spPr>
          <a:xfrm>
            <a:off x="10495309" y="4064568"/>
            <a:ext cx="471488" cy="471487"/>
          </a:xfrm>
          <a:prstGeom prst="ellipse">
            <a:avLst/>
          </a:prstGeom>
          <a:noFill/>
          <a:ln w="38100">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3" name="TextBox 42">
            <a:extLst>
              <a:ext uri="{FF2B5EF4-FFF2-40B4-BE49-F238E27FC236}">
                <a16:creationId xmlns:a16="http://schemas.microsoft.com/office/drawing/2014/main" id="{8D939AFB-6836-4B58-B23E-C0DF886D61C8}"/>
              </a:ext>
            </a:extLst>
          </p:cNvPr>
          <p:cNvSpPr txBox="1"/>
          <p:nvPr/>
        </p:nvSpPr>
        <p:spPr>
          <a:xfrm>
            <a:off x="9999841" y="1496981"/>
            <a:ext cx="1093569" cy="584775"/>
          </a:xfrm>
          <a:prstGeom prst="rect">
            <a:avLst/>
          </a:prstGeom>
          <a:noFill/>
        </p:spPr>
        <p:txBody>
          <a:bodyPr wrap="none" rtlCol="0">
            <a:spAutoFit/>
          </a:bodyPr>
          <a:lstStyle/>
          <a:p>
            <a:r>
              <a:rPr lang="en-US" sz="1600" b="1" dirty="0">
                <a:solidFill>
                  <a:srgbClr val="990000"/>
                </a:solidFill>
              </a:rPr>
              <a:t>2016/17 – </a:t>
            </a:r>
          </a:p>
          <a:p>
            <a:r>
              <a:rPr lang="en-US" sz="1600" b="1" dirty="0">
                <a:solidFill>
                  <a:srgbClr val="990000"/>
                </a:solidFill>
              </a:rPr>
              <a:t>    2017/18</a:t>
            </a:r>
          </a:p>
        </p:txBody>
      </p:sp>
      <p:cxnSp>
        <p:nvCxnSpPr>
          <p:cNvPr id="44" name="Straight Connector 43">
            <a:extLst>
              <a:ext uri="{FF2B5EF4-FFF2-40B4-BE49-F238E27FC236}">
                <a16:creationId xmlns:a16="http://schemas.microsoft.com/office/drawing/2014/main" id="{0D2E56CB-AB7D-4312-A67B-2E5A01E84A53}"/>
              </a:ext>
            </a:extLst>
          </p:cNvPr>
          <p:cNvCxnSpPr>
            <a:cxnSpLocks/>
          </p:cNvCxnSpPr>
          <p:nvPr/>
        </p:nvCxnSpPr>
        <p:spPr>
          <a:xfrm>
            <a:off x="10608153" y="2060801"/>
            <a:ext cx="115583" cy="1882103"/>
          </a:xfrm>
          <a:prstGeom prst="line">
            <a:avLst/>
          </a:prstGeom>
          <a:ln w="28575">
            <a:solidFill>
              <a:srgbClr val="003399"/>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F228CCD-6945-4848-A518-94112BF71B82}"/>
              </a:ext>
            </a:extLst>
          </p:cNvPr>
          <p:cNvCxnSpPr>
            <a:cxnSpLocks/>
          </p:cNvCxnSpPr>
          <p:nvPr/>
        </p:nvCxnSpPr>
        <p:spPr>
          <a:xfrm flipH="1">
            <a:off x="10375055" y="2060801"/>
            <a:ext cx="46970" cy="1136309"/>
          </a:xfrm>
          <a:prstGeom prst="line">
            <a:avLst/>
          </a:prstGeom>
          <a:ln w="28575">
            <a:solidFill>
              <a:srgbClr val="003399"/>
            </a:solidFill>
          </a:ln>
        </p:spPr>
        <p:style>
          <a:lnRef idx="1">
            <a:schemeClr val="accent1"/>
          </a:lnRef>
          <a:fillRef idx="0">
            <a:schemeClr val="accent1"/>
          </a:fillRef>
          <a:effectRef idx="0">
            <a:schemeClr val="accent1"/>
          </a:effectRef>
          <a:fontRef idx="minor">
            <a:schemeClr val="tx1"/>
          </a:fontRef>
        </p:style>
      </p:cxnSp>
      <p:grpSp>
        <p:nvGrpSpPr>
          <p:cNvPr id="48" name="Group 67">
            <a:extLst>
              <a:ext uri="{FF2B5EF4-FFF2-40B4-BE49-F238E27FC236}">
                <a16:creationId xmlns:a16="http://schemas.microsoft.com/office/drawing/2014/main" id="{CBB0EEC3-B670-45E9-92D4-50CDDCAEFFC0}"/>
              </a:ext>
            </a:extLst>
          </p:cNvPr>
          <p:cNvGrpSpPr>
            <a:grpSpLocks/>
          </p:cNvGrpSpPr>
          <p:nvPr/>
        </p:nvGrpSpPr>
        <p:grpSpPr bwMode="auto">
          <a:xfrm>
            <a:off x="76200" y="6459537"/>
            <a:ext cx="2595563" cy="398463"/>
            <a:chOff x="96" y="4080"/>
            <a:chExt cx="1635" cy="251"/>
          </a:xfrm>
        </p:grpSpPr>
        <p:sp>
          <p:nvSpPr>
            <p:cNvPr id="49" name="Text Box 68">
              <a:extLst>
                <a:ext uri="{FF2B5EF4-FFF2-40B4-BE49-F238E27FC236}">
                  <a16:creationId xmlns:a16="http://schemas.microsoft.com/office/drawing/2014/main" id="{49EB6480-1627-4883-988B-B428A2D2AA8A}"/>
                </a:ext>
              </a:extLst>
            </p:cNvPr>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50" name="Picture 69" descr="USDALOGO">
              <a:extLst>
                <a:ext uri="{FF2B5EF4-FFF2-40B4-BE49-F238E27FC236}">
                  <a16:creationId xmlns:a16="http://schemas.microsoft.com/office/drawing/2014/main" id="{7FED3920-C912-4D02-9C69-88339BF5B24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Text Box 70">
              <a:extLst>
                <a:ext uri="{FF2B5EF4-FFF2-40B4-BE49-F238E27FC236}">
                  <a16:creationId xmlns:a16="http://schemas.microsoft.com/office/drawing/2014/main" id="{D4D37C99-5796-453F-AB8A-1DEE110D1CD6}"/>
                </a:ext>
              </a:extLst>
            </p:cNvPr>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
        <p:nvSpPr>
          <p:cNvPr id="35" name="Oval 34">
            <a:extLst>
              <a:ext uri="{FF2B5EF4-FFF2-40B4-BE49-F238E27FC236}">
                <a16:creationId xmlns:a16="http://schemas.microsoft.com/office/drawing/2014/main" id="{4880F421-36EF-4861-87EF-F847D6B09323}"/>
              </a:ext>
            </a:extLst>
          </p:cNvPr>
          <p:cNvSpPr/>
          <p:nvPr/>
        </p:nvSpPr>
        <p:spPr>
          <a:xfrm>
            <a:off x="7415586" y="6290554"/>
            <a:ext cx="483396" cy="317632"/>
          </a:xfrm>
          <a:prstGeom prst="ellipse">
            <a:avLst/>
          </a:prstGeom>
          <a:noFill/>
          <a:ln w="28575">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9C161440-107F-44D2-89F4-39A0B5DA106A}"/>
              </a:ext>
            </a:extLst>
          </p:cNvPr>
          <p:cNvSpPr/>
          <p:nvPr/>
        </p:nvSpPr>
        <p:spPr>
          <a:xfrm>
            <a:off x="10468148" y="6065947"/>
            <a:ext cx="483396" cy="317632"/>
          </a:xfrm>
          <a:prstGeom prst="ellipse">
            <a:avLst/>
          </a:prstGeom>
          <a:noFill/>
          <a:ln w="28575">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49EEDAAA-AD17-4714-B592-B2E7449EBA74}"/>
              </a:ext>
            </a:extLst>
          </p:cNvPr>
          <p:cNvSpPr txBox="1"/>
          <p:nvPr/>
        </p:nvSpPr>
        <p:spPr>
          <a:xfrm>
            <a:off x="8628199" y="6516545"/>
            <a:ext cx="1383712" cy="369332"/>
          </a:xfrm>
          <a:prstGeom prst="rect">
            <a:avLst/>
          </a:prstGeom>
          <a:noFill/>
        </p:spPr>
        <p:txBody>
          <a:bodyPr wrap="none" rtlCol="0">
            <a:spAutoFit/>
          </a:bodyPr>
          <a:lstStyle/>
          <a:p>
            <a:r>
              <a:rPr lang="en-US" b="1" dirty="0">
                <a:solidFill>
                  <a:srgbClr val="0033CC"/>
                </a:solidFill>
              </a:rPr>
              <a:t>2009 &amp; 2018</a:t>
            </a:r>
          </a:p>
        </p:txBody>
      </p:sp>
      <p:cxnSp>
        <p:nvCxnSpPr>
          <p:cNvPr id="40" name="Straight Connector 39">
            <a:extLst>
              <a:ext uri="{FF2B5EF4-FFF2-40B4-BE49-F238E27FC236}">
                <a16:creationId xmlns:a16="http://schemas.microsoft.com/office/drawing/2014/main" id="{8B9898FA-45EA-4A67-A5BA-A7C5D1CA3E4E}"/>
              </a:ext>
            </a:extLst>
          </p:cNvPr>
          <p:cNvCxnSpPr>
            <a:cxnSpLocks/>
          </p:cNvCxnSpPr>
          <p:nvPr/>
        </p:nvCxnSpPr>
        <p:spPr>
          <a:xfrm>
            <a:off x="7912460" y="6548752"/>
            <a:ext cx="710486" cy="152459"/>
          </a:xfrm>
          <a:prstGeom prst="line">
            <a:avLst/>
          </a:prstGeom>
          <a:ln w="15875">
            <a:solidFill>
              <a:srgbClr val="0033CC"/>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06771A7C-0A7C-4461-B60D-4020461E847C}"/>
              </a:ext>
            </a:extLst>
          </p:cNvPr>
          <p:cNvCxnSpPr>
            <a:cxnSpLocks/>
          </p:cNvCxnSpPr>
          <p:nvPr/>
        </p:nvCxnSpPr>
        <p:spPr>
          <a:xfrm flipH="1">
            <a:off x="10011912" y="6383579"/>
            <a:ext cx="483397" cy="317632"/>
          </a:xfrm>
          <a:prstGeom prst="line">
            <a:avLst/>
          </a:prstGeom>
          <a:ln w="15875">
            <a:solidFill>
              <a:srgbClr val="0033C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80931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3A993BF-814D-4087-AE25-4AEDA506DABA}"/>
              </a:ext>
            </a:extLst>
          </p:cNvPr>
          <p:cNvPicPr>
            <a:picLocks noChangeAspect="1"/>
          </p:cNvPicPr>
          <p:nvPr/>
        </p:nvPicPr>
        <p:blipFill>
          <a:blip r:embed="rId2"/>
          <a:stretch>
            <a:fillRect/>
          </a:stretch>
        </p:blipFill>
        <p:spPr>
          <a:xfrm>
            <a:off x="0" y="-1"/>
            <a:ext cx="12192000" cy="6858001"/>
          </a:xfrm>
          <a:prstGeom prst="rect">
            <a:avLst/>
          </a:prstGeom>
        </p:spPr>
      </p:pic>
      <p:sp>
        <p:nvSpPr>
          <p:cNvPr id="5" name="TextBox 4">
            <a:extLst>
              <a:ext uri="{FF2B5EF4-FFF2-40B4-BE49-F238E27FC236}">
                <a16:creationId xmlns:a16="http://schemas.microsoft.com/office/drawing/2014/main" id="{0DA7E0A6-EE31-436C-A4F2-8E09F7463854}"/>
              </a:ext>
            </a:extLst>
          </p:cNvPr>
          <p:cNvSpPr txBox="1"/>
          <p:nvPr/>
        </p:nvSpPr>
        <p:spPr>
          <a:xfrm>
            <a:off x="10134600" y="2133600"/>
            <a:ext cx="978153" cy="646331"/>
          </a:xfrm>
          <a:prstGeom prst="rect">
            <a:avLst/>
          </a:prstGeom>
          <a:noFill/>
        </p:spPr>
        <p:txBody>
          <a:bodyPr wrap="none" rtlCol="0">
            <a:spAutoFit/>
          </a:bodyPr>
          <a:lstStyle/>
          <a:p>
            <a:pPr algn="ctr"/>
            <a:r>
              <a:rPr lang="en-US" b="1" i="1" dirty="0"/>
              <a:t>30-year</a:t>
            </a:r>
          </a:p>
          <a:p>
            <a:pPr algn="ctr"/>
            <a:r>
              <a:rPr lang="en-US" b="1" i="1" dirty="0"/>
              <a:t>Average</a:t>
            </a:r>
          </a:p>
        </p:txBody>
      </p:sp>
      <p:sp>
        <p:nvSpPr>
          <p:cNvPr id="6" name="TextBox 5">
            <a:extLst>
              <a:ext uri="{FF2B5EF4-FFF2-40B4-BE49-F238E27FC236}">
                <a16:creationId xmlns:a16="http://schemas.microsoft.com/office/drawing/2014/main" id="{2B5AAAE8-2473-44AE-AEE1-1FDA7F959297}"/>
              </a:ext>
            </a:extLst>
          </p:cNvPr>
          <p:cNvSpPr txBox="1"/>
          <p:nvPr/>
        </p:nvSpPr>
        <p:spPr>
          <a:xfrm>
            <a:off x="10124982" y="3046529"/>
            <a:ext cx="652743" cy="369332"/>
          </a:xfrm>
          <a:prstGeom prst="rect">
            <a:avLst/>
          </a:prstGeom>
          <a:noFill/>
        </p:spPr>
        <p:txBody>
          <a:bodyPr wrap="none" rtlCol="0">
            <a:spAutoFit/>
          </a:bodyPr>
          <a:lstStyle/>
          <a:p>
            <a:r>
              <a:rPr lang="en-US" b="1" i="1" dirty="0">
                <a:solidFill>
                  <a:srgbClr val="FF0000"/>
                </a:solidFill>
              </a:rPr>
              <a:t>2018</a:t>
            </a:r>
          </a:p>
        </p:txBody>
      </p:sp>
      <p:sp>
        <p:nvSpPr>
          <p:cNvPr id="7" name="TextBox 6">
            <a:extLst>
              <a:ext uri="{FF2B5EF4-FFF2-40B4-BE49-F238E27FC236}">
                <a16:creationId xmlns:a16="http://schemas.microsoft.com/office/drawing/2014/main" id="{C32A6373-0E7D-4C3B-AC66-0AC22D72A844}"/>
              </a:ext>
            </a:extLst>
          </p:cNvPr>
          <p:cNvSpPr txBox="1"/>
          <p:nvPr/>
        </p:nvSpPr>
        <p:spPr>
          <a:xfrm>
            <a:off x="8610600" y="1295400"/>
            <a:ext cx="652743" cy="369332"/>
          </a:xfrm>
          <a:prstGeom prst="rect">
            <a:avLst/>
          </a:prstGeom>
          <a:noFill/>
        </p:spPr>
        <p:txBody>
          <a:bodyPr wrap="none" rtlCol="0">
            <a:spAutoFit/>
          </a:bodyPr>
          <a:lstStyle/>
          <a:p>
            <a:r>
              <a:rPr lang="en-US" b="1" i="1" dirty="0">
                <a:solidFill>
                  <a:srgbClr val="006600"/>
                </a:solidFill>
              </a:rPr>
              <a:t>2009</a:t>
            </a:r>
          </a:p>
        </p:txBody>
      </p:sp>
      <p:cxnSp>
        <p:nvCxnSpPr>
          <p:cNvPr id="8" name="Straight Connector 7">
            <a:extLst>
              <a:ext uri="{FF2B5EF4-FFF2-40B4-BE49-F238E27FC236}">
                <a16:creationId xmlns:a16="http://schemas.microsoft.com/office/drawing/2014/main" id="{6BCA7FA9-BB39-4A6B-BD80-EFC34144A254}"/>
              </a:ext>
            </a:extLst>
          </p:cNvPr>
          <p:cNvCxnSpPr>
            <a:cxnSpLocks/>
          </p:cNvCxnSpPr>
          <p:nvPr/>
        </p:nvCxnSpPr>
        <p:spPr>
          <a:xfrm flipV="1">
            <a:off x="3999272" y="1799304"/>
            <a:ext cx="0" cy="4038600"/>
          </a:xfrm>
          <a:prstGeom prst="line">
            <a:avLst/>
          </a:prstGeom>
          <a:ln w="317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BACE2A9-A8F9-4830-B66C-88050044E3DC}"/>
              </a:ext>
            </a:extLst>
          </p:cNvPr>
          <p:cNvSpPr txBox="1"/>
          <p:nvPr/>
        </p:nvSpPr>
        <p:spPr>
          <a:xfrm>
            <a:off x="3571569" y="1452092"/>
            <a:ext cx="928459" cy="369332"/>
          </a:xfrm>
          <a:prstGeom prst="rect">
            <a:avLst/>
          </a:prstGeom>
          <a:noFill/>
        </p:spPr>
        <p:txBody>
          <a:bodyPr wrap="none" rtlCol="0">
            <a:spAutoFit/>
          </a:bodyPr>
          <a:lstStyle/>
          <a:p>
            <a:r>
              <a:rPr lang="en-US" b="1" dirty="0"/>
              <a:t>April 19</a:t>
            </a:r>
          </a:p>
        </p:txBody>
      </p:sp>
      <p:sp>
        <p:nvSpPr>
          <p:cNvPr id="11" name="TextBox 10">
            <a:extLst>
              <a:ext uri="{FF2B5EF4-FFF2-40B4-BE49-F238E27FC236}">
                <a16:creationId xmlns:a16="http://schemas.microsoft.com/office/drawing/2014/main" id="{BB232859-379C-4047-91D9-01791A1197D5}"/>
              </a:ext>
            </a:extLst>
          </p:cNvPr>
          <p:cNvSpPr txBox="1"/>
          <p:nvPr/>
        </p:nvSpPr>
        <p:spPr>
          <a:xfrm>
            <a:off x="1496559" y="2378535"/>
            <a:ext cx="1905010" cy="584775"/>
          </a:xfrm>
          <a:prstGeom prst="rect">
            <a:avLst/>
          </a:prstGeom>
          <a:noFill/>
        </p:spPr>
        <p:txBody>
          <a:bodyPr wrap="none" rtlCol="0">
            <a:spAutoFit/>
          </a:bodyPr>
          <a:lstStyle/>
          <a:p>
            <a:pPr algn="ctr"/>
            <a:r>
              <a:rPr lang="en-US" sz="1600" b="1" i="1" dirty="0">
                <a:solidFill>
                  <a:srgbClr val="006600"/>
                </a:solidFill>
              </a:rPr>
              <a:t>Much Wetter before</a:t>
            </a:r>
          </a:p>
          <a:p>
            <a:pPr algn="ctr"/>
            <a:r>
              <a:rPr lang="en-US" sz="1600" b="1" i="1" dirty="0">
                <a:solidFill>
                  <a:srgbClr val="006600"/>
                </a:solidFill>
              </a:rPr>
              <a:t>Dryness Develops</a:t>
            </a:r>
          </a:p>
        </p:txBody>
      </p:sp>
      <p:sp>
        <p:nvSpPr>
          <p:cNvPr id="12" name="TextBox 11">
            <a:extLst>
              <a:ext uri="{FF2B5EF4-FFF2-40B4-BE49-F238E27FC236}">
                <a16:creationId xmlns:a16="http://schemas.microsoft.com/office/drawing/2014/main" id="{987413B6-6C34-4CA5-A939-C306A83A77A9}"/>
              </a:ext>
            </a:extLst>
          </p:cNvPr>
          <p:cNvSpPr txBox="1"/>
          <p:nvPr/>
        </p:nvSpPr>
        <p:spPr>
          <a:xfrm>
            <a:off x="6403935" y="1964323"/>
            <a:ext cx="1316386" cy="338554"/>
          </a:xfrm>
          <a:prstGeom prst="rect">
            <a:avLst/>
          </a:prstGeom>
          <a:noFill/>
        </p:spPr>
        <p:txBody>
          <a:bodyPr wrap="none" rtlCol="0">
            <a:spAutoFit/>
          </a:bodyPr>
          <a:lstStyle/>
          <a:p>
            <a:pPr algn="ctr"/>
            <a:r>
              <a:rPr lang="en-US" sz="1600" b="1" i="1" dirty="0">
                <a:solidFill>
                  <a:srgbClr val="006600"/>
                </a:solidFill>
              </a:rPr>
              <a:t>“Bonus Rain”</a:t>
            </a:r>
          </a:p>
        </p:txBody>
      </p:sp>
      <p:sp>
        <p:nvSpPr>
          <p:cNvPr id="3" name="TextBox 2">
            <a:extLst>
              <a:ext uri="{FF2B5EF4-FFF2-40B4-BE49-F238E27FC236}">
                <a16:creationId xmlns:a16="http://schemas.microsoft.com/office/drawing/2014/main" id="{0A53A0CE-B785-4125-A646-E82626879625}"/>
              </a:ext>
            </a:extLst>
          </p:cNvPr>
          <p:cNvSpPr txBox="1"/>
          <p:nvPr/>
        </p:nvSpPr>
        <p:spPr>
          <a:xfrm>
            <a:off x="8192729" y="3926432"/>
            <a:ext cx="3152979" cy="1569660"/>
          </a:xfrm>
          <a:prstGeom prst="rect">
            <a:avLst/>
          </a:prstGeom>
          <a:solidFill>
            <a:schemeClr val="bg1"/>
          </a:solidFill>
        </p:spPr>
        <p:txBody>
          <a:bodyPr wrap="none" rtlCol="0">
            <a:spAutoFit/>
          </a:bodyPr>
          <a:lstStyle/>
          <a:p>
            <a:r>
              <a:rPr lang="en-US" sz="2400" dirty="0"/>
              <a:t>2</a:t>
            </a:r>
            <a:r>
              <a:rPr lang="en-US" sz="2400" baseline="30000" dirty="0"/>
              <a:t>nd</a:t>
            </a:r>
            <a:r>
              <a:rPr lang="en-US" sz="2400" dirty="0"/>
              <a:t> Corn *Yield vs Trend</a:t>
            </a:r>
          </a:p>
          <a:p>
            <a:r>
              <a:rPr lang="en-US" dirty="0"/>
              <a:t>      2008/09: +15% (record)</a:t>
            </a:r>
          </a:p>
          <a:p>
            <a:r>
              <a:rPr lang="en-US" dirty="0"/>
              <a:t>      2017/18:    -3%</a:t>
            </a:r>
          </a:p>
          <a:p>
            <a:endParaRPr lang="en-US" dirty="0"/>
          </a:p>
          <a:p>
            <a:r>
              <a:rPr lang="en-US" dirty="0"/>
              <a:t>        *CONAB: 2000-2019</a:t>
            </a:r>
          </a:p>
        </p:txBody>
      </p:sp>
      <p:grpSp>
        <p:nvGrpSpPr>
          <p:cNvPr id="13" name="Group 67">
            <a:extLst>
              <a:ext uri="{FF2B5EF4-FFF2-40B4-BE49-F238E27FC236}">
                <a16:creationId xmlns:a16="http://schemas.microsoft.com/office/drawing/2014/main" id="{31AF8AE3-7CB3-4DA7-9152-E1EC19C0294C}"/>
              </a:ext>
            </a:extLst>
          </p:cNvPr>
          <p:cNvGrpSpPr>
            <a:grpSpLocks/>
          </p:cNvGrpSpPr>
          <p:nvPr/>
        </p:nvGrpSpPr>
        <p:grpSpPr bwMode="auto">
          <a:xfrm>
            <a:off x="76200" y="6459537"/>
            <a:ext cx="2595563" cy="398463"/>
            <a:chOff x="96" y="4080"/>
            <a:chExt cx="1635" cy="251"/>
          </a:xfrm>
        </p:grpSpPr>
        <p:sp>
          <p:nvSpPr>
            <p:cNvPr id="14" name="Text Box 68">
              <a:extLst>
                <a:ext uri="{FF2B5EF4-FFF2-40B4-BE49-F238E27FC236}">
                  <a16:creationId xmlns:a16="http://schemas.microsoft.com/office/drawing/2014/main" id="{34A2C1AE-DC32-4613-99AD-C6295C4BDD58}"/>
                </a:ext>
              </a:extLst>
            </p:cNvPr>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15" name="Picture 69" descr="USDALOGO">
              <a:extLst>
                <a:ext uri="{FF2B5EF4-FFF2-40B4-BE49-F238E27FC236}">
                  <a16:creationId xmlns:a16="http://schemas.microsoft.com/office/drawing/2014/main" id="{A3DF67BF-6C7F-468F-AA05-43F42D614FA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70">
              <a:extLst>
                <a:ext uri="{FF2B5EF4-FFF2-40B4-BE49-F238E27FC236}">
                  <a16:creationId xmlns:a16="http://schemas.microsoft.com/office/drawing/2014/main" id="{A0689648-A872-43DE-8707-773B45898E84}"/>
                </a:ext>
              </a:extLst>
            </p:cNvPr>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Tree>
    <p:extLst>
      <p:ext uri="{BB962C8B-B14F-4D97-AF65-F5344CB8AC3E}">
        <p14:creationId xmlns:p14="http://schemas.microsoft.com/office/powerpoint/2010/main" val="10627694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Map&#10;&#10;Description automatically generated">
            <a:extLst>
              <a:ext uri="{FF2B5EF4-FFF2-40B4-BE49-F238E27FC236}">
                <a16:creationId xmlns:a16="http://schemas.microsoft.com/office/drawing/2014/main" id="{1F7E06C9-10BC-42BA-8F36-7741F40B41B5}"/>
              </a:ext>
            </a:extLst>
          </p:cNvPr>
          <p:cNvPicPr>
            <a:picLocks noChangeAspect="1"/>
          </p:cNvPicPr>
          <p:nvPr/>
        </p:nvPicPr>
        <p:blipFill rotWithShape="1">
          <a:blip r:embed="rId3">
            <a:extLst>
              <a:ext uri="{28A0092B-C50C-407E-A947-70E740481C1C}">
                <a14:useLocalDpi xmlns:a14="http://schemas.microsoft.com/office/drawing/2010/main" val="0"/>
              </a:ext>
            </a:extLst>
          </a:blip>
          <a:srcRect l="21927" t="7568" r="27985"/>
          <a:stretch/>
        </p:blipFill>
        <p:spPr>
          <a:xfrm>
            <a:off x="6096000" y="827314"/>
            <a:ext cx="6096000" cy="5583195"/>
          </a:xfrm>
          <a:prstGeom prst="rect">
            <a:avLst/>
          </a:prstGeom>
          <a:ln>
            <a:solidFill>
              <a:schemeClr val="tx1">
                <a:alpha val="99000"/>
              </a:schemeClr>
            </a:solidFill>
          </a:ln>
        </p:spPr>
      </p:pic>
      <p:pic>
        <p:nvPicPr>
          <p:cNvPr id="3" name="Picture 2" descr="Map&#10;&#10;Description automatically generated">
            <a:extLst>
              <a:ext uri="{FF2B5EF4-FFF2-40B4-BE49-F238E27FC236}">
                <a16:creationId xmlns:a16="http://schemas.microsoft.com/office/drawing/2014/main" id="{07F44553-7175-4EE8-8608-CE98831546B2}"/>
              </a:ext>
            </a:extLst>
          </p:cNvPr>
          <p:cNvPicPr>
            <a:picLocks noChangeAspect="1"/>
          </p:cNvPicPr>
          <p:nvPr/>
        </p:nvPicPr>
        <p:blipFill rotWithShape="1">
          <a:blip r:embed="rId4">
            <a:extLst>
              <a:ext uri="{28A0092B-C50C-407E-A947-70E740481C1C}">
                <a14:useLocalDpi xmlns:a14="http://schemas.microsoft.com/office/drawing/2010/main" val="0"/>
              </a:ext>
            </a:extLst>
          </a:blip>
          <a:srcRect l="22810" t="7995" r="27382" b="-172"/>
          <a:stretch/>
        </p:blipFill>
        <p:spPr>
          <a:xfrm>
            <a:off x="-1" y="827314"/>
            <a:ext cx="6096000" cy="5583195"/>
          </a:xfrm>
          <a:prstGeom prst="rect">
            <a:avLst/>
          </a:prstGeom>
          <a:ln w="12700">
            <a:solidFill>
              <a:schemeClr val="tx1"/>
            </a:solidFill>
          </a:ln>
        </p:spPr>
      </p:pic>
      <p:grpSp>
        <p:nvGrpSpPr>
          <p:cNvPr id="51" name="Group 67">
            <a:extLst>
              <a:ext uri="{FF2B5EF4-FFF2-40B4-BE49-F238E27FC236}">
                <a16:creationId xmlns:a16="http://schemas.microsoft.com/office/drawing/2014/main" id="{853E71C4-8D8B-40AE-904F-AD0BB899FA1C}"/>
              </a:ext>
            </a:extLst>
          </p:cNvPr>
          <p:cNvGrpSpPr>
            <a:grpSpLocks/>
          </p:cNvGrpSpPr>
          <p:nvPr/>
        </p:nvGrpSpPr>
        <p:grpSpPr bwMode="auto">
          <a:xfrm>
            <a:off x="76200" y="6459537"/>
            <a:ext cx="2595563" cy="398463"/>
            <a:chOff x="96" y="4080"/>
            <a:chExt cx="1635" cy="251"/>
          </a:xfrm>
        </p:grpSpPr>
        <p:sp>
          <p:nvSpPr>
            <p:cNvPr id="54" name="Text Box 68">
              <a:extLst>
                <a:ext uri="{FF2B5EF4-FFF2-40B4-BE49-F238E27FC236}">
                  <a16:creationId xmlns:a16="http://schemas.microsoft.com/office/drawing/2014/main" id="{5F894FAE-94EE-4679-84DC-0528541445D4}"/>
                </a:ext>
              </a:extLst>
            </p:cNvPr>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58" name="Picture 69" descr="USDALOGO">
              <a:extLst>
                <a:ext uri="{FF2B5EF4-FFF2-40B4-BE49-F238E27FC236}">
                  <a16:creationId xmlns:a16="http://schemas.microsoft.com/office/drawing/2014/main" id="{8FF103BF-AD3D-4FB6-B9EF-92FAE26A1D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 name="Text Box 70">
              <a:extLst>
                <a:ext uri="{FF2B5EF4-FFF2-40B4-BE49-F238E27FC236}">
                  <a16:creationId xmlns:a16="http://schemas.microsoft.com/office/drawing/2014/main" id="{3819A08E-EB1C-4AB9-BE98-8FA6C2E0165F}"/>
                </a:ext>
              </a:extLst>
            </p:cNvPr>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grpSp>
        <p:nvGrpSpPr>
          <p:cNvPr id="60" name="Group 89">
            <a:extLst>
              <a:ext uri="{FF2B5EF4-FFF2-40B4-BE49-F238E27FC236}">
                <a16:creationId xmlns:a16="http://schemas.microsoft.com/office/drawing/2014/main" id="{B245374E-D53B-4930-B23B-18255E069188}"/>
              </a:ext>
            </a:extLst>
          </p:cNvPr>
          <p:cNvGrpSpPr>
            <a:grpSpLocks/>
          </p:cNvGrpSpPr>
          <p:nvPr/>
        </p:nvGrpSpPr>
        <p:grpSpPr bwMode="auto">
          <a:xfrm>
            <a:off x="3543151" y="5437571"/>
            <a:ext cx="2514898" cy="1006778"/>
            <a:chOff x="5382383" y="2312423"/>
            <a:chExt cx="2648617" cy="1060310"/>
          </a:xfrm>
        </p:grpSpPr>
        <p:sp>
          <p:nvSpPr>
            <p:cNvPr id="61" name="Text Box 109">
              <a:extLst>
                <a:ext uri="{FF2B5EF4-FFF2-40B4-BE49-F238E27FC236}">
                  <a16:creationId xmlns:a16="http://schemas.microsoft.com/office/drawing/2014/main" id="{0F8C1946-E52F-48EE-865B-4B2916A18937}"/>
                </a:ext>
              </a:extLst>
            </p:cNvPr>
            <p:cNvSpPr txBox="1">
              <a:spLocks noChangeArrowheads="1"/>
            </p:cNvSpPr>
            <p:nvPr/>
          </p:nvSpPr>
          <p:spPr bwMode="auto">
            <a:xfrm>
              <a:off x="7265443" y="3095792"/>
              <a:ext cx="643557" cy="267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050" b="1"/>
                <a:t>Higher</a:t>
              </a:r>
            </a:p>
          </p:txBody>
        </p:sp>
        <p:sp>
          <p:nvSpPr>
            <p:cNvPr id="62" name="Text Box 110">
              <a:extLst>
                <a:ext uri="{FF2B5EF4-FFF2-40B4-BE49-F238E27FC236}">
                  <a16:creationId xmlns:a16="http://schemas.microsoft.com/office/drawing/2014/main" id="{2BB397AC-5593-4726-A3A9-909451ABF1A8}"/>
                </a:ext>
              </a:extLst>
            </p:cNvPr>
            <p:cNvSpPr txBox="1">
              <a:spLocks noChangeArrowheads="1"/>
            </p:cNvSpPr>
            <p:nvPr/>
          </p:nvSpPr>
          <p:spPr bwMode="auto">
            <a:xfrm>
              <a:off x="5382383" y="2312423"/>
              <a:ext cx="2648617" cy="48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200" b="1" dirty="0"/>
                <a:t>Corn Yields</a:t>
              </a:r>
            </a:p>
            <a:p>
              <a:pPr algn="ctr" eaLnBrk="1" hangingPunct="1">
                <a:spcBef>
                  <a:spcPct val="0"/>
                </a:spcBef>
                <a:buFontTx/>
                <a:buNone/>
              </a:pPr>
              <a:r>
                <a:rPr lang="en-US" altLang="en-US" sz="1200" b="1" dirty="0"/>
                <a:t>*Average (2015/16 – 2019/20)</a:t>
              </a:r>
            </a:p>
          </p:txBody>
        </p:sp>
        <p:sp>
          <p:nvSpPr>
            <p:cNvPr id="63" name="Line 111">
              <a:extLst>
                <a:ext uri="{FF2B5EF4-FFF2-40B4-BE49-F238E27FC236}">
                  <a16:creationId xmlns:a16="http://schemas.microsoft.com/office/drawing/2014/main" id="{E7A49137-C170-4962-91A1-BF30B1A5BCD5}"/>
                </a:ext>
              </a:extLst>
            </p:cNvPr>
            <p:cNvSpPr>
              <a:spLocks noChangeShapeType="1"/>
            </p:cNvSpPr>
            <p:nvPr/>
          </p:nvSpPr>
          <p:spPr bwMode="auto">
            <a:xfrm>
              <a:off x="6310313" y="3233904"/>
              <a:ext cx="9017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64" name="Text Box 113">
              <a:extLst>
                <a:ext uri="{FF2B5EF4-FFF2-40B4-BE49-F238E27FC236}">
                  <a16:creationId xmlns:a16="http://schemas.microsoft.com/office/drawing/2014/main" id="{E96994ED-84C9-400D-9F55-AC75B96A78FF}"/>
                </a:ext>
              </a:extLst>
            </p:cNvPr>
            <p:cNvSpPr txBox="1">
              <a:spLocks noChangeArrowheads="1"/>
            </p:cNvSpPr>
            <p:nvPr/>
          </p:nvSpPr>
          <p:spPr bwMode="auto">
            <a:xfrm>
              <a:off x="6280152" y="3005304"/>
              <a:ext cx="194553" cy="267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050" i="1" dirty="0"/>
            </a:p>
          </p:txBody>
        </p:sp>
        <p:sp>
          <p:nvSpPr>
            <p:cNvPr id="65" name="Text Box 114">
              <a:extLst>
                <a:ext uri="{FF2B5EF4-FFF2-40B4-BE49-F238E27FC236}">
                  <a16:creationId xmlns:a16="http://schemas.microsoft.com/office/drawing/2014/main" id="{1118F60D-68EA-4916-919F-0E9CE6E9348F}"/>
                </a:ext>
              </a:extLst>
            </p:cNvPr>
            <p:cNvSpPr txBox="1">
              <a:spLocks noChangeArrowheads="1"/>
            </p:cNvSpPr>
            <p:nvPr/>
          </p:nvSpPr>
          <p:spPr bwMode="auto">
            <a:xfrm>
              <a:off x="5586413" y="3105316"/>
              <a:ext cx="715963" cy="267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50" b="1"/>
                <a:t>Lower</a:t>
              </a:r>
            </a:p>
          </p:txBody>
        </p:sp>
        <p:sp>
          <p:nvSpPr>
            <p:cNvPr id="67" name="Rectangle 116">
              <a:extLst>
                <a:ext uri="{FF2B5EF4-FFF2-40B4-BE49-F238E27FC236}">
                  <a16:creationId xmlns:a16="http://schemas.microsoft.com/office/drawing/2014/main" id="{AD311425-6B29-47F5-997C-8F504A659A7D}"/>
                </a:ext>
              </a:extLst>
            </p:cNvPr>
            <p:cNvSpPr>
              <a:spLocks noChangeArrowheads="1"/>
            </p:cNvSpPr>
            <p:nvPr/>
          </p:nvSpPr>
          <p:spPr bwMode="auto">
            <a:xfrm>
              <a:off x="5811838" y="2783053"/>
              <a:ext cx="373063" cy="242888"/>
            </a:xfrm>
            <a:prstGeom prst="rect">
              <a:avLst/>
            </a:prstGeom>
            <a:solidFill>
              <a:srgbClr val="FFB64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600"/>
            </a:p>
          </p:txBody>
        </p:sp>
        <p:sp>
          <p:nvSpPr>
            <p:cNvPr id="68" name="Rectangle 117">
              <a:extLst>
                <a:ext uri="{FF2B5EF4-FFF2-40B4-BE49-F238E27FC236}">
                  <a16:creationId xmlns:a16="http://schemas.microsoft.com/office/drawing/2014/main" id="{D4FA516B-6C90-460D-822E-D6AC793043BA}"/>
                </a:ext>
              </a:extLst>
            </p:cNvPr>
            <p:cNvSpPr>
              <a:spLocks noChangeArrowheads="1"/>
            </p:cNvSpPr>
            <p:nvPr/>
          </p:nvSpPr>
          <p:spPr bwMode="auto">
            <a:xfrm>
              <a:off x="6323013" y="2794166"/>
              <a:ext cx="374650" cy="230188"/>
            </a:xfrm>
            <a:prstGeom prst="rect">
              <a:avLst/>
            </a:prstGeom>
            <a:solidFill>
              <a:srgbClr val="B9774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600"/>
            </a:p>
          </p:txBody>
        </p:sp>
        <p:sp>
          <p:nvSpPr>
            <p:cNvPr id="69" name="Rectangle 118">
              <a:extLst>
                <a:ext uri="{FF2B5EF4-FFF2-40B4-BE49-F238E27FC236}">
                  <a16:creationId xmlns:a16="http://schemas.microsoft.com/office/drawing/2014/main" id="{C1291FC5-C101-4CB6-95E7-C34D3930EC5A}"/>
                </a:ext>
              </a:extLst>
            </p:cNvPr>
            <p:cNvSpPr>
              <a:spLocks noChangeArrowheads="1"/>
            </p:cNvSpPr>
            <p:nvPr/>
          </p:nvSpPr>
          <p:spPr bwMode="auto">
            <a:xfrm>
              <a:off x="6804026" y="2792578"/>
              <a:ext cx="376238" cy="223838"/>
            </a:xfrm>
            <a:prstGeom prst="rect">
              <a:avLst/>
            </a:prstGeom>
            <a:solidFill>
              <a:srgbClr val="CCFFCC">
                <a:alpha val="54902"/>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600" dirty="0"/>
            </a:p>
          </p:txBody>
        </p:sp>
        <p:sp>
          <p:nvSpPr>
            <p:cNvPr id="70" name="Rectangle 119">
              <a:extLst>
                <a:ext uri="{FF2B5EF4-FFF2-40B4-BE49-F238E27FC236}">
                  <a16:creationId xmlns:a16="http://schemas.microsoft.com/office/drawing/2014/main" id="{B09A6112-F8C2-4094-93C0-E28E87ABB0B0}"/>
                </a:ext>
              </a:extLst>
            </p:cNvPr>
            <p:cNvSpPr>
              <a:spLocks noChangeArrowheads="1"/>
            </p:cNvSpPr>
            <p:nvPr/>
          </p:nvSpPr>
          <p:spPr bwMode="auto">
            <a:xfrm>
              <a:off x="7318376" y="2794166"/>
              <a:ext cx="379413" cy="223838"/>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600" dirty="0"/>
            </a:p>
          </p:txBody>
        </p:sp>
      </p:grpSp>
      <p:grpSp>
        <p:nvGrpSpPr>
          <p:cNvPr id="71" name="Group 89">
            <a:extLst>
              <a:ext uri="{FF2B5EF4-FFF2-40B4-BE49-F238E27FC236}">
                <a16:creationId xmlns:a16="http://schemas.microsoft.com/office/drawing/2014/main" id="{16600EBC-4D0B-4964-B9A1-25AECF5E4E28}"/>
              </a:ext>
            </a:extLst>
          </p:cNvPr>
          <p:cNvGrpSpPr>
            <a:grpSpLocks/>
          </p:cNvGrpSpPr>
          <p:nvPr/>
        </p:nvGrpSpPr>
        <p:grpSpPr bwMode="auto">
          <a:xfrm>
            <a:off x="9762587" y="5437570"/>
            <a:ext cx="2514898" cy="1008265"/>
            <a:chOff x="5367721" y="2310857"/>
            <a:chExt cx="2648617" cy="1061876"/>
          </a:xfrm>
        </p:grpSpPr>
        <p:sp>
          <p:nvSpPr>
            <p:cNvPr id="72" name="Text Box 109">
              <a:extLst>
                <a:ext uri="{FF2B5EF4-FFF2-40B4-BE49-F238E27FC236}">
                  <a16:creationId xmlns:a16="http://schemas.microsoft.com/office/drawing/2014/main" id="{7BFE6196-732A-4D4F-AC69-65EE48C9DB55}"/>
                </a:ext>
              </a:extLst>
            </p:cNvPr>
            <p:cNvSpPr txBox="1">
              <a:spLocks noChangeArrowheads="1"/>
            </p:cNvSpPr>
            <p:nvPr/>
          </p:nvSpPr>
          <p:spPr bwMode="auto">
            <a:xfrm>
              <a:off x="7265443" y="3095792"/>
              <a:ext cx="643557" cy="267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050" b="1"/>
                <a:t>Higher</a:t>
              </a:r>
            </a:p>
          </p:txBody>
        </p:sp>
        <p:sp>
          <p:nvSpPr>
            <p:cNvPr id="73" name="Text Box 110">
              <a:extLst>
                <a:ext uri="{FF2B5EF4-FFF2-40B4-BE49-F238E27FC236}">
                  <a16:creationId xmlns:a16="http://schemas.microsoft.com/office/drawing/2014/main" id="{5AC84739-CC26-4D40-A032-9D5B4764DC9D}"/>
                </a:ext>
              </a:extLst>
            </p:cNvPr>
            <p:cNvSpPr txBox="1">
              <a:spLocks noChangeArrowheads="1"/>
            </p:cNvSpPr>
            <p:nvPr/>
          </p:nvSpPr>
          <p:spPr bwMode="auto">
            <a:xfrm>
              <a:off x="5367721" y="2310857"/>
              <a:ext cx="2648617" cy="48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200" b="1" dirty="0"/>
                <a:t>Soy Yields</a:t>
              </a:r>
            </a:p>
            <a:p>
              <a:pPr algn="ctr" eaLnBrk="1" hangingPunct="1">
                <a:spcBef>
                  <a:spcPct val="0"/>
                </a:spcBef>
                <a:buFontTx/>
                <a:buNone/>
              </a:pPr>
              <a:r>
                <a:rPr lang="en-US" altLang="en-US" sz="1200" b="1" dirty="0"/>
                <a:t>*Average (2015/16 – 2019/20)</a:t>
              </a:r>
            </a:p>
          </p:txBody>
        </p:sp>
        <p:sp>
          <p:nvSpPr>
            <p:cNvPr id="74" name="Line 111">
              <a:extLst>
                <a:ext uri="{FF2B5EF4-FFF2-40B4-BE49-F238E27FC236}">
                  <a16:creationId xmlns:a16="http://schemas.microsoft.com/office/drawing/2014/main" id="{BAED150B-64FF-4037-8D2A-670E8D0253FE}"/>
                </a:ext>
              </a:extLst>
            </p:cNvPr>
            <p:cNvSpPr>
              <a:spLocks noChangeShapeType="1"/>
            </p:cNvSpPr>
            <p:nvPr/>
          </p:nvSpPr>
          <p:spPr bwMode="auto">
            <a:xfrm>
              <a:off x="6310313" y="3233904"/>
              <a:ext cx="9017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75" name="Text Box 113">
              <a:extLst>
                <a:ext uri="{FF2B5EF4-FFF2-40B4-BE49-F238E27FC236}">
                  <a16:creationId xmlns:a16="http://schemas.microsoft.com/office/drawing/2014/main" id="{099A21C1-AC5B-4A5D-845D-907A5A0B60AF}"/>
                </a:ext>
              </a:extLst>
            </p:cNvPr>
            <p:cNvSpPr txBox="1">
              <a:spLocks noChangeArrowheads="1"/>
            </p:cNvSpPr>
            <p:nvPr/>
          </p:nvSpPr>
          <p:spPr bwMode="auto">
            <a:xfrm>
              <a:off x="6280152" y="3005304"/>
              <a:ext cx="194553" cy="267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050" i="1" dirty="0"/>
            </a:p>
          </p:txBody>
        </p:sp>
        <p:sp>
          <p:nvSpPr>
            <p:cNvPr id="76" name="Text Box 114">
              <a:extLst>
                <a:ext uri="{FF2B5EF4-FFF2-40B4-BE49-F238E27FC236}">
                  <a16:creationId xmlns:a16="http://schemas.microsoft.com/office/drawing/2014/main" id="{521D55C9-3BD3-4FA0-9EB9-0179366CB93C}"/>
                </a:ext>
              </a:extLst>
            </p:cNvPr>
            <p:cNvSpPr txBox="1">
              <a:spLocks noChangeArrowheads="1"/>
            </p:cNvSpPr>
            <p:nvPr/>
          </p:nvSpPr>
          <p:spPr bwMode="auto">
            <a:xfrm>
              <a:off x="5586413" y="3105316"/>
              <a:ext cx="715963" cy="267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50" b="1"/>
                <a:t>Lower</a:t>
              </a:r>
            </a:p>
          </p:txBody>
        </p:sp>
        <p:sp>
          <p:nvSpPr>
            <p:cNvPr id="77" name="Rectangle 116">
              <a:extLst>
                <a:ext uri="{FF2B5EF4-FFF2-40B4-BE49-F238E27FC236}">
                  <a16:creationId xmlns:a16="http://schemas.microsoft.com/office/drawing/2014/main" id="{BCDA0830-2B89-44EB-A049-6EA9D015FCEB}"/>
                </a:ext>
              </a:extLst>
            </p:cNvPr>
            <p:cNvSpPr>
              <a:spLocks noChangeArrowheads="1"/>
            </p:cNvSpPr>
            <p:nvPr/>
          </p:nvSpPr>
          <p:spPr bwMode="auto">
            <a:xfrm>
              <a:off x="5811838" y="2783053"/>
              <a:ext cx="373063" cy="242888"/>
            </a:xfrm>
            <a:prstGeom prst="rect">
              <a:avLst/>
            </a:prstGeom>
            <a:solidFill>
              <a:srgbClr val="FFB64B"/>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600"/>
            </a:p>
          </p:txBody>
        </p:sp>
        <p:sp>
          <p:nvSpPr>
            <p:cNvPr id="78" name="Rectangle 117">
              <a:extLst>
                <a:ext uri="{FF2B5EF4-FFF2-40B4-BE49-F238E27FC236}">
                  <a16:creationId xmlns:a16="http://schemas.microsoft.com/office/drawing/2014/main" id="{A3034C7F-C5AB-4862-9C2A-9E9ADDFC08F7}"/>
                </a:ext>
              </a:extLst>
            </p:cNvPr>
            <p:cNvSpPr>
              <a:spLocks noChangeArrowheads="1"/>
            </p:cNvSpPr>
            <p:nvPr/>
          </p:nvSpPr>
          <p:spPr bwMode="auto">
            <a:xfrm>
              <a:off x="6323013" y="2794166"/>
              <a:ext cx="374650" cy="230188"/>
            </a:xfrm>
            <a:prstGeom prst="rect">
              <a:avLst/>
            </a:prstGeom>
            <a:solidFill>
              <a:srgbClr val="B9774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600"/>
            </a:p>
          </p:txBody>
        </p:sp>
        <p:sp>
          <p:nvSpPr>
            <p:cNvPr id="79" name="Rectangle 118">
              <a:extLst>
                <a:ext uri="{FF2B5EF4-FFF2-40B4-BE49-F238E27FC236}">
                  <a16:creationId xmlns:a16="http://schemas.microsoft.com/office/drawing/2014/main" id="{4D16A38A-F7BF-455D-9E99-32BCEC846CE7}"/>
                </a:ext>
              </a:extLst>
            </p:cNvPr>
            <p:cNvSpPr>
              <a:spLocks noChangeArrowheads="1"/>
            </p:cNvSpPr>
            <p:nvPr/>
          </p:nvSpPr>
          <p:spPr bwMode="auto">
            <a:xfrm>
              <a:off x="6804026" y="2792578"/>
              <a:ext cx="376238" cy="223838"/>
            </a:xfrm>
            <a:prstGeom prst="rect">
              <a:avLst/>
            </a:prstGeom>
            <a:solidFill>
              <a:srgbClr val="CCFFCC">
                <a:alpha val="55293"/>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600" dirty="0"/>
            </a:p>
          </p:txBody>
        </p:sp>
        <p:sp>
          <p:nvSpPr>
            <p:cNvPr id="80" name="Rectangle 119">
              <a:extLst>
                <a:ext uri="{FF2B5EF4-FFF2-40B4-BE49-F238E27FC236}">
                  <a16:creationId xmlns:a16="http://schemas.microsoft.com/office/drawing/2014/main" id="{9DD3AFFA-D030-475C-AC8A-05AA86923531}"/>
                </a:ext>
              </a:extLst>
            </p:cNvPr>
            <p:cNvSpPr>
              <a:spLocks noChangeArrowheads="1"/>
            </p:cNvSpPr>
            <p:nvPr/>
          </p:nvSpPr>
          <p:spPr bwMode="auto">
            <a:xfrm>
              <a:off x="7318376" y="2794166"/>
              <a:ext cx="379413" cy="223838"/>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600" dirty="0"/>
            </a:p>
          </p:txBody>
        </p:sp>
      </p:grpSp>
      <p:sp>
        <p:nvSpPr>
          <p:cNvPr id="82" name="TextBox 81">
            <a:extLst>
              <a:ext uri="{FF2B5EF4-FFF2-40B4-BE49-F238E27FC236}">
                <a16:creationId xmlns:a16="http://schemas.microsoft.com/office/drawing/2014/main" id="{0AA27BCF-A4F5-4682-9631-40637D9F2E8A}"/>
              </a:ext>
            </a:extLst>
          </p:cNvPr>
          <p:cNvSpPr txBox="1">
            <a:spLocks noChangeArrowheads="1"/>
          </p:cNvSpPr>
          <p:nvPr/>
        </p:nvSpPr>
        <p:spPr bwMode="auto">
          <a:xfrm>
            <a:off x="10793937" y="3895926"/>
            <a:ext cx="138162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050" b="1" dirty="0"/>
              <a:t>Stations in </a:t>
            </a:r>
          </a:p>
          <a:p>
            <a:pPr algn="ctr" eaLnBrk="1" hangingPunct="1">
              <a:spcBef>
                <a:spcPct val="0"/>
              </a:spcBef>
              <a:buFontTx/>
              <a:buNone/>
            </a:pPr>
            <a:r>
              <a:rPr lang="en-US" altLang="en-US" sz="1050" b="1" dirty="0"/>
              <a:t>“Main Crop Area”</a:t>
            </a:r>
          </a:p>
        </p:txBody>
      </p:sp>
      <p:sp>
        <p:nvSpPr>
          <p:cNvPr id="84" name="Oval 83">
            <a:extLst>
              <a:ext uri="{FF2B5EF4-FFF2-40B4-BE49-F238E27FC236}">
                <a16:creationId xmlns:a16="http://schemas.microsoft.com/office/drawing/2014/main" id="{E8F581CA-E2A7-4199-8FB1-92605C7D959C}"/>
              </a:ext>
            </a:extLst>
          </p:cNvPr>
          <p:cNvSpPr/>
          <p:nvPr/>
        </p:nvSpPr>
        <p:spPr>
          <a:xfrm>
            <a:off x="10700655" y="4038217"/>
            <a:ext cx="109240" cy="109240"/>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400"/>
          </a:p>
        </p:txBody>
      </p:sp>
      <p:sp>
        <p:nvSpPr>
          <p:cNvPr id="85" name="Text Box 115">
            <a:extLst>
              <a:ext uri="{FF2B5EF4-FFF2-40B4-BE49-F238E27FC236}">
                <a16:creationId xmlns:a16="http://schemas.microsoft.com/office/drawing/2014/main" id="{60D07DCC-72AA-4C4C-8AED-4BE95355266A}"/>
              </a:ext>
            </a:extLst>
          </p:cNvPr>
          <p:cNvSpPr txBox="1">
            <a:spLocks noChangeArrowheads="1"/>
          </p:cNvSpPr>
          <p:nvPr/>
        </p:nvSpPr>
        <p:spPr bwMode="auto">
          <a:xfrm>
            <a:off x="5071075" y="6474023"/>
            <a:ext cx="171072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b="1" dirty="0"/>
              <a:t>*Source: </a:t>
            </a:r>
            <a:r>
              <a:rPr lang="en-US" altLang="en-US" sz="1400" b="1" dirty="0" err="1"/>
              <a:t>SAGPyA</a:t>
            </a:r>
            <a:endParaRPr lang="en-US" altLang="en-US" sz="1400" b="1" dirty="0"/>
          </a:p>
        </p:txBody>
      </p:sp>
      <p:sp>
        <p:nvSpPr>
          <p:cNvPr id="98" name="TextBox 97">
            <a:extLst>
              <a:ext uri="{FF2B5EF4-FFF2-40B4-BE49-F238E27FC236}">
                <a16:creationId xmlns:a16="http://schemas.microsoft.com/office/drawing/2014/main" id="{F86E7586-5630-45DD-A617-B8DD60E8B2DD}"/>
              </a:ext>
            </a:extLst>
          </p:cNvPr>
          <p:cNvSpPr txBox="1">
            <a:spLocks noChangeArrowheads="1"/>
          </p:cNvSpPr>
          <p:nvPr/>
        </p:nvSpPr>
        <p:spPr bwMode="auto">
          <a:xfrm>
            <a:off x="3246716" y="4617865"/>
            <a:ext cx="5613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800" b="1" i="1" dirty="0">
                <a:cs typeface="Arial" panose="020B0604020202020204" pitchFamily="34" charset="0"/>
              </a:rPr>
              <a:t>Buenos</a:t>
            </a:r>
          </a:p>
          <a:p>
            <a:pPr algn="ctr" eaLnBrk="1" hangingPunct="1">
              <a:spcBef>
                <a:spcPct val="0"/>
              </a:spcBef>
              <a:buFontTx/>
              <a:buNone/>
            </a:pPr>
            <a:r>
              <a:rPr lang="en-US" altLang="en-US" sz="800" b="1" i="1" dirty="0">
                <a:cs typeface="Arial" panose="020B0604020202020204" pitchFamily="34" charset="0"/>
              </a:rPr>
              <a:t>Aires</a:t>
            </a:r>
          </a:p>
        </p:txBody>
      </p:sp>
      <p:sp>
        <p:nvSpPr>
          <p:cNvPr id="99" name="TextBox 98">
            <a:extLst>
              <a:ext uri="{FF2B5EF4-FFF2-40B4-BE49-F238E27FC236}">
                <a16:creationId xmlns:a16="http://schemas.microsoft.com/office/drawing/2014/main" id="{D4DAC46A-BA74-46DE-825F-238EE65E7ABE}"/>
              </a:ext>
            </a:extLst>
          </p:cNvPr>
          <p:cNvSpPr txBox="1">
            <a:spLocks noChangeArrowheads="1"/>
          </p:cNvSpPr>
          <p:nvPr/>
        </p:nvSpPr>
        <p:spPr bwMode="auto">
          <a:xfrm>
            <a:off x="1379756" y="4848696"/>
            <a:ext cx="67197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800" b="1" i="1" dirty="0">
                <a:cs typeface="Arial" panose="020B0604020202020204" pitchFamily="34" charset="0"/>
              </a:rPr>
              <a:t>La Pampa</a:t>
            </a:r>
          </a:p>
        </p:txBody>
      </p:sp>
      <p:sp>
        <p:nvSpPr>
          <p:cNvPr id="100" name="TextBox 99">
            <a:extLst>
              <a:ext uri="{FF2B5EF4-FFF2-40B4-BE49-F238E27FC236}">
                <a16:creationId xmlns:a16="http://schemas.microsoft.com/office/drawing/2014/main" id="{984D1FA8-3DA1-47FD-AC8C-A75F5791F9EF}"/>
              </a:ext>
            </a:extLst>
          </p:cNvPr>
          <p:cNvSpPr txBox="1">
            <a:spLocks noChangeArrowheads="1"/>
          </p:cNvSpPr>
          <p:nvPr/>
        </p:nvSpPr>
        <p:spPr bwMode="auto">
          <a:xfrm>
            <a:off x="3472420" y="3739522"/>
            <a:ext cx="44755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800" b="1" i="1" dirty="0">
                <a:cs typeface="Arial" panose="020B0604020202020204" pitchFamily="34" charset="0"/>
              </a:rPr>
              <a:t>Entre</a:t>
            </a:r>
          </a:p>
          <a:p>
            <a:pPr algn="ctr" eaLnBrk="1" hangingPunct="1">
              <a:spcBef>
                <a:spcPct val="0"/>
              </a:spcBef>
              <a:buFontTx/>
              <a:buNone/>
            </a:pPr>
            <a:r>
              <a:rPr lang="en-US" altLang="en-US" sz="800" b="1" i="1" dirty="0">
                <a:cs typeface="Arial" panose="020B0604020202020204" pitchFamily="34" charset="0"/>
              </a:rPr>
              <a:t>Rios</a:t>
            </a:r>
          </a:p>
        </p:txBody>
      </p:sp>
      <p:sp>
        <p:nvSpPr>
          <p:cNvPr id="101" name="TextBox 100">
            <a:extLst>
              <a:ext uri="{FF2B5EF4-FFF2-40B4-BE49-F238E27FC236}">
                <a16:creationId xmlns:a16="http://schemas.microsoft.com/office/drawing/2014/main" id="{8DD9BD8C-D9D4-4305-BA62-095B3685B10A}"/>
              </a:ext>
            </a:extLst>
          </p:cNvPr>
          <p:cNvSpPr txBox="1">
            <a:spLocks noChangeArrowheads="1"/>
          </p:cNvSpPr>
          <p:nvPr/>
        </p:nvSpPr>
        <p:spPr bwMode="auto">
          <a:xfrm>
            <a:off x="2994576" y="2939141"/>
            <a:ext cx="4651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800" b="1" i="1" dirty="0">
                <a:cs typeface="Arial" panose="020B0604020202020204" pitchFamily="34" charset="0"/>
              </a:rPr>
              <a:t>Santa</a:t>
            </a:r>
          </a:p>
          <a:p>
            <a:pPr algn="ctr" eaLnBrk="1" hangingPunct="1">
              <a:spcBef>
                <a:spcPct val="0"/>
              </a:spcBef>
              <a:buFontTx/>
              <a:buNone/>
            </a:pPr>
            <a:r>
              <a:rPr lang="en-US" altLang="en-US" sz="800" b="1" i="1" dirty="0">
                <a:cs typeface="Arial" panose="020B0604020202020204" pitchFamily="34" charset="0"/>
              </a:rPr>
              <a:t>Fe</a:t>
            </a:r>
          </a:p>
        </p:txBody>
      </p:sp>
      <p:sp>
        <p:nvSpPr>
          <p:cNvPr id="102" name="TextBox 101">
            <a:extLst>
              <a:ext uri="{FF2B5EF4-FFF2-40B4-BE49-F238E27FC236}">
                <a16:creationId xmlns:a16="http://schemas.microsoft.com/office/drawing/2014/main" id="{939DDB8D-4029-4E64-91EE-CBA502B9FD52}"/>
              </a:ext>
            </a:extLst>
          </p:cNvPr>
          <p:cNvSpPr txBox="1">
            <a:spLocks noChangeArrowheads="1"/>
          </p:cNvSpPr>
          <p:nvPr/>
        </p:nvSpPr>
        <p:spPr bwMode="auto">
          <a:xfrm>
            <a:off x="2181356" y="3492518"/>
            <a:ext cx="60625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800" b="1" i="1" dirty="0">
                <a:cs typeface="Arial" panose="020B0604020202020204" pitchFamily="34" charset="0"/>
              </a:rPr>
              <a:t>Cordoba</a:t>
            </a:r>
          </a:p>
        </p:txBody>
      </p:sp>
      <p:sp>
        <p:nvSpPr>
          <p:cNvPr id="103" name="TextBox 102">
            <a:extLst>
              <a:ext uri="{FF2B5EF4-FFF2-40B4-BE49-F238E27FC236}">
                <a16:creationId xmlns:a16="http://schemas.microsoft.com/office/drawing/2014/main" id="{87176D9F-06F6-4551-BBBD-0D6D41660792}"/>
              </a:ext>
            </a:extLst>
          </p:cNvPr>
          <p:cNvSpPr txBox="1">
            <a:spLocks noChangeArrowheads="1"/>
          </p:cNvSpPr>
          <p:nvPr/>
        </p:nvSpPr>
        <p:spPr bwMode="auto">
          <a:xfrm>
            <a:off x="3119598" y="2387182"/>
            <a:ext cx="49885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800" b="1" i="1" dirty="0">
                <a:cs typeface="Arial" panose="020B0604020202020204" pitchFamily="34" charset="0"/>
              </a:rPr>
              <a:t>Chaco</a:t>
            </a:r>
          </a:p>
        </p:txBody>
      </p:sp>
      <p:sp>
        <p:nvSpPr>
          <p:cNvPr id="104" name="TextBox 104">
            <a:extLst>
              <a:ext uri="{FF2B5EF4-FFF2-40B4-BE49-F238E27FC236}">
                <a16:creationId xmlns:a16="http://schemas.microsoft.com/office/drawing/2014/main" id="{BACEEFE8-5245-4FB4-9069-A4D54FDD0EEB}"/>
              </a:ext>
            </a:extLst>
          </p:cNvPr>
          <p:cNvSpPr txBox="1">
            <a:spLocks noChangeArrowheads="1"/>
          </p:cNvSpPr>
          <p:nvPr/>
        </p:nvSpPr>
        <p:spPr bwMode="auto">
          <a:xfrm>
            <a:off x="2174944" y="2475638"/>
            <a:ext cx="6190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800" b="1" i="1" dirty="0">
                <a:cs typeface="Arial" panose="020B0604020202020204" pitchFamily="34" charset="0"/>
              </a:rPr>
              <a:t>Santiago</a:t>
            </a:r>
          </a:p>
          <a:p>
            <a:pPr algn="ctr" eaLnBrk="1" hangingPunct="1">
              <a:spcBef>
                <a:spcPct val="0"/>
              </a:spcBef>
              <a:buFontTx/>
              <a:buNone/>
            </a:pPr>
            <a:r>
              <a:rPr lang="en-US" altLang="en-US" sz="800" b="1" i="1" dirty="0">
                <a:cs typeface="Arial" panose="020B0604020202020204" pitchFamily="34" charset="0"/>
              </a:rPr>
              <a:t>del</a:t>
            </a:r>
          </a:p>
          <a:p>
            <a:pPr algn="ctr" eaLnBrk="1" hangingPunct="1">
              <a:spcBef>
                <a:spcPct val="0"/>
              </a:spcBef>
              <a:buFontTx/>
              <a:buNone/>
            </a:pPr>
            <a:r>
              <a:rPr lang="en-US" altLang="en-US" sz="800" b="1" i="1" dirty="0">
                <a:cs typeface="Arial" panose="020B0604020202020204" pitchFamily="34" charset="0"/>
              </a:rPr>
              <a:t>Estero</a:t>
            </a:r>
          </a:p>
        </p:txBody>
      </p:sp>
      <p:sp>
        <p:nvSpPr>
          <p:cNvPr id="105" name="TextBox 105">
            <a:extLst>
              <a:ext uri="{FF2B5EF4-FFF2-40B4-BE49-F238E27FC236}">
                <a16:creationId xmlns:a16="http://schemas.microsoft.com/office/drawing/2014/main" id="{6F31ACDB-B313-487C-BF94-29D92338FC15}"/>
              </a:ext>
            </a:extLst>
          </p:cNvPr>
          <p:cNvSpPr txBox="1">
            <a:spLocks noChangeArrowheads="1"/>
          </p:cNvSpPr>
          <p:nvPr/>
        </p:nvSpPr>
        <p:spPr bwMode="auto">
          <a:xfrm>
            <a:off x="1655473" y="4253437"/>
            <a:ext cx="3962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800" b="1" i="1" dirty="0">
                <a:cs typeface="Arial" panose="020B0604020202020204" pitchFamily="34" charset="0"/>
              </a:rPr>
              <a:t>San</a:t>
            </a:r>
          </a:p>
          <a:p>
            <a:pPr algn="ctr" eaLnBrk="1" hangingPunct="1">
              <a:spcBef>
                <a:spcPct val="0"/>
              </a:spcBef>
              <a:buFontTx/>
              <a:buNone/>
            </a:pPr>
            <a:r>
              <a:rPr lang="en-US" altLang="en-US" sz="800" b="1" i="1" dirty="0">
                <a:cs typeface="Arial" panose="020B0604020202020204" pitchFamily="34" charset="0"/>
              </a:rPr>
              <a:t>Luis</a:t>
            </a:r>
          </a:p>
        </p:txBody>
      </p:sp>
      <p:sp>
        <p:nvSpPr>
          <p:cNvPr id="106" name="TextBox 106">
            <a:extLst>
              <a:ext uri="{FF2B5EF4-FFF2-40B4-BE49-F238E27FC236}">
                <a16:creationId xmlns:a16="http://schemas.microsoft.com/office/drawing/2014/main" id="{BD6EABB8-9EFA-4B90-B1DF-5495E96D09B1}"/>
              </a:ext>
            </a:extLst>
          </p:cNvPr>
          <p:cNvSpPr txBox="1">
            <a:spLocks noChangeArrowheads="1"/>
          </p:cNvSpPr>
          <p:nvPr/>
        </p:nvSpPr>
        <p:spPr bwMode="auto">
          <a:xfrm>
            <a:off x="2219637" y="1415141"/>
            <a:ext cx="43152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800" b="1" i="1" dirty="0">
                <a:cs typeface="Arial" panose="020B0604020202020204" pitchFamily="34" charset="0"/>
              </a:rPr>
              <a:t>Salta</a:t>
            </a:r>
          </a:p>
        </p:txBody>
      </p:sp>
      <p:sp>
        <p:nvSpPr>
          <p:cNvPr id="107" name="TextBox 111">
            <a:extLst>
              <a:ext uri="{FF2B5EF4-FFF2-40B4-BE49-F238E27FC236}">
                <a16:creationId xmlns:a16="http://schemas.microsoft.com/office/drawing/2014/main" id="{686C36BA-B862-4699-9D6E-5EDE39658C9C}"/>
              </a:ext>
            </a:extLst>
          </p:cNvPr>
          <p:cNvSpPr txBox="1">
            <a:spLocks noChangeArrowheads="1"/>
          </p:cNvSpPr>
          <p:nvPr/>
        </p:nvSpPr>
        <p:spPr bwMode="auto">
          <a:xfrm>
            <a:off x="3849804" y="2800829"/>
            <a:ext cx="69922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800" b="1" i="1" dirty="0">
                <a:cs typeface="Arial" panose="020B0604020202020204" pitchFamily="34" charset="0"/>
              </a:rPr>
              <a:t>Corrientes</a:t>
            </a:r>
          </a:p>
        </p:txBody>
      </p:sp>
      <p:sp>
        <p:nvSpPr>
          <p:cNvPr id="108" name="TextBox 103">
            <a:extLst>
              <a:ext uri="{FF2B5EF4-FFF2-40B4-BE49-F238E27FC236}">
                <a16:creationId xmlns:a16="http://schemas.microsoft.com/office/drawing/2014/main" id="{E54668AF-F365-4576-A181-D50964E01EE4}"/>
              </a:ext>
            </a:extLst>
          </p:cNvPr>
          <p:cNvSpPr txBox="1">
            <a:spLocks noChangeArrowheads="1"/>
          </p:cNvSpPr>
          <p:nvPr/>
        </p:nvSpPr>
        <p:spPr bwMode="auto">
          <a:xfrm>
            <a:off x="3431506" y="1987281"/>
            <a:ext cx="67197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900" b="1" i="1" dirty="0">
                <a:cs typeface="Arial" panose="020B0604020202020204" pitchFamily="34" charset="0"/>
              </a:rPr>
              <a:t>Formosa</a:t>
            </a:r>
          </a:p>
        </p:txBody>
      </p:sp>
      <p:sp>
        <p:nvSpPr>
          <p:cNvPr id="109" name="TextBox 107">
            <a:extLst>
              <a:ext uri="{FF2B5EF4-FFF2-40B4-BE49-F238E27FC236}">
                <a16:creationId xmlns:a16="http://schemas.microsoft.com/office/drawing/2014/main" id="{74241BA8-15F0-4923-A3EC-A7C3FFC81DE4}"/>
              </a:ext>
            </a:extLst>
          </p:cNvPr>
          <p:cNvSpPr txBox="1">
            <a:spLocks noChangeArrowheads="1"/>
          </p:cNvSpPr>
          <p:nvPr/>
        </p:nvSpPr>
        <p:spPr bwMode="auto">
          <a:xfrm>
            <a:off x="1817154" y="2326382"/>
            <a:ext cx="35779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900" b="1" i="1" dirty="0">
                <a:cs typeface="Arial" panose="020B0604020202020204" pitchFamily="34" charset="0"/>
              </a:rPr>
              <a:t>Tu.</a:t>
            </a:r>
          </a:p>
        </p:txBody>
      </p:sp>
      <p:sp>
        <p:nvSpPr>
          <p:cNvPr id="87" name="Text Box 3">
            <a:extLst>
              <a:ext uri="{FF2B5EF4-FFF2-40B4-BE49-F238E27FC236}">
                <a16:creationId xmlns:a16="http://schemas.microsoft.com/office/drawing/2014/main" id="{8F58110B-FE0B-4CF3-8FB8-3CE8C8F3C97F}"/>
              </a:ext>
            </a:extLst>
          </p:cNvPr>
          <p:cNvSpPr txBox="1">
            <a:spLocks noChangeArrowheads="1"/>
          </p:cNvSpPr>
          <p:nvPr/>
        </p:nvSpPr>
        <p:spPr bwMode="auto">
          <a:xfrm>
            <a:off x="3308418" y="24714"/>
            <a:ext cx="5499262"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b="1" dirty="0">
                <a:latin typeface="Arial" charset="0"/>
              </a:rPr>
              <a:t>Argentina: Corn and Soybean Yields</a:t>
            </a:r>
          </a:p>
          <a:p>
            <a:pPr algn="ctr" eaLnBrk="1" hangingPunct="1">
              <a:spcBef>
                <a:spcPct val="0"/>
              </a:spcBef>
              <a:buFontTx/>
              <a:buNone/>
            </a:pPr>
            <a:r>
              <a:rPr lang="en-US" altLang="en-US" sz="1800" b="1" dirty="0">
                <a:latin typeface="Arial" charset="0"/>
              </a:rPr>
              <a:t>(Relative Productivity)</a:t>
            </a:r>
          </a:p>
        </p:txBody>
      </p:sp>
      <p:sp>
        <p:nvSpPr>
          <p:cNvPr id="88" name="TextBox 87">
            <a:extLst>
              <a:ext uri="{FF2B5EF4-FFF2-40B4-BE49-F238E27FC236}">
                <a16:creationId xmlns:a16="http://schemas.microsoft.com/office/drawing/2014/main" id="{0FA48AFF-EDB6-4D22-BCE9-02DD0448CA6A}"/>
              </a:ext>
            </a:extLst>
          </p:cNvPr>
          <p:cNvSpPr txBox="1">
            <a:spLocks noChangeArrowheads="1"/>
          </p:cNvSpPr>
          <p:nvPr/>
        </p:nvSpPr>
        <p:spPr bwMode="auto">
          <a:xfrm>
            <a:off x="9549535" y="4617864"/>
            <a:ext cx="5613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800" b="1" i="1" dirty="0">
                <a:cs typeface="Arial" panose="020B0604020202020204" pitchFamily="34" charset="0"/>
              </a:rPr>
              <a:t>Buenos</a:t>
            </a:r>
          </a:p>
          <a:p>
            <a:pPr algn="ctr" eaLnBrk="1" hangingPunct="1">
              <a:spcBef>
                <a:spcPct val="0"/>
              </a:spcBef>
              <a:buFontTx/>
              <a:buNone/>
            </a:pPr>
            <a:r>
              <a:rPr lang="en-US" altLang="en-US" sz="800" b="1" i="1" dirty="0">
                <a:cs typeface="Arial" panose="020B0604020202020204" pitchFamily="34" charset="0"/>
              </a:rPr>
              <a:t>Aires</a:t>
            </a:r>
          </a:p>
        </p:txBody>
      </p:sp>
      <p:sp>
        <p:nvSpPr>
          <p:cNvPr id="89" name="TextBox 88">
            <a:extLst>
              <a:ext uri="{FF2B5EF4-FFF2-40B4-BE49-F238E27FC236}">
                <a16:creationId xmlns:a16="http://schemas.microsoft.com/office/drawing/2014/main" id="{3C37A274-CA84-497C-974E-5003BAE80789}"/>
              </a:ext>
            </a:extLst>
          </p:cNvPr>
          <p:cNvSpPr txBox="1">
            <a:spLocks noChangeArrowheads="1"/>
          </p:cNvSpPr>
          <p:nvPr/>
        </p:nvSpPr>
        <p:spPr bwMode="auto">
          <a:xfrm>
            <a:off x="7694296" y="4917017"/>
            <a:ext cx="67197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800" b="1" i="1" dirty="0">
                <a:cs typeface="Arial" panose="020B0604020202020204" pitchFamily="34" charset="0"/>
              </a:rPr>
              <a:t>La Pampa</a:t>
            </a:r>
          </a:p>
        </p:txBody>
      </p:sp>
      <p:sp>
        <p:nvSpPr>
          <p:cNvPr id="90" name="TextBox 89">
            <a:extLst>
              <a:ext uri="{FF2B5EF4-FFF2-40B4-BE49-F238E27FC236}">
                <a16:creationId xmlns:a16="http://schemas.microsoft.com/office/drawing/2014/main" id="{5C69226E-7FB7-4A6B-A4AC-0B84ED79B157}"/>
              </a:ext>
            </a:extLst>
          </p:cNvPr>
          <p:cNvSpPr txBox="1">
            <a:spLocks noChangeArrowheads="1"/>
          </p:cNvSpPr>
          <p:nvPr/>
        </p:nvSpPr>
        <p:spPr bwMode="auto">
          <a:xfrm>
            <a:off x="9775239" y="3739521"/>
            <a:ext cx="44755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800" b="1" i="1" dirty="0">
                <a:cs typeface="Arial" panose="020B0604020202020204" pitchFamily="34" charset="0"/>
              </a:rPr>
              <a:t>Entre</a:t>
            </a:r>
          </a:p>
          <a:p>
            <a:pPr algn="ctr" eaLnBrk="1" hangingPunct="1">
              <a:spcBef>
                <a:spcPct val="0"/>
              </a:spcBef>
              <a:buFontTx/>
              <a:buNone/>
            </a:pPr>
            <a:r>
              <a:rPr lang="en-US" altLang="en-US" sz="800" b="1" i="1" dirty="0">
                <a:cs typeface="Arial" panose="020B0604020202020204" pitchFamily="34" charset="0"/>
              </a:rPr>
              <a:t>Rios</a:t>
            </a:r>
          </a:p>
        </p:txBody>
      </p:sp>
      <p:sp>
        <p:nvSpPr>
          <p:cNvPr id="91" name="TextBox 90">
            <a:extLst>
              <a:ext uri="{FF2B5EF4-FFF2-40B4-BE49-F238E27FC236}">
                <a16:creationId xmlns:a16="http://schemas.microsoft.com/office/drawing/2014/main" id="{0A5C4093-6B7D-4FE9-A26D-2193795E02BA}"/>
              </a:ext>
            </a:extLst>
          </p:cNvPr>
          <p:cNvSpPr txBox="1">
            <a:spLocks noChangeArrowheads="1"/>
          </p:cNvSpPr>
          <p:nvPr/>
        </p:nvSpPr>
        <p:spPr bwMode="auto">
          <a:xfrm>
            <a:off x="9297395" y="2939140"/>
            <a:ext cx="4651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800" b="1" i="1" dirty="0">
                <a:cs typeface="Arial" panose="020B0604020202020204" pitchFamily="34" charset="0"/>
              </a:rPr>
              <a:t>Santa</a:t>
            </a:r>
          </a:p>
          <a:p>
            <a:pPr algn="ctr" eaLnBrk="1" hangingPunct="1">
              <a:spcBef>
                <a:spcPct val="0"/>
              </a:spcBef>
              <a:buFontTx/>
              <a:buNone/>
            </a:pPr>
            <a:r>
              <a:rPr lang="en-US" altLang="en-US" sz="800" b="1" i="1" dirty="0">
                <a:cs typeface="Arial" panose="020B0604020202020204" pitchFamily="34" charset="0"/>
              </a:rPr>
              <a:t>Fe</a:t>
            </a:r>
          </a:p>
        </p:txBody>
      </p:sp>
      <p:sp>
        <p:nvSpPr>
          <p:cNvPr id="92" name="TextBox 91">
            <a:extLst>
              <a:ext uri="{FF2B5EF4-FFF2-40B4-BE49-F238E27FC236}">
                <a16:creationId xmlns:a16="http://schemas.microsoft.com/office/drawing/2014/main" id="{BB92F6E1-1BD6-46F0-BA60-0D4FC0089BA9}"/>
              </a:ext>
            </a:extLst>
          </p:cNvPr>
          <p:cNvSpPr txBox="1">
            <a:spLocks noChangeArrowheads="1"/>
          </p:cNvSpPr>
          <p:nvPr/>
        </p:nvSpPr>
        <p:spPr bwMode="auto">
          <a:xfrm>
            <a:off x="8484175" y="3492517"/>
            <a:ext cx="60625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800" b="1" i="1" dirty="0">
                <a:cs typeface="Arial" panose="020B0604020202020204" pitchFamily="34" charset="0"/>
              </a:rPr>
              <a:t>Cordoba</a:t>
            </a:r>
          </a:p>
        </p:txBody>
      </p:sp>
      <p:sp>
        <p:nvSpPr>
          <p:cNvPr id="93" name="TextBox 92">
            <a:extLst>
              <a:ext uri="{FF2B5EF4-FFF2-40B4-BE49-F238E27FC236}">
                <a16:creationId xmlns:a16="http://schemas.microsoft.com/office/drawing/2014/main" id="{F71FAF42-A84A-422D-A6B1-2FFABE9D654D}"/>
              </a:ext>
            </a:extLst>
          </p:cNvPr>
          <p:cNvSpPr txBox="1">
            <a:spLocks noChangeArrowheads="1"/>
          </p:cNvSpPr>
          <p:nvPr/>
        </p:nvSpPr>
        <p:spPr bwMode="auto">
          <a:xfrm>
            <a:off x="9422417" y="2387181"/>
            <a:ext cx="49885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800" b="1" i="1" dirty="0">
                <a:cs typeface="Arial" panose="020B0604020202020204" pitchFamily="34" charset="0"/>
              </a:rPr>
              <a:t>Chaco</a:t>
            </a:r>
          </a:p>
        </p:txBody>
      </p:sp>
      <p:sp>
        <p:nvSpPr>
          <p:cNvPr id="94" name="TextBox 104">
            <a:extLst>
              <a:ext uri="{FF2B5EF4-FFF2-40B4-BE49-F238E27FC236}">
                <a16:creationId xmlns:a16="http://schemas.microsoft.com/office/drawing/2014/main" id="{AAD8B0EB-4389-4E49-B837-576D1A6F7844}"/>
              </a:ext>
            </a:extLst>
          </p:cNvPr>
          <p:cNvSpPr txBox="1">
            <a:spLocks noChangeArrowheads="1"/>
          </p:cNvSpPr>
          <p:nvPr/>
        </p:nvSpPr>
        <p:spPr bwMode="auto">
          <a:xfrm>
            <a:off x="8477763" y="2475637"/>
            <a:ext cx="6190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800" b="1" i="1" dirty="0">
                <a:cs typeface="Arial" panose="020B0604020202020204" pitchFamily="34" charset="0"/>
              </a:rPr>
              <a:t>Santiago</a:t>
            </a:r>
          </a:p>
          <a:p>
            <a:pPr algn="ctr" eaLnBrk="1" hangingPunct="1">
              <a:spcBef>
                <a:spcPct val="0"/>
              </a:spcBef>
              <a:buFontTx/>
              <a:buNone/>
            </a:pPr>
            <a:r>
              <a:rPr lang="en-US" altLang="en-US" sz="800" b="1" i="1" dirty="0">
                <a:cs typeface="Arial" panose="020B0604020202020204" pitchFamily="34" charset="0"/>
              </a:rPr>
              <a:t>del</a:t>
            </a:r>
          </a:p>
          <a:p>
            <a:pPr algn="ctr" eaLnBrk="1" hangingPunct="1">
              <a:spcBef>
                <a:spcPct val="0"/>
              </a:spcBef>
              <a:buFontTx/>
              <a:buNone/>
            </a:pPr>
            <a:r>
              <a:rPr lang="en-US" altLang="en-US" sz="800" b="1" i="1" dirty="0">
                <a:cs typeface="Arial" panose="020B0604020202020204" pitchFamily="34" charset="0"/>
              </a:rPr>
              <a:t>Estero</a:t>
            </a:r>
          </a:p>
        </p:txBody>
      </p:sp>
      <p:sp>
        <p:nvSpPr>
          <p:cNvPr id="95" name="TextBox 105">
            <a:extLst>
              <a:ext uri="{FF2B5EF4-FFF2-40B4-BE49-F238E27FC236}">
                <a16:creationId xmlns:a16="http://schemas.microsoft.com/office/drawing/2014/main" id="{7681CB4E-4AD5-46BA-9D7C-8A49DE53058F}"/>
              </a:ext>
            </a:extLst>
          </p:cNvPr>
          <p:cNvSpPr txBox="1">
            <a:spLocks noChangeArrowheads="1"/>
          </p:cNvSpPr>
          <p:nvPr/>
        </p:nvSpPr>
        <p:spPr bwMode="auto">
          <a:xfrm>
            <a:off x="7958292" y="4253436"/>
            <a:ext cx="3962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800" b="1" i="1" dirty="0">
                <a:cs typeface="Arial" panose="020B0604020202020204" pitchFamily="34" charset="0"/>
              </a:rPr>
              <a:t>San</a:t>
            </a:r>
          </a:p>
          <a:p>
            <a:pPr algn="ctr" eaLnBrk="1" hangingPunct="1">
              <a:spcBef>
                <a:spcPct val="0"/>
              </a:spcBef>
              <a:buFontTx/>
              <a:buNone/>
            </a:pPr>
            <a:r>
              <a:rPr lang="en-US" altLang="en-US" sz="800" b="1" i="1" dirty="0">
                <a:cs typeface="Arial" panose="020B0604020202020204" pitchFamily="34" charset="0"/>
              </a:rPr>
              <a:t>Luis</a:t>
            </a:r>
          </a:p>
        </p:txBody>
      </p:sp>
      <p:sp>
        <p:nvSpPr>
          <p:cNvPr id="96" name="TextBox 106">
            <a:extLst>
              <a:ext uri="{FF2B5EF4-FFF2-40B4-BE49-F238E27FC236}">
                <a16:creationId xmlns:a16="http://schemas.microsoft.com/office/drawing/2014/main" id="{430B3948-714B-432C-8F4B-3F156A9743C8}"/>
              </a:ext>
            </a:extLst>
          </p:cNvPr>
          <p:cNvSpPr txBox="1">
            <a:spLocks noChangeArrowheads="1"/>
          </p:cNvSpPr>
          <p:nvPr/>
        </p:nvSpPr>
        <p:spPr bwMode="auto">
          <a:xfrm>
            <a:off x="8522456" y="1415140"/>
            <a:ext cx="43152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800" b="1" i="1" dirty="0">
                <a:cs typeface="Arial" panose="020B0604020202020204" pitchFamily="34" charset="0"/>
              </a:rPr>
              <a:t>Salta</a:t>
            </a:r>
          </a:p>
        </p:txBody>
      </p:sp>
      <p:sp>
        <p:nvSpPr>
          <p:cNvPr id="97" name="TextBox 111">
            <a:extLst>
              <a:ext uri="{FF2B5EF4-FFF2-40B4-BE49-F238E27FC236}">
                <a16:creationId xmlns:a16="http://schemas.microsoft.com/office/drawing/2014/main" id="{50C640A6-DCDF-479C-B176-EA5B7B939607}"/>
              </a:ext>
            </a:extLst>
          </p:cNvPr>
          <p:cNvSpPr txBox="1">
            <a:spLocks noChangeArrowheads="1"/>
          </p:cNvSpPr>
          <p:nvPr/>
        </p:nvSpPr>
        <p:spPr bwMode="auto">
          <a:xfrm>
            <a:off x="10152623" y="2800828"/>
            <a:ext cx="69922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800" b="1" i="1" dirty="0">
                <a:cs typeface="Arial" panose="020B0604020202020204" pitchFamily="34" charset="0"/>
              </a:rPr>
              <a:t>Corrientes</a:t>
            </a:r>
          </a:p>
        </p:txBody>
      </p:sp>
      <p:sp>
        <p:nvSpPr>
          <p:cNvPr id="118" name="TextBox 103">
            <a:extLst>
              <a:ext uri="{FF2B5EF4-FFF2-40B4-BE49-F238E27FC236}">
                <a16:creationId xmlns:a16="http://schemas.microsoft.com/office/drawing/2014/main" id="{04784538-FB01-4AEA-890B-F8FBF01A6E1A}"/>
              </a:ext>
            </a:extLst>
          </p:cNvPr>
          <p:cNvSpPr txBox="1">
            <a:spLocks noChangeArrowheads="1"/>
          </p:cNvSpPr>
          <p:nvPr/>
        </p:nvSpPr>
        <p:spPr bwMode="auto">
          <a:xfrm>
            <a:off x="9734325" y="1987280"/>
            <a:ext cx="67197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900" b="1" i="1" dirty="0">
                <a:cs typeface="Arial" panose="020B0604020202020204" pitchFamily="34" charset="0"/>
              </a:rPr>
              <a:t>Formosa</a:t>
            </a:r>
          </a:p>
        </p:txBody>
      </p:sp>
      <p:sp>
        <p:nvSpPr>
          <p:cNvPr id="120" name="TextBox 107">
            <a:extLst>
              <a:ext uri="{FF2B5EF4-FFF2-40B4-BE49-F238E27FC236}">
                <a16:creationId xmlns:a16="http://schemas.microsoft.com/office/drawing/2014/main" id="{B5021DA8-A776-4AC6-8F7D-AE4500E679E5}"/>
              </a:ext>
            </a:extLst>
          </p:cNvPr>
          <p:cNvSpPr txBox="1">
            <a:spLocks noChangeArrowheads="1"/>
          </p:cNvSpPr>
          <p:nvPr/>
        </p:nvSpPr>
        <p:spPr bwMode="auto">
          <a:xfrm>
            <a:off x="8119973" y="2326381"/>
            <a:ext cx="35779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900" b="1" i="1" dirty="0">
                <a:cs typeface="Arial" panose="020B0604020202020204" pitchFamily="34" charset="0"/>
              </a:rPr>
              <a:t>Tu.</a:t>
            </a:r>
          </a:p>
        </p:txBody>
      </p:sp>
      <p:sp>
        <p:nvSpPr>
          <p:cNvPr id="121" name="TextBox 120">
            <a:extLst>
              <a:ext uri="{FF2B5EF4-FFF2-40B4-BE49-F238E27FC236}">
                <a16:creationId xmlns:a16="http://schemas.microsoft.com/office/drawing/2014/main" id="{0BD535AB-97F1-4708-A30B-CA472A40DAA5}"/>
              </a:ext>
            </a:extLst>
          </p:cNvPr>
          <p:cNvSpPr txBox="1">
            <a:spLocks noChangeArrowheads="1"/>
          </p:cNvSpPr>
          <p:nvPr/>
        </p:nvSpPr>
        <p:spPr bwMode="auto">
          <a:xfrm>
            <a:off x="4567315" y="3885039"/>
            <a:ext cx="138162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050" b="1" dirty="0"/>
              <a:t>Stations in </a:t>
            </a:r>
          </a:p>
          <a:p>
            <a:pPr algn="ctr" eaLnBrk="1" hangingPunct="1">
              <a:spcBef>
                <a:spcPct val="0"/>
              </a:spcBef>
              <a:buFontTx/>
              <a:buNone/>
            </a:pPr>
            <a:r>
              <a:rPr lang="en-US" altLang="en-US" sz="1050" b="1" dirty="0"/>
              <a:t>“Main Crop Area”</a:t>
            </a:r>
          </a:p>
        </p:txBody>
      </p:sp>
      <p:sp>
        <p:nvSpPr>
          <p:cNvPr id="122" name="Oval 121">
            <a:extLst>
              <a:ext uri="{FF2B5EF4-FFF2-40B4-BE49-F238E27FC236}">
                <a16:creationId xmlns:a16="http://schemas.microsoft.com/office/drawing/2014/main" id="{7AE25656-2B0B-4988-BCA9-2C044442B91F}"/>
              </a:ext>
            </a:extLst>
          </p:cNvPr>
          <p:cNvSpPr/>
          <p:nvPr/>
        </p:nvSpPr>
        <p:spPr>
          <a:xfrm>
            <a:off x="4474033" y="4027330"/>
            <a:ext cx="109240" cy="109240"/>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400"/>
          </a:p>
        </p:txBody>
      </p:sp>
    </p:spTree>
    <p:extLst>
      <p:ext uri="{BB962C8B-B14F-4D97-AF65-F5344CB8AC3E}">
        <p14:creationId xmlns:p14="http://schemas.microsoft.com/office/powerpoint/2010/main" val="40371337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Group 150">
            <a:extLst>
              <a:ext uri="{FF2B5EF4-FFF2-40B4-BE49-F238E27FC236}">
                <a16:creationId xmlns:a16="http://schemas.microsoft.com/office/drawing/2014/main" id="{0DD516A0-FF1E-423F-B398-455C619648F9}"/>
              </a:ext>
            </a:extLst>
          </p:cNvPr>
          <p:cNvGrpSpPr>
            <a:grpSpLocks/>
          </p:cNvGrpSpPr>
          <p:nvPr/>
        </p:nvGrpSpPr>
        <p:grpSpPr bwMode="auto">
          <a:xfrm>
            <a:off x="1524001" y="5346756"/>
            <a:ext cx="4233863" cy="1038260"/>
            <a:chOff x="228600" y="4540404"/>
            <a:chExt cx="5645608" cy="1182935"/>
          </a:xfrm>
        </p:grpSpPr>
        <p:sp>
          <p:nvSpPr>
            <p:cNvPr id="58" name="Rectangle 12">
              <a:extLst>
                <a:ext uri="{FF2B5EF4-FFF2-40B4-BE49-F238E27FC236}">
                  <a16:creationId xmlns:a16="http://schemas.microsoft.com/office/drawing/2014/main" id="{75A2586B-753B-4F85-9321-228288526429}"/>
                </a:ext>
              </a:extLst>
            </p:cNvPr>
            <p:cNvSpPr>
              <a:spLocks noChangeArrowheads="1"/>
            </p:cNvSpPr>
            <p:nvPr/>
          </p:nvSpPr>
          <p:spPr bwMode="auto">
            <a:xfrm>
              <a:off x="228600" y="4709208"/>
              <a:ext cx="5645608" cy="888122"/>
            </a:xfrm>
            <a:prstGeom prst="rect">
              <a:avLst/>
            </a:prstGeom>
            <a:solidFill>
              <a:schemeClr val="bg1"/>
            </a:solidFill>
            <a:ln w="17526">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cs typeface="Arial" panose="020B0604020202020204" pitchFamily="34" charset="0"/>
              </a:endParaRPr>
            </a:p>
          </p:txBody>
        </p:sp>
        <p:sp>
          <p:nvSpPr>
            <p:cNvPr id="59" name="Rectangle 13">
              <a:extLst>
                <a:ext uri="{FF2B5EF4-FFF2-40B4-BE49-F238E27FC236}">
                  <a16:creationId xmlns:a16="http://schemas.microsoft.com/office/drawing/2014/main" id="{BB636525-E769-49E6-83E3-FBE8F29FB85C}"/>
                </a:ext>
              </a:extLst>
            </p:cNvPr>
            <p:cNvSpPr>
              <a:spLocks noChangeArrowheads="1"/>
            </p:cNvSpPr>
            <p:nvPr/>
          </p:nvSpPr>
          <p:spPr bwMode="auto">
            <a:xfrm>
              <a:off x="2221355" y="5618140"/>
              <a:ext cx="194514"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JAN</a:t>
              </a:r>
              <a:endParaRPr lang="en-US" altLang="en-US" sz="1800">
                <a:cs typeface="Arial" panose="020B0604020202020204" pitchFamily="34" charset="0"/>
              </a:endParaRPr>
            </a:p>
          </p:txBody>
        </p:sp>
        <p:sp>
          <p:nvSpPr>
            <p:cNvPr id="60" name="Rectangle 14">
              <a:extLst>
                <a:ext uri="{FF2B5EF4-FFF2-40B4-BE49-F238E27FC236}">
                  <a16:creationId xmlns:a16="http://schemas.microsoft.com/office/drawing/2014/main" id="{2E92A613-5696-4845-AAEA-EFFCDFDD9C8C}"/>
                </a:ext>
              </a:extLst>
            </p:cNvPr>
            <p:cNvSpPr>
              <a:spLocks noChangeArrowheads="1"/>
            </p:cNvSpPr>
            <p:nvPr/>
          </p:nvSpPr>
          <p:spPr bwMode="auto">
            <a:xfrm>
              <a:off x="2671883" y="5618140"/>
              <a:ext cx="198789"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FEB</a:t>
              </a:r>
              <a:endParaRPr lang="en-US" altLang="en-US" sz="1800">
                <a:cs typeface="Arial" panose="020B0604020202020204" pitchFamily="34" charset="0"/>
              </a:endParaRPr>
            </a:p>
          </p:txBody>
        </p:sp>
        <p:sp>
          <p:nvSpPr>
            <p:cNvPr id="61" name="Rectangle 15">
              <a:extLst>
                <a:ext uri="{FF2B5EF4-FFF2-40B4-BE49-F238E27FC236}">
                  <a16:creationId xmlns:a16="http://schemas.microsoft.com/office/drawing/2014/main" id="{8B39383C-F885-4358-A31B-9E2DBC2E8981}"/>
                </a:ext>
              </a:extLst>
            </p:cNvPr>
            <p:cNvSpPr>
              <a:spLocks noChangeArrowheads="1"/>
            </p:cNvSpPr>
            <p:nvPr/>
          </p:nvSpPr>
          <p:spPr bwMode="auto">
            <a:xfrm>
              <a:off x="3139654" y="5615984"/>
              <a:ext cx="228715"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MAR</a:t>
              </a:r>
              <a:endParaRPr lang="en-US" altLang="en-US" sz="1800">
                <a:cs typeface="Arial" panose="020B0604020202020204" pitchFamily="34" charset="0"/>
              </a:endParaRPr>
            </a:p>
          </p:txBody>
        </p:sp>
        <p:sp>
          <p:nvSpPr>
            <p:cNvPr id="62" name="Rectangle 16">
              <a:extLst>
                <a:ext uri="{FF2B5EF4-FFF2-40B4-BE49-F238E27FC236}">
                  <a16:creationId xmlns:a16="http://schemas.microsoft.com/office/drawing/2014/main" id="{BBE46B4A-76FF-4BC9-BF5D-463F8CEEFFE1}"/>
                </a:ext>
              </a:extLst>
            </p:cNvPr>
            <p:cNvSpPr>
              <a:spLocks noChangeArrowheads="1"/>
            </p:cNvSpPr>
            <p:nvPr/>
          </p:nvSpPr>
          <p:spPr bwMode="auto">
            <a:xfrm>
              <a:off x="3622518" y="5615984"/>
              <a:ext cx="211614"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APR</a:t>
              </a:r>
              <a:endParaRPr lang="en-US" altLang="en-US" sz="1800">
                <a:cs typeface="Arial" panose="020B0604020202020204" pitchFamily="34" charset="0"/>
              </a:endParaRPr>
            </a:p>
          </p:txBody>
        </p:sp>
        <p:sp>
          <p:nvSpPr>
            <p:cNvPr id="63" name="Rectangle 17">
              <a:extLst>
                <a:ext uri="{FF2B5EF4-FFF2-40B4-BE49-F238E27FC236}">
                  <a16:creationId xmlns:a16="http://schemas.microsoft.com/office/drawing/2014/main" id="{4D460743-E8F8-4012-9C92-F55499364526}"/>
                </a:ext>
              </a:extLst>
            </p:cNvPr>
            <p:cNvSpPr>
              <a:spLocks noChangeArrowheads="1"/>
            </p:cNvSpPr>
            <p:nvPr/>
          </p:nvSpPr>
          <p:spPr bwMode="auto">
            <a:xfrm>
              <a:off x="4090290" y="5615984"/>
              <a:ext cx="222301"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MAY</a:t>
              </a:r>
              <a:endParaRPr lang="en-US" altLang="en-US" sz="1800">
                <a:cs typeface="Arial" panose="020B0604020202020204" pitchFamily="34" charset="0"/>
              </a:endParaRPr>
            </a:p>
          </p:txBody>
        </p:sp>
        <p:sp>
          <p:nvSpPr>
            <p:cNvPr id="64" name="Rectangle 18">
              <a:extLst>
                <a:ext uri="{FF2B5EF4-FFF2-40B4-BE49-F238E27FC236}">
                  <a16:creationId xmlns:a16="http://schemas.microsoft.com/office/drawing/2014/main" id="{C5D461D4-AAF1-4883-84D3-44DE52310D9B}"/>
                </a:ext>
              </a:extLst>
            </p:cNvPr>
            <p:cNvSpPr>
              <a:spLocks noChangeArrowheads="1"/>
            </p:cNvSpPr>
            <p:nvPr/>
          </p:nvSpPr>
          <p:spPr bwMode="auto">
            <a:xfrm>
              <a:off x="4570997" y="5615984"/>
              <a:ext cx="200926"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JUN</a:t>
              </a:r>
              <a:endParaRPr lang="en-US" altLang="en-US" sz="1800">
                <a:cs typeface="Arial" panose="020B0604020202020204" pitchFamily="34" charset="0"/>
              </a:endParaRPr>
            </a:p>
          </p:txBody>
        </p:sp>
        <p:sp>
          <p:nvSpPr>
            <p:cNvPr id="65" name="Rectangle 19">
              <a:extLst>
                <a:ext uri="{FF2B5EF4-FFF2-40B4-BE49-F238E27FC236}">
                  <a16:creationId xmlns:a16="http://schemas.microsoft.com/office/drawing/2014/main" id="{6CFCDF42-B306-42BD-B409-7190B90FAC46}"/>
                </a:ext>
              </a:extLst>
            </p:cNvPr>
            <p:cNvSpPr>
              <a:spLocks noChangeArrowheads="1"/>
            </p:cNvSpPr>
            <p:nvPr/>
          </p:nvSpPr>
          <p:spPr bwMode="auto">
            <a:xfrm>
              <a:off x="5053859" y="5615984"/>
              <a:ext cx="183826"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JUL</a:t>
              </a:r>
              <a:endParaRPr lang="en-US" altLang="en-US" sz="1800">
                <a:cs typeface="Arial" panose="020B0604020202020204" pitchFamily="34" charset="0"/>
              </a:endParaRPr>
            </a:p>
          </p:txBody>
        </p:sp>
        <p:sp>
          <p:nvSpPr>
            <p:cNvPr id="66" name="Rectangle 20">
              <a:extLst>
                <a:ext uri="{FF2B5EF4-FFF2-40B4-BE49-F238E27FC236}">
                  <a16:creationId xmlns:a16="http://schemas.microsoft.com/office/drawing/2014/main" id="{BB2AF5F0-EC28-481A-923B-10FEEA508F27}"/>
                </a:ext>
              </a:extLst>
            </p:cNvPr>
            <p:cNvSpPr>
              <a:spLocks noChangeArrowheads="1"/>
            </p:cNvSpPr>
            <p:nvPr/>
          </p:nvSpPr>
          <p:spPr bwMode="auto">
            <a:xfrm>
              <a:off x="5497920" y="5615984"/>
              <a:ext cx="222301"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AUG</a:t>
              </a:r>
              <a:endParaRPr lang="en-US" altLang="en-US" sz="1800">
                <a:cs typeface="Arial" panose="020B0604020202020204" pitchFamily="34" charset="0"/>
              </a:endParaRPr>
            </a:p>
          </p:txBody>
        </p:sp>
        <p:sp>
          <p:nvSpPr>
            <p:cNvPr id="67" name="Rectangle 21">
              <a:extLst>
                <a:ext uri="{FF2B5EF4-FFF2-40B4-BE49-F238E27FC236}">
                  <a16:creationId xmlns:a16="http://schemas.microsoft.com/office/drawing/2014/main" id="{AD9FCC36-82D5-4E90-8E95-D7B2960FF20A}"/>
                </a:ext>
              </a:extLst>
            </p:cNvPr>
            <p:cNvSpPr>
              <a:spLocks noChangeArrowheads="1"/>
            </p:cNvSpPr>
            <p:nvPr/>
          </p:nvSpPr>
          <p:spPr bwMode="auto">
            <a:xfrm>
              <a:off x="339622" y="5615990"/>
              <a:ext cx="205201"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SEP</a:t>
              </a:r>
              <a:endParaRPr lang="en-US" altLang="en-US" sz="1800">
                <a:cs typeface="Arial" panose="020B0604020202020204" pitchFamily="34" charset="0"/>
              </a:endParaRPr>
            </a:p>
          </p:txBody>
        </p:sp>
        <p:sp>
          <p:nvSpPr>
            <p:cNvPr id="68" name="Rectangle 22">
              <a:extLst>
                <a:ext uri="{FF2B5EF4-FFF2-40B4-BE49-F238E27FC236}">
                  <a16:creationId xmlns:a16="http://schemas.microsoft.com/office/drawing/2014/main" id="{FD077D19-F79A-45D8-A829-4DAD53173C4E}"/>
                </a:ext>
              </a:extLst>
            </p:cNvPr>
            <p:cNvSpPr>
              <a:spLocks noChangeArrowheads="1"/>
            </p:cNvSpPr>
            <p:nvPr/>
          </p:nvSpPr>
          <p:spPr bwMode="auto">
            <a:xfrm>
              <a:off x="809551" y="5615990"/>
              <a:ext cx="215889"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OCT</a:t>
              </a:r>
              <a:endParaRPr lang="en-US" altLang="en-US" sz="1800">
                <a:cs typeface="Arial" panose="020B0604020202020204" pitchFamily="34" charset="0"/>
              </a:endParaRPr>
            </a:p>
          </p:txBody>
        </p:sp>
        <p:sp>
          <p:nvSpPr>
            <p:cNvPr id="69" name="Rectangle 23">
              <a:extLst>
                <a:ext uri="{FF2B5EF4-FFF2-40B4-BE49-F238E27FC236}">
                  <a16:creationId xmlns:a16="http://schemas.microsoft.com/office/drawing/2014/main" id="{61FB558D-0B93-4F1A-852B-8DADFDA48DAB}"/>
                </a:ext>
              </a:extLst>
            </p:cNvPr>
            <p:cNvSpPr>
              <a:spLocks noChangeArrowheads="1"/>
            </p:cNvSpPr>
            <p:nvPr/>
          </p:nvSpPr>
          <p:spPr bwMode="auto">
            <a:xfrm>
              <a:off x="1277324" y="5615990"/>
              <a:ext cx="222301"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NOV</a:t>
              </a:r>
              <a:endParaRPr lang="en-US" altLang="en-US" sz="1800">
                <a:cs typeface="Arial" panose="020B0604020202020204" pitchFamily="34" charset="0"/>
              </a:endParaRPr>
            </a:p>
          </p:txBody>
        </p:sp>
        <p:sp>
          <p:nvSpPr>
            <p:cNvPr id="70" name="Rectangle 24">
              <a:extLst>
                <a:ext uri="{FF2B5EF4-FFF2-40B4-BE49-F238E27FC236}">
                  <a16:creationId xmlns:a16="http://schemas.microsoft.com/office/drawing/2014/main" id="{C4C69BBB-6CCE-41C1-81C7-A47EF20999FA}"/>
                </a:ext>
              </a:extLst>
            </p:cNvPr>
            <p:cNvSpPr>
              <a:spLocks noChangeArrowheads="1"/>
            </p:cNvSpPr>
            <p:nvPr/>
          </p:nvSpPr>
          <p:spPr bwMode="auto">
            <a:xfrm>
              <a:off x="1770964" y="5615990"/>
              <a:ext cx="218026"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DEC</a:t>
              </a:r>
              <a:endParaRPr lang="en-US" altLang="en-US" sz="1800">
                <a:cs typeface="Arial" panose="020B0604020202020204" pitchFamily="34" charset="0"/>
              </a:endParaRPr>
            </a:p>
          </p:txBody>
        </p:sp>
        <p:sp>
          <p:nvSpPr>
            <p:cNvPr id="71" name="Line 25">
              <a:extLst>
                <a:ext uri="{FF2B5EF4-FFF2-40B4-BE49-F238E27FC236}">
                  <a16:creationId xmlns:a16="http://schemas.microsoft.com/office/drawing/2014/main" id="{E8D7436C-2BF2-4FCC-8943-875016FBA269}"/>
                </a:ext>
              </a:extLst>
            </p:cNvPr>
            <p:cNvSpPr>
              <a:spLocks noChangeShapeType="1"/>
            </p:cNvSpPr>
            <p:nvPr/>
          </p:nvSpPr>
          <p:spPr bwMode="auto">
            <a:xfrm>
              <a:off x="1616829" y="5530505"/>
              <a:ext cx="2156" cy="15951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72" name="Line 26">
              <a:extLst>
                <a:ext uri="{FF2B5EF4-FFF2-40B4-BE49-F238E27FC236}">
                  <a16:creationId xmlns:a16="http://schemas.microsoft.com/office/drawing/2014/main" id="{335BDF90-4C4C-4DAF-B595-A6BB4E1D673F}"/>
                </a:ext>
              </a:extLst>
            </p:cNvPr>
            <p:cNvSpPr>
              <a:spLocks noChangeShapeType="1"/>
            </p:cNvSpPr>
            <p:nvPr/>
          </p:nvSpPr>
          <p:spPr bwMode="auto">
            <a:xfrm>
              <a:off x="661883" y="5539127"/>
              <a:ext cx="2156" cy="15520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73" name="Line 27">
              <a:extLst>
                <a:ext uri="{FF2B5EF4-FFF2-40B4-BE49-F238E27FC236}">
                  <a16:creationId xmlns:a16="http://schemas.microsoft.com/office/drawing/2014/main" id="{DE62841A-8475-48A0-9ED8-52BD2442CCAA}"/>
                </a:ext>
              </a:extLst>
            </p:cNvPr>
            <p:cNvSpPr>
              <a:spLocks noChangeShapeType="1"/>
            </p:cNvSpPr>
            <p:nvPr/>
          </p:nvSpPr>
          <p:spPr bwMode="auto">
            <a:xfrm>
              <a:off x="1140434" y="5532660"/>
              <a:ext cx="2156" cy="15736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74" name="Line 28">
              <a:extLst>
                <a:ext uri="{FF2B5EF4-FFF2-40B4-BE49-F238E27FC236}">
                  <a16:creationId xmlns:a16="http://schemas.microsoft.com/office/drawing/2014/main" id="{0D50996C-F5B1-4A03-B5D1-D6B8C142F1A2}"/>
                </a:ext>
              </a:extLst>
            </p:cNvPr>
            <p:cNvSpPr>
              <a:spLocks noChangeShapeType="1"/>
            </p:cNvSpPr>
            <p:nvPr/>
          </p:nvSpPr>
          <p:spPr bwMode="auto">
            <a:xfrm>
              <a:off x="2080290" y="5539127"/>
              <a:ext cx="2156" cy="15520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75" name="Line 29">
              <a:extLst>
                <a:ext uri="{FF2B5EF4-FFF2-40B4-BE49-F238E27FC236}">
                  <a16:creationId xmlns:a16="http://schemas.microsoft.com/office/drawing/2014/main" id="{1CCC8B64-D2F8-4457-91CC-842ECA4B7DA5}"/>
                </a:ext>
              </a:extLst>
            </p:cNvPr>
            <p:cNvSpPr>
              <a:spLocks noChangeShapeType="1"/>
            </p:cNvSpPr>
            <p:nvPr/>
          </p:nvSpPr>
          <p:spPr bwMode="auto">
            <a:xfrm>
              <a:off x="3033081" y="5539127"/>
              <a:ext cx="2156" cy="15736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76" name="Line 30">
              <a:extLst>
                <a:ext uri="{FF2B5EF4-FFF2-40B4-BE49-F238E27FC236}">
                  <a16:creationId xmlns:a16="http://schemas.microsoft.com/office/drawing/2014/main" id="{F140F677-6D72-4BD3-9C4F-26412AA9B877}"/>
                </a:ext>
              </a:extLst>
            </p:cNvPr>
            <p:cNvSpPr>
              <a:spLocks noChangeShapeType="1"/>
            </p:cNvSpPr>
            <p:nvPr/>
          </p:nvSpPr>
          <p:spPr bwMode="auto">
            <a:xfrm>
              <a:off x="3503010" y="5541283"/>
              <a:ext cx="2156" cy="15951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77" name="Line 31">
              <a:extLst>
                <a:ext uri="{FF2B5EF4-FFF2-40B4-BE49-F238E27FC236}">
                  <a16:creationId xmlns:a16="http://schemas.microsoft.com/office/drawing/2014/main" id="{6F8B1A03-6E76-42BF-B290-59C85142D87C}"/>
                </a:ext>
              </a:extLst>
            </p:cNvPr>
            <p:cNvSpPr>
              <a:spLocks noChangeShapeType="1"/>
            </p:cNvSpPr>
            <p:nvPr/>
          </p:nvSpPr>
          <p:spPr bwMode="auto">
            <a:xfrm>
              <a:off x="3985872" y="5539127"/>
              <a:ext cx="2156" cy="15736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78" name="Line 32">
              <a:extLst>
                <a:ext uri="{FF2B5EF4-FFF2-40B4-BE49-F238E27FC236}">
                  <a16:creationId xmlns:a16="http://schemas.microsoft.com/office/drawing/2014/main" id="{445E3EC4-69AC-49EC-A339-9BE1293CCF42}"/>
                </a:ext>
              </a:extLst>
            </p:cNvPr>
            <p:cNvSpPr>
              <a:spLocks noChangeShapeType="1"/>
            </p:cNvSpPr>
            <p:nvPr/>
          </p:nvSpPr>
          <p:spPr bwMode="auto">
            <a:xfrm>
              <a:off x="4451489" y="5539127"/>
              <a:ext cx="2156" cy="15736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79" name="Line 33">
              <a:extLst>
                <a:ext uri="{FF2B5EF4-FFF2-40B4-BE49-F238E27FC236}">
                  <a16:creationId xmlns:a16="http://schemas.microsoft.com/office/drawing/2014/main" id="{BF17B5D5-8CFE-4555-B143-561EC1828D4E}"/>
                </a:ext>
              </a:extLst>
            </p:cNvPr>
            <p:cNvSpPr>
              <a:spLocks noChangeShapeType="1"/>
            </p:cNvSpPr>
            <p:nvPr/>
          </p:nvSpPr>
          <p:spPr bwMode="auto">
            <a:xfrm>
              <a:off x="4923573" y="5541283"/>
              <a:ext cx="2156" cy="15951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80" name="Line 34">
              <a:extLst>
                <a:ext uri="{FF2B5EF4-FFF2-40B4-BE49-F238E27FC236}">
                  <a16:creationId xmlns:a16="http://schemas.microsoft.com/office/drawing/2014/main" id="{D2045277-D508-48FC-91EB-F02D06DEFC2B}"/>
                </a:ext>
              </a:extLst>
            </p:cNvPr>
            <p:cNvSpPr>
              <a:spLocks noChangeShapeType="1"/>
            </p:cNvSpPr>
            <p:nvPr/>
          </p:nvSpPr>
          <p:spPr bwMode="auto">
            <a:xfrm>
              <a:off x="5402124" y="5539127"/>
              <a:ext cx="2156" cy="15520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81" name="Line 35">
              <a:extLst>
                <a:ext uri="{FF2B5EF4-FFF2-40B4-BE49-F238E27FC236}">
                  <a16:creationId xmlns:a16="http://schemas.microsoft.com/office/drawing/2014/main" id="{DCD5077D-E496-4425-A82A-15AD508777C7}"/>
                </a:ext>
              </a:extLst>
            </p:cNvPr>
            <p:cNvSpPr>
              <a:spLocks noChangeShapeType="1"/>
            </p:cNvSpPr>
            <p:nvPr/>
          </p:nvSpPr>
          <p:spPr bwMode="auto">
            <a:xfrm>
              <a:off x="2554530" y="5539127"/>
              <a:ext cx="2156" cy="15520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82" name="Rectangle 36">
              <a:extLst>
                <a:ext uri="{FF2B5EF4-FFF2-40B4-BE49-F238E27FC236}">
                  <a16:creationId xmlns:a16="http://schemas.microsoft.com/office/drawing/2014/main" id="{B7900B24-9E66-4CEF-8F00-979ECECD0E17}"/>
                </a:ext>
              </a:extLst>
            </p:cNvPr>
            <p:cNvSpPr>
              <a:spLocks noChangeArrowheads="1"/>
            </p:cNvSpPr>
            <p:nvPr/>
          </p:nvSpPr>
          <p:spPr bwMode="auto">
            <a:xfrm>
              <a:off x="230383" y="4540404"/>
              <a:ext cx="3018164" cy="15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cs typeface="Arial" panose="020B0604020202020204" pitchFamily="34" charset="0"/>
                </a:rPr>
                <a:t>Corn crop calendar for most of Argentina</a:t>
              </a:r>
              <a:endParaRPr lang="en-US" altLang="en-US" sz="900" dirty="0">
                <a:cs typeface="Arial" panose="020B0604020202020204" pitchFamily="34" charset="0"/>
              </a:endParaRPr>
            </a:p>
          </p:txBody>
        </p:sp>
        <p:sp>
          <p:nvSpPr>
            <p:cNvPr id="83" name="Rectangle 37">
              <a:extLst>
                <a:ext uri="{FF2B5EF4-FFF2-40B4-BE49-F238E27FC236}">
                  <a16:creationId xmlns:a16="http://schemas.microsoft.com/office/drawing/2014/main" id="{0ABBD890-A8E8-44E9-BBC0-6F51ADEEA439}"/>
                </a:ext>
              </a:extLst>
            </p:cNvPr>
            <p:cNvSpPr>
              <a:spLocks noChangeArrowheads="1"/>
            </p:cNvSpPr>
            <p:nvPr/>
          </p:nvSpPr>
          <p:spPr bwMode="auto">
            <a:xfrm>
              <a:off x="411748" y="4753732"/>
              <a:ext cx="2083291" cy="155206"/>
            </a:xfrm>
            <a:prstGeom prst="rect">
              <a:avLst/>
            </a:prstGeom>
            <a:solidFill>
              <a:srgbClr val="FFFF00"/>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cs typeface="Arial" panose="020B0604020202020204" pitchFamily="34" charset="0"/>
              </a:endParaRPr>
            </a:p>
          </p:txBody>
        </p:sp>
        <p:sp>
          <p:nvSpPr>
            <p:cNvPr id="84" name="Rectangle 38">
              <a:extLst>
                <a:ext uri="{FF2B5EF4-FFF2-40B4-BE49-F238E27FC236}">
                  <a16:creationId xmlns:a16="http://schemas.microsoft.com/office/drawing/2014/main" id="{FB2EA4AB-7D8C-480C-9FE0-3B971A2E5F75}"/>
                </a:ext>
              </a:extLst>
            </p:cNvPr>
            <p:cNvSpPr>
              <a:spLocks noChangeArrowheads="1"/>
            </p:cNvSpPr>
            <p:nvPr/>
          </p:nvSpPr>
          <p:spPr bwMode="auto">
            <a:xfrm>
              <a:off x="1218735" y="4764411"/>
              <a:ext cx="455290" cy="14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cs typeface="Arial" panose="020B0604020202020204" pitchFamily="34" charset="0"/>
                </a:rPr>
                <a:t>PLANT</a:t>
              </a:r>
              <a:endParaRPr lang="en-US" altLang="en-US" sz="800" dirty="0">
                <a:cs typeface="Arial" panose="020B0604020202020204" pitchFamily="34" charset="0"/>
              </a:endParaRPr>
            </a:p>
          </p:txBody>
        </p:sp>
        <p:sp>
          <p:nvSpPr>
            <p:cNvPr id="85" name="Rectangle 39">
              <a:extLst>
                <a:ext uri="{FF2B5EF4-FFF2-40B4-BE49-F238E27FC236}">
                  <a16:creationId xmlns:a16="http://schemas.microsoft.com/office/drawing/2014/main" id="{27D7EE59-C996-49A9-9A91-63E6D616F4B3}"/>
                </a:ext>
              </a:extLst>
            </p:cNvPr>
            <p:cNvSpPr>
              <a:spLocks noChangeArrowheads="1"/>
            </p:cNvSpPr>
            <p:nvPr/>
          </p:nvSpPr>
          <p:spPr bwMode="auto">
            <a:xfrm>
              <a:off x="3412778" y="5364211"/>
              <a:ext cx="2034723" cy="155825"/>
            </a:xfrm>
            <a:prstGeom prst="rect">
              <a:avLst/>
            </a:prstGeom>
            <a:solidFill>
              <a:srgbClr val="FFFF00"/>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cs typeface="Arial" panose="020B0604020202020204" pitchFamily="34" charset="0"/>
              </a:endParaRPr>
            </a:p>
          </p:txBody>
        </p:sp>
        <p:sp>
          <p:nvSpPr>
            <p:cNvPr id="86" name="Rectangle 40">
              <a:extLst>
                <a:ext uri="{FF2B5EF4-FFF2-40B4-BE49-F238E27FC236}">
                  <a16:creationId xmlns:a16="http://schemas.microsoft.com/office/drawing/2014/main" id="{3823A3D1-5D87-4C53-9334-36BC1B8FD430}"/>
                </a:ext>
              </a:extLst>
            </p:cNvPr>
            <p:cNvSpPr>
              <a:spLocks noChangeArrowheads="1"/>
            </p:cNvSpPr>
            <p:nvPr/>
          </p:nvSpPr>
          <p:spPr bwMode="auto">
            <a:xfrm>
              <a:off x="4140000" y="5376225"/>
              <a:ext cx="654078" cy="14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cs typeface="Arial" panose="020B0604020202020204" pitchFamily="34" charset="0"/>
                </a:rPr>
                <a:t>HARVEST</a:t>
              </a:r>
              <a:endParaRPr lang="en-US" altLang="en-US" sz="800" dirty="0">
                <a:cs typeface="Arial" panose="020B0604020202020204" pitchFamily="34" charset="0"/>
              </a:endParaRPr>
            </a:p>
          </p:txBody>
        </p:sp>
        <p:sp>
          <p:nvSpPr>
            <p:cNvPr id="87" name="Rectangle 41">
              <a:extLst>
                <a:ext uri="{FF2B5EF4-FFF2-40B4-BE49-F238E27FC236}">
                  <a16:creationId xmlns:a16="http://schemas.microsoft.com/office/drawing/2014/main" id="{88CF3E9D-5B0A-4384-904C-85A52BB990EE}"/>
                </a:ext>
              </a:extLst>
            </p:cNvPr>
            <p:cNvSpPr>
              <a:spLocks noChangeArrowheads="1"/>
            </p:cNvSpPr>
            <p:nvPr/>
          </p:nvSpPr>
          <p:spPr bwMode="auto">
            <a:xfrm>
              <a:off x="1647980" y="4934139"/>
              <a:ext cx="1409997" cy="155206"/>
            </a:xfrm>
            <a:prstGeom prst="rect">
              <a:avLst/>
            </a:prstGeom>
            <a:solidFill>
              <a:srgbClr val="FF9494"/>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cs typeface="Arial" panose="020B0604020202020204" pitchFamily="34" charset="0"/>
              </a:endParaRPr>
            </a:p>
          </p:txBody>
        </p:sp>
        <p:sp>
          <p:nvSpPr>
            <p:cNvPr id="88" name="Rectangle 42">
              <a:extLst>
                <a:ext uri="{FF2B5EF4-FFF2-40B4-BE49-F238E27FC236}">
                  <a16:creationId xmlns:a16="http://schemas.microsoft.com/office/drawing/2014/main" id="{9DCB60EA-060B-4917-A451-2D3E726A8FF2}"/>
                </a:ext>
              </a:extLst>
            </p:cNvPr>
            <p:cNvSpPr>
              <a:spLocks noChangeArrowheads="1"/>
            </p:cNvSpPr>
            <p:nvPr/>
          </p:nvSpPr>
          <p:spPr bwMode="auto">
            <a:xfrm>
              <a:off x="2312669" y="5119564"/>
              <a:ext cx="1900677" cy="155825"/>
            </a:xfrm>
            <a:prstGeom prst="rect">
              <a:avLst/>
            </a:prstGeom>
            <a:solidFill>
              <a:srgbClr val="FF9494"/>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cs typeface="Arial" panose="020B0604020202020204" pitchFamily="34" charset="0"/>
              </a:endParaRPr>
            </a:p>
          </p:txBody>
        </p:sp>
        <p:sp>
          <p:nvSpPr>
            <p:cNvPr id="89" name="Rectangle 43">
              <a:extLst>
                <a:ext uri="{FF2B5EF4-FFF2-40B4-BE49-F238E27FC236}">
                  <a16:creationId xmlns:a16="http://schemas.microsoft.com/office/drawing/2014/main" id="{CAD09ECF-78F6-4AFA-911E-B37F6A6C8F99}"/>
                </a:ext>
              </a:extLst>
            </p:cNvPr>
            <p:cNvSpPr>
              <a:spLocks noChangeArrowheads="1"/>
            </p:cNvSpPr>
            <p:nvPr/>
          </p:nvSpPr>
          <p:spPr bwMode="auto">
            <a:xfrm>
              <a:off x="3114206" y="5126685"/>
              <a:ext cx="288565" cy="14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cs typeface="Arial" panose="020B0604020202020204" pitchFamily="34" charset="0"/>
                </a:rPr>
                <a:t>FILL</a:t>
              </a:r>
              <a:endParaRPr lang="en-US" altLang="en-US" sz="800" dirty="0">
                <a:cs typeface="Arial" panose="020B0604020202020204" pitchFamily="34" charset="0"/>
              </a:endParaRPr>
            </a:p>
          </p:txBody>
        </p:sp>
        <p:sp>
          <p:nvSpPr>
            <p:cNvPr id="90" name="Rectangle 44">
              <a:extLst>
                <a:ext uri="{FF2B5EF4-FFF2-40B4-BE49-F238E27FC236}">
                  <a16:creationId xmlns:a16="http://schemas.microsoft.com/office/drawing/2014/main" id="{A53514A5-38D9-4E8C-8B44-0809171A402D}"/>
                </a:ext>
              </a:extLst>
            </p:cNvPr>
            <p:cNvSpPr>
              <a:spLocks noChangeArrowheads="1"/>
            </p:cNvSpPr>
            <p:nvPr/>
          </p:nvSpPr>
          <p:spPr bwMode="auto">
            <a:xfrm>
              <a:off x="2157880" y="4939240"/>
              <a:ext cx="312076" cy="14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cs typeface="Arial" panose="020B0604020202020204" pitchFamily="34" charset="0"/>
                </a:rPr>
                <a:t>SILK</a:t>
              </a:r>
              <a:endParaRPr lang="en-US" altLang="en-US" sz="800" dirty="0">
                <a:cs typeface="Arial" panose="020B0604020202020204" pitchFamily="34" charset="0"/>
              </a:endParaRPr>
            </a:p>
          </p:txBody>
        </p:sp>
      </p:grpSp>
      <p:sp>
        <p:nvSpPr>
          <p:cNvPr id="91" name="Rectangle 90">
            <a:extLst>
              <a:ext uri="{FF2B5EF4-FFF2-40B4-BE49-F238E27FC236}">
                <a16:creationId xmlns:a16="http://schemas.microsoft.com/office/drawing/2014/main" id="{D5AB4838-0F3E-4C68-A565-B1F02C46F8A5}"/>
              </a:ext>
            </a:extLst>
          </p:cNvPr>
          <p:cNvSpPr/>
          <p:nvPr/>
        </p:nvSpPr>
        <p:spPr>
          <a:xfrm>
            <a:off x="1870924" y="5494917"/>
            <a:ext cx="699557" cy="779503"/>
          </a:xfrm>
          <a:prstGeom prst="rect">
            <a:avLst/>
          </a:prstGeom>
          <a:solidFill>
            <a:schemeClr val="bg1">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2" name="Group 150">
            <a:extLst>
              <a:ext uri="{FF2B5EF4-FFF2-40B4-BE49-F238E27FC236}">
                <a16:creationId xmlns:a16="http://schemas.microsoft.com/office/drawing/2014/main" id="{558E21CC-AA4D-4D74-9B13-A4C35365D082}"/>
              </a:ext>
            </a:extLst>
          </p:cNvPr>
          <p:cNvGrpSpPr>
            <a:grpSpLocks/>
          </p:cNvGrpSpPr>
          <p:nvPr/>
        </p:nvGrpSpPr>
        <p:grpSpPr bwMode="auto">
          <a:xfrm>
            <a:off x="6357938" y="5346756"/>
            <a:ext cx="4233863" cy="1038260"/>
            <a:chOff x="228600" y="4540404"/>
            <a:chExt cx="5645608" cy="1182935"/>
          </a:xfrm>
        </p:grpSpPr>
        <p:sp>
          <p:nvSpPr>
            <p:cNvPr id="93" name="Rectangle 12">
              <a:extLst>
                <a:ext uri="{FF2B5EF4-FFF2-40B4-BE49-F238E27FC236}">
                  <a16:creationId xmlns:a16="http://schemas.microsoft.com/office/drawing/2014/main" id="{FC44237B-E459-4216-AA19-A79F79BD35A2}"/>
                </a:ext>
              </a:extLst>
            </p:cNvPr>
            <p:cNvSpPr>
              <a:spLocks noChangeArrowheads="1"/>
            </p:cNvSpPr>
            <p:nvPr/>
          </p:nvSpPr>
          <p:spPr bwMode="auto">
            <a:xfrm>
              <a:off x="228600" y="4709208"/>
              <a:ext cx="5645608" cy="888122"/>
            </a:xfrm>
            <a:prstGeom prst="rect">
              <a:avLst/>
            </a:prstGeom>
            <a:solidFill>
              <a:schemeClr val="bg1"/>
            </a:solidFill>
            <a:ln w="17526">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cs typeface="Arial" panose="020B0604020202020204" pitchFamily="34" charset="0"/>
              </a:endParaRPr>
            </a:p>
          </p:txBody>
        </p:sp>
        <p:sp>
          <p:nvSpPr>
            <p:cNvPr id="94" name="Rectangle 13">
              <a:extLst>
                <a:ext uri="{FF2B5EF4-FFF2-40B4-BE49-F238E27FC236}">
                  <a16:creationId xmlns:a16="http://schemas.microsoft.com/office/drawing/2014/main" id="{FFFB7DD1-E48D-42B5-B370-957CF7A1FEC7}"/>
                </a:ext>
              </a:extLst>
            </p:cNvPr>
            <p:cNvSpPr>
              <a:spLocks noChangeArrowheads="1"/>
            </p:cNvSpPr>
            <p:nvPr/>
          </p:nvSpPr>
          <p:spPr bwMode="auto">
            <a:xfrm>
              <a:off x="2221355" y="5618140"/>
              <a:ext cx="194514"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JAN</a:t>
              </a:r>
              <a:endParaRPr lang="en-US" altLang="en-US" sz="1800">
                <a:cs typeface="Arial" panose="020B0604020202020204" pitchFamily="34" charset="0"/>
              </a:endParaRPr>
            </a:p>
          </p:txBody>
        </p:sp>
        <p:sp>
          <p:nvSpPr>
            <p:cNvPr id="95" name="Rectangle 14">
              <a:extLst>
                <a:ext uri="{FF2B5EF4-FFF2-40B4-BE49-F238E27FC236}">
                  <a16:creationId xmlns:a16="http://schemas.microsoft.com/office/drawing/2014/main" id="{E44F058E-C4EB-43C7-94E3-5B84051250B1}"/>
                </a:ext>
              </a:extLst>
            </p:cNvPr>
            <p:cNvSpPr>
              <a:spLocks noChangeArrowheads="1"/>
            </p:cNvSpPr>
            <p:nvPr/>
          </p:nvSpPr>
          <p:spPr bwMode="auto">
            <a:xfrm>
              <a:off x="2671883" y="5618140"/>
              <a:ext cx="198789"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FEB</a:t>
              </a:r>
              <a:endParaRPr lang="en-US" altLang="en-US" sz="1800">
                <a:cs typeface="Arial" panose="020B0604020202020204" pitchFamily="34" charset="0"/>
              </a:endParaRPr>
            </a:p>
          </p:txBody>
        </p:sp>
        <p:sp>
          <p:nvSpPr>
            <p:cNvPr id="96" name="Rectangle 15">
              <a:extLst>
                <a:ext uri="{FF2B5EF4-FFF2-40B4-BE49-F238E27FC236}">
                  <a16:creationId xmlns:a16="http://schemas.microsoft.com/office/drawing/2014/main" id="{0C2AC685-3FD2-4D8A-8ACF-0D6C14E590DE}"/>
                </a:ext>
              </a:extLst>
            </p:cNvPr>
            <p:cNvSpPr>
              <a:spLocks noChangeArrowheads="1"/>
            </p:cNvSpPr>
            <p:nvPr/>
          </p:nvSpPr>
          <p:spPr bwMode="auto">
            <a:xfrm>
              <a:off x="3139654" y="5615984"/>
              <a:ext cx="228715"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MAR</a:t>
              </a:r>
              <a:endParaRPr lang="en-US" altLang="en-US" sz="1800">
                <a:cs typeface="Arial" panose="020B0604020202020204" pitchFamily="34" charset="0"/>
              </a:endParaRPr>
            </a:p>
          </p:txBody>
        </p:sp>
        <p:sp>
          <p:nvSpPr>
            <p:cNvPr id="97" name="Rectangle 16">
              <a:extLst>
                <a:ext uri="{FF2B5EF4-FFF2-40B4-BE49-F238E27FC236}">
                  <a16:creationId xmlns:a16="http://schemas.microsoft.com/office/drawing/2014/main" id="{9D967C4E-9B5B-4D07-83EC-8A9150288867}"/>
                </a:ext>
              </a:extLst>
            </p:cNvPr>
            <p:cNvSpPr>
              <a:spLocks noChangeArrowheads="1"/>
            </p:cNvSpPr>
            <p:nvPr/>
          </p:nvSpPr>
          <p:spPr bwMode="auto">
            <a:xfrm>
              <a:off x="3622518" y="5615984"/>
              <a:ext cx="211614"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APR</a:t>
              </a:r>
              <a:endParaRPr lang="en-US" altLang="en-US" sz="1800">
                <a:cs typeface="Arial" panose="020B0604020202020204" pitchFamily="34" charset="0"/>
              </a:endParaRPr>
            </a:p>
          </p:txBody>
        </p:sp>
        <p:sp>
          <p:nvSpPr>
            <p:cNvPr id="98" name="Rectangle 17">
              <a:extLst>
                <a:ext uri="{FF2B5EF4-FFF2-40B4-BE49-F238E27FC236}">
                  <a16:creationId xmlns:a16="http://schemas.microsoft.com/office/drawing/2014/main" id="{89772A9C-4F9C-4EC4-B721-642842748A56}"/>
                </a:ext>
              </a:extLst>
            </p:cNvPr>
            <p:cNvSpPr>
              <a:spLocks noChangeArrowheads="1"/>
            </p:cNvSpPr>
            <p:nvPr/>
          </p:nvSpPr>
          <p:spPr bwMode="auto">
            <a:xfrm>
              <a:off x="4090290" y="5615984"/>
              <a:ext cx="222301"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MAY</a:t>
              </a:r>
              <a:endParaRPr lang="en-US" altLang="en-US" sz="1800">
                <a:cs typeface="Arial" panose="020B0604020202020204" pitchFamily="34" charset="0"/>
              </a:endParaRPr>
            </a:p>
          </p:txBody>
        </p:sp>
        <p:sp>
          <p:nvSpPr>
            <p:cNvPr id="99" name="Rectangle 18">
              <a:extLst>
                <a:ext uri="{FF2B5EF4-FFF2-40B4-BE49-F238E27FC236}">
                  <a16:creationId xmlns:a16="http://schemas.microsoft.com/office/drawing/2014/main" id="{680D84BB-3CC3-441A-9994-516E9B658FB1}"/>
                </a:ext>
              </a:extLst>
            </p:cNvPr>
            <p:cNvSpPr>
              <a:spLocks noChangeArrowheads="1"/>
            </p:cNvSpPr>
            <p:nvPr/>
          </p:nvSpPr>
          <p:spPr bwMode="auto">
            <a:xfrm>
              <a:off x="4570997" y="5615984"/>
              <a:ext cx="200926"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JUN</a:t>
              </a:r>
              <a:endParaRPr lang="en-US" altLang="en-US" sz="1800">
                <a:cs typeface="Arial" panose="020B0604020202020204" pitchFamily="34" charset="0"/>
              </a:endParaRPr>
            </a:p>
          </p:txBody>
        </p:sp>
        <p:sp>
          <p:nvSpPr>
            <p:cNvPr id="100" name="Rectangle 19">
              <a:extLst>
                <a:ext uri="{FF2B5EF4-FFF2-40B4-BE49-F238E27FC236}">
                  <a16:creationId xmlns:a16="http://schemas.microsoft.com/office/drawing/2014/main" id="{2BCEEE5B-FB79-4F13-B850-BEDBFE7D0125}"/>
                </a:ext>
              </a:extLst>
            </p:cNvPr>
            <p:cNvSpPr>
              <a:spLocks noChangeArrowheads="1"/>
            </p:cNvSpPr>
            <p:nvPr/>
          </p:nvSpPr>
          <p:spPr bwMode="auto">
            <a:xfrm>
              <a:off x="5053859" y="5615984"/>
              <a:ext cx="183826"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JUL</a:t>
              </a:r>
              <a:endParaRPr lang="en-US" altLang="en-US" sz="1800">
                <a:cs typeface="Arial" panose="020B0604020202020204" pitchFamily="34" charset="0"/>
              </a:endParaRPr>
            </a:p>
          </p:txBody>
        </p:sp>
        <p:sp>
          <p:nvSpPr>
            <p:cNvPr id="101" name="Rectangle 20">
              <a:extLst>
                <a:ext uri="{FF2B5EF4-FFF2-40B4-BE49-F238E27FC236}">
                  <a16:creationId xmlns:a16="http://schemas.microsoft.com/office/drawing/2014/main" id="{B87362F3-9F21-4516-8AB1-FC4F751D1531}"/>
                </a:ext>
              </a:extLst>
            </p:cNvPr>
            <p:cNvSpPr>
              <a:spLocks noChangeArrowheads="1"/>
            </p:cNvSpPr>
            <p:nvPr/>
          </p:nvSpPr>
          <p:spPr bwMode="auto">
            <a:xfrm>
              <a:off x="5497920" y="5615984"/>
              <a:ext cx="222301"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AUG</a:t>
              </a:r>
              <a:endParaRPr lang="en-US" altLang="en-US" sz="1800">
                <a:cs typeface="Arial" panose="020B0604020202020204" pitchFamily="34" charset="0"/>
              </a:endParaRPr>
            </a:p>
          </p:txBody>
        </p:sp>
        <p:sp>
          <p:nvSpPr>
            <p:cNvPr id="102" name="Rectangle 21">
              <a:extLst>
                <a:ext uri="{FF2B5EF4-FFF2-40B4-BE49-F238E27FC236}">
                  <a16:creationId xmlns:a16="http://schemas.microsoft.com/office/drawing/2014/main" id="{A144EE15-A998-4123-8E76-9CD00D3D8FE4}"/>
                </a:ext>
              </a:extLst>
            </p:cNvPr>
            <p:cNvSpPr>
              <a:spLocks noChangeArrowheads="1"/>
            </p:cNvSpPr>
            <p:nvPr/>
          </p:nvSpPr>
          <p:spPr bwMode="auto">
            <a:xfrm>
              <a:off x="339622" y="5615990"/>
              <a:ext cx="205201"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SEP</a:t>
              </a:r>
              <a:endParaRPr lang="en-US" altLang="en-US" sz="1800">
                <a:cs typeface="Arial" panose="020B0604020202020204" pitchFamily="34" charset="0"/>
              </a:endParaRPr>
            </a:p>
          </p:txBody>
        </p:sp>
        <p:sp>
          <p:nvSpPr>
            <p:cNvPr id="103" name="Rectangle 22">
              <a:extLst>
                <a:ext uri="{FF2B5EF4-FFF2-40B4-BE49-F238E27FC236}">
                  <a16:creationId xmlns:a16="http://schemas.microsoft.com/office/drawing/2014/main" id="{AF5EFE45-0BB6-4F83-BEE0-4BD40D153CD5}"/>
                </a:ext>
              </a:extLst>
            </p:cNvPr>
            <p:cNvSpPr>
              <a:spLocks noChangeArrowheads="1"/>
            </p:cNvSpPr>
            <p:nvPr/>
          </p:nvSpPr>
          <p:spPr bwMode="auto">
            <a:xfrm>
              <a:off x="809551" y="5615990"/>
              <a:ext cx="215889"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OCT</a:t>
              </a:r>
              <a:endParaRPr lang="en-US" altLang="en-US" sz="1800">
                <a:cs typeface="Arial" panose="020B0604020202020204" pitchFamily="34" charset="0"/>
              </a:endParaRPr>
            </a:p>
          </p:txBody>
        </p:sp>
        <p:sp>
          <p:nvSpPr>
            <p:cNvPr id="104" name="Rectangle 23">
              <a:extLst>
                <a:ext uri="{FF2B5EF4-FFF2-40B4-BE49-F238E27FC236}">
                  <a16:creationId xmlns:a16="http://schemas.microsoft.com/office/drawing/2014/main" id="{ADD0BA57-B3DF-4906-96F1-70BA14D2FD8C}"/>
                </a:ext>
              </a:extLst>
            </p:cNvPr>
            <p:cNvSpPr>
              <a:spLocks noChangeArrowheads="1"/>
            </p:cNvSpPr>
            <p:nvPr/>
          </p:nvSpPr>
          <p:spPr bwMode="auto">
            <a:xfrm>
              <a:off x="1277324" y="5615990"/>
              <a:ext cx="222301"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NOV</a:t>
              </a:r>
              <a:endParaRPr lang="en-US" altLang="en-US" sz="1800">
                <a:cs typeface="Arial" panose="020B0604020202020204" pitchFamily="34" charset="0"/>
              </a:endParaRPr>
            </a:p>
          </p:txBody>
        </p:sp>
        <p:sp>
          <p:nvSpPr>
            <p:cNvPr id="105" name="Rectangle 24">
              <a:extLst>
                <a:ext uri="{FF2B5EF4-FFF2-40B4-BE49-F238E27FC236}">
                  <a16:creationId xmlns:a16="http://schemas.microsoft.com/office/drawing/2014/main" id="{09728BE4-9C1C-45ED-8C06-9C829A919982}"/>
                </a:ext>
              </a:extLst>
            </p:cNvPr>
            <p:cNvSpPr>
              <a:spLocks noChangeArrowheads="1"/>
            </p:cNvSpPr>
            <p:nvPr/>
          </p:nvSpPr>
          <p:spPr bwMode="auto">
            <a:xfrm>
              <a:off x="1770964" y="5615990"/>
              <a:ext cx="218026"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DEC</a:t>
              </a:r>
              <a:endParaRPr lang="en-US" altLang="en-US" sz="1800">
                <a:cs typeface="Arial" panose="020B0604020202020204" pitchFamily="34" charset="0"/>
              </a:endParaRPr>
            </a:p>
          </p:txBody>
        </p:sp>
        <p:sp>
          <p:nvSpPr>
            <p:cNvPr id="106" name="Line 25">
              <a:extLst>
                <a:ext uri="{FF2B5EF4-FFF2-40B4-BE49-F238E27FC236}">
                  <a16:creationId xmlns:a16="http://schemas.microsoft.com/office/drawing/2014/main" id="{B4FF70EF-BDAF-4405-AB5F-F874FEBDAD3C}"/>
                </a:ext>
              </a:extLst>
            </p:cNvPr>
            <p:cNvSpPr>
              <a:spLocks noChangeShapeType="1"/>
            </p:cNvSpPr>
            <p:nvPr/>
          </p:nvSpPr>
          <p:spPr bwMode="auto">
            <a:xfrm>
              <a:off x="1616829" y="5530505"/>
              <a:ext cx="2156" cy="15951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07" name="Line 26">
              <a:extLst>
                <a:ext uri="{FF2B5EF4-FFF2-40B4-BE49-F238E27FC236}">
                  <a16:creationId xmlns:a16="http://schemas.microsoft.com/office/drawing/2014/main" id="{C0127F53-EBF0-4DB4-A737-64879054B71C}"/>
                </a:ext>
              </a:extLst>
            </p:cNvPr>
            <p:cNvSpPr>
              <a:spLocks noChangeShapeType="1"/>
            </p:cNvSpPr>
            <p:nvPr/>
          </p:nvSpPr>
          <p:spPr bwMode="auto">
            <a:xfrm>
              <a:off x="661883" y="5539127"/>
              <a:ext cx="2156" cy="15520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08" name="Line 27">
              <a:extLst>
                <a:ext uri="{FF2B5EF4-FFF2-40B4-BE49-F238E27FC236}">
                  <a16:creationId xmlns:a16="http://schemas.microsoft.com/office/drawing/2014/main" id="{E580C67C-7841-4B67-B113-AD0A5CDA2A36}"/>
                </a:ext>
              </a:extLst>
            </p:cNvPr>
            <p:cNvSpPr>
              <a:spLocks noChangeShapeType="1"/>
            </p:cNvSpPr>
            <p:nvPr/>
          </p:nvSpPr>
          <p:spPr bwMode="auto">
            <a:xfrm>
              <a:off x="1140434" y="5532660"/>
              <a:ext cx="2156" cy="15736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09" name="Line 28">
              <a:extLst>
                <a:ext uri="{FF2B5EF4-FFF2-40B4-BE49-F238E27FC236}">
                  <a16:creationId xmlns:a16="http://schemas.microsoft.com/office/drawing/2014/main" id="{4E20FB6A-D5E2-4A55-8DBE-A890CFBAD7AE}"/>
                </a:ext>
              </a:extLst>
            </p:cNvPr>
            <p:cNvSpPr>
              <a:spLocks noChangeShapeType="1"/>
            </p:cNvSpPr>
            <p:nvPr/>
          </p:nvSpPr>
          <p:spPr bwMode="auto">
            <a:xfrm>
              <a:off x="2080290" y="5539127"/>
              <a:ext cx="2156" cy="15520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10" name="Line 29">
              <a:extLst>
                <a:ext uri="{FF2B5EF4-FFF2-40B4-BE49-F238E27FC236}">
                  <a16:creationId xmlns:a16="http://schemas.microsoft.com/office/drawing/2014/main" id="{30B5F6A1-9699-4E24-9535-D79BE3EBFA54}"/>
                </a:ext>
              </a:extLst>
            </p:cNvPr>
            <p:cNvSpPr>
              <a:spLocks noChangeShapeType="1"/>
            </p:cNvSpPr>
            <p:nvPr/>
          </p:nvSpPr>
          <p:spPr bwMode="auto">
            <a:xfrm>
              <a:off x="3033081" y="5539127"/>
              <a:ext cx="2156" cy="15736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11" name="Line 30">
              <a:extLst>
                <a:ext uri="{FF2B5EF4-FFF2-40B4-BE49-F238E27FC236}">
                  <a16:creationId xmlns:a16="http://schemas.microsoft.com/office/drawing/2014/main" id="{A375A788-240F-404B-BA45-3F616EA2FAF2}"/>
                </a:ext>
              </a:extLst>
            </p:cNvPr>
            <p:cNvSpPr>
              <a:spLocks noChangeShapeType="1"/>
            </p:cNvSpPr>
            <p:nvPr/>
          </p:nvSpPr>
          <p:spPr bwMode="auto">
            <a:xfrm>
              <a:off x="3503010" y="5541283"/>
              <a:ext cx="2156" cy="15951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12" name="Line 31">
              <a:extLst>
                <a:ext uri="{FF2B5EF4-FFF2-40B4-BE49-F238E27FC236}">
                  <a16:creationId xmlns:a16="http://schemas.microsoft.com/office/drawing/2014/main" id="{AD6FA45F-C529-47AA-AE77-E989D4F31D21}"/>
                </a:ext>
              </a:extLst>
            </p:cNvPr>
            <p:cNvSpPr>
              <a:spLocks noChangeShapeType="1"/>
            </p:cNvSpPr>
            <p:nvPr/>
          </p:nvSpPr>
          <p:spPr bwMode="auto">
            <a:xfrm>
              <a:off x="3985872" y="5539127"/>
              <a:ext cx="2156" cy="15736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13" name="Line 32">
              <a:extLst>
                <a:ext uri="{FF2B5EF4-FFF2-40B4-BE49-F238E27FC236}">
                  <a16:creationId xmlns:a16="http://schemas.microsoft.com/office/drawing/2014/main" id="{D8D79EC5-DFCC-48FA-AC9B-5AA8F26ECB18}"/>
                </a:ext>
              </a:extLst>
            </p:cNvPr>
            <p:cNvSpPr>
              <a:spLocks noChangeShapeType="1"/>
            </p:cNvSpPr>
            <p:nvPr/>
          </p:nvSpPr>
          <p:spPr bwMode="auto">
            <a:xfrm>
              <a:off x="4451489" y="5539127"/>
              <a:ext cx="2156" cy="15736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14" name="Line 33">
              <a:extLst>
                <a:ext uri="{FF2B5EF4-FFF2-40B4-BE49-F238E27FC236}">
                  <a16:creationId xmlns:a16="http://schemas.microsoft.com/office/drawing/2014/main" id="{A0448EE4-7A68-412C-BF04-81040803F581}"/>
                </a:ext>
              </a:extLst>
            </p:cNvPr>
            <p:cNvSpPr>
              <a:spLocks noChangeShapeType="1"/>
            </p:cNvSpPr>
            <p:nvPr/>
          </p:nvSpPr>
          <p:spPr bwMode="auto">
            <a:xfrm>
              <a:off x="4923573" y="5541283"/>
              <a:ext cx="2156" cy="15951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15" name="Line 34">
              <a:extLst>
                <a:ext uri="{FF2B5EF4-FFF2-40B4-BE49-F238E27FC236}">
                  <a16:creationId xmlns:a16="http://schemas.microsoft.com/office/drawing/2014/main" id="{84A64129-FFFD-488B-9964-747B2044ABA9}"/>
                </a:ext>
              </a:extLst>
            </p:cNvPr>
            <p:cNvSpPr>
              <a:spLocks noChangeShapeType="1"/>
            </p:cNvSpPr>
            <p:nvPr/>
          </p:nvSpPr>
          <p:spPr bwMode="auto">
            <a:xfrm>
              <a:off x="5402124" y="5539127"/>
              <a:ext cx="2156" cy="15520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16" name="Line 35">
              <a:extLst>
                <a:ext uri="{FF2B5EF4-FFF2-40B4-BE49-F238E27FC236}">
                  <a16:creationId xmlns:a16="http://schemas.microsoft.com/office/drawing/2014/main" id="{14E79AF1-3802-48C1-BA30-1FF30229A52B}"/>
                </a:ext>
              </a:extLst>
            </p:cNvPr>
            <p:cNvSpPr>
              <a:spLocks noChangeShapeType="1"/>
            </p:cNvSpPr>
            <p:nvPr/>
          </p:nvSpPr>
          <p:spPr bwMode="auto">
            <a:xfrm>
              <a:off x="2554530" y="5539127"/>
              <a:ext cx="2156" cy="15520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17" name="Rectangle 36">
              <a:extLst>
                <a:ext uri="{FF2B5EF4-FFF2-40B4-BE49-F238E27FC236}">
                  <a16:creationId xmlns:a16="http://schemas.microsoft.com/office/drawing/2014/main" id="{CC8E40FB-43E8-4B4B-A9E9-021E7890EDB5}"/>
                </a:ext>
              </a:extLst>
            </p:cNvPr>
            <p:cNvSpPr>
              <a:spLocks noChangeArrowheads="1"/>
            </p:cNvSpPr>
            <p:nvPr/>
          </p:nvSpPr>
          <p:spPr bwMode="auto">
            <a:xfrm>
              <a:off x="230383" y="4540404"/>
              <a:ext cx="3300317" cy="15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cs typeface="Arial" panose="020B0604020202020204" pitchFamily="34" charset="0"/>
                </a:rPr>
                <a:t>Soybean crop calendar for most of Argentina</a:t>
              </a:r>
              <a:endParaRPr lang="en-US" altLang="en-US" sz="900" dirty="0">
                <a:cs typeface="Arial" panose="020B0604020202020204" pitchFamily="34" charset="0"/>
              </a:endParaRPr>
            </a:p>
          </p:txBody>
        </p:sp>
        <p:sp>
          <p:nvSpPr>
            <p:cNvPr id="118" name="Rectangle 37">
              <a:extLst>
                <a:ext uri="{FF2B5EF4-FFF2-40B4-BE49-F238E27FC236}">
                  <a16:creationId xmlns:a16="http://schemas.microsoft.com/office/drawing/2014/main" id="{9DA16B9C-E18E-408B-B558-3F59D0DD44BB}"/>
                </a:ext>
              </a:extLst>
            </p:cNvPr>
            <p:cNvSpPr>
              <a:spLocks noChangeArrowheads="1"/>
            </p:cNvSpPr>
            <p:nvPr/>
          </p:nvSpPr>
          <p:spPr bwMode="auto">
            <a:xfrm>
              <a:off x="1025441" y="4753615"/>
              <a:ext cx="1469599" cy="159517"/>
            </a:xfrm>
            <a:prstGeom prst="rect">
              <a:avLst/>
            </a:prstGeom>
            <a:solidFill>
              <a:srgbClr val="FFFF00"/>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cs typeface="Arial" panose="020B0604020202020204" pitchFamily="34" charset="0"/>
              </a:endParaRPr>
            </a:p>
          </p:txBody>
        </p:sp>
        <p:sp>
          <p:nvSpPr>
            <p:cNvPr id="119" name="Rectangle 38">
              <a:extLst>
                <a:ext uri="{FF2B5EF4-FFF2-40B4-BE49-F238E27FC236}">
                  <a16:creationId xmlns:a16="http://schemas.microsoft.com/office/drawing/2014/main" id="{5263B966-0790-4746-8DF2-5EA7983D86C1}"/>
                </a:ext>
              </a:extLst>
            </p:cNvPr>
            <p:cNvSpPr>
              <a:spLocks noChangeArrowheads="1"/>
            </p:cNvSpPr>
            <p:nvPr/>
          </p:nvSpPr>
          <p:spPr bwMode="auto">
            <a:xfrm>
              <a:off x="1466415" y="4764411"/>
              <a:ext cx="455290" cy="14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cs typeface="Arial" panose="020B0604020202020204" pitchFamily="34" charset="0"/>
                </a:rPr>
                <a:t>PLANT</a:t>
              </a:r>
              <a:endParaRPr lang="en-US" altLang="en-US" sz="800" dirty="0">
                <a:cs typeface="Arial" panose="020B0604020202020204" pitchFamily="34" charset="0"/>
              </a:endParaRPr>
            </a:p>
          </p:txBody>
        </p:sp>
        <p:sp>
          <p:nvSpPr>
            <p:cNvPr id="120" name="Rectangle 39">
              <a:extLst>
                <a:ext uri="{FF2B5EF4-FFF2-40B4-BE49-F238E27FC236}">
                  <a16:creationId xmlns:a16="http://schemas.microsoft.com/office/drawing/2014/main" id="{559145DD-AAC4-4BAA-9828-7C04265BCF98}"/>
                </a:ext>
              </a:extLst>
            </p:cNvPr>
            <p:cNvSpPr>
              <a:spLocks noChangeArrowheads="1"/>
            </p:cNvSpPr>
            <p:nvPr/>
          </p:nvSpPr>
          <p:spPr bwMode="auto">
            <a:xfrm>
              <a:off x="3412779" y="5364211"/>
              <a:ext cx="1272636" cy="155825"/>
            </a:xfrm>
            <a:prstGeom prst="rect">
              <a:avLst/>
            </a:prstGeom>
            <a:solidFill>
              <a:srgbClr val="FFFF00"/>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cs typeface="Arial" panose="020B0604020202020204" pitchFamily="34" charset="0"/>
              </a:endParaRPr>
            </a:p>
          </p:txBody>
        </p:sp>
        <p:sp>
          <p:nvSpPr>
            <p:cNvPr id="121" name="Rectangle 40">
              <a:extLst>
                <a:ext uri="{FF2B5EF4-FFF2-40B4-BE49-F238E27FC236}">
                  <a16:creationId xmlns:a16="http://schemas.microsoft.com/office/drawing/2014/main" id="{86FDB7E2-DDC3-4FF3-B180-15C052818757}"/>
                </a:ext>
              </a:extLst>
            </p:cNvPr>
            <p:cNvSpPr>
              <a:spLocks noChangeArrowheads="1"/>
            </p:cNvSpPr>
            <p:nvPr/>
          </p:nvSpPr>
          <p:spPr bwMode="auto">
            <a:xfrm>
              <a:off x="3835164" y="5376225"/>
              <a:ext cx="654078" cy="14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cs typeface="Arial" panose="020B0604020202020204" pitchFamily="34" charset="0"/>
                </a:rPr>
                <a:t>HARVEST</a:t>
              </a:r>
              <a:endParaRPr lang="en-US" altLang="en-US" sz="800" dirty="0">
                <a:cs typeface="Arial" panose="020B0604020202020204" pitchFamily="34" charset="0"/>
              </a:endParaRPr>
            </a:p>
          </p:txBody>
        </p:sp>
        <p:sp>
          <p:nvSpPr>
            <p:cNvPr id="122" name="Rectangle 41">
              <a:extLst>
                <a:ext uri="{FF2B5EF4-FFF2-40B4-BE49-F238E27FC236}">
                  <a16:creationId xmlns:a16="http://schemas.microsoft.com/office/drawing/2014/main" id="{0CF764EA-5F78-4E52-9DDF-20B5E6ED3D88}"/>
                </a:ext>
              </a:extLst>
            </p:cNvPr>
            <p:cNvSpPr>
              <a:spLocks noChangeArrowheads="1"/>
            </p:cNvSpPr>
            <p:nvPr/>
          </p:nvSpPr>
          <p:spPr bwMode="auto">
            <a:xfrm>
              <a:off x="1770964" y="4934139"/>
              <a:ext cx="1242711" cy="155206"/>
            </a:xfrm>
            <a:prstGeom prst="rect">
              <a:avLst/>
            </a:prstGeom>
            <a:solidFill>
              <a:srgbClr val="FF9494"/>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cs typeface="Arial" panose="020B0604020202020204" pitchFamily="34" charset="0"/>
              </a:endParaRPr>
            </a:p>
          </p:txBody>
        </p:sp>
        <p:sp>
          <p:nvSpPr>
            <p:cNvPr id="123" name="Rectangle 42">
              <a:extLst>
                <a:ext uri="{FF2B5EF4-FFF2-40B4-BE49-F238E27FC236}">
                  <a16:creationId xmlns:a16="http://schemas.microsoft.com/office/drawing/2014/main" id="{87D39499-30C3-4FDA-8704-70A7C7C2EEC9}"/>
                </a:ext>
              </a:extLst>
            </p:cNvPr>
            <p:cNvSpPr>
              <a:spLocks noChangeArrowheads="1"/>
            </p:cNvSpPr>
            <p:nvPr/>
          </p:nvSpPr>
          <p:spPr bwMode="auto">
            <a:xfrm>
              <a:off x="2554530" y="5119564"/>
              <a:ext cx="1341258" cy="155825"/>
            </a:xfrm>
            <a:prstGeom prst="rect">
              <a:avLst/>
            </a:prstGeom>
            <a:solidFill>
              <a:srgbClr val="FF9494"/>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cs typeface="Arial" panose="020B0604020202020204" pitchFamily="34" charset="0"/>
              </a:endParaRPr>
            </a:p>
          </p:txBody>
        </p:sp>
        <p:sp>
          <p:nvSpPr>
            <p:cNvPr id="124" name="Rectangle 43">
              <a:extLst>
                <a:ext uri="{FF2B5EF4-FFF2-40B4-BE49-F238E27FC236}">
                  <a16:creationId xmlns:a16="http://schemas.microsoft.com/office/drawing/2014/main" id="{6190BC25-279C-486C-AD1C-14DEDCD3163F}"/>
                </a:ext>
              </a:extLst>
            </p:cNvPr>
            <p:cNvSpPr>
              <a:spLocks noChangeArrowheads="1"/>
            </p:cNvSpPr>
            <p:nvPr/>
          </p:nvSpPr>
          <p:spPr bwMode="auto">
            <a:xfrm>
              <a:off x="3114206" y="5126685"/>
              <a:ext cx="288565" cy="14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cs typeface="Arial" panose="020B0604020202020204" pitchFamily="34" charset="0"/>
                </a:rPr>
                <a:t>FILL</a:t>
              </a:r>
              <a:endParaRPr lang="en-US" altLang="en-US" sz="800" dirty="0">
                <a:cs typeface="Arial" panose="020B0604020202020204" pitchFamily="34" charset="0"/>
              </a:endParaRPr>
            </a:p>
          </p:txBody>
        </p:sp>
        <p:sp>
          <p:nvSpPr>
            <p:cNvPr id="125" name="Rectangle 44">
              <a:extLst>
                <a:ext uri="{FF2B5EF4-FFF2-40B4-BE49-F238E27FC236}">
                  <a16:creationId xmlns:a16="http://schemas.microsoft.com/office/drawing/2014/main" id="{3640E551-BD9E-4141-BA6F-81446650F67B}"/>
                </a:ext>
              </a:extLst>
            </p:cNvPr>
            <p:cNvSpPr>
              <a:spLocks noChangeArrowheads="1"/>
            </p:cNvSpPr>
            <p:nvPr/>
          </p:nvSpPr>
          <p:spPr bwMode="auto">
            <a:xfrm>
              <a:off x="2157880" y="4939240"/>
              <a:ext cx="592091" cy="14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cs typeface="Arial" panose="020B0604020202020204" pitchFamily="34" charset="0"/>
                </a:rPr>
                <a:t>FLOWER</a:t>
              </a:r>
              <a:endParaRPr lang="en-US" altLang="en-US" sz="800" dirty="0">
                <a:cs typeface="Arial" panose="020B0604020202020204" pitchFamily="34" charset="0"/>
              </a:endParaRPr>
            </a:p>
          </p:txBody>
        </p:sp>
      </p:grpSp>
      <p:sp>
        <p:nvSpPr>
          <p:cNvPr id="126" name="Rectangle 125">
            <a:extLst>
              <a:ext uri="{FF2B5EF4-FFF2-40B4-BE49-F238E27FC236}">
                <a16:creationId xmlns:a16="http://schemas.microsoft.com/office/drawing/2014/main" id="{CE59803B-9DD3-4CE0-9007-B716D9B256FA}"/>
              </a:ext>
            </a:extLst>
          </p:cNvPr>
          <p:cNvSpPr/>
          <p:nvPr/>
        </p:nvSpPr>
        <p:spPr>
          <a:xfrm>
            <a:off x="6705601" y="5486401"/>
            <a:ext cx="699557" cy="779503"/>
          </a:xfrm>
          <a:prstGeom prst="rect">
            <a:avLst/>
          </a:prstGeom>
          <a:solidFill>
            <a:schemeClr val="bg1">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6818B6B-9AB3-41BF-A09A-7190697378C0}"/>
              </a:ext>
            </a:extLst>
          </p:cNvPr>
          <p:cNvSpPr txBox="1"/>
          <p:nvPr/>
        </p:nvSpPr>
        <p:spPr>
          <a:xfrm>
            <a:off x="6761892" y="1"/>
            <a:ext cx="3553345" cy="769441"/>
          </a:xfrm>
          <a:prstGeom prst="rect">
            <a:avLst/>
          </a:prstGeom>
          <a:noFill/>
        </p:spPr>
        <p:txBody>
          <a:bodyPr wrap="none" rtlCol="0">
            <a:spAutoFit/>
          </a:bodyPr>
          <a:lstStyle/>
          <a:p>
            <a:pPr algn="ctr"/>
            <a:r>
              <a:rPr lang="en-US" sz="2400" b="1" dirty="0"/>
              <a:t>Total Precipitation (mm)</a:t>
            </a:r>
          </a:p>
          <a:p>
            <a:pPr algn="ctr"/>
            <a:r>
              <a:rPr lang="en-US" sz="2000" b="1" dirty="0"/>
              <a:t>October 1 - November 30, 2020</a:t>
            </a:r>
          </a:p>
        </p:txBody>
      </p:sp>
      <p:pic>
        <p:nvPicPr>
          <p:cNvPr id="3" name="Picture 2">
            <a:extLst>
              <a:ext uri="{FF2B5EF4-FFF2-40B4-BE49-F238E27FC236}">
                <a16:creationId xmlns:a16="http://schemas.microsoft.com/office/drawing/2014/main" id="{A9437A86-3901-4E57-8F07-4B4CA52FD9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76636" y="713816"/>
            <a:ext cx="4543764" cy="4543984"/>
          </a:xfrm>
          <a:prstGeom prst="rect">
            <a:avLst/>
          </a:prstGeom>
        </p:spPr>
      </p:pic>
      <p:sp>
        <p:nvSpPr>
          <p:cNvPr id="6" name="TextBox 5">
            <a:extLst>
              <a:ext uri="{FF2B5EF4-FFF2-40B4-BE49-F238E27FC236}">
                <a16:creationId xmlns:a16="http://schemas.microsoft.com/office/drawing/2014/main" id="{16CAE0F4-BAAF-4881-954F-DC49D02D9373}"/>
              </a:ext>
            </a:extLst>
          </p:cNvPr>
          <p:cNvSpPr txBox="1"/>
          <p:nvPr/>
        </p:nvSpPr>
        <p:spPr>
          <a:xfrm>
            <a:off x="1371600" y="-2315"/>
            <a:ext cx="4701223" cy="769441"/>
          </a:xfrm>
          <a:prstGeom prst="rect">
            <a:avLst/>
          </a:prstGeom>
          <a:noFill/>
        </p:spPr>
        <p:txBody>
          <a:bodyPr wrap="none" rtlCol="0">
            <a:spAutoFit/>
          </a:bodyPr>
          <a:lstStyle/>
          <a:p>
            <a:pPr algn="ctr"/>
            <a:r>
              <a:rPr lang="en-US" sz="2400" b="1" dirty="0"/>
              <a:t>Percent of Normal Precipitation (%)</a:t>
            </a:r>
          </a:p>
          <a:p>
            <a:pPr algn="ctr"/>
            <a:r>
              <a:rPr lang="en-US" sz="2000" b="1" dirty="0"/>
              <a:t>October 1 - November 30, 2020</a:t>
            </a:r>
          </a:p>
        </p:txBody>
      </p:sp>
      <p:pic>
        <p:nvPicPr>
          <p:cNvPr id="9" name="Picture 8">
            <a:extLst>
              <a:ext uri="{FF2B5EF4-FFF2-40B4-BE49-F238E27FC236}">
                <a16:creationId xmlns:a16="http://schemas.microsoft.com/office/drawing/2014/main" id="{8FF691C1-008F-43C7-8282-473600F849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1600" y="713816"/>
            <a:ext cx="4543764" cy="4543984"/>
          </a:xfrm>
          <a:prstGeom prst="rect">
            <a:avLst/>
          </a:prstGeom>
        </p:spPr>
      </p:pic>
      <p:grpSp>
        <p:nvGrpSpPr>
          <p:cNvPr id="127" name="Group 67">
            <a:extLst>
              <a:ext uri="{FF2B5EF4-FFF2-40B4-BE49-F238E27FC236}">
                <a16:creationId xmlns:a16="http://schemas.microsoft.com/office/drawing/2014/main" id="{B0D32EFD-BCC0-43EA-9215-389038B2EEA5}"/>
              </a:ext>
            </a:extLst>
          </p:cNvPr>
          <p:cNvGrpSpPr>
            <a:grpSpLocks/>
          </p:cNvGrpSpPr>
          <p:nvPr/>
        </p:nvGrpSpPr>
        <p:grpSpPr bwMode="auto">
          <a:xfrm>
            <a:off x="76200" y="6459537"/>
            <a:ext cx="2595563" cy="398463"/>
            <a:chOff x="96" y="4080"/>
            <a:chExt cx="1635" cy="251"/>
          </a:xfrm>
        </p:grpSpPr>
        <p:sp>
          <p:nvSpPr>
            <p:cNvPr id="129" name="Text Box 68">
              <a:extLst>
                <a:ext uri="{FF2B5EF4-FFF2-40B4-BE49-F238E27FC236}">
                  <a16:creationId xmlns:a16="http://schemas.microsoft.com/office/drawing/2014/main" id="{BDDFBB52-2715-4FE1-8264-7FA59ECA5D8C}"/>
                </a:ext>
              </a:extLst>
            </p:cNvPr>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130" name="Picture 69" descr="USDALOGO">
              <a:extLst>
                <a:ext uri="{FF2B5EF4-FFF2-40B4-BE49-F238E27FC236}">
                  <a16:creationId xmlns:a16="http://schemas.microsoft.com/office/drawing/2014/main" id="{94969140-5918-4226-A4A3-C06DFFD93AF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 name="Text Box 70">
              <a:extLst>
                <a:ext uri="{FF2B5EF4-FFF2-40B4-BE49-F238E27FC236}">
                  <a16:creationId xmlns:a16="http://schemas.microsoft.com/office/drawing/2014/main" id="{63A64C29-2265-4D81-89A9-8C2830455515}"/>
                </a:ext>
              </a:extLst>
            </p:cNvPr>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Tree>
    <p:extLst>
      <p:ext uri="{BB962C8B-B14F-4D97-AF65-F5344CB8AC3E}">
        <p14:creationId xmlns:p14="http://schemas.microsoft.com/office/powerpoint/2010/main" val="35885005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62B6F4-292F-4A83-B3FC-89867072BE2B}"/>
              </a:ext>
            </a:extLst>
          </p:cNvPr>
          <p:cNvPicPr>
            <a:picLocks noChangeAspect="1"/>
          </p:cNvPicPr>
          <p:nvPr/>
        </p:nvPicPr>
        <p:blipFill>
          <a:blip r:embed="rId2"/>
          <a:stretch>
            <a:fillRect/>
          </a:stretch>
        </p:blipFill>
        <p:spPr>
          <a:xfrm>
            <a:off x="0" y="0"/>
            <a:ext cx="12192000" cy="6858000"/>
          </a:xfrm>
          <a:prstGeom prst="rect">
            <a:avLst/>
          </a:prstGeom>
        </p:spPr>
      </p:pic>
      <p:grpSp>
        <p:nvGrpSpPr>
          <p:cNvPr id="13" name="Group 67">
            <a:extLst>
              <a:ext uri="{FF2B5EF4-FFF2-40B4-BE49-F238E27FC236}">
                <a16:creationId xmlns:a16="http://schemas.microsoft.com/office/drawing/2014/main" id="{28D62E3F-A635-4DC4-98BB-69355D426F59}"/>
              </a:ext>
            </a:extLst>
          </p:cNvPr>
          <p:cNvGrpSpPr>
            <a:grpSpLocks/>
          </p:cNvGrpSpPr>
          <p:nvPr/>
        </p:nvGrpSpPr>
        <p:grpSpPr bwMode="auto">
          <a:xfrm>
            <a:off x="76200" y="6459537"/>
            <a:ext cx="2595563" cy="398463"/>
            <a:chOff x="96" y="4080"/>
            <a:chExt cx="1635" cy="251"/>
          </a:xfrm>
        </p:grpSpPr>
        <p:sp>
          <p:nvSpPr>
            <p:cNvPr id="14" name="Text Box 68">
              <a:extLst>
                <a:ext uri="{FF2B5EF4-FFF2-40B4-BE49-F238E27FC236}">
                  <a16:creationId xmlns:a16="http://schemas.microsoft.com/office/drawing/2014/main" id="{974BD38A-74DA-46E7-910F-C7304749316A}"/>
                </a:ext>
              </a:extLst>
            </p:cNvPr>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15" name="Picture 69" descr="USDALOGO">
              <a:extLst>
                <a:ext uri="{FF2B5EF4-FFF2-40B4-BE49-F238E27FC236}">
                  <a16:creationId xmlns:a16="http://schemas.microsoft.com/office/drawing/2014/main" id="{E3B570B4-693A-43B3-B35F-A64AAB98F55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70">
              <a:extLst>
                <a:ext uri="{FF2B5EF4-FFF2-40B4-BE49-F238E27FC236}">
                  <a16:creationId xmlns:a16="http://schemas.microsoft.com/office/drawing/2014/main" id="{DA8AEA1F-6F83-4A95-9BE6-A1859D6216CF}"/>
                </a:ext>
              </a:extLst>
            </p:cNvPr>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
        <p:nvSpPr>
          <p:cNvPr id="17" name="Oval 16">
            <a:extLst>
              <a:ext uri="{FF2B5EF4-FFF2-40B4-BE49-F238E27FC236}">
                <a16:creationId xmlns:a16="http://schemas.microsoft.com/office/drawing/2014/main" id="{C681B303-A6F4-4FE8-ACAE-81D90E35CEBA}"/>
              </a:ext>
            </a:extLst>
          </p:cNvPr>
          <p:cNvSpPr/>
          <p:nvPr/>
        </p:nvSpPr>
        <p:spPr>
          <a:xfrm>
            <a:off x="7877765" y="4638804"/>
            <a:ext cx="471488" cy="471487"/>
          </a:xfrm>
          <a:prstGeom prst="ellipse">
            <a:avLst/>
          </a:prstGeom>
          <a:noFill/>
          <a:ln w="38100">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8" name="Oval 17">
            <a:extLst>
              <a:ext uri="{FF2B5EF4-FFF2-40B4-BE49-F238E27FC236}">
                <a16:creationId xmlns:a16="http://schemas.microsoft.com/office/drawing/2014/main" id="{08F4E2E1-31FD-4780-ACC1-EBB8A9DECF05}"/>
              </a:ext>
            </a:extLst>
          </p:cNvPr>
          <p:cNvSpPr/>
          <p:nvPr/>
        </p:nvSpPr>
        <p:spPr>
          <a:xfrm>
            <a:off x="11235538" y="4074160"/>
            <a:ext cx="471488" cy="471487"/>
          </a:xfrm>
          <a:prstGeom prst="ellipse">
            <a:avLst/>
          </a:prstGeom>
          <a:noFill/>
          <a:ln w="38100">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9" name="TextBox 18">
            <a:extLst>
              <a:ext uri="{FF2B5EF4-FFF2-40B4-BE49-F238E27FC236}">
                <a16:creationId xmlns:a16="http://schemas.microsoft.com/office/drawing/2014/main" id="{0EAEA747-BD31-4A76-ADB7-EB99E73D7924}"/>
              </a:ext>
            </a:extLst>
          </p:cNvPr>
          <p:cNvSpPr txBox="1"/>
          <p:nvPr/>
        </p:nvSpPr>
        <p:spPr>
          <a:xfrm>
            <a:off x="7428763" y="2144879"/>
            <a:ext cx="898003" cy="338554"/>
          </a:xfrm>
          <a:prstGeom prst="rect">
            <a:avLst/>
          </a:prstGeom>
          <a:noFill/>
        </p:spPr>
        <p:txBody>
          <a:bodyPr wrap="none" rtlCol="0">
            <a:spAutoFit/>
          </a:bodyPr>
          <a:lstStyle/>
          <a:p>
            <a:r>
              <a:rPr lang="en-US" sz="1600" b="1" dirty="0">
                <a:solidFill>
                  <a:srgbClr val="990000"/>
                </a:solidFill>
              </a:rPr>
              <a:t>2010/11</a:t>
            </a:r>
          </a:p>
        </p:txBody>
      </p:sp>
      <p:cxnSp>
        <p:nvCxnSpPr>
          <p:cNvPr id="20" name="Straight Connector 19">
            <a:extLst>
              <a:ext uri="{FF2B5EF4-FFF2-40B4-BE49-F238E27FC236}">
                <a16:creationId xmlns:a16="http://schemas.microsoft.com/office/drawing/2014/main" id="{3C809801-0C3E-4A08-A4C9-765EE203928A}"/>
              </a:ext>
            </a:extLst>
          </p:cNvPr>
          <p:cNvCxnSpPr>
            <a:cxnSpLocks/>
          </p:cNvCxnSpPr>
          <p:nvPr/>
        </p:nvCxnSpPr>
        <p:spPr>
          <a:xfrm>
            <a:off x="11353800" y="2314156"/>
            <a:ext cx="117482" cy="1712826"/>
          </a:xfrm>
          <a:prstGeom prst="line">
            <a:avLst/>
          </a:prstGeom>
          <a:ln w="28575">
            <a:solidFill>
              <a:srgbClr val="003399"/>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8D81031-BE70-4056-9421-859627DB9E12}"/>
              </a:ext>
            </a:extLst>
          </p:cNvPr>
          <p:cNvCxnSpPr>
            <a:cxnSpLocks/>
          </p:cNvCxnSpPr>
          <p:nvPr/>
        </p:nvCxnSpPr>
        <p:spPr>
          <a:xfrm>
            <a:off x="7918797" y="2483433"/>
            <a:ext cx="194712" cy="2120109"/>
          </a:xfrm>
          <a:prstGeom prst="line">
            <a:avLst/>
          </a:prstGeom>
          <a:ln w="28575">
            <a:solidFill>
              <a:srgbClr val="003399"/>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8D5F5DF2-9E08-4E1A-801C-E54443EC38CF}"/>
              </a:ext>
            </a:extLst>
          </p:cNvPr>
          <p:cNvSpPr txBox="1"/>
          <p:nvPr/>
        </p:nvSpPr>
        <p:spPr>
          <a:xfrm>
            <a:off x="2057398" y="1426024"/>
            <a:ext cx="1590885" cy="400110"/>
          </a:xfrm>
          <a:prstGeom prst="rect">
            <a:avLst/>
          </a:prstGeom>
          <a:noFill/>
        </p:spPr>
        <p:txBody>
          <a:bodyPr wrap="none" rtlCol="0">
            <a:spAutoFit/>
          </a:bodyPr>
          <a:lstStyle/>
          <a:p>
            <a:r>
              <a:rPr lang="en-US" sz="2000" b="1" dirty="0">
                <a:solidFill>
                  <a:srgbClr val="990000"/>
                </a:solidFill>
              </a:rPr>
              <a:t>La Niña Years</a:t>
            </a:r>
          </a:p>
        </p:txBody>
      </p:sp>
      <p:sp>
        <p:nvSpPr>
          <p:cNvPr id="23" name="Oval 22">
            <a:extLst>
              <a:ext uri="{FF2B5EF4-FFF2-40B4-BE49-F238E27FC236}">
                <a16:creationId xmlns:a16="http://schemas.microsoft.com/office/drawing/2014/main" id="{C436823E-811D-455E-8300-EAD430D796E5}"/>
              </a:ext>
            </a:extLst>
          </p:cNvPr>
          <p:cNvSpPr/>
          <p:nvPr/>
        </p:nvSpPr>
        <p:spPr>
          <a:xfrm>
            <a:off x="1669256" y="1447796"/>
            <a:ext cx="333714" cy="333713"/>
          </a:xfrm>
          <a:prstGeom prst="ellipse">
            <a:avLst/>
          </a:prstGeom>
          <a:noFill/>
          <a:ln w="38100">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4" name="TextBox 23">
            <a:extLst>
              <a:ext uri="{FF2B5EF4-FFF2-40B4-BE49-F238E27FC236}">
                <a16:creationId xmlns:a16="http://schemas.microsoft.com/office/drawing/2014/main" id="{76B10199-7344-4859-BC3F-38494644D5D1}"/>
              </a:ext>
            </a:extLst>
          </p:cNvPr>
          <p:cNvSpPr txBox="1"/>
          <p:nvPr/>
        </p:nvSpPr>
        <p:spPr>
          <a:xfrm>
            <a:off x="9830258" y="2050689"/>
            <a:ext cx="898003" cy="338554"/>
          </a:xfrm>
          <a:prstGeom prst="rect">
            <a:avLst/>
          </a:prstGeom>
          <a:noFill/>
        </p:spPr>
        <p:txBody>
          <a:bodyPr wrap="none" rtlCol="0">
            <a:spAutoFit/>
          </a:bodyPr>
          <a:lstStyle/>
          <a:p>
            <a:r>
              <a:rPr lang="en-US" sz="1600" b="1" dirty="0">
                <a:solidFill>
                  <a:srgbClr val="990000"/>
                </a:solidFill>
              </a:rPr>
              <a:t>2017/18</a:t>
            </a:r>
          </a:p>
        </p:txBody>
      </p:sp>
      <p:sp>
        <p:nvSpPr>
          <p:cNvPr id="25" name="TextBox 24">
            <a:extLst>
              <a:ext uri="{FF2B5EF4-FFF2-40B4-BE49-F238E27FC236}">
                <a16:creationId xmlns:a16="http://schemas.microsoft.com/office/drawing/2014/main" id="{FB8D1ECC-20A4-4926-B9F2-48A6551EA674}"/>
              </a:ext>
            </a:extLst>
          </p:cNvPr>
          <p:cNvSpPr txBox="1"/>
          <p:nvPr/>
        </p:nvSpPr>
        <p:spPr>
          <a:xfrm>
            <a:off x="10904798" y="1985373"/>
            <a:ext cx="898003" cy="338554"/>
          </a:xfrm>
          <a:prstGeom prst="rect">
            <a:avLst/>
          </a:prstGeom>
          <a:noFill/>
        </p:spPr>
        <p:txBody>
          <a:bodyPr wrap="none" rtlCol="0">
            <a:spAutoFit/>
          </a:bodyPr>
          <a:lstStyle/>
          <a:p>
            <a:r>
              <a:rPr lang="en-US" sz="1600" b="1" dirty="0">
                <a:solidFill>
                  <a:srgbClr val="990000"/>
                </a:solidFill>
              </a:rPr>
              <a:t>2020/21</a:t>
            </a:r>
          </a:p>
        </p:txBody>
      </p:sp>
      <p:cxnSp>
        <p:nvCxnSpPr>
          <p:cNvPr id="26" name="Straight Connector 25">
            <a:extLst>
              <a:ext uri="{FF2B5EF4-FFF2-40B4-BE49-F238E27FC236}">
                <a16:creationId xmlns:a16="http://schemas.microsoft.com/office/drawing/2014/main" id="{EB9DA055-4776-40F3-A12F-54DD1D8F5A45}"/>
              </a:ext>
            </a:extLst>
          </p:cNvPr>
          <p:cNvCxnSpPr>
            <a:cxnSpLocks/>
          </p:cNvCxnSpPr>
          <p:nvPr/>
        </p:nvCxnSpPr>
        <p:spPr>
          <a:xfrm>
            <a:off x="10319654" y="2412126"/>
            <a:ext cx="117482" cy="1712826"/>
          </a:xfrm>
          <a:prstGeom prst="line">
            <a:avLst/>
          </a:prstGeom>
          <a:ln w="28575">
            <a:solidFill>
              <a:srgbClr val="003399"/>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221AE163-9545-4973-9177-4D0C7BB1AC8D}"/>
              </a:ext>
            </a:extLst>
          </p:cNvPr>
          <p:cNvSpPr/>
          <p:nvPr/>
        </p:nvSpPr>
        <p:spPr>
          <a:xfrm>
            <a:off x="10234050" y="4193902"/>
            <a:ext cx="471488" cy="471487"/>
          </a:xfrm>
          <a:prstGeom prst="ellipse">
            <a:avLst/>
          </a:prstGeom>
          <a:noFill/>
          <a:ln w="38100">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17812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www.ncdc.noaa.gov/paleo/drought/images/sst_9798_animated.gif">
            <a:hlinkClick r:id="rId2"/>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85800"/>
            <a:ext cx="11125200" cy="5673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67"/>
          <p:cNvGrpSpPr>
            <a:grpSpLocks/>
          </p:cNvGrpSpPr>
          <p:nvPr/>
        </p:nvGrpSpPr>
        <p:grpSpPr bwMode="auto">
          <a:xfrm>
            <a:off x="76200" y="6459537"/>
            <a:ext cx="2595563" cy="398463"/>
            <a:chOff x="96" y="4080"/>
            <a:chExt cx="1635" cy="251"/>
          </a:xfrm>
        </p:grpSpPr>
        <p:sp>
          <p:nvSpPr>
            <p:cNvPr id="5" name="Text Box 68"/>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8" name="Picture 69" descr="USDA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70"/>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
        <p:nvSpPr>
          <p:cNvPr id="10" name="TextBox 3"/>
          <p:cNvSpPr txBox="1">
            <a:spLocks noChangeArrowheads="1"/>
          </p:cNvSpPr>
          <p:nvPr/>
        </p:nvSpPr>
        <p:spPr bwMode="auto">
          <a:xfrm>
            <a:off x="4648200" y="152400"/>
            <a:ext cx="30796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2800" b="1" dirty="0">
                <a:solidFill>
                  <a:srgbClr val="006600"/>
                </a:solidFill>
              </a:rPr>
              <a:t>What is La Niña?</a:t>
            </a:r>
          </a:p>
        </p:txBody>
      </p:sp>
      <p:sp>
        <p:nvSpPr>
          <p:cNvPr id="2" name="TextBox 1"/>
          <p:cNvSpPr txBox="1"/>
          <p:nvPr/>
        </p:nvSpPr>
        <p:spPr>
          <a:xfrm>
            <a:off x="8305800" y="6474777"/>
            <a:ext cx="1662635" cy="369332"/>
          </a:xfrm>
          <a:prstGeom prst="rect">
            <a:avLst/>
          </a:prstGeom>
          <a:noFill/>
        </p:spPr>
        <p:txBody>
          <a:bodyPr wrap="none" rtlCol="0">
            <a:spAutoFit/>
          </a:bodyPr>
          <a:lstStyle/>
          <a:p>
            <a:r>
              <a:rPr lang="en-US" b="1" dirty="0"/>
              <a:t>SOURCE: NOAA</a:t>
            </a:r>
          </a:p>
        </p:txBody>
      </p:sp>
    </p:spTree>
    <p:extLst>
      <p:ext uri="{BB962C8B-B14F-4D97-AF65-F5344CB8AC3E}">
        <p14:creationId xmlns:p14="http://schemas.microsoft.com/office/powerpoint/2010/main" val="40302844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9A1FFA63-257E-4BD6-8B60-8C0DE19EE715}"/>
              </a:ext>
            </a:extLst>
          </p:cNvPr>
          <p:cNvPicPr>
            <a:picLocks noChangeAspect="1"/>
          </p:cNvPicPr>
          <p:nvPr/>
        </p:nvPicPr>
        <p:blipFill>
          <a:blip r:embed="rId2"/>
          <a:stretch>
            <a:fillRect/>
          </a:stretch>
        </p:blipFill>
        <p:spPr>
          <a:xfrm>
            <a:off x="907082" y="0"/>
            <a:ext cx="10116572" cy="6502399"/>
          </a:xfrm>
          <a:prstGeom prst="rect">
            <a:avLst/>
          </a:prstGeom>
        </p:spPr>
      </p:pic>
      <p:sp>
        <p:nvSpPr>
          <p:cNvPr id="5" name="Oval 4">
            <a:extLst>
              <a:ext uri="{FF2B5EF4-FFF2-40B4-BE49-F238E27FC236}">
                <a16:creationId xmlns:a16="http://schemas.microsoft.com/office/drawing/2014/main" id="{C0216BC6-56CD-4836-8397-3CB7FA0382D1}"/>
              </a:ext>
            </a:extLst>
          </p:cNvPr>
          <p:cNvSpPr/>
          <p:nvPr/>
        </p:nvSpPr>
        <p:spPr>
          <a:xfrm>
            <a:off x="2558968" y="1922510"/>
            <a:ext cx="298450" cy="298450"/>
          </a:xfrm>
          <a:prstGeom prst="ellipse">
            <a:avLst/>
          </a:prstGeom>
          <a:noFill/>
          <a:ln w="539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156AD2BD-FAB9-4DC5-8F56-152B8D33C1B8}"/>
              </a:ext>
            </a:extLst>
          </p:cNvPr>
          <p:cNvSpPr/>
          <p:nvPr/>
        </p:nvSpPr>
        <p:spPr>
          <a:xfrm>
            <a:off x="2913587" y="1894752"/>
            <a:ext cx="298450" cy="298450"/>
          </a:xfrm>
          <a:prstGeom prst="ellipse">
            <a:avLst/>
          </a:prstGeom>
          <a:noFill/>
          <a:ln w="539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1ED6A9AB-6C3B-4017-BDA5-BEDB9E068211}"/>
              </a:ext>
            </a:extLst>
          </p:cNvPr>
          <p:cNvSpPr/>
          <p:nvPr/>
        </p:nvSpPr>
        <p:spPr>
          <a:xfrm>
            <a:off x="3200062" y="1661796"/>
            <a:ext cx="298450" cy="298450"/>
          </a:xfrm>
          <a:prstGeom prst="ellipse">
            <a:avLst/>
          </a:prstGeom>
          <a:noFill/>
          <a:ln w="53975">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377B01B-F51F-4B2A-930A-83CA5D77FEB7}"/>
              </a:ext>
            </a:extLst>
          </p:cNvPr>
          <p:cNvSpPr/>
          <p:nvPr/>
        </p:nvSpPr>
        <p:spPr>
          <a:xfrm>
            <a:off x="5016829" y="1677688"/>
            <a:ext cx="298450" cy="298450"/>
          </a:xfrm>
          <a:prstGeom prst="ellipse">
            <a:avLst/>
          </a:prstGeom>
          <a:noFill/>
          <a:ln w="53975">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B7F17E6-127E-477F-8EDE-B9B7190371B3}"/>
              </a:ext>
            </a:extLst>
          </p:cNvPr>
          <p:cNvSpPr/>
          <p:nvPr/>
        </p:nvSpPr>
        <p:spPr>
          <a:xfrm>
            <a:off x="5716978" y="1496190"/>
            <a:ext cx="298450" cy="298450"/>
          </a:xfrm>
          <a:prstGeom prst="ellipse">
            <a:avLst/>
          </a:prstGeom>
          <a:noFill/>
          <a:ln w="539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BEDEF0A-9109-4D02-90D9-A34C8EB32E10}"/>
              </a:ext>
            </a:extLst>
          </p:cNvPr>
          <p:cNvSpPr/>
          <p:nvPr/>
        </p:nvSpPr>
        <p:spPr>
          <a:xfrm>
            <a:off x="6041253" y="2488191"/>
            <a:ext cx="298450" cy="298450"/>
          </a:xfrm>
          <a:prstGeom prst="ellipse">
            <a:avLst/>
          </a:prstGeom>
          <a:noFill/>
          <a:ln w="53975">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B5BA969B-970F-4D24-9F18-4D15C0236C19}"/>
              </a:ext>
            </a:extLst>
          </p:cNvPr>
          <p:cNvSpPr/>
          <p:nvPr/>
        </p:nvSpPr>
        <p:spPr>
          <a:xfrm>
            <a:off x="6833597" y="1654244"/>
            <a:ext cx="298450" cy="298450"/>
          </a:xfrm>
          <a:prstGeom prst="ellipse">
            <a:avLst/>
          </a:prstGeom>
          <a:noFill/>
          <a:ln w="539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37E8FFD8-D950-4641-BA1E-F1DACB9E6E1B}"/>
              </a:ext>
            </a:extLst>
          </p:cNvPr>
          <p:cNvSpPr/>
          <p:nvPr/>
        </p:nvSpPr>
        <p:spPr>
          <a:xfrm>
            <a:off x="10369534" y="1449071"/>
            <a:ext cx="298450" cy="298450"/>
          </a:xfrm>
          <a:prstGeom prst="ellipse">
            <a:avLst/>
          </a:prstGeom>
          <a:noFill/>
          <a:ln w="539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734BD95-97A6-4DB4-8EA2-6A77D2F05E9E}"/>
              </a:ext>
            </a:extLst>
          </p:cNvPr>
          <p:cNvSpPr/>
          <p:nvPr/>
        </p:nvSpPr>
        <p:spPr>
          <a:xfrm>
            <a:off x="9310386" y="2072715"/>
            <a:ext cx="298450" cy="298450"/>
          </a:xfrm>
          <a:prstGeom prst="ellipse">
            <a:avLst/>
          </a:prstGeom>
          <a:noFill/>
          <a:ln w="53975">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6493A77-22CF-4810-BA75-7DA75A1E6DCA}"/>
              </a:ext>
            </a:extLst>
          </p:cNvPr>
          <p:cNvSpPr/>
          <p:nvPr/>
        </p:nvSpPr>
        <p:spPr>
          <a:xfrm>
            <a:off x="7150792" y="2150130"/>
            <a:ext cx="298450" cy="298450"/>
          </a:xfrm>
          <a:prstGeom prst="ellipse">
            <a:avLst/>
          </a:prstGeom>
          <a:noFill/>
          <a:ln w="53975">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7FEAF5D8-B15B-48BE-91BC-5A4AC6478A33}"/>
              </a:ext>
            </a:extLst>
          </p:cNvPr>
          <p:cNvGrpSpPr/>
          <p:nvPr/>
        </p:nvGrpSpPr>
        <p:grpSpPr>
          <a:xfrm>
            <a:off x="3585357" y="2882818"/>
            <a:ext cx="2509430" cy="1508845"/>
            <a:chOff x="6852513" y="3012272"/>
            <a:chExt cx="2509430" cy="1508845"/>
          </a:xfrm>
        </p:grpSpPr>
        <p:sp>
          <p:nvSpPr>
            <p:cNvPr id="17" name="Rectangle 16">
              <a:extLst>
                <a:ext uri="{FF2B5EF4-FFF2-40B4-BE49-F238E27FC236}">
                  <a16:creationId xmlns:a16="http://schemas.microsoft.com/office/drawing/2014/main" id="{590DA223-F60F-49FF-A1B0-047A9F7AD62C}"/>
                </a:ext>
              </a:extLst>
            </p:cNvPr>
            <p:cNvSpPr/>
            <p:nvPr/>
          </p:nvSpPr>
          <p:spPr>
            <a:xfrm>
              <a:off x="6852513" y="3012272"/>
              <a:ext cx="2509430" cy="150884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3F085FC-2DC8-49BE-8710-DBE50D91035B}"/>
                </a:ext>
              </a:extLst>
            </p:cNvPr>
            <p:cNvSpPr txBox="1"/>
            <p:nvPr/>
          </p:nvSpPr>
          <p:spPr>
            <a:xfrm>
              <a:off x="6950776" y="3059431"/>
              <a:ext cx="2357633" cy="369332"/>
            </a:xfrm>
            <a:prstGeom prst="rect">
              <a:avLst/>
            </a:prstGeom>
            <a:noFill/>
          </p:spPr>
          <p:txBody>
            <a:bodyPr wrap="none" rtlCol="0">
              <a:spAutoFit/>
            </a:bodyPr>
            <a:lstStyle/>
            <a:p>
              <a:r>
                <a:rPr lang="en-US" dirty="0"/>
                <a:t>*La Niña Intensity - DJF</a:t>
              </a:r>
            </a:p>
          </p:txBody>
        </p:sp>
        <p:sp>
          <p:nvSpPr>
            <p:cNvPr id="15" name="Oval 14">
              <a:extLst>
                <a:ext uri="{FF2B5EF4-FFF2-40B4-BE49-F238E27FC236}">
                  <a16:creationId xmlns:a16="http://schemas.microsoft.com/office/drawing/2014/main" id="{0B99576D-63BB-431E-A437-6DA8CF83AAED}"/>
                </a:ext>
              </a:extLst>
            </p:cNvPr>
            <p:cNvSpPr/>
            <p:nvPr/>
          </p:nvSpPr>
          <p:spPr>
            <a:xfrm>
              <a:off x="7035776" y="3537670"/>
              <a:ext cx="298450" cy="298450"/>
            </a:xfrm>
            <a:prstGeom prst="ellipse">
              <a:avLst/>
            </a:prstGeom>
            <a:noFill/>
            <a:ln w="53975">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49CB78C1-FA27-4C17-8DAE-1860A6DCF406}"/>
                </a:ext>
              </a:extLst>
            </p:cNvPr>
            <p:cNvSpPr/>
            <p:nvPr/>
          </p:nvSpPr>
          <p:spPr>
            <a:xfrm>
              <a:off x="7047206" y="4033605"/>
              <a:ext cx="298450" cy="298450"/>
            </a:xfrm>
            <a:prstGeom prst="ellipse">
              <a:avLst/>
            </a:prstGeom>
            <a:noFill/>
            <a:ln w="539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9A10C445-0B3A-4E41-B561-0BEB15460B53}"/>
                </a:ext>
              </a:extLst>
            </p:cNvPr>
            <p:cNvSpPr txBox="1"/>
            <p:nvPr/>
          </p:nvSpPr>
          <p:spPr>
            <a:xfrm>
              <a:off x="7397816" y="3506471"/>
              <a:ext cx="1738105" cy="338554"/>
            </a:xfrm>
            <a:prstGeom prst="rect">
              <a:avLst/>
            </a:prstGeom>
            <a:noFill/>
          </p:spPr>
          <p:txBody>
            <a:bodyPr wrap="none" rtlCol="0">
              <a:spAutoFit/>
            </a:bodyPr>
            <a:lstStyle/>
            <a:p>
              <a:r>
                <a:rPr lang="en-US" sz="1600" dirty="0"/>
                <a:t>Weak (-0.5 to -1.0)</a:t>
              </a:r>
            </a:p>
          </p:txBody>
        </p:sp>
        <p:sp>
          <p:nvSpPr>
            <p:cNvPr id="19" name="TextBox 18">
              <a:extLst>
                <a:ext uri="{FF2B5EF4-FFF2-40B4-BE49-F238E27FC236}">
                  <a16:creationId xmlns:a16="http://schemas.microsoft.com/office/drawing/2014/main" id="{F02CCD35-F7FA-4A7D-A038-3DEC0353E7B6}"/>
                </a:ext>
              </a:extLst>
            </p:cNvPr>
            <p:cNvSpPr txBox="1"/>
            <p:nvPr/>
          </p:nvSpPr>
          <p:spPr>
            <a:xfrm>
              <a:off x="7397816" y="4004311"/>
              <a:ext cx="1372363" cy="338554"/>
            </a:xfrm>
            <a:prstGeom prst="rect">
              <a:avLst/>
            </a:prstGeom>
            <a:noFill/>
          </p:spPr>
          <p:txBody>
            <a:bodyPr wrap="none" rtlCol="0">
              <a:spAutoFit/>
            </a:bodyPr>
            <a:lstStyle/>
            <a:p>
              <a:r>
                <a:rPr lang="en-US" sz="1600" dirty="0"/>
                <a:t>Strong (&lt; -1.0)</a:t>
              </a:r>
            </a:p>
          </p:txBody>
        </p:sp>
      </p:grpSp>
      <p:sp>
        <p:nvSpPr>
          <p:cNvPr id="21" name="TextBox 20">
            <a:extLst>
              <a:ext uri="{FF2B5EF4-FFF2-40B4-BE49-F238E27FC236}">
                <a16:creationId xmlns:a16="http://schemas.microsoft.com/office/drawing/2014/main" id="{D410E411-2FF7-4073-AC9A-2C94151FE399}"/>
              </a:ext>
            </a:extLst>
          </p:cNvPr>
          <p:cNvSpPr txBox="1"/>
          <p:nvPr/>
        </p:nvSpPr>
        <p:spPr>
          <a:xfrm>
            <a:off x="2331144" y="6102314"/>
            <a:ext cx="7498656" cy="369332"/>
          </a:xfrm>
          <a:prstGeom prst="rect">
            <a:avLst/>
          </a:prstGeom>
          <a:noFill/>
        </p:spPr>
        <p:txBody>
          <a:bodyPr wrap="none" rtlCol="0">
            <a:spAutoFit/>
          </a:bodyPr>
          <a:lstStyle/>
          <a:p>
            <a:r>
              <a:rPr lang="en-US" dirty="0"/>
              <a:t>* Source: Climate Prediction Center December, January, and February Average</a:t>
            </a:r>
          </a:p>
        </p:txBody>
      </p:sp>
      <p:cxnSp>
        <p:nvCxnSpPr>
          <p:cNvPr id="22" name="Straight Connector 21">
            <a:extLst>
              <a:ext uri="{FF2B5EF4-FFF2-40B4-BE49-F238E27FC236}">
                <a16:creationId xmlns:a16="http://schemas.microsoft.com/office/drawing/2014/main" id="{6D0B080E-DA95-4E2C-B75F-71340FF00BFE}"/>
              </a:ext>
            </a:extLst>
          </p:cNvPr>
          <p:cNvCxnSpPr>
            <a:cxnSpLocks/>
          </p:cNvCxnSpPr>
          <p:nvPr/>
        </p:nvCxnSpPr>
        <p:spPr>
          <a:xfrm flipH="1">
            <a:off x="9682480" y="1803469"/>
            <a:ext cx="687054" cy="65017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5C233006-AA46-4012-9D8E-881F7659C4C5}"/>
              </a:ext>
            </a:extLst>
          </p:cNvPr>
          <p:cNvSpPr txBox="1"/>
          <p:nvPr/>
        </p:nvSpPr>
        <p:spPr>
          <a:xfrm>
            <a:off x="7075910" y="2545716"/>
            <a:ext cx="3030894" cy="892552"/>
          </a:xfrm>
          <a:prstGeom prst="rect">
            <a:avLst/>
          </a:prstGeom>
          <a:solidFill>
            <a:schemeClr val="bg1"/>
          </a:solidFill>
          <a:ln>
            <a:solidFill>
              <a:schemeClr val="tx1"/>
            </a:solidFill>
          </a:ln>
        </p:spPr>
        <p:txBody>
          <a:bodyPr wrap="none" rtlCol="0">
            <a:spAutoFit/>
          </a:bodyPr>
          <a:lstStyle/>
          <a:p>
            <a:pPr algn="ctr"/>
            <a:r>
              <a:rPr lang="en-US" sz="2000" dirty="0"/>
              <a:t>Model Consensus Forecast:</a:t>
            </a:r>
          </a:p>
          <a:p>
            <a:pPr algn="ctr"/>
            <a:r>
              <a:rPr lang="en-US" dirty="0"/>
              <a:t>Between -1.0 and -1.5</a:t>
            </a:r>
          </a:p>
          <a:p>
            <a:pPr algn="ctr"/>
            <a:r>
              <a:rPr lang="en-US" sz="1400" dirty="0"/>
              <a:t>(CPC: November 2020)</a:t>
            </a:r>
          </a:p>
        </p:txBody>
      </p:sp>
      <p:sp>
        <p:nvSpPr>
          <p:cNvPr id="2" name="TextBox 1">
            <a:extLst>
              <a:ext uri="{FF2B5EF4-FFF2-40B4-BE49-F238E27FC236}">
                <a16:creationId xmlns:a16="http://schemas.microsoft.com/office/drawing/2014/main" id="{970B15A2-E020-4C81-BD16-033DB3740827}"/>
              </a:ext>
            </a:extLst>
          </p:cNvPr>
          <p:cNvSpPr txBox="1"/>
          <p:nvPr/>
        </p:nvSpPr>
        <p:spPr>
          <a:xfrm>
            <a:off x="4361693" y="4640184"/>
            <a:ext cx="3956019" cy="307777"/>
          </a:xfrm>
          <a:prstGeom prst="rect">
            <a:avLst/>
          </a:prstGeom>
          <a:noFill/>
        </p:spPr>
        <p:txBody>
          <a:bodyPr wrap="none" rtlCol="0">
            <a:spAutoFit/>
          </a:bodyPr>
          <a:lstStyle/>
          <a:p>
            <a:r>
              <a:rPr lang="en-US" sz="1400" dirty="0"/>
              <a:t>Yields Calculated Using PSD Updated February 2021</a:t>
            </a:r>
          </a:p>
        </p:txBody>
      </p:sp>
      <p:sp>
        <p:nvSpPr>
          <p:cNvPr id="31" name="TextBox 30">
            <a:extLst>
              <a:ext uri="{FF2B5EF4-FFF2-40B4-BE49-F238E27FC236}">
                <a16:creationId xmlns:a16="http://schemas.microsoft.com/office/drawing/2014/main" id="{1BFB9AA9-93F2-4A5B-AAEB-7FFB53046E7E}"/>
              </a:ext>
            </a:extLst>
          </p:cNvPr>
          <p:cNvSpPr txBox="1"/>
          <p:nvPr/>
        </p:nvSpPr>
        <p:spPr>
          <a:xfrm>
            <a:off x="6647274" y="1116841"/>
            <a:ext cx="652743" cy="369332"/>
          </a:xfrm>
          <a:prstGeom prst="rect">
            <a:avLst/>
          </a:prstGeom>
          <a:noFill/>
        </p:spPr>
        <p:txBody>
          <a:bodyPr wrap="none" rtlCol="0">
            <a:spAutoFit/>
          </a:bodyPr>
          <a:lstStyle/>
          <a:p>
            <a:r>
              <a:rPr lang="en-US" b="1" dirty="0">
                <a:solidFill>
                  <a:srgbClr val="C00000"/>
                </a:solidFill>
              </a:rPr>
              <a:t>2010</a:t>
            </a:r>
          </a:p>
        </p:txBody>
      </p:sp>
      <p:sp>
        <p:nvSpPr>
          <p:cNvPr id="32" name="TextBox 31">
            <a:extLst>
              <a:ext uri="{FF2B5EF4-FFF2-40B4-BE49-F238E27FC236}">
                <a16:creationId xmlns:a16="http://schemas.microsoft.com/office/drawing/2014/main" id="{5AD2A995-0E11-4B06-B049-13754A365CC4}"/>
              </a:ext>
            </a:extLst>
          </p:cNvPr>
          <p:cNvSpPr txBox="1"/>
          <p:nvPr/>
        </p:nvSpPr>
        <p:spPr>
          <a:xfrm>
            <a:off x="9070343" y="844361"/>
            <a:ext cx="652743" cy="369332"/>
          </a:xfrm>
          <a:prstGeom prst="rect">
            <a:avLst/>
          </a:prstGeom>
          <a:noFill/>
        </p:spPr>
        <p:txBody>
          <a:bodyPr wrap="none" rtlCol="0">
            <a:spAutoFit/>
          </a:bodyPr>
          <a:lstStyle/>
          <a:p>
            <a:r>
              <a:rPr lang="en-US" b="1" dirty="0">
                <a:solidFill>
                  <a:srgbClr val="C00000"/>
                </a:solidFill>
              </a:rPr>
              <a:t>2017</a:t>
            </a:r>
          </a:p>
        </p:txBody>
      </p:sp>
      <p:grpSp>
        <p:nvGrpSpPr>
          <p:cNvPr id="34" name="Group 67">
            <a:extLst>
              <a:ext uri="{FF2B5EF4-FFF2-40B4-BE49-F238E27FC236}">
                <a16:creationId xmlns:a16="http://schemas.microsoft.com/office/drawing/2014/main" id="{0D638DED-499E-4080-ABBB-EB2A2D4909BE}"/>
              </a:ext>
            </a:extLst>
          </p:cNvPr>
          <p:cNvGrpSpPr>
            <a:grpSpLocks/>
          </p:cNvGrpSpPr>
          <p:nvPr/>
        </p:nvGrpSpPr>
        <p:grpSpPr bwMode="auto">
          <a:xfrm>
            <a:off x="76200" y="6459537"/>
            <a:ext cx="2595563" cy="398463"/>
            <a:chOff x="96" y="4080"/>
            <a:chExt cx="1635" cy="251"/>
          </a:xfrm>
        </p:grpSpPr>
        <p:sp>
          <p:nvSpPr>
            <p:cNvPr id="35" name="Text Box 68">
              <a:extLst>
                <a:ext uri="{FF2B5EF4-FFF2-40B4-BE49-F238E27FC236}">
                  <a16:creationId xmlns:a16="http://schemas.microsoft.com/office/drawing/2014/main" id="{E2E4D040-E6A7-409D-866D-8FAF9DAD7FEF}"/>
                </a:ext>
              </a:extLst>
            </p:cNvPr>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36" name="Picture 69" descr="USDALOGO">
              <a:extLst>
                <a:ext uri="{FF2B5EF4-FFF2-40B4-BE49-F238E27FC236}">
                  <a16:creationId xmlns:a16="http://schemas.microsoft.com/office/drawing/2014/main" id="{ED7C2C59-6C3B-47C2-9044-FB612E1F15E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Text Box 70">
              <a:extLst>
                <a:ext uri="{FF2B5EF4-FFF2-40B4-BE49-F238E27FC236}">
                  <a16:creationId xmlns:a16="http://schemas.microsoft.com/office/drawing/2014/main" id="{AE137AB6-B328-4B8C-B2E2-A56589874A06}"/>
                </a:ext>
              </a:extLst>
            </p:cNvPr>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Tree>
    <p:extLst>
      <p:ext uri="{BB962C8B-B14F-4D97-AF65-F5344CB8AC3E}">
        <p14:creationId xmlns:p14="http://schemas.microsoft.com/office/powerpoint/2010/main" val="20038861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6005690D-290D-4561-B491-FAE710EB86E3}"/>
              </a:ext>
            </a:extLst>
          </p:cNvPr>
          <p:cNvPicPr>
            <a:picLocks noChangeAspect="1"/>
          </p:cNvPicPr>
          <p:nvPr/>
        </p:nvPicPr>
        <p:blipFill>
          <a:blip r:embed="rId2"/>
          <a:stretch>
            <a:fillRect/>
          </a:stretch>
        </p:blipFill>
        <p:spPr>
          <a:xfrm>
            <a:off x="914400" y="0"/>
            <a:ext cx="10116572" cy="6502400"/>
          </a:xfrm>
          <a:prstGeom prst="rect">
            <a:avLst/>
          </a:prstGeom>
        </p:spPr>
      </p:pic>
      <p:sp>
        <p:nvSpPr>
          <p:cNvPr id="6" name="Oval 5">
            <a:extLst>
              <a:ext uri="{FF2B5EF4-FFF2-40B4-BE49-F238E27FC236}">
                <a16:creationId xmlns:a16="http://schemas.microsoft.com/office/drawing/2014/main" id="{2DF71DE2-6402-43A8-BF35-7DDA84684E87}"/>
              </a:ext>
            </a:extLst>
          </p:cNvPr>
          <p:cNvSpPr/>
          <p:nvPr/>
        </p:nvSpPr>
        <p:spPr>
          <a:xfrm>
            <a:off x="2522538" y="2387148"/>
            <a:ext cx="298450" cy="298450"/>
          </a:xfrm>
          <a:prstGeom prst="ellipse">
            <a:avLst/>
          </a:prstGeom>
          <a:noFill/>
          <a:ln w="539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F9E57899-BBC7-4EFF-9519-9A31ABD6005F}"/>
              </a:ext>
            </a:extLst>
          </p:cNvPr>
          <p:cNvSpPr/>
          <p:nvPr/>
        </p:nvSpPr>
        <p:spPr>
          <a:xfrm>
            <a:off x="2901950" y="2286001"/>
            <a:ext cx="298450" cy="298450"/>
          </a:xfrm>
          <a:prstGeom prst="ellipse">
            <a:avLst/>
          </a:prstGeom>
          <a:noFill/>
          <a:ln w="539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E20AD3DA-4F27-4776-8454-0243D3E0D6CA}"/>
              </a:ext>
            </a:extLst>
          </p:cNvPr>
          <p:cNvSpPr/>
          <p:nvPr/>
        </p:nvSpPr>
        <p:spPr>
          <a:xfrm>
            <a:off x="3231776" y="2304416"/>
            <a:ext cx="298450" cy="298450"/>
          </a:xfrm>
          <a:prstGeom prst="ellipse">
            <a:avLst/>
          </a:prstGeom>
          <a:noFill/>
          <a:ln w="53975">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F7ED07B-6BE0-4E33-841C-8FC43ABFB45C}"/>
              </a:ext>
            </a:extLst>
          </p:cNvPr>
          <p:cNvSpPr/>
          <p:nvPr/>
        </p:nvSpPr>
        <p:spPr>
          <a:xfrm>
            <a:off x="5014740" y="1862537"/>
            <a:ext cx="298450" cy="298450"/>
          </a:xfrm>
          <a:prstGeom prst="ellipse">
            <a:avLst/>
          </a:prstGeom>
          <a:noFill/>
          <a:ln w="53975">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8A13E5B8-FAB0-4698-B53E-C4A6F9696E04}"/>
              </a:ext>
            </a:extLst>
          </p:cNvPr>
          <p:cNvSpPr/>
          <p:nvPr/>
        </p:nvSpPr>
        <p:spPr>
          <a:xfrm>
            <a:off x="5735723" y="1893049"/>
            <a:ext cx="298450" cy="298450"/>
          </a:xfrm>
          <a:prstGeom prst="ellipse">
            <a:avLst/>
          </a:prstGeom>
          <a:noFill/>
          <a:ln w="539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630A724-9D36-4AB5-9E24-521E5A4FB3D3}"/>
              </a:ext>
            </a:extLst>
          </p:cNvPr>
          <p:cNvSpPr/>
          <p:nvPr/>
        </p:nvSpPr>
        <p:spPr>
          <a:xfrm>
            <a:off x="6088421" y="1987551"/>
            <a:ext cx="298450" cy="298450"/>
          </a:xfrm>
          <a:prstGeom prst="ellipse">
            <a:avLst/>
          </a:prstGeom>
          <a:noFill/>
          <a:ln w="53975">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6EB8E3D7-D549-444A-8D44-1F3644FB5461}"/>
              </a:ext>
            </a:extLst>
          </p:cNvPr>
          <p:cNvSpPr/>
          <p:nvPr/>
        </p:nvSpPr>
        <p:spPr>
          <a:xfrm>
            <a:off x="6833292" y="1755765"/>
            <a:ext cx="298450" cy="298450"/>
          </a:xfrm>
          <a:prstGeom prst="ellipse">
            <a:avLst/>
          </a:prstGeom>
          <a:noFill/>
          <a:ln w="539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EEBC00D-E071-4CC3-8B24-F3F2F4EF910B}"/>
              </a:ext>
            </a:extLst>
          </p:cNvPr>
          <p:cNvSpPr/>
          <p:nvPr/>
        </p:nvSpPr>
        <p:spPr>
          <a:xfrm>
            <a:off x="10402203" y="1229877"/>
            <a:ext cx="298450" cy="298450"/>
          </a:xfrm>
          <a:prstGeom prst="ellipse">
            <a:avLst/>
          </a:prstGeom>
          <a:noFill/>
          <a:ln w="539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2A9FD9E-8F33-41F4-B9FE-239730E35192}"/>
              </a:ext>
            </a:extLst>
          </p:cNvPr>
          <p:cNvSpPr/>
          <p:nvPr/>
        </p:nvSpPr>
        <p:spPr>
          <a:xfrm>
            <a:off x="9287927" y="1972744"/>
            <a:ext cx="298450" cy="298450"/>
          </a:xfrm>
          <a:prstGeom prst="ellipse">
            <a:avLst/>
          </a:prstGeom>
          <a:noFill/>
          <a:ln w="53975">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946699E3-AF17-4722-A0C9-EF674F4C97A1}"/>
              </a:ext>
            </a:extLst>
          </p:cNvPr>
          <p:cNvSpPr/>
          <p:nvPr/>
        </p:nvSpPr>
        <p:spPr>
          <a:xfrm>
            <a:off x="7173655" y="2191499"/>
            <a:ext cx="298450" cy="298450"/>
          </a:xfrm>
          <a:prstGeom prst="ellipse">
            <a:avLst/>
          </a:prstGeom>
          <a:noFill/>
          <a:ln w="53975">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5D16B830-7FD3-469E-BCAA-97A852559C4C}"/>
              </a:ext>
            </a:extLst>
          </p:cNvPr>
          <p:cNvGrpSpPr/>
          <p:nvPr/>
        </p:nvGrpSpPr>
        <p:grpSpPr>
          <a:xfrm>
            <a:off x="3585357" y="2882818"/>
            <a:ext cx="2509430" cy="1508845"/>
            <a:chOff x="6852513" y="3012272"/>
            <a:chExt cx="2509430" cy="1508845"/>
          </a:xfrm>
        </p:grpSpPr>
        <p:sp>
          <p:nvSpPr>
            <p:cNvPr id="25" name="Rectangle 24">
              <a:extLst>
                <a:ext uri="{FF2B5EF4-FFF2-40B4-BE49-F238E27FC236}">
                  <a16:creationId xmlns:a16="http://schemas.microsoft.com/office/drawing/2014/main" id="{9EEC6EC2-D7BE-4422-B0B4-DFE535008406}"/>
                </a:ext>
              </a:extLst>
            </p:cNvPr>
            <p:cNvSpPr/>
            <p:nvPr/>
          </p:nvSpPr>
          <p:spPr>
            <a:xfrm>
              <a:off x="6852513" y="3012272"/>
              <a:ext cx="2509430" cy="150884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CA287CD7-B7E6-4020-A3E2-728E8500B795}"/>
                </a:ext>
              </a:extLst>
            </p:cNvPr>
            <p:cNvSpPr txBox="1"/>
            <p:nvPr/>
          </p:nvSpPr>
          <p:spPr>
            <a:xfrm>
              <a:off x="6950776" y="3059431"/>
              <a:ext cx="2357633" cy="369332"/>
            </a:xfrm>
            <a:prstGeom prst="rect">
              <a:avLst/>
            </a:prstGeom>
            <a:noFill/>
          </p:spPr>
          <p:txBody>
            <a:bodyPr wrap="none" rtlCol="0">
              <a:spAutoFit/>
            </a:bodyPr>
            <a:lstStyle/>
            <a:p>
              <a:r>
                <a:rPr lang="en-US" dirty="0"/>
                <a:t>*La Niña Intensity - DJF</a:t>
              </a:r>
            </a:p>
          </p:txBody>
        </p:sp>
        <p:sp>
          <p:nvSpPr>
            <p:cNvPr id="27" name="Oval 26">
              <a:extLst>
                <a:ext uri="{FF2B5EF4-FFF2-40B4-BE49-F238E27FC236}">
                  <a16:creationId xmlns:a16="http://schemas.microsoft.com/office/drawing/2014/main" id="{BC054CC3-282D-42BE-BDD7-E40E2CFF676C}"/>
                </a:ext>
              </a:extLst>
            </p:cNvPr>
            <p:cNvSpPr/>
            <p:nvPr/>
          </p:nvSpPr>
          <p:spPr>
            <a:xfrm>
              <a:off x="7035776" y="3537670"/>
              <a:ext cx="298450" cy="298450"/>
            </a:xfrm>
            <a:prstGeom prst="ellipse">
              <a:avLst/>
            </a:prstGeom>
            <a:noFill/>
            <a:ln w="53975">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2CED5421-BF71-4EE2-A78A-8606A3C9BCCB}"/>
                </a:ext>
              </a:extLst>
            </p:cNvPr>
            <p:cNvSpPr/>
            <p:nvPr/>
          </p:nvSpPr>
          <p:spPr>
            <a:xfrm>
              <a:off x="7047206" y="4033605"/>
              <a:ext cx="298450" cy="298450"/>
            </a:xfrm>
            <a:prstGeom prst="ellipse">
              <a:avLst/>
            </a:prstGeom>
            <a:noFill/>
            <a:ln w="539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99E69B12-A329-4E99-9BFB-F0D32B85E409}"/>
                </a:ext>
              </a:extLst>
            </p:cNvPr>
            <p:cNvSpPr txBox="1"/>
            <p:nvPr/>
          </p:nvSpPr>
          <p:spPr>
            <a:xfrm>
              <a:off x="7397816" y="3506471"/>
              <a:ext cx="1738105" cy="338554"/>
            </a:xfrm>
            <a:prstGeom prst="rect">
              <a:avLst/>
            </a:prstGeom>
            <a:noFill/>
          </p:spPr>
          <p:txBody>
            <a:bodyPr wrap="none" rtlCol="0">
              <a:spAutoFit/>
            </a:bodyPr>
            <a:lstStyle/>
            <a:p>
              <a:r>
                <a:rPr lang="en-US" sz="1600" dirty="0"/>
                <a:t>Weak (-0.5 to -1.0)</a:t>
              </a:r>
            </a:p>
          </p:txBody>
        </p:sp>
        <p:sp>
          <p:nvSpPr>
            <p:cNvPr id="30" name="TextBox 29">
              <a:extLst>
                <a:ext uri="{FF2B5EF4-FFF2-40B4-BE49-F238E27FC236}">
                  <a16:creationId xmlns:a16="http://schemas.microsoft.com/office/drawing/2014/main" id="{961706A9-300F-4D9C-9F6A-5F7F33E439A1}"/>
                </a:ext>
              </a:extLst>
            </p:cNvPr>
            <p:cNvSpPr txBox="1"/>
            <p:nvPr/>
          </p:nvSpPr>
          <p:spPr>
            <a:xfrm>
              <a:off x="7397816" y="4004311"/>
              <a:ext cx="1372363" cy="338554"/>
            </a:xfrm>
            <a:prstGeom prst="rect">
              <a:avLst/>
            </a:prstGeom>
            <a:noFill/>
          </p:spPr>
          <p:txBody>
            <a:bodyPr wrap="none" rtlCol="0">
              <a:spAutoFit/>
            </a:bodyPr>
            <a:lstStyle/>
            <a:p>
              <a:r>
                <a:rPr lang="en-US" sz="1600" dirty="0"/>
                <a:t>Strong (&lt; -1.0)</a:t>
              </a:r>
            </a:p>
          </p:txBody>
        </p:sp>
      </p:grpSp>
      <p:cxnSp>
        <p:nvCxnSpPr>
          <p:cNvPr id="31" name="Straight Connector 30">
            <a:extLst>
              <a:ext uri="{FF2B5EF4-FFF2-40B4-BE49-F238E27FC236}">
                <a16:creationId xmlns:a16="http://schemas.microsoft.com/office/drawing/2014/main" id="{CF6FE02C-0117-4DDD-BC4F-0369BCDE98BC}"/>
              </a:ext>
            </a:extLst>
          </p:cNvPr>
          <p:cNvCxnSpPr>
            <a:cxnSpLocks/>
          </p:cNvCxnSpPr>
          <p:nvPr/>
        </p:nvCxnSpPr>
        <p:spPr>
          <a:xfrm flipH="1">
            <a:off x="9682480" y="1528327"/>
            <a:ext cx="804731" cy="92531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63488E6C-0600-4C3A-A11C-AB979B2D51F0}"/>
              </a:ext>
            </a:extLst>
          </p:cNvPr>
          <p:cNvSpPr txBox="1"/>
          <p:nvPr/>
        </p:nvSpPr>
        <p:spPr>
          <a:xfrm>
            <a:off x="7075910" y="2545716"/>
            <a:ext cx="3030894" cy="892552"/>
          </a:xfrm>
          <a:prstGeom prst="rect">
            <a:avLst/>
          </a:prstGeom>
          <a:solidFill>
            <a:schemeClr val="bg1"/>
          </a:solidFill>
          <a:ln>
            <a:solidFill>
              <a:schemeClr val="tx1"/>
            </a:solidFill>
          </a:ln>
        </p:spPr>
        <p:txBody>
          <a:bodyPr wrap="none" rtlCol="0">
            <a:spAutoFit/>
          </a:bodyPr>
          <a:lstStyle/>
          <a:p>
            <a:pPr algn="ctr"/>
            <a:r>
              <a:rPr lang="en-US" sz="2000" dirty="0"/>
              <a:t>Model Consensus Forecast:</a:t>
            </a:r>
          </a:p>
          <a:p>
            <a:pPr algn="ctr"/>
            <a:r>
              <a:rPr lang="en-US" dirty="0"/>
              <a:t>Between -1.0 and -1.5</a:t>
            </a:r>
          </a:p>
          <a:p>
            <a:pPr algn="ctr"/>
            <a:r>
              <a:rPr lang="en-US" sz="1400" dirty="0"/>
              <a:t>(CPC: November 2020)</a:t>
            </a:r>
          </a:p>
        </p:txBody>
      </p:sp>
      <p:sp>
        <p:nvSpPr>
          <p:cNvPr id="39" name="TextBox 38">
            <a:extLst>
              <a:ext uri="{FF2B5EF4-FFF2-40B4-BE49-F238E27FC236}">
                <a16:creationId xmlns:a16="http://schemas.microsoft.com/office/drawing/2014/main" id="{44F88CDD-92DB-40CC-B6AA-9840B5051F11}"/>
              </a:ext>
            </a:extLst>
          </p:cNvPr>
          <p:cNvSpPr txBox="1"/>
          <p:nvPr/>
        </p:nvSpPr>
        <p:spPr>
          <a:xfrm>
            <a:off x="6647274" y="860545"/>
            <a:ext cx="652743" cy="369332"/>
          </a:xfrm>
          <a:prstGeom prst="rect">
            <a:avLst/>
          </a:prstGeom>
          <a:noFill/>
        </p:spPr>
        <p:txBody>
          <a:bodyPr wrap="none" rtlCol="0">
            <a:spAutoFit/>
          </a:bodyPr>
          <a:lstStyle/>
          <a:p>
            <a:r>
              <a:rPr lang="en-US" b="1" dirty="0">
                <a:solidFill>
                  <a:srgbClr val="C00000"/>
                </a:solidFill>
              </a:rPr>
              <a:t>2010</a:t>
            </a:r>
          </a:p>
        </p:txBody>
      </p:sp>
      <p:sp>
        <p:nvSpPr>
          <p:cNvPr id="40" name="TextBox 39">
            <a:extLst>
              <a:ext uri="{FF2B5EF4-FFF2-40B4-BE49-F238E27FC236}">
                <a16:creationId xmlns:a16="http://schemas.microsoft.com/office/drawing/2014/main" id="{B90AB610-CF77-409D-8BBB-BEF405B35166}"/>
              </a:ext>
            </a:extLst>
          </p:cNvPr>
          <p:cNvSpPr txBox="1"/>
          <p:nvPr/>
        </p:nvSpPr>
        <p:spPr>
          <a:xfrm>
            <a:off x="9097464" y="748087"/>
            <a:ext cx="652743" cy="369332"/>
          </a:xfrm>
          <a:prstGeom prst="rect">
            <a:avLst/>
          </a:prstGeom>
          <a:noFill/>
        </p:spPr>
        <p:txBody>
          <a:bodyPr wrap="none" rtlCol="0">
            <a:spAutoFit/>
          </a:bodyPr>
          <a:lstStyle/>
          <a:p>
            <a:r>
              <a:rPr lang="en-US" b="1" dirty="0">
                <a:solidFill>
                  <a:srgbClr val="C00000"/>
                </a:solidFill>
              </a:rPr>
              <a:t>2017</a:t>
            </a:r>
          </a:p>
        </p:txBody>
      </p:sp>
      <p:grpSp>
        <p:nvGrpSpPr>
          <p:cNvPr id="38" name="Group 67">
            <a:extLst>
              <a:ext uri="{FF2B5EF4-FFF2-40B4-BE49-F238E27FC236}">
                <a16:creationId xmlns:a16="http://schemas.microsoft.com/office/drawing/2014/main" id="{E8239CF9-55CA-40B1-B93B-B9A113B389D3}"/>
              </a:ext>
            </a:extLst>
          </p:cNvPr>
          <p:cNvGrpSpPr>
            <a:grpSpLocks/>
          </p:cNvGrpSpPr>
          <p:nvPr/>
        </p:nvGrpSpPr>
        <p:grpSpPr bwMode="auto">
          <a:xfrm>
            <a:off x="76200" y="6459537"/>
            <a:ext cx="2595563" cy="398463"/>
            <a:chOff x="96" y="4080"/>
            <a:chExt cx="1635" cy="251"/>
          </a:xfrm>
        </p:grpSpPr>
        <p:sp>
          <p:nvSpPr>
            <p:cNvPr id="42" name="Text Box 68">
              <a:extLst>
                <a:ext uri="{FF2B5EF4-FFF2-40B4-BE49-F238E27FC236}">
                  <a16:creationId xmlns:a16="http://schemas.microsoft.com/office/drawing/2014/main" id="{0A52C734-C4C9-4859-874F-73CE384807C2}"/>
                </a:ext>
              </a:extLst>
            </p:cNvPr>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43" name="Picture 69" descr="USDALOGO">
              <a:extLst>
                <a:ext uri="{FF2B5EF4-FFF2-40B4-BE49-F238E27FC236}">
                  <a16:creationId xmlns:a16="http://schemas.microsoft.com/office/drawing/2014/main" id="{9BCC4354-F2B3-4324-A0C0-93CD6B9FE8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Text Box 70">
              <a:extLst>
                <a:ext uri="{FF2B5EF4-FFF2-40B4-BE49-F238E27FC236}">
                  <a16:creationId xmlns:a16="http://schemas.microsoft.com/office/drawing/2014/main" id="{3AF5B5A5-595C-4D50-A44B-0915D64501CA}"/>
                </a:ext>
              </a:extLst>
            </p:cNvPr>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
        <p:nvSpPr>
          <p:cNvPr id="35" name="TextBox 34">
            <a:extLst>
              <a:ext uri="{FF2B5EF4-FFF2-40B4-BE49-F238E27FC236}">
                <a16:creationId xmlns:a16="http://schemas.microsoft.com/office/drawing/2014/main" id="{DDDFD509-0C17-4A1A-AE04-DD612A7E4238}"/>
              </a:ext>
            </a:extLst>
          </p:cNvPr>
          <p:cNvSpPr txBox="1"/>
          <p:nvPr/>
        </p:nvSpPr>
        <p:spPr>
          <a:xfrm>
            <a:off x="2331144" y="6102314"/>
            <a:ext cx="7498656" cy="369332"/>
          </a:xfrm>
          <a:prstGeom prst="rect">
            <a:avLst/>
          </a:prstGeom>
          <a:noFill/>
        </p:spPr>
        <p:txBody>
          <a:bodyPr wrap="none" rtlCol="0">
            <a:spAutoFit/>
          </a:bodyPr>
          <a:lstStyle/>
          <a:p>
            <a:r>
              <a:rPr lang="en-US" dirty="0"/>
              <a:t>* Source: Climate Prediction Center December, January, and February Average</a:t>
            </a:r>
          </a:p>
        </p:txBody>
      </p:sp>
      <p:sp>
        <p:nvSpPr>
          <p:cNvPr id="36" name="TextBox 35">
            <a:extLst>
              <a:ext uri="{FF2B5EF4-FFF2-40B4-BE49-F238E27FC236}">
                <a16:creationId xmlns:a16="http://schemas.microsoft.com/office/drawing/2014/main" id="{FFA2402D-D037-44B4-8DBA-E94B1262A373}"/>
              </a:ext>
            </a:extLst>
          </p:cNvPr>
          <p:cNvSpPr txBox="1"/>
          <p:nvPr/>
        </p:nvSpPr>
        <p:spPr>
          <a:xfrm>
            <a:off x="4361693" y="4640184"/>
            <a:ext cx="3956019" cy="307777"/>
          </a:xfrm>
          <a:prstGeom prst="rect">
            <a:avLst/>
          </a:prstGeom>
          <a:noFill/>
        </p:spPr>
        <p:txBody>
          <a:bodyPr wrap="none" rtlCol="0">
            <a:spAutoFit/>
          </a:bodyPr>
          <a:lstStyle/>
          <a:p>
            <a:r>
              <a:rPr lang="en-US" sz="1400" dirty="0"/>
              <a:t>Yields Calculated Using PSD Updated February 2021</a:t>
            </a:r>
          </a:p>
        </p:txBody>
      </p:sp>
    </p:spTree>
    <p:extLst>
      <p:ext uri="{BB962C8B-B14F-4D97-AF65-F5344CB8AC3E}">
        <p14:creationId xmlns:p14="http://schemas.microsoft.com/office/powerpoint/2010/main" val="23291277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81E195-DF48-460D-99AB-0E4085128B6A}"/>
              </a:ext>
            </a:extLst>
          </p:cNvPr>
          <p:cNvPicPr>
            <a:picLocks noChangeAspect="1"/>
          </p:cNvPicPr>
          <p:nvPr/>
        </p:nvPicPr>
        <p:blipFill>
          <a:blip r:embed="rId3"/>
          <a:stretch>
            <a:fillRect/>
          </a:stretch>
        </p:blipFill>
        <p:spPr>
          <a:xfrm>
            <a:off x="0" y="-1"/>
            <a:ext cx="12192000" cy="6858001"/>
          </a:xfrm>
          <a:prstGeom prst="rect">
            <a:avLst/>
          </a:prstGeom>
          <a:ln w="31750">
            <a:solidFill>
              <a:schemeClr val="bg1"/>
            </a:solidFill>
          </a:ln>
        </p:spPr>
      </p:pic>
      <p:sp>
        <p:nvSpPr>
          <p:cNvPr id="12" name="TextBox 11">
            <a:extLst>
              <a:ext uri="{FF2B5EF4-FFF2-40B4-BE49-F238E27FC236}">
                <a16:creationId xmlns:a16="http://schemas.microsoft.com/office/drawing/2014/main" id="{0E7E3650-9290-44FF-989A-54CA5F391FF8}"/>
              </a:ext>
            </a:extLst>
          </p:cNvPr>
          <p:cNvSpPr txBox="1"/>
          <p:nvPr/>
        </p:nvSpPr>
        <p:spPr>
          <a:xfrm>
            <a:off x="3475056" y="3530026"/>
            <a:ext cx="987771" cy="369332"/>
          </a:xfrm>
          <a:prstGeom prst="rect">
            <a:avLst/>
          </a:prstGeom>
          <a:noFill/>
        </p:spPr>
        <p:txBody>
          <a:bodyPr wrap="none" rtlCol="0">
            <a:spAutoFit/>
          </a:bodyPr>
          <a:lstStyle/>
          <a:p>
            <a:r>
              <a:rPr lang="en-US" b="1" i="1" dirty="0">
                <a:solidFill>
                  <a:srgbClr val="FF0000"/>
                </a:solidFill>
              </a:rPr>
              <a:t>2020/21</a:t>
            </a:r>
          </a:p>
        </p:txBody>
      </p:sp>
      <p:grpSp>
        <p:nvGrpSpPr>
          <p:cNvPr id="15" name="Group 14">
            <a:extLst>
              <a:ext uri="{FF2B5EF4-FFF2-40B4-BE49-F238E27FC236}">
                <a16:creationId xmlns:a16="http://schemas.microsoft.com/office/drawing/2014/main" id="{D390C99D-25A3-4E13-9704-3848AD5119FB}"/>
              </a:ext>
            </a:extLst>
          </p:cNvPr>
          <p:cNvGrpSpPr/>
          <p:nvPr/>
        </p:nvGrpSpPr>
        <p:grpSpPr>
          <a:xfrm>
            <a:off x="1763485" y="1447801"/>
            <a:ext cx="1817955" cy="1922621"/>
            <a:chOff x="1428751" y="1259681"/>
            <a:chExt cx="3170261" cy="3352784"/>
          </a:xfrm>
        </p:grpSpPr>
        <p:pic>
          <p:nvPicPr>
            <p:cNvPr id="16" name="Picture 1">
              <a:extLst>
                <a:ext uri="{FF2B5EF4-FFF2-40B4-BE49-F238E27FC236}">
                  <a16:creationId xmlns:a16="http://schemas.microsoft.com/office/drawing/2014/main" id="{79A52F59-BD5D-4BEF-9722-4EC6EF401DB3}"/>
                </a:ext>
              </a:extLst>
            </p:cNvPr>
            <p:cNvPicPr>
              <a:picLocks noChangeAspect="1"/>
            </p:cNvPicPr>
            <p:nvPr/>
          </p:nvPicPr>
          <p:blipFill>
            <a:blip r:embed="rId4" cstate="print">
              <a:extLst>
                <a:ext uri="{28A0092B-C50C-407E-A947-70E740481C1C}">
                  <a14:useLocalDpi xmlns:a14="http://schemas.microsoft.com/office/drawing/2010/main" val="0"/>
                </a:ext>
              </a:extLst>
            </a:blip>
            <a:srcRect t="6374" r="29704"/>
            <a:stretch>
              <a:fillRect/>
            </a:stretch>
          </p:blipFill>
          <p:spPr bwMode="auto">
            <a:xfrm>
              <a:off x="1428751" y="1259681"/>
              <a:ext cx="3032522" cy="3305175"/>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7" name="Text Box 3">
              <a:extLst>
                <a:ext uri="{FF2B5EF4-FFF2-40B4-BE49-F238E27FC236}">
                  <a16:creationId xmlns:a16="http://schemas.microsoft.com/office/drawing/2014/main" id="{16B41C7B-A92C-4FEF-BA89-67A6908078DE}"/>
                </a:ext>
              </a:extLst>
            </p:cNvPr>
            <p:cNvSpPr txBox="1">
              <a:spLocks noChangeArrowheads="1"/>
            </p:cNvSpPr>
            <p:nvPr/>
          </p:nvSpPr>
          <p:spPr bwMode="auto">
            <a:xfrm>
              <a:off x="2890455" y="4183090"/>
              <a:ext cx="1708557" cy="42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00" b="1" dirty="0"/>
                <a:t>* Corn Yields</a:t>
              </a:r>
            </a:p>
          </p:txBody>
        </p:sp>
        <p:sp>
          <p:nvSpPr>
            <p:cNvPr id="18" name="TextBox 97">
              <a:extLst>
                <a:ext uri="{FF2B5EF4-FFF2-40B4-BE49-F238E27FC236}">
                  <a16:creationId xmlns:a16="http://schemas.microsoft.com/office/drawing/2014/main" id="{E4BC5B92-2964-473F-B6E9-CE41D5240ACE}"/>
                </a:ext>
              </a:extLst>
            </p:cNvPr>
            <p:cNvSpPr txBox="1">
              <a:spLocks noChangeArrowheads="1"/>
            </p:cNvSpPr>
            <p:nvPr/>
          </p:nvSpPr>
          <p:spPr bwMode="auto">
            <a:xfrm>
              <a:off x="3105543" y="3468292"/>
              <a:ext cx="489756" cy="268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 b="1" i="1">
                  <a:cs typeface="Arial" panose="020B0604020202020204" pitchFamily="34" charset="0"/>
                </a:rPr>
                <a:t>Buenos</a:t>
              </a:r>
            </a:p>
            <a:p>
              <a:pPr algn="ctr" eaLnBrk="1" hangingPunct="1">
                <a:spcBef>
                  <a:spcPct val="0"/>
                </a:spcBef>
                <a:buFontTx/>
                <a:buNone/>
              </a:pPr>
              <a:r>
                <a:rPr lang="en-US" altLang="en-US" sz="200" b="1" i="1">
                  <a:cs typeface="Arial" panose="020B0604020202020204" pitchFamily="34" charset="0"/>
                </a:rPr>
                <a:t>Aires</a:t>
              </a:r>
            </a:p>
          </p:txBody>
        </p:sp>
        <p:sp>
          <p:nvSpPr>
            <p:cNvPr id="19" name="TextBox 98">
              <a:extLst>
                <a:ext uri="{FF2B5EF4-FFF2-40B4-BE49-F238E27FC236}">
                  <a16:creationId xmlns:a16="http://schemas.microsoft.com/office/drawing/2014/main" id="{FD3ABD40-1A95-415D-A17A-1E7E7A36CC2B}"/>
                </a:ext>
              </a:extLst>
            </p:cNvPr>
            <p:cNvSpPr txBox="1">
              <a:spLocks noChangeArrowheads="1"/>
            </p:cNvSpPr>
            <p:nvPr/>
          </p:nvSpPr>
          <p:spPr bwMode="auto">
            <a:xfrm>
              <a:off x="2238431" y="3508774"/>
              <a:ext cx="534483" cy="21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 b="1" i="1">
                  <a:cs typeface="Arial" panose="020B0604020202020204" pitchFamily="34" charset="0"/>
                </a:rPr>
                <a:t>La Pampa</a:t>
              </a:r>
            </a:p>
          </p:txBody>
        </p:sp>
        <p:sp>
          <p:nvSpPr>
            <p:cNvPr id="20" name="TextBox 99">
              <a:extLst>
                <a:ext uri="{FF2B5EF4-FFF2-40B4-BE49-F238E27FC236}">
                  <a16:creationId xmlns:a16="http://schemas.microsoft.com/office/drawing/2014/main" id="{F84E26B2-EFFD-41FE-9760-8F253E1A0275}"/>
                </a:ext>
              </a:extLst>
            </p:cNvPr>
            <p:cNvSpPr txBox="1">
              <a:spLocks noChangeArrowheads="1"/>
            </p:cNvSpPr>
            <p:nvPr/>
          </p:nvSpPr>
          <p:spPr bwMode="auto">
            <a:xfrm>
              <a:off x="3171984" y="2744392"/>
              <a:ext cx="436645" cy="268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 b="1" i="1">
                  <a:cs typeface="Arial" panose="020B0604020202020204" pitchFamily="34" charset="0"/>
                </a:rPr>
                <a:t>Entre</a:t>
              </a:r>
            </a:p>
            <a:p>
              <a:pPr algn="ctr" eaLnBrk="1" hangingPunct="1">
                <a:spcBef>
                  <a:spcPct val="0"/>
                </a:spcBef>
                <a:buFontTx/>
                <a:buNone/>
              </a:pPr>
              <a:r>
                <a:rPr lang="en-US" altLang="en-US" sz="200" b="1" i="1">
                  <a:cs typeface="Arial" panose="020B0604020202020204" pitchFamily="34" charset="0"/>
                </a:rPr>
                <a:t>Rios</a:t>
              </a:r>
            </a:p>
          </p:txBody>
        </p:sp>
        <p:sp>
          <p:nvSpPr>
            <p:cNvPr id="21" name="TextBox 100">
              <a:extLst>
                <a:ext uri="{FF2B5EF4-FFF2-40B4-BE49-F238E27FC236}">
                  <a16:creationId xmlns:a16="http://schemas.microsoft.com/office/drawing/2014/main" id="{E70748C3-0EC6-4260-ADA4-1FC5BC2C6217}"/>
                </a:ext>
              </a:extLst>
            </p:cNvPr>
            <p:cNvSpPr txBox="1">
              <a:spLocks noChangeArrowheads="1"/>
            </p:cNvSpPr>
            <p:nvPr/>
          </p:nvSpPr>
          <p:spPr bwMode="auto">
            <a:xfrm>
              <a:off x="2957645" y="2284812"/>
              <a:ext cx="445030" cy="268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 b="1" i="1">
                  <a:cs typeface="Arial" panose="020B0604020202020204" pitchFamily="34" charset="0"/>
                </a:rPr>
                <a:t>Santa</a:t>
              </a:r>
            </a:p>
            <a:p>
              <a:pPr algn="ctr" eaLnBrk="1" hangingPunct="1">
                <a:spcBef>
                  <a:spcPct val="0"/>
                </a:spcBef>
                <a:buFontTx/>
                <a:buNone/>
              </a:pPr>
              <a:r>
                <a:rPr lang="en-US" altLang="en-US" sz="200" b="1" i="1">
                  <a:cs typeface="Arial" panose="020B0604020202020204" pitchFamily="34" charset="0"/>
                </a:rPr>
                <a:t>Fe</a:t>
              </a:r>
            </a:p>
          </p:txBody>
        </p:sp>
        <p:sp>
          <p:nvSpPr>
            <p:cNvPr id="22" name="TextBox 101">
              <a:extLst>
                <a:ext uri="{FF2B5EF4-FFF2-40B4-BE49-F238E27FC236}">
                  <a16:creationId xmlns:a16="http://schemas.microsoft.com/office/drawing/2014/main" id="{F39E0F2D-474E-4712-8134-EC31482345A8}"/>
                </a:ext>
              </a:extLst>
            </p:cNvPr>
            <p:cNvSpPr txBox="1">
              <a:spLocks noChangeArrowheads="1"/>
            </p:cNvSpPr>
            <p:nvPr/>
          </p:nvSpPr>
          <p:spPr bwMode="auto">
            <a:xfrm>
              <a:off x="2436746" y="2619375"/>
              <a:ext cx="509326" cy="21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 b="1" i="1">
                  <a:cs typeface="Arial" panose="020B0604020202020204" pitchFamily="34" charset="0"/>
                </a:rPr>
                <a:t>Cordoba</a:t>
              </a:r>
            </a:p>
          </p:txBody>
        </p:sp>
        <p:sp>
          <p:nvSpPr>
            <p:cNvPr id="23" name="TextBox 102">
              <a:extLst>
                <a:ext uri="{FF2B5EF4-FFF2-40B4-BE49-F238E27FC236}">
                  <a16:creationId xmlns:a16="http://schemas.microsoft.com/office/drawing/2014/main" id="{37BD2A3A-E99B-4FFC-B13C-C3C502696627}"/>
                </a:ext>
              </a:extLst>
            </p:cNvPr>
            <p:cNvSpPr txBox="1">
              <a:spLocks noChangeArrowheads="1"/>
            </p:cNvSpPr>
            <p:nvPr/>
          </p:nvSpPr>
          <p:spPr bwMode="auto">
            <a:xfrm>
              <a:off x="2924851" y="1884761"/>
              <a:ext cx="461804" cy="21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 b="1" i="1">
                  <a:cs typeface="Arial" panose="020B0604020202020204" pitchFamily="34" charset="0"/>
                </a:rPr>
                <a:t>Chaco</a:t>
              </a:r>
            </a:p>
          </p:txBody>
        </p:sp>
        <p:sp>
          <p:nvSpPr>
            <p:cNvPr id="24" name="TextBox 104">
              <a:extLst>
                <a:ext uri="{FF2B5EF4-FFF2-40B4-BE49-F238E27FC236}">
                  <a16:creationId xmlns:a16="http://schemas.microsoft.com/office/drawing/2014/main" id="{2BB9D4A2-BA8E-438E-8087-40E4542940D0}"/>
                </a:ext>
              </a:extLst>
            </p:cNvPr>
            <p:cNvSpPr txBox="1">
              <a:spLocks noChangeArrowheads="1"/>
            </p:cNvSpPr>
            <p:nvPr/>
          </p:nvSpPr>
          <p:spPr bwMode="auto">
            <a:xfrm>
              <a:off x="2554412" y="2088359"/>
              <a:ext cx="512121" cy="322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 b="1" i="1">
                  <a:cs typeface="Arial" panose="020B0604020202020204" pitchFamily="34" charset="0"/>
                </a:rPr>
                <a:t>Santiago</a:t>
              </a:r>
            </a:p>
            <a:p>
              <a:pPr algn="ctr" eaLnBrk="1" hangingPunct="1">
                <a:spcBef>
                  <a:spcPct val="0"/>
                </a:spcBef>
                <a:buFontTx/>
                <a:buNone/>
              </a:pPr>
              <a:r>
                <a:rPr lang="en-US" altLang="en-US" sz="200" b="1" i="1">
                  <a:cs typeface="Arial" panose="020B0604020202020204" pitchFamily="34" charset="0"/>
                </a:rPr>
                <a:t>del</a:t>
              </a:r>
            </a:p>
            <a:p>
              <a:pPr algn="ctr" eaLnBrk="1" hangingPunct="1">
                <a:spcBef>
                  <a:spcPct val="0"/>
                </a:spcBef>
                <a:buFontTx/>
                <a:buNone/>
              </a:pPr>
              <a:r>
                <a:rPr lang="en-US" altLang="en-US" sz="200" b="1" i="1">
                  <a:cs typeface="Arial" panose="020B0604020202020204" pitchFamily="34" charset="0"/>
                </a:rPr>
                <a:t>Estero</a:t>
              </a:r>
            </a:p>
          </p:txBody>
        </p:sp>
        <p:sp>
          <p:nvSpPr>
            <p:cNvPr id="25" name="TextBox 105">
              <a:extLst>
                <a:ext uri="{FF2B5EF4-FFF2-40B4-BE49-F238E27FC236}">
                  <a16:creationId xmlns:a16="http://schemas.microsoft.com/office/drawing/2014/main" id="{4A536EE5-A028-4B30-A149-10B105556A9E}"/>
                </a:ext>
              </a:extLst>
            </p:cNvPr>
            <p:cNvSpPr txBox="1">
              <a:spLocks noChangeArrowheads="1"/>
            </p:cNvSpPr>
            <p:nvPr/>
          </p:nvSpPr>
          <p:spPr bwMode="auto">
            <a:xfrm>
              <a:off x="2160419" y="2988470"/>
              <a:ext cx="414282" cy="268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 b="1" i="1">
                  <a:cs typeface="Arial" panose="020B0604020202020204" pitchFamily="34" charset="0"/>
                </a:rPr>
                <a:t>San</a:t>
              </a:r>
            </a:p>
            <a:p>
              <a:pPr algn="ctr" eaLnBrk="1" hangingPunct="1">
                <a:spcBef>
                  <a:spcPct val="0"/>
                </a:spcBef>
                <a:buFontTx/>
                <a:buNone/>
              </a:pPr>
              <a:r>
                <a:rPr lang="en-US" altLang="en-US" sz="200" b="1" i="1">
                  <a:cs typeface="Arial" panose="020B0604020202020204" pitchFamily="34" charset="0"/>
                </a:rPr>
                <a:t>Luis</a:t>
              </a:r>
            </a:p>
          </p:txBody>
        </p:sp>
        <p:sp>
          <p:nvSpPr>
            <p:cNvPr id="26" name="TextBox 106">
              <a:extLst>
                <a:ext uri="{FF2B5EF4-FFF2-40B4-BE49-F238E27FC236}">
                  <a16:creationId xmlns:a16="http://schemas.microsoft.com/office/drawing/2014/main" id="{A4D47ABD-1CC0-4D66-8A2B-181DB7EADE94}"/>
                </a:ext>
              </a:extLst>
            </p:cNvPr>
            <p:cNvSpPr txBox="1">
              <a:spLocks noChangeArrowheads="1"/>
            </p:cNvSpPr>
            <p:nvPr/>
          </p:nvSpPr>
          <p:spPr bwMode="auto">
            <a:xfrm>
              <a:off x="2318333" y="1771651"/>
              <a:ext cx="428257" cy="21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 b="1" i="1">
                  <a:cs typeface="Arial" panose="020B0604020202020204" pitchFamily="34" charset="0"/>
                </a:rPr>
                <a:t>Salta</a:t>
              </a:r>
            </a:p>
          </p:txBody>
        </p:sp>
        <p:sp>
          <p:nvSpPr>
            <p:cNvPr id="27" name="TextBox 111">
              <a:extLst>
                <a:ext uri="{FF2B5EF4-FFF2-40B4-BE49-F238E27FC236}">
                  <a16:creationId xmlns:a16="http://schemas.microsoft.com/office/drawing/2014/main" id="{8B5DF641-DB6E-4B9C-9C3E-B6E6460A6BF1}"/>
                </a:ext>
              </a:extLst>
            </p:cNvPr>
            <p:cNvSpPr txBox="1">
              <a:spLocks noChangeArrowheads="1"/>
            </p:cNvSpPr>
            <p:nvPr/>
          </p:nvSpPr>
          <p:spPr bwMode="auto">
            <a:xfrm>
              <a:off x="3343692" y="2209801"/>
              <a:ext cx="545666" cy="21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 b="1" i="1">
                  <a:cs typeface="Arial" panose="020B0604020202020204" pitchFamily="34" charset="0"/>
                </a:rPr>
                <a:t>Corrientes</a:t>
              </a:r>
            </a:p>
          </p:txBody>
        </p:sp>
        <p:sp>
          <p:nvSpPr>
            <p:cNvPr id="28" name="TextBox 103">
              <a:extLst>
                <a:ext uri="{FF2B5EF4-FFF2-40B4-BE49-F238E27FC236}">
                  <a16:creationId xmlns:a16="http://schemas.microsoft.com/office/drawing/2014/main" id="{DC1B55F9-EE49-41F9-817F-AD71462F424A}"/>
                </a:ext>
              </a:extLst>
            </p:cNvPr>
            <p:cNvSpPr txBox="1">
              <a:spLocks noChangeArrowheads="1"/>
            </p:cNvSpPr>
            <p:nvPr/>
          </p:nvSpPr>
          <p:spPr bwMode="auto">
            <a:xfrm>
              <a:off x="3085637" y="1740694"/>
              <a:ext cx="509326" cy="241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00" b="1" i="1">
                  <a:cs typeface="Arial" panose="020B0604020202020204" pitchFamily="34" charset="0"/>
                </a:rPr>
                <a:t>Form.</a:t>
              </a:r>
            </a:p>
          </p:txBody>
        </p:sp>
        <p:sp>
          <p:nvSpPr>
            <p:cNvPr id="29" name="TextBox 107">
              <a:extLst>
                <a:ext uri="{FF2B5EF4-FFF2-40B4-BE49-F238E27FC236}">
                  <a16:creationId xmlns:a16="http://schemas.microsoft.com/office/drawing/2014/main" id="{FB4E3C39-DCA1-4601-81B8-11F7B70C2968}"/>
                </a:ext>
              </a:extLst>
            </p:cNvPr>
            <p:cNvSpPr txBox="1">
              <a:spLocks noChangeArrowheads="1"/>
            </p:cNvSpPr>
            <p:nvPr/>
          </p:nvSpPr>
          <p:spPr bwMode="auto">
            <a:xfrm>
              <a:off x="2272103" y="1989536"/>
              <a:ext cx="425464" cy="241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00" b="1" i="1">
                  <a:cs typeface="Arial" panose="020B0604020202020204" pitchFamily="34" charset="0"/>
                </a:rPr>
                <a:t>Tu.</a:t>
              </a:r>
            </a:p>
          </p:txBody>
        </p:sp>
      </p:grpSp>
      <p:sp>
        <p:nvSpPr>
          <p:cNvPr id="10" name="Oval 9">
            <a:extLst>
              <a:ext uri="{FF2B5EF4-FFF2-40B4-BE49-F238E27FC236}">
                <a16:creationId xmlns:a16="http://schemas.microsoft.com/office/drawing/2014/main" id="{7FAD40FA-D892-4117-B279-FAE074A64555}"/>
              </a:ext>
            </a:extLst>
          </p:cNvPr>
          <p:cNvSpPr/>
          <p:nvPr/>
        </p:nvSpPr>
        <p:spPr>
          <a:xfrm rot="155324">
            <a:off x="2441945" y="2252672"/>
            <a:ext cx="561153" cy="55590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TextBox 35">
            <a:extLst>
              <a:ext uri="{FF2B5EF4-FFF2-40B4-BE49-F238E27FC236}">
                <a16:creationId xmlns:a16="http://schemas.microsoft.com/office/drawing/2014/main" id="{1B273AC1-34F3-4D77-B96E-0AA95045F3D4}"/>
              </a:ext>
            </a:extLst>
          </p:cNvPr>
          <p:cNvSpPr txBox="1"/>
          <p:nvPr/>
        </p:nvSpPr>
        <p:spPr>
          <a:xfrm>
            <a:off x="10528366" y="3227539"/>
            <a:ext cx="987771" cy="369332"/>
          </a:xfrm>
          <a:prstGeom prst="rect">
            <a:avLst/>
          </a:prstGeom>
          <a:noFill/>
        </p:spPr>
        <p:txBody>
          <a:bodyPr wrap="none" rtlCol="0">
            <a:spAutoFit/>
          </a:bodyPr>
          <a:lstStyle/>
          <a:p>
            <a:r>
              <a:rPr lang="en-US" b="1" i="1" dirty="0">
                <a:solidFill>
                  <a:srgbClr val="006600"/>
                </a:solidFill>
              </a:rPr>
              <a:t>2017/18</a:t>
            </a:r>
          </a:p>
        </p:txBody>
      </p:sp>
      <p:sp>
        <p:nvSpPr>
          <p:cNvPr id="9" name="TextBox 8">
            <a:extLst>
              <a:ext uri="{FF2B5EF4-FFF2-40B4-BE49-F238E27FC236}">
                <a16:creationId xmlns:a16="http://schemas.microsoft.com/office/drawing/2014/main" id="{85F0B53E-75A0-4454-BBA9-8191D8500591}"/>
              </a:ext>
            </a:extLst>
          </p:cNvPr>
          <p:cNvSpPr txBox="1"/>
          <p:nvPr/>
        </p:nvSpPr>
        <p:spPr>
          <a:xfrm>
            <a:off x="4397828" y="792481"/>
            <a:ext cx="831125" cy="461665"/>
          </a:xfrm>
          <a:prstGeom prst="rect">
            <a:avLst/>
          </a:prstGeom>
          <a:noFill/>
        </p:spPr>
        <p:txBody>
          <a:bodyPr wrap="none" rtlCol="0">
            <a:spAutoFit/>
          </a:bodyPr>
          <a:lstStyle/>
          <a:p>
            <a:pPr algn="ctr"/>
            <a:r>
              <a:rPr lang="en-US" sz="1200" b="1" i="1" dirty="0"/>
              <a:t>December</a:t>
            </a:r>
          </a:p>
          <a:p>
            <a:pPr algn="ctr"/>
            <a:r>
              <a:rPr lang="en-US" sz="1200" b="1" i="1" dirty="0"/>
              <a:t>WASDE</a:t>
            </a:r>
          </a:p>
        </p:txBody>
      </p:sp>
      <p:sp>
        <p:nvSpPr>
          <p:cNvPr id="35" name="TextBox 34">
            <a:extLst>
              <a:ext uri="{FF2B5EF4-FFF2-40B4-BE49-F238E27FC236}">
                <a16:creationId xmlns:a16="http://schemas.microsoft.com/office/drawing/2014/main" id="{C72E2A17-7640-4090-889C-995D5765ECBC}"/>
              </a:ext>
            </a:extLst>
          </p:cNvPr>
          <p:cNvSpPr txBox="1"/>
          <p:nvPr/>
        </p:nvSpPr>
        <p:spPr>
          <a:xfrm>
            <a:off x="10535238" y="2057400"/>
            <a:ext cx="987771" cy="369332"/>
          </a:xfrm>
          <a:prstGeom prst="rect">
            <a:avLst/>
          </a:prstGeom>
          <a:noFill/>
        </p:spPr>
        <p:txBody>
          <a:bodyPr wrap="none" rtlCol="0">
            <a:spAutoFit/>
          </a:bodyPr>
          <a:lstStyle/>
          <a:p>
            <a:r>
              <a:rPr lang="en-US" b="1" i="1" dirty="0">
                <a:solidFill>
                  <a:srgbClr val="0033CC"/>
                </a:solidFill>
              </a:rPr>
              <a:t>2010/11</a:t>
            </a:r>
          </a:p>
        </p:txBody>
      </p:sp>
      <p:sp>
        <p:nvSpPr>
          <p:cNvPr id="5" name="TextBox 4">
            <a:extLst>
              <a:ext uri="{FF2B5EF4-FFF2-40B4-BE49-F238E27FC236}">
                <a16:creationId xmlns:a16="http://schemas.microsoft.com/office/drawing/2014/main" id="{79D14749-27E2-49CF-9788-36150C4E344B}"/>
              </a:ext>
            </a:extLst>
          </p:cNvPr>
          <p:cNvSpPr txBox="1"/>
          <p:nvPr/>
        </p:nvSpPr>
        <p:spPr>
          <a:xfrm>
            <a:off x="10439399" y="2362201"/>
            <a:ext cx="1165704" cy="584775"/>
          </a:xfrm>
          <a:prstGeom prst="rect">
            <a:avLst/>
          </a:prstGeom>
          <a:noFill/>
        </p:spPr>
        <p:txBody>
          <a:bodyPr wrap="none" rtlCol="0">
            <a:spAutoFit/>
          </a:bodyPr>
          <a:lstStyle/>
          <a:p>
            <a:r>
              <a:rPr lang="en-US" sz="1600" b="1" dirty="0">
                <a:solidFill>
                  <a:srgbClr val="0033CC"/>
                </a:solidFill>
              </a:rPr>
              <a:t>Corn: -5.1%</a:t>
            </a:r>
          </a:p>
          <a:p>
            <a:r>
              <a:rPr lang="en-US" sz="1600" b="1" dirty="0">
                <a:solidFill>
                  <a:srgbClr val="0033CC"/>
                </a:solidFill>
              </a:rPr>
              <a:t>  Soy: -2.2%</a:t>
            </a:r>
          </a:p>
        </p:txBody>
      </p:sp>
      <p:sp>
        <p:nvSpPr>
          <p:cNvPr id="40" name="TextBox 39">
            <a:extLst>
              <a:ext uri="{FF2B5EF4-FFF2-40B4-BE49-F238E27FC236}">
                <a16:creationId xmlns:a16="http://schemas.microsoft.com/office/drawing/2014/main" id="{9AE67F9B-D882-4214-9B18-65DC7FD32AD0}"/>
              </a:ext>
            </a:extLst>
          </p:cNvPr>
          <p:cNvSpPr txBox="1"/>
          <p:nvPr/>
        </p:nvSpPr>
        <p:spPr>
          <a:xfrm>
            <a:off x="10388701" y="3530026"/>
            <a:ext cx="1269899" cy="584775"/>
          </a:xfrm>
          <a:prstGeom prst="rect">
            <a:avLst/>
          </a:prstGeom>
          <a:noFill/>
        </p:spPr>
        <p:txBody>
          <a:bodyPr wrap="none" rtlCol="0">
            <a:spAutoFit/>
          </a:bodyPr>
          <a:lstStyle/>
          <a:p>
            <a:r>
              <a:rPr lang="en-US" sz="1600" b="1" dirty="0">
                <a:solidFill>
                  <a:srgbClr val="006600"/>
                </a:solidFill>
              </a:rPr>
              <a:t>Corn: -22.4%</a:t>
            </a:r>
          </a:p>
          <a:p>
            <a:r>
              <a:rPr lang="en-US" sz="1600" b="1" dirty="0">
                <a:solidFill>
                  <a:srgbClr val="006600"/>
                </a:solidFill>
              </a:rPr>
              <a:t>  Soy: -20.7%</a:t>
            </a:r>
          </a:p>
        </p:txBody>
      </p:sp>
      <p:sp>
        <p:nvSpPr>
          <p:cNvPr id="6" name="TextBox 5">
            <a:extLst>
              <a:ext uri="{FF2B5EF4-FFF2-40B4-BE49-F238E27FC236}">
                <a16:creationId xmlns:a16="http://schemas.microsoft.com/office/drawing/2014/main" id="{60324E4E-D4F5-438A-88F4-3D81020E0D3E}"/>
              </a:ext>
            </a:extLst>
          </p:cNvPr>
          <p:cNvSpPr txBox="1"/>
          <p:nvPr/>
        </p:nvSpPr>
        <p:spPr>
          <a:xfrm>
            <a:off x="10432725" y="4296324"/>
            <a:ext cx="1149674" cy="892552"/>
          </a:xfrm>
          <a:prstGeom prst="rect">
            <a:avLst/>
          </a:prstGeom>
          <a:noFill/>
        </p:spPr>
        <p:txBody>
          <a:bodyPr wrap="none" rtlCol="0">
            <a:spAutoFit/>
          </a:bodyPr>
          <a:lstStyle/>
          <a:p>
            <a:pPr algn="ctr"/>
            <a:r>
              <a:rPr lang="en-US" b="1" u="sng" dirty="0"/>
              <a:t>Sources</a:t>
            </a:r>
          </a:p>
          <a:p>
            <a:r>
              <a:rPr lang="en-US" sz="1600" b="1" dirty="0"/>
              <a:t>Corn: Bolsa</a:t>
            </a:r>
          </a:p>
          <a:p>
            <a:r>
              <a:rPr lang="en-US" sz="1600" b="1" dirty="0"/>
              <a:t>  Soy: PSD</a:t>
            </a:r>
          </a:p>
        </p:txBody>
      </p:sp>
      <p:cxnSp>
        <p:nvCxnSpPr>
          <p:cNvPr id="8" name="Straight Connector 7">
            <a:extLst>
              <a:ext uri="{FF2B5EF4-FFF2-40B4-BE49-F238E27FC236}">
                <a16:creationId xmlns:a16="http://schemas.microsoft.com/office/drawing/2014/main" id="{1DE04944-DAC6-42E9-8626-2E8ABF688ABE}"/>
              </a:ext>
            </a:extLst>
          </p:cNvPr>
          <p:cNvCxnSpPr>
            <a:cxnSpLocks/>
          </p:cNvCxnSpPr>
          <p:nvPr/>
        </p:nvCxnSpPr>
        <p:spPr>
          <a:xfrm>
            <a:off x="4023366" y="3899358"/>
            <a:ext cx="374462" cy="90124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7" name="Group 67">
            <a:extLst>
              <a:ext uri="{FF2B5EF4-FFF2-40B4-BE49-F238E27FC236}">
                <a16:creationId xmlns:a16="http://schemas.microsoft.com/office/drawing/2014/main" id="{DDFE3D9C-4CC1-4AF7-BE72-6FB73C04D3D3}"/>
              </a:ext>
            </a:extLst>
          </p:cNvPr>
          <p:cNvGrpSpPr>
            <a:grpSpLocks/>
          </p:cNvGrpSpPr>
          <p:nvPr/>
        </p:nvGrpSpPr>
        <p:grpSpPr bwMode="auto">
          <a:xfrm>
            <a:off x="76200" y="6459537"/>
            <a:ext cx="2595563" cy="398463"/>
            <a:chOff x="96" y="4080"/>
            <a:chExt cx="1635" cy="251"/>
          </a:xfrm>
        </p:grpSpPr>
        <p:sp>
          <p:nvSpPr>
            <p:cNvPr id="38" name="Text Box 68">
              <a:extLst>
                <a:ext uri="{FF2B5EF4-FFF2-40B4-BE49-F238E27FC236}">
                  <a16:creationId xmlns:a16="http://schemas.microsoft.com/office/drawing/2014/main" id="{60CCA9F0-DFA5-4B69-B72D-1F1CECE3E297}"/>
                </a:ext>
              </a:extLst>
            </p:cNvPr>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39" name="Picture 69" descr="USDALOGO">
              <a:extLst>
                <a:ext uri="{FF2B5EF4-FFF2-40B4-BE49-F238E27FC236}">
                  <a16:creationId xmlns:a16="http://schemas.microsoft.com/office/drawing/2014/main" id="{31D2F2E1-03E4-457A-8D35-0807112C7C9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Text Box 70">
              <a:extLst>
                <a:ext uri="{FF2B5EF4-FFF2-40B4-BE49-F238E27FC236}">
                  <a16:creationId xmlns:a16="http://schemas.microsoft.com/office/drawing/2014/main" id="{C9BCC6CD-FCE9-4A7C-8EBE-C9394195AA33}"/>
                </a:ext>
              </a:extLst>
            </p:cNvPr>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
        <p:nvSpPr>
          <p:cNvPr id="33" name="TextBox 32">
            <a:extLst>
              <a:ext uri="{FF2B5EF4-FFF2-40B4-BE49-F238E27FC236}">
                <a16:creationId xmlns:a16="http://schemas.microsoft.com/office/drawing/2014/main" id="{36A09D12-845B-40CE-B4A3-6F3C3A8A70A6}"/>
              </a:ext>
            </a:extLst>
          </p:cNvPr>
          <p:cNvSpPr txBox="1"/>
          <p:nvPr/>
        </p:nvSpPr>
        <p:spPr>
          <a:xfrm>
            <a:off x="8231562" y="1299865"/>
            <a:ext cx="978153" cy="646331"/>
          </a:xfrm>
          <a:prstGeom prst="rect">
            <a:avLst/>
          </a:prstGeom>
          <a:noFill/>
        </p:spPr>
        <p:txBody>
          <a:bodyPr wrap="none" rtlCol="0">
            <a:spAutoFit/>
          </a:bodyPr>
          <a:lstStyle/>
          <a:p>
            <a:pPr algn="ctr"/>
            <a:r>
              <a:rPr lang="en-US" b="1" i="1" dirty="0"/>
              <a:t>30-year</a:t>
            </a:r>
          </a:p>
          <a:p>
            <a:pPr algn="ctr"/>
            <a:r>
              <a:rPr lang="en-US" b="1" i="1" dirty="0"/>
              <a:t>Average</a:t>
            </a:r>
          </a:p>
        </p:txBody>
      </p:sp>
      <p:sp>
        <p:nvSpPr>
          <p:cNvPr id="4" name="Freeform: Shape 3">
            <a:extLst>
              <a:ext uri="{FF2B5EF4-FFF2-40B4-BE49-F238E27FC236}">
                <a16:creationId xmlns:a16="http://schemas.microsoft.com/office/drawing/2014/main" id="{901FF2DD-8D38-4789-AD99-A1E761C590A3}"/>
              </a:ext>
            </a:extLst>
          </p:cNvPr>
          <p:cNvSpPr/>
          <p:nvPr/>
        </p:nvSpPr>
        <p:spPr>
          <a:xfrm>
            <a:off x="4821713" y="4448718"/>
            <a:ext cx="1445731" cy="406915"/>
          </a:xfrm>
          <a:custGeom>
            <a:avLst/>
            <a:gdLst>
              <a:gd name="connsiteX0" fmla="*/ 0 w 1375834"/>
              <a:gd name="connsiteY0" fmla="*/ 406915 h 406915"/>
              <a:gd name="connsiteX1" fmla="*/ 0 w 1375834"/>
              <a:gd name="connsiteY1" fmla="*/ 406915 h 406915"/>
              <a:gd name="connsiteX2" fmla="*/ 33867 w 1375834"/>
              <a:gd name="connsiteY2" fmla="*/ 389982 h 406915"/>
              <a:gd name="connsiteX3" fmla="*/ 63500 w 1375834"/>
              <a:gd name="connsiteY3" fmla="*/ 381515 h 406915"/>
              <a:gd name="connsiteX4" fmla="*/ 88900 w 1375834"/>
              <a:gd name="connsiteY4" fmla="*/ 364582 h 406915"/>
              <a:gd name="connsiteX5" fmla="*/ 101600 w 1375834"/>
              <a:gd name="connsiteY5" fmla="*/ 356115 h 406915"/>
              <a:gd name="connsiteX6" fmla="*/ 114300 w 1375834"/>
              <a:gd name="connsiteY6" fmla="*/ 351882 h 406915"/>
              <a:gd name="connsiteX7" fmla="*/ 127000 w 1375834"/>
              <a:gd name="connsiteY7" fmla="*/ 343415 h 406915"/>
              <a:gd name="connsiteX8" fmla="*/ 211667 w 1375834"/>
              <a:gd name="connsiteY8" fmla="*/ 334949 h 406915"/>
              <a:gd name="connsiteX9" fmla="*/ 287867 w 1375834"/>
              <a:gd name="connsiteY9" fmla="*/ 339182 h 406915"/>
              <a:gd name="connsiteX10" fmla="*/ 313267 w 1375834"/>
              <a:gd name="connsiteY10" fmla="*/ 347649 h 406915"/>
              <a:gd name="connsiteX11" fmla="*/ 317500 w 1375834"/>
              <a:gd name="connsiteY11" fmla="*/ 334949 h 406915"/>
              <a:gd name="connsiteX12" fmla="*/ 338667 w 1375834"/>
              <a:gd name="connsiteY12" fmla="*/ 309549 h 406915"/>
              <a:gd name="connsiteX13" fmla="*/ 347134 w 1375834"/>
              <a:gd name="connsiteY13" fmla="*/ 296849 h 406915"/>
              <a:gd name="connsiteX14" fmla="*/ 351367 w 1375834"/>
              <a:gd name="connsiteY14" fmla="*/ 267215 h 406915"/>
              <a:gd name="connsiteX15" fmla="*/ 355600 w 1375834"/>
              <a:gd name="connsiteY15" fmla="*/ 254515 h 406915"/>
              <a:gd name="connsiteX16" fmla="*/ 368300 w 1375834"/>
              <a:gd name="connsiteY16" fmla="*/ 246049 h 406915"/>
              <a:gd name="connsiteX17" fmla="*/ 372534 w 1375834"/>
              <a:gd name="connsiteY17" fmla="*/ 233349 h 406915"/>
              <a:gd name="connsiteX18" fmla="*/ 376767 w 1375834"/>
              <a:gd name="connsiteY18" fmla="*/ 216415 h 406915"/>
              <a:gd name="connsiteX19" fmla="*/ 389467 w 1375834"/>
              <a:gd name="connsiteY19" fmla="*/ 212182 h 406915"/>
              <a:gd name="connsiteX20" fmla="*/ 410634 w 1375834"/>
              <a:gd name="connsiteY20" fmla="*/ 207949 h 406915"/>
              <a:gd name="connsiteX21" fmla="*/ 482600 w 1375834"/>
              <a:gd name="connsiteY21" fmla="*/ 216415 h 406915"/>
              <a:gd name="connsiteX22" fmla="*/ 508000 w 1375834"/>
              <a:gd name="connsiteY22" fmla="*/ 224882 h 406915"/>
              <a:gd name="connsiteX23" fmla="*/ 723900 w 1375834"/>
              <a:gd name="connsiteY23" fmla="*/ 220649 h 406915"/>
              <a:gd name="connsiteX24" fmla="*/ 749300 w 1375834"/>
              <a:gd name="connsiteY24" fmla="*/ 207949 h 406915"/>
              <a:gd name="connsiteX25" fmla="*/ 795867 w 1375834"/>
              <a:gd name="connsiteY25" fmla="*/ 195249 h 406915"/>
              <a:gd name="connsiteX26" fmla="*/ 808567 w 1375834"/>
              <a:gd name="connsiteY26" fmla="*/ 191015 h 406915"/>
              <a:gd name="connsiteX27" fmla="*/ 817034 w 1375834"/>
              <a:gd name="connsiteY27" fmla="*/ 178315 h 406915"/>
              <a:gd name="connsiteX28" fmla="*/ 842434 w 1375834"/>
              <a:gd name="connsiteY28" fmla="*/ 165615 h 406915"/>
              <a:gd name="connsiteX29" fmla="*/ 867834 w 1375834"/>
              <a:gd name="connsiteY29" fmla="*/ 144449 h 406915"/>
              <a:gd name="connsiteX30" fmla="*/ 880534 w 1375834"/>
              <a:gd name="connsiteY30" fmla="*/ 140215 h 406915"/>
              <a:gd name="connsiteX31" fmla="*/ 889000 w 1375834"/>
              <a:gd name="connsiteY31" fmla="*/ 127515 h 406915"/>
              <a:gd name="connsiteX32" fmla="*/ 931334 w 1375834"/>
              <a:gd name="connsiteY32" fmla="*/ 114815 h 406915"/>
              <a:gd name="connsiteX33" fmla="*/ 1075267 w 1375834"/>
              <a:gd name="connsiteY33" fmla="*/ 110582 h 406915"/>
              <a:gd name="connsiteX34" fmla="*/ 1121834 w 1375834"/>
              <a:gd name="connsiteY34" fmla="*/ 106349 h 406915"/>
              <a:gd name="connsiteX35" fmla="*/ 1147234 w 1375834"/>
              <a:gd name="connsiteY35" fmla="*/ 97882 h 406915"/>
              <a:gd name="connsiteX36" fmla="*/ 1189567 w 1375834"/>
              <a:gd name="connsiteY36" fmla="*/ 55549 h 406915"/>
              <a:gd name="connsiteX37" fmla="*/ 1202267 w 1375834"/>
              <a:gd name="connsiteY37" fmla="*/ 47082 h 406915"/>
              <a:gd name="connsiteX38" fmla="*/ 1210734 w 1375834"/>
              <a:gd name="connsiteY38" fmla="*/ 34382 h 406915"/>
              <a:gd name="connsiteX39" fmla="*/ 1248834 w 1375834"/>
              <a:gd name="connsiteY39" fmla="*/ 17449 h 406915"/>
              <a:gd name="connsiteX40" fmla="*/ 1261534 w 1375834"/>
              <a:gd name="connsiteY40" fmla="*/ 13215 h 406915"/>
              <a:gd name="connsiteX41" fmla="*/ 1295400 w 1375834"/>
              <a:gd name="connsiteY41" fmla="*/ 4749 h 406915"/>
              <a:gd name="connsiteX42" fmla="*/ 1308100 w 1375834"/>
              <a:gd name="connsiteY42" fmla="*/ 515 h 406915"/>
              <a:gd name="connsiteX43" fmla="*/ 1367367 w 1375834"/>
              <a:gd name="connsiteY43" fmla="*/ 515 h 406915"/>
              <a:gd name="connsiteX44" fmla="*/ 1375834 w 1375834"/>
              <a:gd name="connsiteY44" fmla="*/ 515 h 40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375834" h="406915">
                <a:moveTo>
                  <a:pt x="0" y="406915"/>
                </a:moveTo>
                <a:lnTo>
                  <a:pt x="0" y="406915"/>
                </a:lnTo>
                <a:cubicBezTo>
                  <a:pt x="11289" y="401271"/>
                  <a:pt x="22216" y="394836"/>
                  <a:pt x="33867" y="389982"/>
                </a:cubicBezTo>
                <a:cubicBezTo>
                  <a:pt x="42647" y="386324"/>
                  <a:pt x="54855" y="386318"/>
                  <a:pt x="63500" y="381515"/>
                </a:cubicBezTo>
                <a:cubicBezTo>
                  <a:pt x="72395" y="376573"/>
                  <a:pt x="80433" y="370226"/>
                  <a:pt x="88900" y="364582"/>
                </a:cubicBezTo>
                <a:cubicBezTo>
                  <a:pt x="93133" y="361760"/>
                  <a:pt x="96773" y="357724"/>
                  <a:pt x="101600" y="356115"/>
                </a:cubicBezTo>
                <a:lnTo>
                  <a:pt x="114300" y="351882"/>
                </a:lnTo>
                <a:cubicBezTo>
                  <a:pt x="118533" y="349060"/>
                  <a:pt x="122449" y="345690"/>
                  <a:pt x="127000" y="343415"/>
                </a:cubicBezTo>
                <a:cubicBezTo>
                  <a:pt x="149085" y="332372"/>
                  <a:pt x="207473" y="335196"/>
                  <a:pt x="211667" y="334949"/>
                </a:cubicBezTo>
                <a:cubicBezTo>
                  <a:pt x="237067" y="336360"/>
                  <a:pt x="262624" y="336027"/>
                  <a:pt x="287867" y="339182"/>
                </a:cubicBezTo>
                <a:cubicBezTo>
                  <a:pt x="296723" y="340289"/>
                  <a:pt x="313267" y="347649"/>
                  <a:pt x="313267" y="347649"/>
                </a:cubicBezTo>
                <a:cubicBezTo>
                  <a:pt x="314678" y="343416"/>
                  <a:pt x="315504" y="338940"/>
                  <a:pt x="317500" y="334949"/>
                </a:cubicBezTo>
                <a:cubicBezTo>
                  <a:pt x="325382" y="319185"/>
                  <a:pt x="326965" y="323591"/>
                  <a:pt x="338667" y="309549"/>
                </a:cubicBezTo>
                <a:cubicBezTo>
                  <a:pt x="341924" y="305640"/>
                  <a:pt x="344312" y="301082"/>
                  <a:pt x="347134" y="296849"/>
                </a:cubicBezTo>
                <a:cubicBezTo>
                  <a:pt x="348545" y="286971"/>
                  <a:pt x="349410" y="277000"/>
                  <a:pt x="351367" y="267215"/>
                </a:cubicBezTo>
                <a:cubicBezTo>
                  <a:pt x="352242" y="262839"/>
                  <a:pt x="352812" y="257999"/>
                  <a:pt x="355600" y="254515"/>
                </a:cubicBezTo>
                <a:cubicBezTo>
                  <a:pt x="358778" y="250542"/>
                  <a:pt x="364067" y="248871"/>
                  <a:pt x="368300" y="246049"/>
                </a:cubicBezTo>
                <a:cubicBezTo>
                  <a:pt x="369711" y="241816"/>
                  <a:pt x="371308" y="237640"/>
                  <a:pt x="372534" y="233349"/>
                </a:cubicBezTo>
                <a:cubicBezTo>
                  <a:pt x="374132" y="227755"/>
                  <a:pt x="373132" y="220958"/>
                  <a:pt x="376767" y="216415"/>
                </a:cubicBezTo>
                <a:cubicBezTo>
                  <a:pt x="379555" y="212930"/>
                  <a:pt x="385138" y="213264"/>
                  <a:pt x="389467" y="212182"/>
                </a:cubicBezTo>
                <a:cubicBezTo>
                  <a:pt x="396448" y="210437"/>
                  <a:pt x="403578" y="209360"/>
                  <a:pt x="410634" y="207949"/>
                </a:cubicBezTo>
                <a:cubicBezTo>
                  <a:pt x="446807" y="210731"/>
                  <a:pt x="455616" y="208320"/>
                  <a:pt x="482600" y="216415"/>
                </a:cubicBezTo>
                <a:cubicBezTo>
                  <a:pt x="491148" y="218980"/>
                  <a:pt x="508000" y="224882"/>
                  <a:pt x="508000" y="224882"/>
                </a:cubicBezTo>
                <a:lnTo>
                  <a:pt x="723900" y="220649"/>
                </a:lnTo>
                <a:cubicBezTo>
                  <a:pt x="736528" y="220181"/>
                  <a:pt x="738472" y="212762"/>
                  <a:pt x="749300" y="207949"/>
                </a:cubicBezTo>
                <a:cubicBezTo>
                  <a:pt x="772661" y="197566"/>
                  <a:pt x="773096" y="200942"/>
                  <a:pt x="795867" y="195249"/>
                </a:cubicBezTo>
                <a:cubicBezTo>
                  <a:pt x="800196" y="194167"/>
                  <a:pt x="804334" y="192426"/>
                  <a:pt x="808567" y="191015"/>
                </a:cubicBezTo>
                <a:cubicBezTo>
                  <a:pt x="811389" y="186782"/>
                  <a:pt x="813436" y="181913"/>
                  <a:pt x="817034" y="178315"/>
                </a:cubicBezTo>
                <a:cubicBezTo>
                  <a:pt x="829163" y="166186"/>
                  <a:pt x="828665" y="172500"/>
                  <a:pt x="842434" y="165615"/>
                </a:cubicBezTo>
                <a:cubicBezTo>
                  <a:pt x="870136" y="151764"/>
                  <a:pt x="839745" y="163175"/>
                  <a:pt x="867834" y="144449"/>
                </a:cubicBezTo>
                <a:cubicBezTo>
                  <a:pt x="871547" y="141974"/>
                  <a:pt x="876301" y="141626"/>
                  <a:pt x="880534" y="140215"/>
                </a:cubicBezTo>
                <a:cubicBezTo>
                  <a:pt x="883356" y="135982"/>
                  <a:pt x="884686" y="130211"/>
                  <a:pt x="889000" y="127515"/>
                </a:cubicBezTo>
                <a:cubicBezTo>
                  <a:pt x="890624" y="126500"/>
                  <a:pt x="924841" y="115157"/>
                  <a:pt x="931334" y="114815"/>
                </a:cubicBezTo>
                <a:cubicBezTo>
                  <a:pt x="979266" y="112292"/>
                  <a:pt x="1027289" y="111993"/>
                  <a:pt x="1075267" y="110582"/>
                </a:cubicBezTo>
                <a:cubicBezTo>
                  <a:pt x="1090789" y="109171"/>
                  <a:pt x="1106485" y="109058"/>
                  <a:pt x="1121834" y="106349"/>
                </a:cubicBezTo>
                <a:cubicBezTo>
                  <a:pt x="1130623" y="104798"/>
                  <a:pt x="1147234" y="97882"/>
                  <a:pt x="1147234" y="97882"/>
                </a:cubicBezTo>
                <a:cubicBezTo>
                  <a:pt x="1169812" y="64015"/>
                  <a:pt x="1155700" y="78127"/>
                  <a:pt x="1189567" y="55549"/>
                </a:cubicBezTo>
                <a:lnTo>
                  <a:pt x="1202267" y="47082"/>
                </a:lnTo>
                <a:cubicBezTo>
                  <a:pt x="1205089" y="42849"/>
                  <a:pt x="1207136" y="37980"/>
                  <a:pt x="1210734" y="34382"/>
                </a:cubicBezTo>
                <a:cubicBezTo>
                  <a:pt x="1220798" y="24318"/>
                  <a:pt x="1236256" y="21642"/>
                  <a:pt x="1248834" y="17449"/>
                </a:cubicBezTo>
                <a:cubicBezTo>
                  <a:pt x="1253067" y="16038"/>
                  <a:pt x="1257205" y="14297"/>
                  <a:pt x="1261534" y="13215"/>
                </a:cubicBezTo>
                <a:cubicBezTo>
                  <a:pt x="1272823" y="10393"/>
                  <a:pt x="1284361" y="8429"/>
                  <a:pt x="1295400" y="4749"/>
                </a:cubicBezTo>
                <a:cubicBezTo>
                  <a:pt x="1299633" y="3338"/>
                  <a:pt x="1303645" y="777"/>
                  <a:pt x="1308100" y="515"/>
                </a:cubicBezTo>
                <a:cubicBezTo>
                  <a:pt x="1327822" y="-645"/>
                  <a:pt x="1347611" y="515"/>
                  <a:pt x="1367367" y="515"/>
                </a:cubicBezTo>
                <a:lnTo>
                  <a:pt x="1375834" y="515"/>
                </a:lnTo>
              </a:path>
            </a:pathLst>
          </a:custGeom>
          <a:noFill/>
          <a:ln w="1111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a:extLst>
              <a:ext uri="{FF2B5EF4-FFF2-40B4-BE49-F238E27FC236}">
                <a16:creationId xmlns:a16="http://schemas.microsoft.com/office/drawing/2014/main" id="{D40D5A02-6DBE-43A9-8742-19ED9F5F957B}"/>
              </a:ext>
            </a:extLst>
          </p:cNvPr>
          <p:cNvCxnSpPr/>
          <p:nvPr/>
        </p:nvCxnSpPr>
        <p:spPr>
          <a:xfrm>
            <a:off x="5065183" y="4679950"/>
            <a:ext cx="732367"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EF69581-9B68-4B40-9E3F-0AD985B01712}"/>
              </a:ext>
            </a:extLst>
          </p:cNvPr>
          <p:cNvCxnSpPr/>
          <p:nvPr/>
        </p:nvCxnSpPr>
        <p:spPr>
          <a:xfrm flipV="1">
            <a:off x="4798426" y="1219200"/>
            <a:ext cx="0" cy="48006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2" name="Freeform: Shape 31">
            <a:extLst>
              <a:ext uri="{FF2B5EF4-FFF2-40B4-BE49-F238E27FC236}">
                <a16:creationId xmlns:a16="http://schemas.microsoft.com/office/drawing/2014/main" id="{FDF372FB-782B-43B7-84D8-7157C7494DE7}"/>
              </a:ext>
            </a:extLst>
          </p:cNvPr>
          <p:cNvSpPr/>
          <p:nvPr/>
        </p:nvSpPr>
        <p:spPr>
          <a:xfrm>
            <a:off x="5103284" y="4584700"/>
            <a:ext cx="270934" cy="264583"/>
          </a:xfrm>
          <a:custGeom>
            <a:avLst/>
            <a:gdLst>
              <a:gd name="connsiteX0" fmla="*/ 4233 w 262467"/>
              <a:gd name="connsiteY0" fmla="*/ 264583 h 264583"/>
              <a:gd name="connsiteX1" fmla="*/ 4233 w 262467"/>
              <a:gd name="connsiteY1" fmla="*/ 264583 h 264583"/>
              <a:gd name="connsiteX2" fmla="*/ 2117 w 262467"/>
              <a:gd name="connsiteY2" fmla="*/ 205317 h 264583"/>
              <a:gd name="connsiteX3" fmla="*/ 0 w 262467"/>
              <a:gd name="connsiteY3" fmla="*/ 192617 h 264583"/>
              <a:gd name="connsiteX4" fmla="*/ 2117 w 262467"/>
              <a:gd name="connsiteY4" fmla="*/ 154517 h 264583"/>
              <a:gd name="connsiteX5" fmla="*/ 4233 w 262467"/>
              <a:gd name="connsiteY5" fmla="*/ 143933 h 264583"/>
              <a:gd name="connsiteX6" fmla="*/ 12700 w 262467"/>
              <a:gd name="connsiteY6" fmla="*/ 131233 h 264583"/>
              <a:gd name="connsiteX7" fmla="*/ 16933 w 262467"/>
              <a:gd name="connsiteY7" fmla="*/ 124883 h 264583"/>
              <a:gd name="connsiteX8" fmla="*/ 29633 w 262467"/>
              <a:gd name="connsiteY8" fmla="*/ 114300 h 264583"/>
              <a:gd name="connsiteX9" fmla="*/ 42333 w 262467"/>
              <a:gd name="connsiteY9" fmla="*/ 110067 h 264583"/>
              <a:gd name="connsiteX10" fmla="*/ 48683 w 262467"/>
              <a:gd name="connsiteY10" fmla="*/ 107950 h 264583"/>
              <a:gd name="connsiteX11" fmla="*/ 52917 w 262467"/>
              <a:gd name="connsiteY11" fmla="*/ 103717 h 264583"/>
              <a:gd name="connsiteX12" fmla="*/ 59267 w 262467"/>
              <a:gd name="connsiteY12" fmla="*/ 101600 h 264583"/>
              <a:gd name="connsiteX13" fmla="*/ 84667 w 262467"/>
              <a:gd name="connsiteY13" fmla="*/ 97367 h 264583"/>
              <a:gd name="connsiteX14" fmla="*/ 91017 w 262467"/>
              <a:gd name="connsiteY14" fmla="*/ 95250 h 264583"/>
              <a:gd name="connsiteX15" fmla="*/ 154517 w 262467"/>
              <a:gd name="connsiteY15" fmla="*/ 91017 h 264583"/>
              <a:gd name="connsiteX16" fmla="*/ 177800 w 262467"/>
              <a:gd name="connsiteY16" fmla="*/ 88900 h 264583"/>
              <a:gd name="connsiteX17" fmla="*/ 190500 w 262467"/>
              <a:gd name="connsiteY17" fmla="*/ 84667 h 264583"/>
              <a:gd name="connsiteX18" fmla="*/ 205317 w 262467"/>
              <a:gd name="connsiteY18" fmla="*/ 74083 h 264583"/>
              <a:gd name="connsiteX19" fmla="*/ 222250 w 262467"/>
              <a:gd name="connsiteY19" fmla="*/ 59267 h 264583"/>
              <a:gd name="connsiteX20" fmla="*/ 237067 w 262467"/>
              <a:gd name="connsiteY20" fmla="*/ 46567 h 264583"/>
              <a:gd name="connsiteX21" fmla="*/ 241300 w 262467"/>
              <a:gd name="connsiteY21" fmla="*/ 40217 h 264583"/>
              <a:gd name="connsiteX22" fmla="*/ 243417 w 262467"/>
              <a:gd name="connsiteY22" fmla="*/ 33867 h 264583"/>
              <a:gd name="connsiteX23" fmla="*/ 247650 w 262467"/>
              <a:gd name="connsiteY23" fmla="*/ 29633 h 264583"/>
              <a:gd name="connsiteX24" fmla="*/ 254000 w 262467"/>
              <a:gd name="connsiteY24" fmla="*/ 10583 h 264583"/>
              <a:gd name="connsiteX25" fmla="*/ 256117 w 262467"/>
              <a:gd name="connsiteY25" fmla="*/ 4233 h 264583"/>
              <a:gd name="connsiteX26" fmla="*/ 260350 w 262467"/>
              <a:gd name="connsiteY26" fmla="*/ 0 h 264583"/>
              <a:gd name="connsiteX27" fmla="*/ 262467 w 262467"/>
              <a:gd name="connsiteY27" fmla="*/ 0 h 264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62467" h="264583">
                <a:moveTo>
                  <a:pt x="4233" y="264583"/>
                </a:moveTo>
                <a:lnTo>
                  <a:pt x="4233" y="264583"/>
                </a:lnTo>
                <a:cubicBezTo>
                  <a:pt x="3528" y="244828"/>
                  <a:pt x="3278" y="225051"/>
                  <a:pt x="2117" y="205317"/>
                </a:cubicBezTo>
                <a:cubicBezTo>
                  <a:pt x="1865" y="201033"/>
                  <a:pt x="0" y="196909"/>
                  <a:pt x="0" y="192617"/>
                </a:cubicBezTo>
                <a:cubicBezTo>
                  <a:pt x="0" y="179897"/>
                  <a:pt x="1015" y="167189"/>
                  <a:pt x="2117" y="154517"/>
                </a:cubicBezTo>
                <a:cubicBezTo>
                  <a:pt x="2429" y="150933"/>
                  <a:pt x="2744" y="147208"/>
                  <a:pt x="4233" y="143933"/>
                </a:cubicBezTo>
                <a:cubicBezTo>
                  <a:pt x="6338" y="139301"/>
                  <a:pt x="9878" y="135466"/>
                  <a:pt x="12700" y="131233"/>
                </a:cubicBezTo>
                <a:cubicBezTo>
                  <a:pt x="14111" y="129116"/>
                  <a:pt x="15134" y="126682"/>
                  <a:pt x="16933" y="124883"/>
                </a:cubicBezTo>
                <a:cubicBezTo>
                  <a:pt x="20813" y="121004"/>
                  <a:pt x="24605" y="116814"/>
                  <a:pt x="29633" y="114300"/>
                </a:cubicBezTo>
                <a:cubicBezTo>
                  <a:pt x="33624" y="112304"/>
                  <a:pt x="38100" y="111478"/>
                  <a:pt x="42333" y="110067"/>
                </a:cubicBezTo>
                <a:lnTo>
                  <a:pt x="48683" y="107950"/>
                </a:lnTo>
                <a:cubicBezTo>
                  <a:pt x="50094" y="106539"/>
                  <a:pt x="51206" y="104744"/>
                  <a:pt x="52917" y="103717"/>
                </a:cubicBezTo>
                <a:cubicBezTo>
                  <a:pt x="54830" y="102569"/>
                  <a:pt x="57122" y="102213"/>
                  <a:pt x="59267" y="101600"/>
                </a:cubicBezTo>
                <a:cubicBezTo>
                  <a:pt x="70146" y="98491"/>
                  <a:pt x="70920" y="99085"/>
                  <a:pt x="84667" y="97367"/>
                </a:cubicBezTo>
                <a:cubicBezTo>
                  <a:pt x="86784" y="96661"/>
                  <a:pt x="88839" y="95734"/>
                  <a:pt x="91017" y="95250"/>
                </a:cubicBezTo>
                <a:cubicBezTo>
                  <a:pt x="111384" y="90723"/>
                  <a:pt x="135169" y="91823"/>
                  <a:pt x="154517" y="91017"/>
                </a:cubicBezTo>
                <a:cubicBezTo>
                  <a:pt x="162278" y="90311"/>
                  <a:pt x="170126" y="90254"/>
                  <a:pt x="177800" y="88900"/>
                </a:cubicBezTo>
                <a:cubicBezTo>
                  <a:pt x="182194" y="88125"/>
                  <a:pt x="190500" y="84667"/>
                  <a:pt x="190500" y="84667"/>
                </a:cubicBezTo>
                <a:cubicBezTo>
                  <a:pt x="200545" y="74622"/>
                  <a:pt x="195181" y="77462"/>
                  <a:pt x="205317" y="74083"/>
                </a:cubicBezTo>
                <a:cubicBezTo>
                  <a:pt x="217311" y="56091"/>
                  <a:pt x="197556" y="83961"/>
                  <a:pt x="222250" y="59267"/>
                </a:cubicBezTo>
                <a:cubicBezTo>
                  <a:pt x="232516" y="49001"/>
                  <a:pt x="227396" y="53014"/>
                  <a:pt x="237067" y="46567"/>
                </a:cubicBezTo>
                <a:cubicBezTo>
                  <a:pt x="238478" y="44450"/>
                  <a:pt x="240162" y="42492"/>
                  <a:pt x="241300" y="40217"/>
                </a:cubicBezTo>
                <a:cubicBezTo>
                  <a:pt x="242298" y="38221"/>
                  <a:pt x="242269" y="35780"/>
                  <a:pt x="243417" y="33867"/>
                </a:cubicBezTo>
                <a:cubicBezTo>
                  <a:pt x="244444" y="32156"/>
                  <a:pt x="246239" y="31044"/>
                  <a:pt x="247650" y="29633"/>
                </a:cubicBezTo>
                <a:lnTo>
                  <a:pt x="254000" y="10583"/>
                </a:lnTo>
                <a:cubicBezTo>
                  <a:pt x="254706" y="8466"/>
                  <a:pt x="254539" y="5811"/>
                  <a:pt x="256117" y="4233"/>
                </a:cubicBezTo>
                <a:lnTo>
                  <a:pt x="260350" y="0"/>
                </a:lnTo>
                <a:lnTo>
                  <a:pt x="262467" y="0"/>
                </a:lnTo>
              </a:path>
            </a:pathLst>
          </a:custGeom>
          <a:noFill/>
          <a:ln w="47625">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3256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Group 150">
            <a:extLst>
              <a:ext uri="{FF2B5EF4-FFF2-40B4-BE49-F238E27FC236}">
                <a16:creationId xmlns:a16="http://schemas.microsoft.com/office/drawing/2014/main" id="{0DD516A0-FF1E-423F-B398-455C619648F9}"/>
              </a:ext>
            </a:extLst>
          </p:cNvPr>
          <p:cNvGrpSpPr>
            <a:grpSpLocks/>
          </p:cNvGrpSpPr>
          <p:nvPr/>
        </p:nvGrpSpPr>
        <p:grpSpPr bwMode="auto">
          <a:xfrm>
            <a:off x="1524000" y="5346756"/>
            <a:ext cx="4233863" cy="1038260"/>
            <a:chOff x="228600" y="4540404"/>
            <a:chExt cx="5645608" cy="1182935"/>
          </a:xfrm>
        </p:grpSpPr>
        <p:sp>
          <p:nvSpPr>
            <p:cNvPr id="58" name="Rectangle 12">
              <a:extLst>
                <a:ext uri="{FF2B5EF4-FFF2-40B4-BE49-F238E27FC236}">
                  <a16:creationId xmlns:a16="http://schemas.microsoft.com/office/drawing/2014/main" id="{75A2586B-753B-4F85-9321-228288526429}"/>
                </a:ext>
              </a:extLst>
            </p:cNvPr>
            <p:cNvSpPr>
              <a:spLocks noChangeArrowheads="1"/>
            </p:cNvSpPr>
            <p:nvPr/>
          </p:nvSpPr>
          <p:spPr bwMode="auto">
            <a:xfrm>
              <a:off x="228600" y="4709208"/>
              <a:ext cx="5645608" cy="888122"/>
            </a:xfrm>
            <a:prstGeom prst="rect">
              <a:avLst/>
            </a:prstGeom>
            <a:solidFill>
              <a:schemeClr val="bg1"/>
            </a:solidFill>
            <a:ln w="17526">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cs typeface="Arial" panose="020B0604020202020204" pitchFamily="34" charset="0"/>
              </a:endParaRPr>
            </a:p>
          </p:txBody>
        </p:sp>
        <p:sp>
          <p:nvSpPr>
            <p:cNvPr id="59" name="Rectangle 13">
              <a:extLst>
                <a:ext uri="{FF2B5EF4-FFF2-40B4-BE49-F238E27FC236}">
                  <a16:creationId xmlns:a16="http://schemas.microsoft.com/office/drawing/2014/main" id="{BB636525-E769-49E6-83E3-FBE8F29FB85C}"/>
                </a:ext>
              </a:extLst>
            </p:cNvPr>
            <p:cNvSpPr>
              <a:spLocks noChangeArrowheads="1"/>
            </p:cNvSpPr>
            <p:nvPr/>
          </p:nvSpPr>
          <p:spPr bwMode="auto">
            <a:xfrm>
              <a:off x="2221355" y="5618140"/>
              <a:ext cx="194514"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JAN</a:t>
              </a:r>
              <a:endParaRPr lang="en-US" altLang="en-US" sz="1800">
                <a:cs typeface="Arial" panose="020B0604020202020204" pitchFamily="34" charset="0"/>
              </a:endParaRPr>
            </a:p>
          </p:txBody>
        </p:sp>
        <p:sp>
          <p:nvSpPr>
            <p:cNvPr id="60" name="Rectangle 14">
              <a:extLst>
                <a:ext uri="{FF2B5EF4-FFF2-40B4-BE49-F238E27FC236}">
                  <a16:creationId xmlns:a16="http://schemas.microsoft.com/office/drawing/2014/main" id="{2E92A613-5696-4845-AAEA-EFFCDFDD9C8C}"/>
                </a:ext>
              </a:extLst>
            </p:cNvPr>
            <p:cNvSpPr>
              <a:spLocks noChangeArrowheads="1"/>
            </p:cNvSpPr>
            <p:nvPr/>
          </p:nvSpPr>
          <p:spPr bwMode="auto">
            <a:xfrm>
              <a:off x="2671883" y="5618140"/>
              <a:ext cx="198789"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FEB</a:t>
              </a:r>
              <a:endParaRPr lang="en-US" altLang="en-US" sz="1800">
                <a:cs typeface="Arial" panose="020B0604020202020204" pitchFamily="34" charset="0"/>
              </a:endParaRPr>
            </a:p>
          </p:txBody>
        </p:sp>
        <p:sp>
          <p:nvSpPr>
            <p:cNvPr id="61" name="Rectangle 15">
              <a:extLst>
                <a:ext uri="{FF2B5EF4-FFF2-40B4-BE49-F238E27FC236}">
                  <a16:creationId xmlns:a16="http://schemas.microsoft.com/office/drawing/2014/main" id="{8B39383C-F885-4358-A31B-9E2DBC2E8981}"/>
                </a:ext>
              </a:extLst>
            </p:cNvPr>
            <p:cNvSpPr>
              <a:spLocks noChangeArrowheads="1"/>
            </p:cNvSpPr>
            <p:nvPr/>
          </p:nvSpPr>
          <p:spPr bwMode="auto">
            <a:xfrm>
              <a:off x="3139654" y="5615984"/>
              <a:ext cx="228715"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MAR</a:t>
              </a:r>
              <a:endParaRPr lang="en-US" altLang="en-US" sz="1800">
                <a:cs typeface="Arial" panose="020B0604020202020204" pitchFamily="34" charset="0"/>
              </a:endParaRPr>
            </a:p>
          </p:txBody>
        </p:sp>
        <p:sp>
          <p:nvSpPr>
            <p:cNvPr id="62" name="Rectangle 16">
              <a:extLst>
                <a:ext uri="{FF2B5EF4-FFF2-40B4-BE49-F238E27FC236}">
                  <a16:creationId xmlns:a16="http://schemas.microsoft.com/office/drawing/2014/main" id="{BBE46B4A-76FF-4BC9-BF5D-463F8CEEFFE1}"/>
                </a:ext>
              </a:extLst>
            </p:cNvPr>
            <p:cNvSpPr>
              <a:spLocks noChangeArrowheads="1"/>
            </p:cNvSpPr>
            <p:nvPr/>
          </p:nvSpPr>
          <p:spPr bwMode="auto">
            <a:xfrm>
              <a:off x="3622518" y="5615984"/>
              <a:ext cx="211614"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APR</a:t>
              </a:r>
              <a:endParaRPr lang="en-US" altLang="en-US" sz="1800">
                <a:cs typeface="Arial" panose="020B0604020202020204" pitchFamily="34" charset="0"/>
              </a:endParaRPr>
            </a:p>
          </p:txBody>
        </p:sp>
        <p:sp>
          <p:nvSpPr>
            <p:cNvPr id="63" name="Rectangle 17">
              <a:extLst>
                <a:ext uri="{FF2B5EF4-FFF2-40B4-BE49-F238E27FC236}">
                  <a16:creationId xmlns:a16="http://schemas.microsoft.com/office/drawing/2014/main" id="{4D460743-E8F8-4012-9C92-F55499364526}"/>
                </a:ext>
              </a:extLst>
            </p:cNvPr>
            <p:cNvSpPr>
              <a:spLocks noChangeArrowheads="1"/>
            </p:cNvSpPr>
            <p:nvPr/>
          </p:nvSpPr>
          <p:spPr bwMode="auto">
            <a:xfrm>
              <a:off x="4090290" y="5615984"/>
              <a:ext cx="222301"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MAY</a:t>
              </a:r>
              <a:endParaRPr lang="en-US" altLang="en-US" sz="1800">
                <a:cs typeface="Arial" panose="020B0604020202020204" pitchFamily="34" charset="0"/>
              </a:endParaRPr>
            </a:p>
          </p:txBody>
        </p:sp>
        <p:sp>
          <p:nvSpPr>
            <p:cNvPr id="64" name="Rectangle 18">
              <a:extLst>
                <a:ext uri="{FF2B5EF4-FFF2-40B4-BE49-F238E27FC236}">
                  <a16:creationId xmlns:a16="http://schemas.microsoft.com/office/drawing/2014/main" id="{C5D461D4-AAF1-4883-84D3-44DE52310D9B}"/>
                </a:ext>
              </a:extLst>
            </p:cNvPr>
            <p:cNvSpPr>
              <a:spLocks noChangeArrowheads="1"/>
            </p:cNvSpPr>
            <p:nvPr/>
          </p:nvSpPr>
          <p:spPr bwMode="auto">
            <a:xfrm>
              <a:off x="4570997" y="5615984"/>
              <a:ext cx="200926"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JUN</a:t>
              </a:r>
              <a:endParaRPr lang="en-US" altLang="en-US" sz="1800">
                <a:cs typeface="Arial" panose="020B0604020202020204" pitchFamily="34" charset="0"/>
              </a:endParaRPr>
            </a:p>
          </p:txBody>
        </p:sp>
        <p:sp>
          <p:nvSpPr>
            <p:cNvPr id="65" name="Rectangle 19">
              <a:extLst>
                <a:ext uri="{FF2B5EF4-FFF2-40B4-BE49-F238E27FC236}">
                  <a16:creationId xmlns:a16="http://schemas.microsoft.com/office/drawing/2014/main" id="{6CFCDF42-B306-42BD-B409-7190B90FAC46}"/>
                </a:ext>
              </a:extLst>
            </p:cNvPr>
            <p:cNvSpPr>
              <a:spLocks noChangeArrowheads="1"/>
            </p:cNvSpPr>
            <p:nvPr/>
          </p:nvSpPr>
          <p:spPr bwMode="auto">
            <a:xfrm>
              <a:off x="5053859" y="5615984"/>
              <a:ext cx="183826"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JUL</a:t>
              </a:r>
              <a:endParaRPr lang="en-US" altLang="en-US" sz="1800">
                <a:cs typeface="Arial" panose="020B0604020202020204" pitchFamily="34" charset="0"/>
              </a:endParaRPr>
            </a:p>
          </p:txBody>
        </p:sp>
        <p:sp>
          <p:nvSpPr>
            <p:cNvPr id="66" name="Rectangle 20">
              <a:extLst>
                <a:ext uri="{FF2B5EF4-FFF2-40B4-BE49-F238E27FC236}">
                  <a16:creationId xmlns:a16="http://schemas.microsoft.com/office/drawing/2014/main" id="{BB2AF5F0-EC28-481A-923B-10FEEA508F27}"/>
                </a:ext>
              </a:extLst>
            </p:cNvPr>
            <p:cNvSpPr>
              <a:spLocks noChangeArrowheads="1"/>
            </p:cNvSpPr>
            <p:nvPr/>
          </p:nvSpPr>
          <p:spPr bwMode="auto">
            <a:xfrm>
              <a:off x="5497920" y="5615984"/>
              <a:ext cx="222301"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AUG</a:t>
              </a:r>
              <a:endParaRPr lang="en-US" altLang="en-US" sz="1800">
                <a:cs typeface="Arial" panose="020B0604020202020204" pitchFamily="34" charset="0"/>
              </a:endParaRPr>
            </a:p>
          </p:txBody>
        </p:sp>
        <p:sp>
          <p:nvSpPr>
            <p:cNvPr id="67" name="Rectangle 21">
              <a:extLst>
                <a:ext uri="{FF2B5EF4-FFF2-40B4-BE49-F238E27FC236}">
                  <a16:creationId xmlns:a16="http://schemas.microsoft.com/office/drawing/2014/main" id="{AD9FCC36-82D5-4E90-8E95-D7B2960FF20A}"/>
                </a:ext>
              </a:extLst>
            </p:cNvPr>
            <p:cNvSpPr>
              <a:spLocks noChangeArrowheads="1"/>
            </p:cNvSpPr>
            <p:nvPr/>
          </p:nvSpPr>
          <p:spPr bwMode="auto">
            <a:xfrm>
              <a:off x="339622" y="5615990"/>
              <a:ext cx="205201"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SEP</a:t>
              </a:r>
              <a:endParaRPr lang="en-US" altLang="en-US" sz="1800">
                <a:cs typeface="Arial" panose="020B0604020202020204" pitchFamily="34" charset="0"/>
              </a:endParaRPr>
            </a:p>
          </p:txBody>
        </p:sp>
        <p:sp>
          <p:nvSpPr>
            <p:cNvPr id="68" name="Rectangle 22">
              <a:extLst>
                <a:ext uri="{FF2B5EF4-FFF2-40B4-BE49-F238E27FC236}">
                  <a16:creationId xmlns:a16="http://schemas.microsoft.com/office/drawing/2014/main" id="{FD077D19-F79A-45D8-A829-4DAD53173C4E}"/>
                </a:ext>
              </a:extLst>
            </p:cNvPr>
            <p:cNvSpPr>
              <a:spLocks noChangeArrowheads="1"/>
            </p:cNvSpPr>
            <p:nvPr/>
          </p:nvSpPr>
          <p:spPr bwMode="auto">
            <a:xfrm>
              <a:off x="809551" y="5615990"/>
              <a:ext cx="215889"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OCT</a:t>
              </a:r>
              <a:endParaRPr lang="en-US" altLang="en-US" sz="1800">
                <a:cs typeface="Arial" panose="020B0604020202020204" pitchFamily="34" charset="0"/>
              </a:endParaRPr>
            </a:p>
          </p:txBody>
        </p:sp>
        <p:sp>
          <p:nvSpPr>
            <p:cNvPr id="69" name="Rectangle 23">
              <a:extLst>
                <a:ext uri="{FF2B5EF4-FFF2-40B4-BE49-F238E27FC236}">
                  <a16:creationId xmlns:a16="http://schemas.microsoft.com/office/drawing/2014/main" id="{61FB558D-0B93-4F1A-852B-8DADFDA48DAB}"/>
                </a:ext>
              </a:extLst>
            </p:cNvPr>
            <p:cNvSpPr>
              <a:spLocks noChangeArrowheads="1"/>
            </p:cNvSpPr>
            <p:nvPr/>
          </p:nvSpPr>
          <p:spPr bwMode="auto">
            <a:xfrm>
              <a:off x="1277324" y="5615990"/>
              <a:ext cx="222301"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NOV</a:t>
              </a:r>
              <a:endParaRPr lang="en-US" altLang="en-US" sz="1800">
                <a:cs typeface="Arial" panose="020B0604020202020204" pitchFamily="34" charset="0"/>
              </a:endParaRPr>
            </a:p>
          </p:txBody>
        </p:sp>
        <p:sp>
          <p:nvSpPr>
            <p:cNvPr id="70" name="Rectangle 24">
              <a:extLst>
                <a:ext uri="{FF2B5EF4-FFF2-40B4-BE49-F238E27FC236}">
                  <a16:creationId xmlns:a16="http://schemas.microsoft.com/office/drawing/2014/main" id="{C4C69BBB-6CCE-41C1-81C7-A47EF20999FA}"/>
                </a:ext>
              </a:extLst>
            </p:cNvPr>
            <p:cNvSpPr>
              <a:spLocks noChangeArrowheads="1"/>
            </p:cNvSpPr>
            <p:nvPr/>
          </p:nvSpPr>
          <p:spPr bwMode="auto">
            <a:xfrm>
              <a:off x="1770964" y="5615990"/>
              <a:ext cx="218026"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DEC</a:t>
              </a:r>
              <a:endParaRPr lang="en-US" altLang="en-US" sz="1800">
                <a:cs typeface="Arial" panose="020B0604020202020204" pitchFamily="34" charset="0"/>
              </a:endParaRPr>
            </a:p>
          </p:txBody>
        </p:sp>
        <p:sp>
          <p:nvSpPr>
            <p:cNvPr id="71" name="Line 25">
              <a:extLst>
                <a:ext uri="{FF2B5EF4-FFF2-40B4-BE49-F238E27FC236}">
                  <a16:creationId xmlns:a16="http://schemas.microsoft.com/office/drawing/2014/main" id="{E8D7436C-2BF2-4FCC-8943-875016FBA269}"/>
                </a:ext>
              </a:extLst>
            </p:cNvPr>
            <p:cNvSpPr>
              <a:spLocks noChangeShapeType="1"/>
            </p:cNvSpPr>
            <p:nvPr/>
          </p:nvSpPr>
          <p:spPr bwMode="auto">
            <a:xfrm>
              <a:off x="1616829" y="5530505"/>
              <a:ext cx="2156" cy="15951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72" name="Line 26">
              <a:extLst>
                <a:ext uri="{FF2B5EF4-FFF2-40B4-BE49-F238E27FC236}">
                  <a16:creationId xmlns:a16="http://schemas.microsoft.com/office/drawing/2014/main" id="{335BDF90-4C4C-4DAF-B595-A6BB4E1D673F}"/>
                </a:ext>
              </a:extLst>
            </p:cNvPr>
            <p:cNvSpPr>
              <a:spLocks noChangeShapeType="1"/>
            </p:cNvSpPr>
            <p:nvPr/>
          </p:nvSpPr>
          <p:spPr bwMode="auto">
            <a:xfrm>
              <a:off x="661883" y="5539127"/>
              <a:ext cx="2156" cy="15520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73" name="Line 27">
              <a:extLst>
                <a:ext uri="{FF2B5EF4-FFF2-40B4-BE49-F238E27FC236}">
                  <a16:creationId xmlns:a16="http://schemas.microsoft.com/office/drawing/2014/main" id="{DE62841A-8475-48A0-9ED8-52BD2442CCAA}"/>
                </a:ext>
              </a:extLst>
            </p:cNvPr>
            <p:cNvSpPr>
              <a:spLocks noChangeShapeType="1"/>
            </p:cNvSpPr>
            <p:nvPr/>
          </p:nvSpPr>
          <p:spPr bwMode="auto">
            <a:xfrm>
              <a:off x="1140434" y="5532660"/>
              <a:ext cx="2156" cy="15736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74" name="Line 28">
              <a:extLst>
                <a:ext uri="{FF2B5EF4-FFF2-40B4-BE49-F238E27FC236}">
                  <a16:creationId xmlns:a16="http://schemas.microsoft.com/office/drawing/2014/main" id="{0D50996C-F5B1-4A03-B5D1-D6B8C142F1A2}"/>
                </a:ext>
              </a:extLst>
            </p:cNvPr>
            <p:cNvSpPr>
              <a:spLocks noChangeShapeType="1"/>
            </p:cNvSpPr>
            <p:nvPr/>
          </p:nvSpPr>
          <p:spPr bwMode="auto">
            <a:xfrm>
              <a:off x="2080290" y="5539127"/>
              <a:ext cx="2156" cy="15520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75" name="Line 29">
              <a:extLst>
                <a:ext uri="{FF2B5EF4-FFF2-40B4-BE49-F238E27FC236}">
                  <a16:creationId xmlns:a16="http://schemas.microsoft.com/office/drawing/2014/main" id="{1CCC8B64-D2F8-4457-91CC-842ECA4B7DA5}"/>
                </a:ext>
              </a:extLst>
            </p:cNvPr>
            <p:cNvSpPr>
              <a:spLocks noChangeShapeType="1"/>
            </p:cNvSpPr>
            <p:nvPr/>
          </p:nvSpPr>
          <p:spPr bwMode="auto">
            <a:xfrm>
              <a:off x="3033081" y="5539127"/>
              <a:ext cx="2156" cy="15736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76" name="Line 30">
              <a:extLst>
                <a:ext uri="{FF2B5EF4-FFF2-40B4-BE49-F238E27FC236}">
                  <a16:creationId xmlns:a16="http://schemas.microsoft.com/office/drawing/2014/main" id="{F140F677-6D72-4BD3-9C4F-26412AA9B877}"/>
                </a:ext>
              </a:extLst>
            </p:cNvPr>
            <p:cNvSpPr>
              <a:spLocks noChangeShapeType="1"/>
            </p:cNvSpPr>
            <p:nvPr/>
          </p:nvSpPr>
          <p:spPr bwMode="auto">
            <a:xfrm>
              <a:off x="3503010" y="5541283"/>
              <a:ext cx="2156" cy="15951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77" name="Line 31">
              <a:extLst>
                <a:ext uri="{FF2B5EF4-FFF2-40B4-BE49-F238E27FC236}">
                  <a16:creationId xmlns:a16="http://schemas.microsoft.com/office/drawing/2014/main" id="{6F8B1A03-6E76-42BF-B290-59C85142D87C}"/>
                </a:ext>
              </a:extLst>
            </p:cNvPr>
            <p:cNvSpPr>
              <a:spLocks noChangeShapeType="1"/>
            </p:cNvSpPr>
            <p:nvPr/>
          </p:nvSpPr>
          <p:spPr bwMode="auto">
            <a:xfrm>
              <a:off x="3985872" y="5539127"/>
              <a:ext cx="2156" cy="15736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78" name="Line 32">
              <a:extLst>
                <a:ext uri="{FF2B5EF4-FFF2-40B4-BE49-F238E27FC236}">
                  <a16:creationId xmlns:a16="http://schemas.microsoft.com/office/drawing/2014/main" id="{445E3EC4-69AC-49EC-A339-9BE1293CCF42}"/>
                </a:ext>
              </a:extLst>
            </p:cNvPr>
            <p:cNvSpPr>
              <a:spLocks noChangeShapeType="1"/>
            </p:cNvSpPr>
            <p:nvPr/>
          </p:nvSpPr>
          <p:spPr bwMode="auto">
            <a:xfrm>
              <a:off x="4451489" y="5539127"/>
              <a:ext cx="2156" cy="15736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79" name="Line 33">
              <a:extLst>
                <a:ext uri="{FF2B5EF4-FFF2-40B4-BE49-F238E27FC236}">
                  <a16:creationId xmlns:a16="http://schemas.microsoft.com/office/drawing/2014/main" id="{BF17B5D5-8CFE-4555-B143-561EC1828D4E}"/>
                </a:ext>
              </a:extLst>
            </p:cNvPr>
            <p:cNvSpPr>
              <a:spLocks noChangeShapeType="1"/>
            </p:cNvSpPr>
            <p:nvPr/>
          </p:nvSpPr>
          <p:spPr bwMode="auto">
            <a:xfrm>
              <a:off x="4923573" y="5541283"/>
              <a:ext cx="2156" cy="15951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80" name="Line 34">
              <a:extLst>
                <a:ext uri="{FF2B5EF4-FFF2-40B4-BE49-F238E27FC236}">
                  <a16:creationId xmlns:a16="http://schemas.microsoft.com/office/drawing/2014/main" id="{D2045277-D508-48FC-91EB-F02D06DEFC2B}"/>
                </a:ext>
              </a:extLst>
            </p:cNvPr>
            <p:cNvSpPr>
              <a:spLocks noChangeShapeType="1"/>
            </p:cNvSpPr>
            <p:nvPr/>
          </p:nvSpPr>
          <p:spPr bwMode="auto">
            <a:xfrm>
              <a:off x="5402124" y="5539127"/>
              <a:ext cx="2156" cy="15520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81" name="Line 35">
              <a:extLst>
                <a:ext uri="{FF2B5EF4-FFF2-40B4-BE49-F238E27FC236}">
                  <a16:creationId xmlns:a16="http://schemas.microsoft.com/office/drawing/2014/main" id="{DCD5077D-E496-4425-A82A-15AD508777C7}"/>
                </a:ext>
              </a:extLst>
            </p:cNvPr>
            <p:cNvSpPr>
              <a:spLocks noChangeShapeType="1"/>
            </p:cNvSpPr>
            <p:nvPr/>
          </p:nvSpPr>
          <p:spPr bwMode="auto">
            <a:xfrm>
              <a:off x="2554530" y="5539127"/>
              <a:ext cx="2156" cy="15520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82" name="Rectangle 36">
              <a:extLst>
                <a:ext uri="{FF2B5EF4-FFF2-40B4-BE49-F238E27FC236}">
                  <a16:creationId xmlns:a16="http://schemas.microsoft.com/office/drawing/2014/main" id="{B7900B24-9E66-4CEF-8F00-979ECECD0E17}"/>
                </a:ext>
              </a:extLst>
            </p:cNvPr>
            <p:cNvSpPr>
              <a:spLocks noChangeArrowheads="1"/>
            </p:cNvSpPr>
            <p:nvPr/>
          </p:nvSpPr>
          <p:spPr bwMode="auto">
            <a:xfrm>
              <a:off x="230383" y="4540404"/>
              <a:ext cx="3018164" cy="15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cs typeface="Arial" panose="020B0604020202020204" pitchFamily="34" charset="0"/>
                </a:rPr>
                <a:t>Corn crop calendar for most of Argentina</a:t>
              </a:r>
              <a:endParaRPr lang="en-US" altLang="en-US" sz="900" dirty="0">
                <a:cs typeface="Arial" panose="020B0604020202020204" pitchFamily="34" charset="0"/>
              </a:endParaRPr>
            </a:p>
          </p:txBody>
        </p:sp>
        <p:sp>
          <p:nvSpPr>
            <p:cNvPr id="83" name="Rectangle 37">
              <a:extLst>
                <a:ext uri="{FF2B5EF4-FFF2-40B4-BE49-F238E27FC236}">
                  <a16:creationId xmlns:a16="http://schemas.microsoft.com/office/drawing/2014/main" id="{0ABBD890-A8E8-44E9-BBC0-6F51ADEEA439}"/>
                </a:ext>
              </a:extLst>
            </p:cNvPr>
            <p:cNvSpPr>
              <a:spLocks noChangeArrowheads="1"/>
            </p:cNvSpPr>
            <p:nvPr/>
          </p:nvSpPr>
          <p:spPr bwMode="auto">
            <a:xfrm>
              <a:off x="411748" y="4753732"/>
              <a:ext cx="2083291" cy="155206"/>
            </a:xfrm>
            <a:prstGeom prst="rect">
              <a:avLst/>
            </a:prstGeom>
            <a:solidFill>
              <a:srgbClr val="FFFF00"/>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cs typeface="Arial" panose="020B0604020202020204" pitchFamily="34" charset="0"/>
              </a:endParaRPr>
            </a:p>
          </p:txBody>
        </p:sp>
        <p:sp>
          <p:nvSpPr>
            <p:cNvPr id="84" name="Rectangle 38">
              <a:extLst>
                <a:ext uri="{FF2B5EF4-FFF2-40B4-BE49-F238E27FC236}">
                  <a16:creationId xmlns:a16="http://schemas.microsoft.com/office/drawing/2014/main" id="{FB2EA4AB-7D8C-480C-9FE0-3B971A2E5F75}"/>
                </a:ext>
              </a:extLst>
            </p:cNvPr>
            <p:cNvSpPr>
              <a:spLocks noChangeArrowheads="1"/>
            </p:cNvSpPr>
            <p:nvPr/>
          </p:nvSpPr>
          <p:spPr bwMode="auto">
            <a:xfrm>
              <a:off x="1218735" y="4764411"/>
              <a:ext cx="455290" cy="14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cs typeface="Arial" panose="020B0604020202020204" pitchFamily="34" charset="0"/>
                </a:rPr>
                <a:t>PLANT</a:t>
              </a:r>
              <a:endParaRPr lang="en-US" altLang="en-US" sz="800" dirty="0">
                <a:cs typeface="Arial" panose="020B0604020202020204" pitchFamily="34" charset="0"/>
              </a:endParaRPr>
            </a:p>
          </p:txBody>
        </p:sp>
        <p:sp>
          <p:nvSpPr>
            <p:cNvPr id="85" name="Rectangle 39">
              <a:extLst>
                <a:ext uri="{FF2B5EF4-FFF2-40B4-BE49-F238E27FC236}">
                  <a16:creationId xmlns:a16="http://schemas.microsoft.com/office/drawing/2014/main" id="{27D7EE59-C996-49A9-9A91-63E6D616F4B3}"/>
                </a:ext>
              </a:extLst>
            </p:cNvPr>
            <p:cNvSpPr>
              <a:spLocks noChangeArrowheads="1"/>
            </p:cNvSpPr>
            <p:nvPr/>
          </p:nvSpPr>
          <p:spPr bwMode="auto">
            <a:xfrm>
              <a:off x="3412778" y="5364211"/>
              <a:ext cx="2034723" cy="155825"/>
            </a:xfrm>
            <a:prstGeom prst="rect">
              <a:avLst/>
            </a:prstGeom>
            <a:solidFill>
              <a:srgbClr val="FFFF00"/>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cs typeface="Arial" panose="020B0604020202020204" pitchFamily="34" charset="0"/>
              </a:endParaRPr>
            </a:p>
          </p:txBody>
        </p:sp>
        <p:sp>
          <p:nvSpPr>
            <p:cNvPr id="86" name="Rectangle 40">
              <a:extLst>
                <a:ext uri="{FF2B5EF4-FFF2-40B4-BE49-F238E27FC236}">
                  <a16:creationId xmlns:a16="http://schemas.microsoft.com/office/drawing/2014/main" id="{3823A3D1-5D87-4C53-9334-36BC1B8FD430}"/>
                </a:ext>
              </a:extLst>
            </p:cNvPr>
            <p:cNvSpPr>
              <a:spLocks noChangeArrowheads="1"/>
            </p:cNvSpPr>
            <p:nvPr/>
          </p:nvSpPr>
          <p:spPr bwMode="auto">
            <a:xfrm>
              <a:off x="4140000" y="5376225"/>
              <a:ext cx="654078" cy="14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cs typeface="Arial" panose="020B0604020202020204" pitchFamily="34" charset="0"/>
                </a:rPr>
                <a:t>HARVEST</a:t>
              </a:r>
              <a:endParaRPr lang="en-US" altLang="en-US" sz="800" dirty="0">
                <a:cs typeface="Arial" panose="020B0604020202020204" pitchFamily="34" charset="0"/>
              </a:endParaRPr>
            </a:p>
          </p:txBody>
        </p:sp>
        <p:sp>
          <p:nvSpPr>
            <p:cNvPr id="87" name="Rectangle 41">
              <a:extLst>
                <a:ext uri="{FF2B5EF4-FFF2-40B4-BE49-F238E27FC236}">
                  <a16:creationId xmlns:a16="http://schemas.microsoft.com/office/drawing/2014/main" id="{88CF3E9D-5B0A-4384-904C-85A52BB990EE}"/>
                </a:ext>
              </a:extLst>
            </p:cNvPr>
            <p:cNvSpPr>
              <a:spLocks noChangeArrowheads="1"/>
            </p:cNvSpPr>
            <p:nvPr/>
          </p:nvSpPr>
          <p:spPr bwMode="auto">
            <a:xfrm>
              <a:off x="1647980" y="4934139"/>
              <a:ext cx="1409997" cy="155206"/>
            </a:xfrm>
            <a:prstGeom prst="rect">
              <a:avLst/>
            </a:prstGeom>
            <a:solidFill>
              <a:srgbClr val="FF9494"/>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cs typeface="Arial" panose="020B0604020202020204" pitchFamily="34" charset="0"/>
              </a:endParaRPr>
            </a:p>
          </p:txBody>
        </p:sp>
        <p:sp>
          <p:nvSpPr>
            <p:cNvPr id="88" name="Rectangle 42">
              <a:extLst>
                <a:ext uri="{FF2B5EF4-FFF2-40B4-BE49-F238E27FC236}">
                  <a16:creationId xmlns:a16="http://schemas.microsoft.com/office/drawing/2014/main" id="{9DCB60EA-060B-4917-A451-2D3E726A8FF2}"/>
                </a:ext>
              </a:extLst>
            </p:cNvPr>
            <p:cNvSpPr>
              <a:spLocks noChangeArrowheads="1"/>
            </p:cNvSpPr>
            <p:nvPr/>
          </p:nvSpPr>
          <p:spPr bwMode="auto">
            <a:xfrm>
              <a:off x="2312669" y="5119564"/>
              <a:ext cx="1900677" cy="155825"/>
            </a:xfrm>
            <a:prstGeom prst="rect">
              <a:avLst/>
            </a:prstGeom>
            <a:solidFill>
              <a:srgbClr val="FF9494"/>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cs typeface="Arial" panose="020B0604020202020204" pitchFamily="34" charset="0"/>
              </a:endParaRPr>
            </a:p>
          </p:txBody>
        </p:sp>
        <p:sp>
          <p:nvSpPr>
            <p:cNvPr id="89" name="Rectangle 43">
              <a:extLst>
                <a:ext uri="{FF2B5EF4-FFF2-40B4-BE49-F238E27FC236}">
                  <a16:creationId xmlns:a16="http://schemas.microsoft.com/office/drawing/2014/main" id="{CAD09ECF-78F6-4AFA-911E-B37F6A6C8F99}"/>
                </a:ext>
              </a:extLst>
            </p:cNvPr>
            <p:cNvSpPr>
              <a:spLocks noChangeArrowheads="1"/>
            </p:cNvSpPr>
            <p:nvPr/>
          </p:nvSpPr>
          <p:spPr bwMode="auto">
            <a:xfrm>
              <a:off x="3114206" y="5126685"/>
              <a:ext cx="288565" cy="14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cs typeface="Arial" panose="020B0604020202020204" pitchFamily="34" charset="0"/>
                </a:rPr>
                <a:t>FILL</a:t>
              </a:r>
              <a:endParaRPr lang="en-US" altLang="en-US" sz="800" dirty="0">
                <a:cs typeface="Arial" panose="020B0604020202020204" pitchFamily="34" charset="0"/>
              </a:endParaRPr>
            </a:p>
          </p:txBody>
        </p:sp>
        <p:sp>
          <p:nvSpPr>
            <p:cNvPr id="90" name="Rectangle 44">
              <a:extLst>
                <a:ext uri="{FF2B5EF4-FFF2-40B4-BE49-F238E27FC236}">
                  <a16:creationId xmlns:a16="http://schemas.microsoft.com/office/drawing/2014/main" id="{A53514A5-38D9-4E8C-8B44-0809171A402D}"/>
                </a:ext>
              </a:extLst>
            </p:cNvPr>
            <p:cNvSpPr>
              <a:spLocks noChangeArrowheads="1"/>
            </p:cNvSpPr>
            <p:nvPr/>
          </p:nvSpPr>
          <p:spPr bwMode="auto">
            <a:xfrm>
              <a:off x="2157880" y="4939240"/>
              <a:ext cx="312076" cy="14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cs typeface="Arial" panose="020B0604020202020204" pitchFamily="34" charset="0"/>
                </a:rPr>
                <a:t>SILK</a:t>
              </a:r>
              <a:endParaRPr lang="en-US" altLang="en-US" sz="800" dirty="0">
                <a:cs typeface="Arial" panose="020B0604020202020204" pitchFamily="34" charset="0"/>
              </a:endParaRPr>
            </a:p>
          </p:txBody>
        </p:sp>
      </p:grpSp>
      <p:sp>
        <p:nvSpPr>
          <p:cNvPr id="91" name="Rectangle 90">
            <a:extLst>
              <a:ext uri="{FF2B5EF4-FFF2-40B4-BE49-F238E27FC236}">
                <a16:creationId xmlns:a16="http://schemas.microsoft.com/office/drawing/2014/main" id="{D5AB4838-0F3E-4C68-A565-B1F02C46F8A5}"/>
              </a:ext>
            </a:extLst>
          </p:cNvPr>
          <p:cNvSpPr/>
          <p:nvPr/>
        </p:nvSpPr>
        <p:spPr>
          <a:xfrm>
            <a:off x="2591830" y="5494917"/>
            <a:ext cx="676476" cy="779503"/>
          </a:xfrm>
          <a:prstGeom prst="rect">
            <a:avLst/>
          </a:prstGeom>
          <a:solidFill>
            <a:schemeClr val="bg1">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2" name="Group 150">
            <a:extLst>
              <a:ext uri="{FF2B5EF4-FFF2-40B4-BE49-F238E27FC236}">
                <a16:creationId xmlns:a16="http://schemas.microsoft.com/office/drawing/2014/main" id="{558E21CC-AA4D-4D74-9B13-A4C35365D082}"/>
              </a:ext>
            </a:extLst>
          </p:cNvPr>
          <p:cNvGrpSpPr>
            <a:grpSpLocks/>
          </p:cNvGrpSpPr>
          <p:nvPr/>
        </p:nvGrpSpPr>
        <p:grpSpPr bwMode="auto">
          <a:xfrm>
            <a:off x="6350635" y="5346756"/>
            <a:ext cx="4233863" cy="1038260"/>
            <a:chOff x="228600" y="4540404"/>
            <a:chExt cx="5645608" cy="1182935"/>
          </a:xfrm>
        </p:grpSpPr>
        <p:sp>
          <p:nvSpPr>
            <p:cNvPr id="93" name="Rectangle 12">
              <a:extLst>
                <a:ext uri="{FF2B5EF4-FFF2-40B4-BE49-F238E27FC236}">
                  <a16:creationId xmlns:a16="http://schemas.microsoft.com/office/drawing/2014/main" id="{FC44237B-E459-4216-AA19-A79F79BD35A2}"/>
                </a:ext>
              </a:extLst>
            </p:cNvPr>
            <p:cNvSpPr>
              <a:spLocks noChangeArrowheads="1"/>
            </p:cNvSpPr>
            <p:nvPr/>
          </p:nvSpPr>
          <p:spPr bwMode="auto">
            <a:xfrm>
              <a:off x="228600" y="4709208"/>
              <a:ext cx="5645608" cy="888122"/>
            </a:xfrm>
            <a:prstGeom prst="rect">
              <a:avLst/>
            </a:prstGeom>
            <a:solidFill>
              <a:schemeClr val="bg1"/>
            </a:solidFill>
            <a:ln w="17526">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cs typeface="Arial" panose="020B0604020202020204" pitchFamily="34" charset="0"/>
              </a:endParaRPr>
            </a:p>
          </p:txBody>
        </p:sp>
        <p:sp>
          <p:nvSpPr>
            <p:cNvPr id="94" name="Rectangle 13">
              <a:extLst>
                <a:ext uri="{FF2B5EF4-FFF2-40B4-BE49-F238E27FC236}">
                  <a16:creationId xmlns:a16="http://schemas.microsoft.com/office/drawing/2014/main" id="{FFFB7DD1-E48D-42B5-B370-957CF7A1FEC7}"/>
                </a:ext>
              </a:extLst>
            </p:cNvPr>
            <p:cNvSpPr>
              <a:spLocks noChangeArrowheads="1"/>
            </p:cNvSpPr>
            <p:nvPr/>
          </p:nvSpPr>
          <p:spPr bwMode="auto">
            <a:xfrm>
              <a:off x="2221355" y="5618140"/>
              <a:ext cx="194514"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JAN</a:t>
              </a:r>
              <a:endParaRPr lang="en-US" altLang="en-US" sz="1800">
                <a:cs typeface="Arial" panose="020B0604020202020204" pitchFamily="34" charset="0"/>
              </a:endParaRPr>
            </a:p>
          </p:txBody>
        </p:sp>
        <p:sp>
          <p:nvSpPr>
            <p:cNvPr id="95" name="Rectangle 14">
              <a:extLst>
                <a:ext uri="{FF2B5EF4-FFF2-40B4-BE49-F238E27FC236}">
                  <a16:creationId xmlns:a16="http://schemas.microsoft.com/office/drawing/2014/main" id="{E44F058E-C4EB-43C7-94E3-5B84051250B1}"/>
                </a:ext>
              </a:extLst>
            </p:cNvPr>
            <p:cNvSpPr>
              <a:spLocks noChangeArrowheads="1"/>
            </p:cNvSpPr>
            <p:nvPr/>
          </p:nvSpPr>
          <p:spPr bwMode="auto">
            <a:xfrm>
              <a:off x="2671883" y="5618140"/>
              <a:ext cx="198789"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FEB</a:t>
              </a:r>
              <a:endParaRPr lang="en-US" altLang="en-US" sz="1800">
                <a:cs typeface="Arial" panose="020B0604020202020204" pitchFamily="34" charset="0"/>
              </a:endParaRPr>
            </a:p>
          </p:txBody>
        </p:sp>
        <p:sp>
          <p:nvSpPr>
            <p:cNvPr id="96" name="Rectangle 15">
              <a:extLst>
                <a:ext uri="{FF2B5EF4-FFF2-40B4-BE49-F238E27FC236}">
                  <a16:creationId xmlns:a16="http://schemas.microsoft.com/office/drawing/2014/main" id="{0C2AC685-3FD2-4D8A-8ACF-0D6C14E590DE}"/>
                </a:ext>
              </a:extLst>
            </p:cNvPr>
            <p:cNvSpPr>
              <a:spLocks noChangeArrowheads="1"/>
            </p:cNvSpPr>
            <p:nvPr/>
          </p:nvSpPr>
          <p:spPr bwMode="auto">
            <a:xfrm>
              <a:off x="3139654" y="5615984"/>
              <a:ext cx="228715"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MAR</a:t>
              </a:r>
              <a:endParaRPr lang="en-US" altLang="en-US" sz="1800">
                <a:cs typeface="Arial" panose="020B0604020202020204" pitchFamily="34" charset="0"/>
              </a:endParaRPr>
            </a:p>
          </p:txBody>
        </p:sp>
        <p:sp>
          <p:nvSpPr>
            <p:cNvPr id="97" name="Rectangle 16">
              <a:extLst>
                <a:ext uri="{FF2B5EF4-FFF2-40B4-BE49-F238E27FC236}">
                  <a16:creationId xmlns:a16="http://schemas.microsoft.com/office/drawing/2014/main" id="{9D967C4E-9B5B-4D07-83EC-8A9150288867}"/>
                </a:ext>
              </a:extLst>
            </p:cNvPr>
            <p:cNvSpPr>
              <a:spLocks noChangeArrowheads="1"/>
            </p:cNvSpPr>
            <p:nvPr/>
          </p:nvSpPr>
          <p:spPr bwMode="auto">
            <a:xfrm>
              <a:off x="3622518" y="5615984"/>
              <a:ext cx="211614"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APR</a:t>
              </a:r>
              <a:endParaRPr lang="en-US" altLang="en-US" sz="1800">
                <a:cs typeface="Arial" panose="020B0604020202020204" pitchFamily="34" charset="0"/>
              </a:endParaRPr>
            </a:p>
          </p:txBody>
        </p:sp>
        <p:sp>
          <p:nvSpPr>
            <p:cNvPr id="98" name="Rectangle 17">
              <a:extLst>
                <a:ext uri="{FF2B5EF4-FFF2-40B4-BE49-F238E27FC236}">
                  <a16:creationId xmlns:a16="http://schemas.microsoft.com/office/drawing/2014/main" id="{89772A9C-4F9C-4EC4-B721-642842748A56}"/>
                </a:ext>
              </a:extLst>
            </p:cNvPr>
            <p:cNvSpPr>
              <a:spLocks noChangeArrowheads="1"/>
            </p:cNvSpPr>
            <p:nvPr/>
          </p:nvSpPr>
          <p:spPr bwMode="auto">
            <a:xfrm>
              <a:off x="4090290" y="5615984"/>
              <a:ext cx="222301"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MAY</a:t>
              </a:r>
              <a:endParaRPr lang="en-US" altLang="en-US" sz="1800">
                <a:cs typeface="Arial" panose="020B0604020202020204" pitchFamily="34" charset="0"/>
              </a:endParaRPr>
            </a:p>
          </p:txBody>
        </p:sp>
        <p:sp>
          <p:nvSpPr>
            <p:cNvPr id="99" name="Rectangle 18">
              <a:extLst>
                <a:ext uri="{FF2B5EF4-FFF2-40B4-BE49-F238E27FC236}">
                  <a16:creationId xmlns:a16="http://schemas.microsoft.com/office/drawing/2014/main" id="{680D84BB-3CC3-441A-9994-516E9B658FB1}"/>
                </a:ext>
              </a:extLst>
            </p:cNvPr>
            <p:cNvSpPr>
              <a:spLocks noChangeArrowheads="1"/>
            </p:cNvSpPr>
            <p:nvPr/>
          </p:nvSpPr>
          <p:spPr bwMode="auto">
            <a:xfrm>
              <a:off x="4570997" y="5615984"/>
              <a:ext cx="200926"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JUN</a:t>
              </a:r>
              <a:endParaRPr lang="en-US" altLang="en-US" sz="1800">
                <a:cs typeface="Arial" panose="020B0604020202020204" pitchFamily="34" charset="0"/>
              </a:endParaRPr>
            </a:p>
          </p:txBody>
        </p:sp>
        <p:sp>
          <p:nvSpPr>
            <p:cNvPr id="100" name="Rectangle 19">
              <a:extLst>
                <a:ext uri="{FF2B5EF4-FFF2-40B4-BE49-F238E27FC236}">
                  <a16:creationId xmlns:a16="http://schemas.microsoft.com/office/drawing/2014/main" id="{2BCEEE5B-FB79-4F13-B850-BEDBFE7D0125}"/>
                </a:ext>
              </a:extLst>
            </p:cNvPr>
            <p:cNvSpPr>
              <a:spLocks noChangeArrowheads="1"/>
            </p:cNvSpPr>
            <p:nvPr/>
          </p:nvSpPr>
          <p:spPr bwMode="auto">
            <a:xfrm>
              <a:off x="5053859" y="5615984"/>
              <a:ext cx="183826"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JUL</a:t>
              </a:r>
              <a:endParaRPr lang="en-US" altLang="en-US" sz="1800">
                <a:cs typeface="Arial" panose="020B0604020202020204" pitchFamily="34" charset="0"/>
              </a:endParaRPr>
            </a:p>
          </p:txBody>
        </p:sp>
        <p:sp>
          <p:nvSpPr>
            <p:cNvPr id="101" name="Rectangle 20">
              <a:extLst>
                <a:ext uri="{FF2B5EF4-FFF2-40B4-BE49-F238E27FC236}">
                  <a16:creationId xmlns:a16="http://schemas.microsoft.com/office/drawing/2014/main" id="{B87362F3-9F21-4516-8AB1-FC4F751D1531}"/>
                </a:ext>
              </a:extLst>
            </p:cNvPr>
            <p:cNvSpPr>
              <a:spLocks noChangeArrowheads="1"/>
            </p:cNvSpPr>
            <p:nvPr/>
          </p:nvSpPr>
          <p:spPr bwMode="auto">
            <a:xfrm>
              <a:off x="5497920" y="5615984"/>
              <a:ext cx="222301"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AUG</a:t>
              </a:r>
              <a:endParaRPr lang="en-US" altLang="en-US" sz="1800">
                <a:cs typeface="Arial" panose="020B0604020202020204" pitchFamily="34" charset="0"/>
              </a:endParaRPr>
            </a:p>
          </p:txBody>
        </p:sp>
        <p:sp>
          <p:nvSpPr>
            <p:cNvPr id="102" name="Rectangle 21">
              <a:extLst>
                <a:ext uri="{FF2B5EF4-FFF2-40B4-BE49-F238E27FC236}">
                  <a16:creationId xmlns:a16="http://schemas.microsoft.com/office/drawing/2014/main" id="{A144EE15-A998-4123-8E76-9CD00D3D8FE4}"/>
                </a:ext>
              </a:extLst>
            </p:cNvPr>
            <p:cNvSpPr>
              <a:spLocks noChangeArrowheads="1"/>
            </p:cNvSpPr>
            <p:nvPr/>
          </p:nvSpPr>
          <p:spPr bwMode="auto">
            <a:xfrm>
              <a:off x="339622" y="5615990"/>
              <a:ext cx="205201"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SEP</a:t>
              </a:r>
              <a:endParaRPr lang="en-US" altLang="en-US" sz="1800">
                <a:cs typeface="Arial" panose="020B0604020202020204" pitchFamily="34" charset="0"/>
              </a:endParaRPr>
            </a:p>
          </p:txBody>
        </p:sp>
        <p:sp>
          <p:nvSpPr>
            <p:cNvPr id="103" name="Rectangle 22">
              <a:extLst>
                <a:ext uri="{FF2B5EF4-FFF2-40B4-BE49-F238E27FC236}">
                  <a16:creationId xmlns:a16="http://schemas.microsoft.com/office/drawing/2014/main" id="{AF5EFE45-0BB6-4F83-BEE0-4BD40D153CD5}"/>
                </a:ext>
              </a:extLst>
            </p:cNvPr>
            <p:cNvSpPr>
              <a:spLocks noChangeArrowheads="1"/>
            </p:cNvSpPr>
            <p:nvPr/>
          </p:nvSpPr>
          <p:spPr bwMode="auto">
            <a:xfrm>
              <a:off x="809551" y="5615990"/>
              <a:ext cx="215889"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OCT</a:t>
              </a:r>
              <a:endParaRPr lang="en-US" altLang="en-US" sz="1800">
                <a:cs typeface="Arial" panose="020B0604020202020204" pitchFamily="34" charset="0"/>
              </a:endParaRPr>
            </a:p>
          </p:txBody>
        </p:sp>
        <p:sp>
          <p:nvSpPr>
            <p:cNvPr id="104" name="Rectangle 23">
              <a:extLst>
                <a:ext uri="{FF2B5EF4-FFF2-40B4-BE49-F238E27FC236}">
                  <a16:creationId xmlns:a16="http://schemas.microsoft.com/office/drawing/2014/main" id="{ADD0BA57-B3DF-4906-96F1-70BA14D2FD8C}"/>
                </a:ext>
              </a:extLst>
            </p:cNvPr>
            <p:cNvSpPr>
              <a:spLocks noChangeArrowheads="1"/>
            </p:cNvSpPr>
            <p:nvPr/>
          </p:nvSpPr>
          <p:spPr bwMode="auto">
            <a:xfrm>
              <a:off x="1277324" y="5615990"/>
              <a:ext cx="222301"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NOV</a:t>
              </a:r>
              <a:endParaRPr lang="en-US" altLang="en-US" sz="1800">
                <a:cs typeface="Arial" panose="020B0604020202020204" pitchFamily="34" charset="0"/>
              </a:endParaRPr>
            </a:p>
          </p:txBody>
        </p:sp>
        <p:sp>
          <p:nvSpPr>
            <p:cNvPr id="105" name="Rectangle 24">
              <a:extLst>
                <a:ext uri="{FF2B5EF4-FFF2-40B4-BE49-F238E27FC236}">
                  <a16:creationId xmlns:a16="http://schemas.microsoft.com/office/drawing/2014/main" id="{09728BE4-9C1C-45ED-8C06-9C829A919982}"/>
                </a:ext>
              </a:extLst>
            </p:cNvPr>
            <p:cNvSpPr>
              <a:spLocks noChangeArrowheads="1"/>
            </p:cNvSpPr>
            <p:nvPr/>
          </p:nvSpPr>
          <p:spPr bwMode="auto">
            <a:xfrm>
              <a:off x="1770964" y="5615990"/>
              <a:ext cx="218026" cy="1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600">
                  <a:solidFill>
                    <a:srgbClr val="000000"/>
                  </a:solidFill>
                  <a:cs typeface="Arial" panose="020B0604020202020204" pitchFamily="34" charset="0"/>
                </a:rPr>
                <a:t>DEC</a:t>
              </a:r>
              <a:endParaRPr lang="en-US" altLang="en-US" sz="1800">
                <a:cs typeface="Arial" panose="020B0604020202020204" pitchFamily="34" charset="0"/>
              </a:endParaRPr>
            </a:p>
          </p:txBody>
        </p:sp>
        <p:sp>
          <p:nvSpPr>
            <p:cNvPr id="106" name="Line 25">
              <a:extLst>
                <a:ext uri="{FF2B5EF4-FFF2-40B4-BE49-F238E27FC236}">
                  <a16:creationId xmlns:a16="http://schemas.microsoft.com/office/drawing/2014/main" id="{B4FF70EF-BDAF-4405-AB5F-F874FEBDAD3C}"/>
                </a:ext>
              </a:extLst>
            </p:cNvPr>
            <p:cNvSpPr>
              <a:spLocks noChangeShapeType="1"/>
            </p:cNvSpPr>
            <p:nvPr/>
          </p:nvSpPr>
          <p:spPr bwMode="auto">
            <a:xfrm>
              <a:off x="1616829" y="5530505"/>
              <a:ext cx="2156" cy="15951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07" name="Line 26">
              <a:extLst>
                <a:ext uri="{FF2B5EF4-FFF2-40B4-BE49-F238E27FC236}">
                  <a16:creationId xmlns:a16="http://schemas.microsoft.com/office/drawing/2014/main" id="{C0127F53-EBF0-4DB4-A737-64879054B71C}"/>
                </a:ext>
              </a:extLst>
            </p:cNvPr>
            <p:cNvSpPr>
              <a:spLocks noChangeShapeType="1"/>
            </p:cNvSpPr>
            <p:nvPr/>
          </p:nvSpPr>
          <p:spPr bwMode="auto">
            <a:xfrm>
              <a:off x="661883" y="5539127"/>
              <a:ext cx="2156" cy="15520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08" name="Line 27">
              <a:extLst>
                <a:ext uri="{FF2B5EF4-FFF2-40B4-BE49-F238E27FC236}">
                  <a16:creationId xmlns:a16="http://schemas.microsoft.com/office/drawing/2014/main" id="{E580C67C-7841-4B67-B113-AD0A5CDA2A36}"/>
                </a:ext>
              </a:extLst>
            </p:cNvPr>
            <p:cNvSpPr>
              <a:spLocks noChangeShapeType="1"/>
            </p:cNvSpPr>
            <p:nvPr/>
          </p:nvSpPr>
          <p:spPr bwMode="auto">
            <a:xfrm>
              <a:off x="1140434" y="5532660"/>
              <a:ext cx="2156" cy="15736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09" name="Line 28">
              <a:extLst>
                <a:ext uri="{FF2B5EF4-FFF2-40B4-BE49-F238E27FC236}">
                  <a16:creationId xmlns:a16="http://schemas.microsoft.com/office/drawing/2014/main" id="{4E20FB6A-D5E2-4A55-8DBE-A890CFBAD7AE}"/>
                </a:ext>
              </a:extLst>
            </p:cNvPr>
            <p:cNvSpPr>
              <a:spLocks noChangeShapeType="1"/>
            </p:cNvSpPr>
            <p:nvPr/>
          </p:nvSpPr>
          <p:spPr bwMode="auto">
            <a:xfrm>
              <a:off x="2080290" y="5539127"/>
              <a:ext cx="2156" cy="15520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10" name="Line 29">
              <a:extLst>
                <a:ext uri="{FF2B5EF4-FFF2-40B4-BE49-F238E27FC236}">
                  <a16:creationId xmlns:a16="http://schemas.microsoft.com/office/drawing/2014/main" id="{30B5F6A1-9699-4E24-9535-D79BE3EBFA54}"/>
                </a:ext>
              </a:extLst>
            </p:cNvPr>
            <p:cNvSpPr>
              <a:spLocks noChangeShapeType="1"/>
            </p:cNvSpPr>
            <p:nvPr/>
          </p:nvSpPr>
          <p:spPr bwMode="auto">
            <a:xfrm>
              <a:off x="3033081" y="5539127"/>
              <a:ext cx="2156" cy="15736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11" name="Line 30">
              <a:extLst>
                <a:ext uri="{FF2B5EF4-FFF2-40B4-BE49-F238E27FC236}">
                  <a16:creationId xmlns:a16="http://schemas.microsoft.com/office/drawing/2014/main" id="{A375A788-240F-404B-BA45-3F616EA2FAF2}"/>
                </a:ext>
              </a:extLst>
            </p:cNvPr>
            <p:cNvSpPr>
              <a:spLocks noChangeShapeType="1"/>
            </p:cNvSpPr>
            <p:nvPr/>
          </p:nvSpPr>
          <p:spPr bwMode="auto">
            <a:xfrm>
              <a:off x="3503010" y="5541283"/>
              <a:ext cx="2156" cy="15951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12" name="Line 31">
              <a:extLst>
                <a:ext uri="{FF2B5EF4-FFF2-40B4-BE49-F238E27FC236}">
                  <a16:creationId xmlns:a16="http://schemas.microsoft.com/office/drawing/2014/main" id="{AD6FA45F-C529-47AA-AE77-E989D4F31D21}"/>
                </a:ext>
              </a:extLst>
            </p:cNvPr>
            <p:cNvSpPr>
              <a:spLocks noChangeShapeType="1"/>
            </p:cNvSpPr>
            <p:nvPr/>
          </p:nvSpPr>
          <p:spPr bwMode="auto">
            <a:xfrm>
              <a:off x="3985872" y="5539127"/>
              <a:ext cx="2156" cy="15736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13" name="Line 32">
              <a:extLst>
                <a:ext uri="{FF2B5EF4-FFF2-40B4-BE49-F238E27FC236}">
                  <a16:creationId xmlns:a16="http://schemas.microsoft.com/office/drawing/2014/main" id="{D8D79EC5-DFCC-48FA-AC9B-5AA8F26ECB18}"/>
                </a:ext>
              </a:extLst>
            </p:cNvPr>
            <p:cNvSpPr>
              <a:spLocks noChangeShapeType="1"/>
            </p:cNvSpPr>
            <p:nvPr/>
          </p:nvSpPr>
          <p:spPr bwMode="auto">
            <a:xfrm>
              <a:off x="4451489" y="5539127"/>
              <a:ext cx="2156" cy="15736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14" name="Line 33">
              <a:extLst>
                <a:ext uri="{FF2B5EF4-FFF2-40B4-BE49-F238E27FC236}">
                  <a16:creationId xmlns:a16="http://schemas.microsoft.com/office/drawing/2014/main" id="{A0448EE4-7A68-412C-BF04-81040803F581}"/>
                </a:ext>
              </a:extLst>
            </p:cNvPr>
            <p:cNvSpPr>
              <a:spLocks noChangeShapeType="1"/>
            </p:cNvSpPr>
            <p:nvPr/>
          </p:nvSpPr>
          <p:spPr bwMode="auto">
            <a:xfrm>
              <a:off x="4923573" y="5541283"/>
              <a:ext cx="2156" cy="15951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15" name="Line 34">
              <a:extLst>
                <a:ext uri="{FF2B5EF4-FFF2-40B4-BE49-F238E27FC236}">
                  <a16:creationId xmlns:a16="http://schemas.microsoft.com/office/drawing/2014/main" id="{84A64129-FFFD-488B-9964-747B2044ABA9}"/>
                </a:ext>
              </a:extLst>
            </p:cNvPr>
            <p:cNvSpPr>
              <a:spLocks noChangeShapeType="1"/>
            </p:cNvSpPr>
            <p:nvPr/>
          </p:nvSpPr>
          <p:spPr bwMode="auto">
            <a:xfrm>
              <a:off x="5402124" y="5539127"/>
              <a:ext cx="2156" cy="15520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16" name="Line 35">
              <a:extLst>
                <a:ext uri="{FF2B5EF4-FFF2-40B4-BE49-F238E27FC236}">
                  <a16:creationId xmlns:a16="http://schemas.microsoft.com/office/drawing/2014/main" id="{14E79AF1-3802-48C1-BA30-1FF30229A52B}"/>
                </a:ext>
              </a:extLst>
            </p:cNvPr>
            <p:cNvSpPr>
              <a:spLocks noChangeShapeType="1"/>
            </p:cNvSpPr>
            <p:nvPr/>
          </p:nvSpPr>
          <p:spPr bwMode="auto">
            <a:xfrm>
              <a:off x="2554530" y="5539127"/>
              <a:ext cx="2156" cy="15520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17" name="Rectangle 36">
              <a:extLst>
                <a:ext uri="{FF2B5EF4-FFF2-40B4-BE49-F238E27FC236}">
                  <a16:creationId xmlns:a16="http://schemas.microsoft.com/office/drawing/2014/main" id="{CC8E40FB-43E8-4B4B-A9E9-021E7890EDB5}"/>
                </a:ext>
              </a:extLst>
            </p:cNvPr>
            <p:cNvSpPr>
              <a:spLocks noChangeArrowheads="1"/>
            </p:cNvSpPr>
            <p:nvPr/>
          </p:nvSpPr>
          <p:spPr bwMode="auto">
            <a:xfrm>
              <a:off x="230383" y="4540404"/>
              <a:ext cx="3300317" cy="15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cs typeface="Arial" panose="020B0604020202020204" pitchFamily="34" charset="0"/>
                </a:rPr>
                <a:t>Soybean crop calendar for most of Argentina</a:t>
              </a:r>
              <a:endParaRPr lang="en-US" altLang="en-US" sz="900" dirty="0">
                <a:cs typeface="Arial" panose="020B0604020202020204" pitchFamily="34" charset="0"/>
              </a:endParaRPr>
            </a:p>
          </p:txBody>
        </p:sp>
        <p:sp>
          <p:nvSpPr>
            <p:cNvPr id="118" name="Rectangle 37">
              <a:extLst>
                <a:ext uri="{FF2B5EF4-FFF2-40B4-BE49-F238E27FC236}">
                  <a16:creationId xmlns:a16="http://schemas.microsoft.com/office/drawing/2014/main" id="{9DA16B9C-E18E-408B-B558-3F59D0DD44BB}"/>
                </a:ext>
              </a:extLst>
            </p:cNvPr>
            <p:cNvSpPr>
              <a:spLocks noChangeArrowheads="1"/>
            </p:cNvSpPr>
            <p:nvPr/>
          </p:nvSpPr>
          <p:spPr bwMode="auto">
            <a:xfrm>
              <a:off x="1025441" y="4753615"/>
              <a:ext cx="1469599" cy="159517"/>
            </a:xfrm>
            <a:prstGeom prst="rect">
              <a:avLst/>
            </a:prstGeom>
            <a:solidFill>
              <a:srgbClr val="FFFF00"/>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cs typeface="Arial" panose="020B0604020202020204" pitchFamily="34" charset="0"/>
              </a:endParaRPr>
            </a:p>
          </p:txBody>
        </p:sp>
        <p:sp>
          <p:nvSpPr>
            <p:cNvPr id="119" name="Rectangle 38">
              <a:extLst>
                <a:ext uri="{FF2B5EF4-FFF2-40B4-BE49-F238E27FC236}">
                  <a16:creationId xmlns:a16="http://schemas.microsoft.com/office/drawing/2014/main" id="{5263B966-0790-4746-8DF2-5EA7983D86C1}"/>
                </a:ext>
              </a:extLst>
            </p:cNvPr>
            <p:cNvSpPr>
              <a:spLocks noChangeArrowheads="1"/>
            </p:cNvSpPr>
            <p:nvPr/>
          </p:nvSpPr>
          <p:spPr bwMode="auto">
            <a:xfrm>
              <a:off x="1466415" y="4764411"/>
              <a:ext cx="455290" cy="14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cs typeface="Arial" panose="020B0604020202020204" pitchFamily="34" charset="0"/>
                </a:rPr>
                <a:t>PLANT</a:t>
              </a:r>
              <a:endParaRPr lang="en-US" altLang="en-US" sz="800" dirty="0">
                <a:cs typeface="Arial" panose="020B0604020202020204" pitchFamily="34" charset="0"/>
              </a:endParaRPr>
            </a:p>
          </p:txBody>
        </p:sp>
        <p:sp>
          <p:nvSpPr>
            <p:cNvPr id="120" name="Rectangle 39">
              <a:extLst>
                <a:ext uri="{FF2B5EF4-FFF2-40B4-BE49-F238E27FC236}">
                  <a16:creationId xmlns:a16="http://schemas.microsoft.com/office/drawing/2014/main" id="{559145DD-AAC4-4BAA-9828-7C04265BCF98}"/>
                </a:ext>
              </a:extLst>
            </p:cNvPr>
            <p:cNvSpPr>
              <a:spLocks noChangeArrowheads="1"/>
            </p:cNvSpPr>
            <p:nvPr/>
          </p:nvSpPr>
          <p:spPr bwMode="auto">
            <a:xfrm>
              <a:off x="3412779" y="5364211"/>
              <a:ext cx="1272636" cy="155825"/>
            </a:xfrm>
            <a:prstGeom prst="rect">
              <a:avLst/>
            </a:prstGeom>
            <a:solidFill>
              <a:srgbClr val="FFFF00"/>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cs typeface="Arial" panose="020B0604020202020204" pitchFamily="34" charset="0"/>
              </a:endParaRPr>
            </a:p>
          </p:txBody>
        </p:sp>
        <p:sp>
          <p:nvSpPr>
            <p:cNvPr id="121" name="Rectangle 40">
              <a:extLst>
                <a:ext uri="{FF2B5EF4-FFF2-40B4-BE49-F238E27FC236}">
                  <a16:creationId xmlns:a16="http://schemas.microsoft.com/office/drawing/2014/main" id="{86FDB7E2-DDC3-4FF3-B180-15C052818757}"/>
                </a:ext>
              </a:extLst>
            </p:cNvPr>
            <p:cNvSpPr>
              <a:spLocks noChangeArrowheads="1"/>
            </p:cNvSpPr>
            <p:nvPr/>
          </p:nvSpPr>
          <p:spPr bwMode="auto">
            <a:xfrm>
              <a:off x="3835164" y="5376225"/>
              <a:ext cx="654078" cy="14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cs typeface="Arial" panose="020B0604020202020204" pitchFamily="34" charset="0"/>
                </a:rPr>
                <a:t>HARVEST</a:t>
              </a:r>
              <a:endParaRPr lang="en-US" altLang="en-US" sz="800" dirty="0">
                <a:cs typeface="Arial" panose="020B0604020202020204" pitchFamily="34" charset="0"/>
              </a:endParaRPr>
            </a:p>
          </p:txBody>
        </p:sp>
        <p:sp>
          <p:nvSpPr>
            <p:cNvPr id="122" name="Rectangle 41">
              <a:extLst>
                <a:ext uri="{FF2B5EF4-FFF2-40B4-BE49-F238E27FC236}">
                  <a16:creationId xmlns:a16="http://schemas.microsoft.com/office/drawing/2014/main" id="{0CF764EA-5F78-4E52-9DDF-20B5E6ED3D88}"/>
                </a:ext>
              </a:extLst>
            </p:cNvPr>
            <p:cNvSpPr>
              <a:spLocks noChangeArrowheads="1"/>
            </p:cNvSpPr>
            <p:nvPr/>
          </p:nvSpPr>
          <p:spPr bwMode="auto">
            <a:xfrm>
              <a:off x="1770964" y="4934139"/>
              <a:ext cx="1242711" cy="155206"/>
            </a:xfrm>
            <a:prstGeom prst="rect">
              <a:avLst/>
            </a:prstGeom>
            <a:solidFill>
              <a:srgbClr val="FF9494"/>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cs typeface="Arial" panose="020B0604020202020204" pitchFamily="34" charset="0"/>
              </a:endParaRPr>
            </a:p>
          </p:txBody>
        </p:sp>
        <p:sp>
          <p:nvSpPr>
            <p:cNvPr id="123" name="Rectangle 42">
              <a:extLst>
                <a:ext uri="{FF2B5EF4-FFF2-40B4-BE49-F238E27FC236}">
                  <a16:creationId xmlns:a16="http://schemas.microsoft.com/office/drawing/2014/main" id="{87D39499-30C3-4FDA-8704-70A7C7C2EEC9}"/>
                </a:ext>
              </a:extLst>
            </p:cNvPr>
            <p:cNvSpPr>
              <a:spLocks noChangeArrowheads="1"/>
            </p:cNvSpPr>
            <p:nvPr/>
          </p:nvSpPr>
          <p:spPr bwMode="auto">
            <a:xfrm>
              <a:off x="2554530" y="5119564"/>
              <a:ext cx="1341258" cy="155825"/>
            </a:xfrm>
            <a:prstGeom prst="rect">
              <a:avLst/>
            </a:prstGeom>
            <a:solidFill>
              <a:srgbClr val="FF9494"/>
            </a:solidFill>
            <a:ln w="0">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cs typeface="Arial" panose="020B0604020202020204" pitchFamily="34" charset="0"/>
              </a:endParaRPr>
            </a:p>
          </p:txBody>
        </p:sp>
        <p:sp>
          <p:nvSpPr>
            <p:cNvPr id="124" name="Rectangle 43">
              <a:extLst>
                <a:ext uri="{FF2B5EF4-FFF2-40B4-BE49-F238E27FC236}">
                  <a16:creationId xmlns:a16="http://schemas.microsoft.com/office/drawing/2014/main" id="{6190BC25-279C-486C-AD1C-14DEDCD3163F}"/>
                </a:ext>
              </a:extLst>
            </p:cNvPr>
            <p:cNvSpPr>
              <a:spLocks noChangeArrowheads="1"/>
            </p:cNvSpPr>
            <p:nvPr/>
          </p:nvSpPr>
          <p:spPr bwMode="auto">
            <a:xfrm>
              <a:off x="3114206" y="5126685"/>
              <a:ext cx="288565" cy="14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cs typeface="Arial" panose="020B0604020202020204" pitchFamily="34" charset="0"/>
                </a:rPr>
                <a:t>FILL</a:t>
              </a:r>
              <a:endParaRPr lang="en-US" altLang="en-US" sz="800" dirty="0">
                <a:cs typeface="Arial" panose="020B0604020202020204" pitchFamily="34" charset="0"/>
              </a:endParaRPr>
            </a:p>
          </p:txBody>
        </p:sp>
        <p:sp>
          <p:nvSpPr>
            <p:cNvPr id="125" name="Rectangle 44">
              <a:extLst>
                <a:ext uri="{FF2B5EF4-FFF2-40B4-BE49-F238E27FC236}">
                  <a16:creationId xmlns:a16="http://schemas.microsoft.com/office/drawing/2014/main" id="{3640E551-BD9E-4141-BA6F-81446650F67B}"/>
                </a:ext>
              </a:extLst>
            </p:cNvPr>
            <p:cNvSpPr>
              <a:spLocks noChangeArrowheads="1"/>
            </p:cNvSpPr>
            <p:nvPr/>
          </p:nvSpPr>
          <p:spPr bwMode="auto">
            <a:xfrm>
              <a:off x="2157880" y="4939240"/>
              <a:ext cx="592091" cy="14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cs typeface="Arial" panose="020B0604020202020204" pitchFamily="34" charset="0"/>
                </a:rPr>
                <a:t>FLOWER</a:t>
              </a:r>
              <a:endParaRPr lang="en-US" altLang="en-US" sz="800" dirty="0">
                <a:cs typeface="Arial" panose="020B0604020202020204" pitchFamily="34" charset="0"/>
              </a:endParaRPr>
            </a:p>
          </p:txBody>
        </p:sp>
      </p:grpSp>
      <p:sp>
        <p:nvSpPr>
          <p:cNvPr id="126" name="Rectangle 125">
            <a:extLst>
              <a:ext uri="{FF2B5EF4-FFF2-40B4-BE49-F238E27FC236}">
                <a16:creationId xmlns:a16="http://schemas.microsoft.com/office/drawing/2014/main" id="{CE59803B-9DD3-4CE0-9007-B716D9B256FA}"/>
              </a:ext>
            </a:extLst>
          </p:cNvPr>
          <p:cNvSpPr/>
          <p:nvPr/>
        </p:nvSpPr>
        <p:spPr>
          <a:xfrm>
            <a:off x="7419307" y="5486401"/>
            <a:ext cx="657852" cy="779503"/>
          </a:xfrm>
          <a:prstGeom prst="rect">
            <a:avLst/>
          </a:prstGeom>
          <a:solidFill>
            <a:schemeClr val="bg1">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6818B6B-9AB3-41BF-A09A-7190697378C0}"/>
              </a:ext>
            </a:extLst>
          </p:cNvPr>
          <p:cNvSpPr txBox="1"/>
          <p:nvPr/>
        </p:nvSpPr>
        <p:spPr>
          <a:xfrm>
            <a:off x="6394521" y="1"/>
            <a:ext cx="4273479" cy="769441"/>
          </a:xfrm>
          <a:prstGeom prst="rect">
            <a:avLst/>
          </a:prstGeom>
          <a:noFill/>
        </p:spPr>
        <p:txBody>
          <a:bodyPr wrap="none" rtlCol="0">
            <a:spAutoFit/>
          </a:bodyPr>
          <a:lstStyle/>
          <a:p>
            <a:pPr algn="ctr"/>
            <a:r>
              <a:rPr lang="en-US" sz="2400" b="1" dirty="0"/>
              <a:t>Total Precipitation (mm)</a:t>
            </a:r>
          </a:p>
          <a:p>
            <a:pPr algn="ctr"/>
            <a:r>
              <a:rPr lang="en-US" sz="2000" b="1" dirty="0"/>
              <a:t>December 1, 2020 – January 31, 2021</a:t>
            </a:r>
          </a:p>
        </p:txBody>
      </p:sp>
      <p:sp>
        <p:nvSpPr>
          <p:cNvPr id="6" name="TextBox 5">
            <a:extLst>
              <a:ext uri="{FF2B5EF4-FFF2-40B4-BE49-F238E27FC236}">
                <a16:creationId xmlns:a16="http://schemas.microsoft.com/office/drawing/2014/main" id="{16CAE0F4-BAAF-4881-954F-DC49D02D9373}"/>
              </a:ext>
            </a:extLst>
          </p:cNvPr>
          <p:cNvSpPr txBox="1"/>
          <p:nvPr/>
        </p:nvSpPr>
        <p:spPr>
          <a:xfrm>
            <a:off x="1371600" y="-2315"/>
            <a:ext cx="4701223" cy="769441"/>
          </a:xfrm>
          <a:prstGeom prst="rect">
            <a:avLst/>
          </a:prstGeom>
          <a:noFill/>
        </p:spPr>
        <p:txBody>
          <a:bodyPr wrap="none" rtlCol="0">
            <a:spAutoFit/>
          </a:bodyPr>
          <a:lstStyle/>
          <a:p>
            <a:pPr algn="ctr"/>
            <a:r>
              <a:rPr lang="en-US" sz="2400" b="1" dirty="0"/>
              <a:t>Percent of Normal Precipitation (%)</a:t>
            </a:r>
          </a:p>
          <a:p>
            <a:pPr algn="ctr"/>
            <a:r>
              <a:rPr lang="en-US" sz="2000" b="1" dirty="0"/>
              <a:t>December 1, 2020 – January 31, 2021</a:t>
            </a:r>
          </a:p>
        </p:txBody>
      </p:sp>
      <p:grpSp>
        <p:nvGrpSpPr>
          <p:cNvPr id="127" name="Group 67">
            <a:extLst>
              <a:ext uri="{FF2B5EF4-FFF2-40B4-BE49-F238E27FC236}">
                <a16:creationId xmlns:a16="http://schemas.microsoft.com/office/drawing/2014/main" id="{99006F8F-CC73-404B-848A-1DC2D554B2DB}"/>
              </a:ext>
            </a:extLst>
          </p:cNvPr>
          <p:cNvGrpSpPr>
            <a:grpSpLocks/>
          </p:cNvGrpSpPr>
          <p:nvPr/>
        </p:nvGrpSpPr>
        <p:grpSpPr bwMode="auto">
          <a:xfrm>
            <a:off x="76200" y="6459537"/>
            <a:ext cx="2595563" cy="398463"/>
            <a:chOff x="96" y="4080"/>
            <a:chExt cx="1635" cy="251"/>
          </a:xfrm>
        </p:grpSpPr>
        <p:sp>
          <p:nvSpPr>
            <p:cNvPr id="129" name="Text Box 68">
              <a:extLst>
                <a:ext uri="{FF2B5EF4-FFF2-40B4-BE49-F238E27FC236}">
                  <a16:creationId xmlns:a16="http://schemas.microsoft.com/office/drawing/2014/main" id="{90CC01F3-4C6C-4BA0-8BE8-FCD00C70EC29}"/>
                </a:ext>
              </a:extLst>
            </p:cNvPr>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132" name="Picture 69" descr="USDALOGO">
              <a:extLst>
                <a:ext uri="{FF2B5EF4-FFF2-40B4-BE49-F238E27FC236}">
                  <a16:creationId xmlns:a16="http://schemas.microsoft.com/office/drawing/2014/main" id="{E2441A39-24D4-4D4F-864F-4FCB4086D28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 name="Text Box 70">
              <a:extLst>
                <a:ext uri="{FF2B5EF4-FFF2-40B4-BE49-F238E27FC236}">
                  <a16:creationId xmlns:a16="http://schemas.microsoft.com/office/drawing/2014/main" id="{0A377613-3CEC-4948-9267-28C0DDD7BA13}"/>
                </a:ext>
              </a:extLst>
            </p:cNvPr>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pic>
        <p:nvPicPr>
          <p:cNvPr id="134" name="Picture 133">
            <a:extLst>
              <a:ext uri="{FF2B5EF4-FFF2-40B4-BE49-F238E27FC236}">
                <a16:creationId xmlns:a16="http://schemas.microsoft.com/office/drawing/2014/main" id="{B93B25A4-B41E-4FE8-8BB2-8D15076F9B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1600" y="742298"/>
            <a:ext cx="4572000" cy="4581662"/>
          </a:xfrm>
          <a:prstGeom prst="rect">
            <a:avLst/>
          </a:prstGeom>
        </p:spPr>
      </p:pic>
      <p:pic>
        <p:nvPicPr>
          <p:cNvPr id="135" name="Picture 134">
            <a:extLst>
              <a:ext uri="{FF2B5EF4-FFF2-40B4-BE49-F238E27FC236}">
                <a16:creationId xmlns:a16="http://schemas.microsoft.com/office/drawing/2014/main" id="{EE8A529F-8669-4B3E-B403-A6E3CC388DB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41096" y="762000"/>
            <a:ext cx="4495799" cy="4505301"/>
          </a:xfrm>
          <a:prstGeom prst="rect">
            <a:avLst/>
          </a:prstGeom>
        </p:spPr>
      </p:pic>
    </p:spTree>
    <p:extLst>
      <p:ext uri="{BB962C8B-B14F-4D97-AF65-F5344CB8AC3E}">
        <p14:creationId xmlns:p14="http://schemas.microsoft.com/office/powerpoint/2010/main" val="18582020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B6027CA2-1FD9-48B9-B942-97407B77BEC4}"/>
              </a:ext>
            </a:extLst>
          </p:cNvPr>
          <p:cNvPicPr>
            <a:picLocks noChangeAspect="1"/>
          </p:cNvPicPr>
          <p:nvPr/>
        </p:nvPicPr>
        <p:blipFill>
          <a:blip r:embed="rId2"/>
          <a:stretch>
            <a:fillRect/>
          </a:stretch>
        </p:blipFill>
        <p:spPr>
          <a:xfrm>
            <a:off x="0" y="0"/>
            <a:ext cx="12192000" cy="6858000"/>
          </a:xfrm>
          <a:prstGeom prst="rect">
            <a:avLst/>
          </a:prstGeom>
        </p:spPr>
      </p:pic>
      <p:grpSp>
        <p:nvGrpSpPr>
          <p:cNvPr id="13" name="Group 67">
            <a:extLst>
              <a:ext uri="{FF2B5EF4-FFF2-40B4-BE49-F238E27FC236}">
                <a16:creationId xmlns:a16="http://schemas.microsoft.com/office/drawing/2014/main" id="{E156DDA6-1C50-4196-88A4-EB05CF316907}"/>
              </a:ext>
            </a:extLst>
          </p:cNvPr>
          <p:cNvGrpSpPr>
            <a:grpSpLocks/>
          </p:cNvGrpSpPr>
          <p:nvPr/>
        </p:nvGrpSpPr>
        <p:grpSpPr bwMode="auto">
          <a:xfrm>
            <a:off x="76200" y="6459537"/>
            <a:ext cx="2595563" cy="398463"/>
            <a:chOff x="96" y="4080"/>
            <a:chExt cx="1635" cy="251"/>
          </a:xfrm>
        </p:grpSpPr>
        <p:sp>
          <p:nvSpPr>
            <p:cNvPr id="14" name="Text Box 68">
              <a:extLst>
                <a:ext uri="{FF2B5EF4-FFF2-40B4-BE49-F238E27FC236}">
                  <a16:creationId xmlns:a16="http://schemas.microsoft.com/office/drawing/2014/main" id="{C0A70D86-B879-4049-8295-21345CE56CA1}"/>
                </a:ext>
              </a:extLst>
            </p:cNvPr>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15" name="Picture 69" descr="USDALOGO">
              <a:extLst>
                <a:ext uri="{FF2B5EF4-FFF2-40B4-BE49-F238E27FC236}">
                  <a16:creationId xmlns:a16="http://schemas.microsoft.com/office/drawing/2014/main" id="{F98D14C3-5359-42EF-854E-E770D15A639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70">
              <a:extLst>
                <a:ext uri="{FF2B5EF4-FFF2-40B4-BE49-F238E27FC236}">
                  <a16:creationId xmlns:a16="http://schemas.microsoft.com/office/drawing/2014/main" id="{C717CB68-9080-4FCC-8B09-162537B8D84A}"/>
                </a:ext>
              </a:extLst>
            </p:cNvPr>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
        <p:nvSpPr>
          <p:cNvPr id="19" name="Oval 18">
            <a:extLst>
              <a:ext uri="{FF2B5EF4-FFF2-40B4-BE49-F238E27FC236}">
                <a16:creationId xmlns:a16="http://schemas.microsoft.com/office/drawing/2014/main" id="{217605F7-CCB1-4CF1-9094-BB5D7B382F04}"/>
              </a:ext>
            </a:extLst>
          </p:cNvPr>
          <p:cNvSpPr/>
          <p:nvPr/>
        </p:nvSpPr>
        <p:spPr>
          <a:xfrm>
            <a:off x="7877765" y="3376064"/>
            <a:ext cx="471488" cy="471487"/>
          </a:xfrm>
          <a:prstGeom prst="ellipse">
            <a:avLst/>
          </a:prstGeom>
          <a:noFill/>
          <a:ln w="38100">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0" name="Oval 19">
            <a:extLst>
              <a:ext uri="{FF2B5EF4-FFF2-40B4-BE49-F238E27FC236}">
                <a16:creationId xmlns:a16="http://schemas.microsoft.com/office/drawing/2014/main" id="{F3C2D2FC-C744-45BD-8B53-0612FD18BD9F}"/>
              </a:ext>
            </a:extLst>
          </p:cNvPr>
          <p:cNvSpPr/>
          <p:nvPr/>
        </p:nvSpPr>
        <p:spPr>
          <a:xfrm>
            <a:off x="11246424" y="3176852"/>
            <a:ext cx="471488" cy="471487"/>
          </a:xfrm>
          <a:prstGeom prst="ellipse">
            <a:avLst/>
          </a:prstGeom>
          <a:noFill/>
          <a:ln w="38100">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1" name="TextBox 20">
            <a:extLst>
              <a:ext uri="{FF2B5EF4-FFF2-40B4-BE49-F238E27FC236}">
                <a16:creationId xmlns:a16="http://schemas.microsoft.com/office/drawing/2014/main" id="{B917BB7E-982B-406A-A592-46EF46B4D5C7}"/>
              </a:ext>
            </a:extLst>
          </p:cNvPr>
          <p:cNvSpPr txBox="1"/>
          <p:nvPr/>
        </p:nvSpPr>
        <p:spPr>
          <a:xfrm>
            <a:off x="7896852" y="2001547"/>
            <a:ext cx="898003" cy="338554"/>
          </a:xfrm>
          <a:prstGeom prst="rect">
            <a:avLst/>
          </a:prstGeom>
          <a:noFill/>
        </p:spPr>
        <p:txBody>
          <a:bodyPr wrap="none" rtlCol="0">
            <a:spAutoFit/>
          </a:bodyPr>
          <a:lstStyle/>
          <a:p>
            <a:r>
              <a:rPr lang="en-US" sz="1600" b="1" dirty="0">
                <a:solidFill>
                  <a:srgbClr val="990000"/>
                </a:solidFill>
              </a:rPr>
              <a:t>2010/11</a:t>
            </a:r>
          </a:p>
        </p:txBody>
      </p:sp>
      <p:cxnSp>
        <p:nvCxnSpPr>
          <p:cNvPr id="22" name="Straight Connector 21">
            <a:extLst>
              <a:ext uri="{FF2B5EF4-FFF2-40B4-BE49-F238E27FC236}">
                <a16:creationId xmlns:a16="http://schemas.microsoft.com/office/drawing/2014/main" id="{FDC40AF2-5EC5-4078-8CE0-1F05E2612DC9}"/>
              </a:ext>
            </a:extLst>
          </p:cNvPr>
          <p:cNvCxnSpPr>
            <a:cxnSpLocks/>
          </p:cNvCxnSpPr>
          <p:nvPr/>
        </p:nvCxnSpPr>
        <p:spPr>
          <a:xfrm>
            <a:off x="11353800" y="2314156"/>
            <a:ext cx="64394" cy="845892"/>
          </a:xfrm>
          <a:prstGeom prst="line">
            <a:avLst/>
          </a:prstGeom>
          <a:ln w="28575">
            <a:solidFill>
              <a:srgbClr val="003399"/>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DB1CB4D-26B2-4EA9-988E-2A2F4BF6DF72}"/>
              </a:ext>
            </a:extLst>
          </p:cNvPr>
          <p:cNvCxnSpPr>
            <a:cxnSpLocks/>
          </p:cNvCxnSpPr>
          <p:nvPr/>
        </p:nvCxnSpPr>
        <p:spPr>
          <a:xfrm flipH="1">
            <a:off x="8113511" y="2389243"/>
            <a:ext cx="90824" cy="787609"/>
          </a:xfrm>
          <a:prstGeom prst="line">
            <a:avLst/>
          </a:prstGeom>
          <a:ln w="28575">
            <a:solidFill>
              <a:srgbClr val="003399"/>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D3BD804C-8EA2-41B5-9AC6-7AD132526FE8}"/>
              </a:ext>
            </a:extLst>
          </p:cNvPr>
          <p:cNvSpPr txBox="1"/>
          <p:nvPr/>
        </p:nvSpPr>
        <p:spPr>
          <a:xfrm>
            <a:off x="2057398" y="1883227"/>
            <a:ext cx="1590885" cy="400110"/>
          </a:xfrm>
          <a:prstGeom prst="rect">
            <a:avLst/>
          </a:prstGeom>
          <a:noFill/>
        </p:spPr>
        <p:txBody>
          <a:bodyPr wrap="none" rtlCol="0">
            <a:spAutoFit/>
          </a:bodyPr>
          <a:lstStyle/>
          <a:p>
            <a:r>
              <a:rPr lang="en-US" sz="2000" b="1" dirty="0">
                <a:solidFill>
                  <a:srgbClr val="990000"/>
                </a:solidFill>
              </a:rPr>
              <a:t>La Niña Years</a:t>
            </a:r>
          </a:p>
        </p:txBody>
      </p:sp>
      <p:sp>
        <p:nvSpPr>
          <p:cNvPr id="25" name="Oval 24">
            <a:extLst>
              <a:ext uri="{FF2B5EF4-FFF2-40B4-BE49-F238E27FC236}">
                <a16:creationId xmlns:a16="http://schemas.microsoft.com/office/drawing/2014/main" id="{390E138D-C6F3-4CBA-B1D8-157D2683678A}"/>
              </a:ext>
            </a:extLst>
          </p:cNvPr>
          <p:cNvSpPr/>
          <p:nvPr/>
        </p:nvSpPr>
        <p:spPr>
          <a:xfrm>
            <a:off x="1669256" y="1904999"/>
            <a:ext cx="333714" cy="333713"/>
          </a:xfrm>
          <a:prstGeom prst="ellipse">
            <a:avLst/>
          </a:prstGeom>
          <a:noFill/>
          <a:ln w="38100">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6" name="TextBox 25">
            <a:extLst>
              <a:ext uri="{FF2B5EF4-FFF2-40B4-BE49-F238E27FC236}">
                <a16:creationId xmlns:a16="http://schemas.microsoft.com/office/drawing/2014/main" id="{9C34BC71-F0F6-43A0-8F57-A4C26C91C036}"/>
              </a:ext>
            </a:extLst>
          </p:cNvPr>
          <p:cNvSpPr txBox="1"/>
          <p:nvPr/>
        </p:nvSpPr>
        <p:spPr>
          <a:xfrm>
            <a:off x="9743170" y="2050689"/>
            <a:ext cx="898003" cy="338554"/>
          </a:xfrm>
          <a:prstGeom prst="rect">
            <a:avLst/>
          </a:prstGeom>
          <a:noFill/>
        </p:spPr>
        <p:txBody>
          <a:bodyPr wrap="none" rtlCol="0">
            <a:spAutoFit/>
          </a:bodyPr>
          <a:lstStyle/>
          <a:p>
            <a:r>
              <a:rPr lang="en-US" sz="1600" b="1" dirty="0">
                <a:solidFill>
                  <a:srgbClr val="990000"/>
                </a:solidFill>
              </a:rPr>
              <a:t>2017/18</a:t>
            </a:r>
          </a:p>
        </p:txBody>
      </p:sp>
      <p:sp>
        <p:nvSpPr>
          <p:cNvPr id="27" name="TextBox 26">
            <a:extLst>
              <a:ext uri="{FF2B5EF4-FFF2-40B4-BE49-F238E27FC236}">
                <a16:creationId xmlns:a16="http://schemas.microsoft.com/office/drawing/2014/main" id="{7493C69B-1EE2-47C1-AD7D-D88A1E3BF1E4}"/>
              </a:ext>
            </a:extLst>
          </p:cNvPr>
          <p:cNvSpPr txBox="1"/>
          <p:nvPr/>
        </p:nvSpPr>
        <p:spPr>
          <a:xfrm>
            <a:off x="10904798" y="1985373"/>
            <a:ext cx="898003" cy="338554"/>
          </a:xfrm>
          <a:prstGeom prst="rect">
            <a:avLst/>
          </a:prstGeom>
          <a:noFill/>
        </p:spPr>
        <p:txBody>
          <a:bodyPr wrap="none" rtlCol="0">
            <a:spAutoFit/>
          </a:bodyPr>
          <a:lstStyle/>
          <a:p>
            <a:r>
              <a:rPr lang="en-US" sz="1600" b="1" dirty="0">
                <a:solidFill>
                  <a:srgbClr val="990000"/>
                </a:solidFill>
              </a:rPr>
              <a:t>2020/21</a:t>
            </a:r>
          </a:p>
        </p:txBody>
      </p:sp>
      <p:cxnSp>
        <p:nvCxnSpPr>
          <p:cNvPr id="28" name="Straight Connector 27">
            <a:extLst>
              <a:ext uri="{FF2B5EF4-FFF2-40B4-BE49-F238E27FC236}">
                <a16:creationId xmlns:a16="http://schemas.microsoft.com/office/drawing/2014/main" id="{F1E2FBC4-A93B-42A8-8277-598180497513}"/>
              </a:ext>
            </a:extLst>
          </p:cNvPr>
          <p:cNvCxnSpPr>
            <a:cxnSpLocks/>
          </p:cNvCxnSpPr>
          <p:nvPr/>
        </p:nvCxnSpPr>
        <p:spPr>
          <a:xfrm>
            <a:off x="10319654" y="2412126"/>
            <a:ext cx="148662" cy="1463573"/>
          </a:xfrm>
          <a:prstGeom prst="line">
            <a:avLst/>
          </a:prstGeom>
          <a:ln w="28575">
            <a:solidFill>
              <a:srgbClr val="003399"/>
            </a:solidFill>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5C3C45D4-DC67-4AD2-9CCB-B8882E5BA474}"/>
              </a:ext>
            </a:extLst>
          </p:cNvPr>
          <p:cNvSpPr/>
          <p:nvPr/>
        </p:nvSpPr>
        <p:spPr>
          <a:xfrm>
            <a:off x="10232572" y="3886200"/>
            <a:ext cx="471488" cy="471487"/>
          </a:xfrm>
          <a:prstGeom prst="ellipse">
            <a:avLst/>
          </a:prstGeom>
          <a:noFill/>
          <a:ln w="38100">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7734333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978659-FD5A-4DBD-85B5-8623EBD4AAAA}"/>
              </a:ext>
            </a:extLst>
          </p:cNvPr>
          <p:cNvPicPr>
            <a:picLocks noChangeAspect="1"/>
          </p:cNvPicPr>
          <p:nvPr/>
        </p:nvPicPr>
        <p:blipFill>
          <a:blip r:embed="rId3"/>
          <a:stretch>
            <a:fillRect/>
          </a:stretch>
        </p:blipFill>
        <p:spPr>
          <a:xfrm>
            <a:off x="0" y="-1"/>
            <a:ext cx="12192000" cy="6858001"/>
          </a:xfrm>
          <a:prstGeom prst="rect">
            <a:avLst/>
          </a:prstGeom>
        </p:spPr>
      </p:pic>
      <p:sp>
        <p:nvSpPr>
          <p:cNvPr id="11" name="TextBox 10">
            <a:extLst>
              <a:ext uri="{FF2B5EF4-FFF2-40B4-BE49-F238E27FC236}">
                <a16:creationId xmlns:a16="http://schemas.microsoft.com/office/drawing/2014/main" id="{FAE14402-984E-4521-8230-C7D09BFF2E5B}"/>
              </a:ext>
            </a:extLst>
          </p:cNvPr>
          <p:cNvSpPr txBox="1"/>
          <p:nvPr/>
        </p:nvSpPr>
        <p:spPr>
          <a:xfrm>
            <a:off x="8231562" y="1299865"/>
            <a:ext cx="978153" cy="646331"/>
          </a:xfrm>
          <a:prstGeom prst="rect">
            <a:avLst/>
          </a:prstGeom>
          <a:noFill/>
        </p:spPr>
        <p:txBody>
          <a:bodyPr wrap="none" rtlCol="0">
            <a:spAutoFit/>
          </a:bodyPr>
          <a:lstStyle/>
          <a:p>
            <a:pPr algn="ctr"/>
            <a:r>
              <a:rPr lang="en-US" b="1" i="1" dirty="0"/>
              <a:t>30-year</a:t>
            </a:r>
          </a:p>
          <a:p>
            <a:pPr algn="ctr"/>
            <a:r>
              <a:rPr lang="en-US" b="1" i="1" dirty="0"/>
              <a:t>Average</a:t>
            </a:r>
          </a:p>
        </p:txBody>
      </p:sp>
      <p:cxnSp>
        <p:nvCxnSpPr>
          <p:cNvPr id="38" name="Straight Connector 37">
            <a:extLst>
              <a:ext uri="{FF2B5EF4-FFF2-40B4-BE49-F238E27FC236}">
                <a16:creationId xmlns:a16="http://schemas.microsoft.com/office/drawing/2014/main" id="{CB66FFF6-C429-4653-ACC3-DC8C11436636}"/>
              </a:ext>
            </a:extLst>
          </p:cNvPr>
          <p:cNvCxnSpPr/>
          <p:nvPr/>
        </p:nvCxnSpPr>
        <p:spPr>
          <a:xfrm flipV="1">
            <a:off x="6372518" y="1219200"/>
            <a:ext cx="0" cy="4800600"/>
          </a:xfrm>
          <a:prstGeom prst="line">
            <a:avLst/>
          </a:prstGeom>
          <a:ln w="22225">
            <a:solidFill>
              <a:srgbClr val="C00000"/>
            </a:solidFill>
          </a:ln>
        </p:spPr>
        <p:style>
          <a:lnRef idx="1">
            <a:schemeClr val="accent1"/>
          </a:lnRef>
          <a:fillRef idx="0">
            <a:schemeClr val="accent1"/>
          </a:fillRef>
          <a:effectRef idx="0">
            <a:schemeClr val="accent1"/>
          </a:effectRef>
          <a:fontRef idx="minor">
            <a:schemeClr val="tx1"/>
          </a:fontRef>
        </p:style>
      </p:cxnSp>
      <p:sp>
        <p:nvSpPr>
          <p:cNvPr id="39" name="TextBox 10">
            <a:extLst>
              <a:ext uri="{FF2B5EF4-FFF2-40B4-BE49-F238E27FC236}">
                <a16:creationId xmlns:a16="http://schemas.microsoft.com/office/drawing/2014/main" id="{CE4AEE94-416F-4951-BCFF-A80E44B01BB6}"/>
              </a:ext>
            </a:extLst>
          </p:cNvPr>
          <p:cNvSpPr txBox="1"/>
          <p:nvPr/>
        </p:nvSpPr>
        <p:spPr>
          <a:xfrm>
            <a:off x="6070016" y="815154"/>
            <a:ext cx="690575"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i="1" dirty="0"/>
              <a:t>January</a:t>
            </a:r>
          </a:p>
          <a:p>
            <a:pPr algn="ctr"/>
            <a:r>
              <a:rPr lang="en-US" sz="1200" b="1" i="1" dirty="0"/>
              <a:t> WASDE</a:t>
            </a:r>
          </a:p>
        </p:txBody>
      </p:sp>
      <p:sp>
        <p:nvSpPr>
          <p:cNvPr id="41" name="TextBox 40">
            <a:extLst>
              <a:ext uri="{FF2B5EF4-FFF2-40B4-BE49-F238E27FC236}">
                <a16:creationId xmlns:a16="http://schemas.microsoft.com/office/drawing/2014/main" id="{BF5FF0B1-7222-4180-89E3-9E3D6C9AE17C}"/>
              </a:ext>
            </a:extLst>
          </p:cNvPr>
          <p:cNvSpPr txBox="1"/>
          <p:nvPr/>
        </p:nvSpPr>
        <p:spPr>
          <a:xfrm>
            <a:off x="7996406" y="5070902"/>
            <a:ext cx="2392296" cy="830997"/>
          </a:xfrm>
          <a:prstGeom prst="rect">
            <a:avLst/>
          </a:prstGeom>
          <a:solidFill>
            <a:schemeClr val="bg1"/>
          </a:solidFill>
          <a:ln>
            <a:solidFill>
              <a:schemeClr val="tx1"/>
            </a:solidFill>
          </a:ln>
        </p:spPr>
        <p:txBody>
          <a:bodyPr wrap="square" rtlCol="0">
            <a:spAutoFit/>
          </a:bodyPr>
          <a:lstStyle/>
          <a:p>
            <a:pPr algn="ctr"/>
            <a:r>
              <a:rPr lang="en-US" sz="1600" i="1" dirty="0">
                <a:solidFill>
                  <a:srgbClr val="0033CC"/>
                </a:solidFill>
              </a:rPr>
              <a:t>2010/11 Analog Still Looks Reasonable</a:t>
            </a:r>
          </a:p>
          <a:p>
            <a:pPr algn="ctr"/>
            <a:r>
              <a:rPr lang="en-US" sz="1600" i="1" dirty="0">
                <a:solidFill>
                  <a:srgbClr val="0033CC"/>
                </a:solidFill>
              </a:rPr>
              <a:t> (February Will be Key)</a:t>
            </a:r>
          </a:p>
        </p:txBody>
      </p:sp>
      <p:grpSp>
        <p:nvGrpSpPr>
          <p:cNvPr id="42" name="Group 67">
            <a:extLst>
              <a:ext uri="{FF2B5EF4-FFF2-40B4-BE49-F238E27FC236}">
                <a16:creationId xmlns:a16="http://schemas.microsoft.com/office/drawing/2014/main" id="{4B207833-4D1A-4F7E-9025-0C381DAC1038}"/>
              </a:ext>
            </a:extLst>
          </p:cNvPr>
          <p:cNvGrpSpPr>
            <a:grpSpLocks/>
          </p:cNvGrpSpPr>
          <p:nvPr/>
        </p:nvGrpSpPr>
        <p:grpSpPr bwMode="auto">
          <a:xfrm>
            <a:off x="76200" y="6459537"/>
            <a:ext cx="2595563" cy="398463"/>
            <a:chOff x="96" y="4080"/>
            <a:chExt cx="1635" cy="251"/>
          </a:xfrm>
        </p:grpSpPr>
        <p:sp>
          <p:nvSpPr>
            <p:cNvPr id="43" name="Text Box 68">
              <a:extLst>
                <a:ext uri="{FF2B5EF4-FFF2-40B4-BE49-F238E27FC236}">
                  <a16:creationId xmlns:a16="http://schemas.microsoft.com/office/drawing/2014/main" id="{583CA2D7-2D0F-49A7-BAC6-08F8C41C7A0F}"/>
                </a:ext>
              </a:extLst>
            </p:cNvPr>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44" name="Picture 69" descr="USDALOGO">
              <a:extLst>
                <a:ext uri="{FF2B5EF4-FFF2-40B4-BE49-F238E27FC236}">
                  <a16:creationId xmlns:a16="http://schemas.microsoft.com/office/drawing/2014/main" id="{F2E4A322-D1C9-4842-960E-3C6B8130613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Text Box 70">
              <a:extLst>
                <a:ext uri="{FF2B5EF4-FFF2-40B4-BE49-F238E27FC236}">
                  <a16:creationId xmlns:a16="http://schemas.microsoft.com/office/drawing/2014/main" id="{C18C3D98-BCE1-4CB9-8FF4-63D9DC909683}"/>
                </a:ext>
              </a:extLst>
            </p:cNvPr>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grpSp>
        <p:nvGrpSpPr>
          <p:cNvPr id="46" name="Group 45">
            <a:extLst>
              <a:ext uri="{FF2B5EF4-FFF2-40B4-BE49-F238E27FC236}">
                <a16:creationId xmlns:a16="http://schemas.microsoft.com/office/drawing/2014/main" id="{A9343F12-9943-4A45-BCAA-A99B546BC009}"/>
              </a:ext>
            </a:extLst>
          </p:cNvPr>
          <p:cNvGrpSpPr/>
          <p:nvPr/>
        </p:nvGrpSpPr>
        <p:grpSpPr>
          <a:xfrm>
            <a:off x="1763485" y="1447801"/>
            <a:ext cx="1817955" cy="1922621"/>
            <a:chOff x="1428751" y="1259681"/>
            <a:chExt cx="3170261" cy="3352784"/>
          </a:xfrm>
        </p:grpSpPr>
        <p:pic>
          <p:nvPicPr>
            <p:cNvPr id="47" name="Picture 1">
              <a:extLst>
                <a:ext uri="{FF2B5EF4-FFF2-40B4-BE49-F238E27FC236}">
                  <a16:creationId xmlns:a16="http://schemas.microsoft.com/office/drawing/2014/main" id="{4430960F-361A-41BE-8702-CA455D94D536}"/>
                </a:ext>
              </a:extLst>
            </p:cNvPr>
            <p:cNvPicPr>
              <a:picLocks noChangeAspect="1"/>
            </p:cNvPicPr>
            <p:nvPr/>
          </p:nvPicPr>
          <p:blipFill>
            <a:blip r:embed="rId5" cstate="print">
              <a:extLst>
                <a:ext uri="{28A0092B-C50C-407E-A947-70E740481C1C}">
                  <a14:useLocalDpi xmlns:a14="http://schemas.microsoft.com/office/drawing/2010/main" val="0"/>
                </a:ext>
              </a:extLst>
            </a:blip>
            <a:srcRect t="6374" r="29704"/>
            <a:stretch>
              <a:fillRect/>
            </a:stretch>
          </p:blipFill>
          <p:spPr bwMode="auto">
            <a:xfrm>
              <a:off x="1428751" y="1259681"/>
              <a:ext cx="3032522" cy="3305175"/>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8" name="Text Box 3">
              <a:extLst>
                <a:ext uri="{FF2B5EF4-FFF2-40B4-BE49-F238E27FC236}">
                  <a16:creationId xmlns:a16="http://schemas.microsoft.com/office/drawing/2014/main" id="{A5C8FF55-D2AC-477C-93CE-5058BFC8189B}"/>
                </a:ext>
              </a:extLst>
            </p:cNvPr>
            <p:cNvSpPr txBox="1">
              <a:spLocks noChangeArrowheads="1"/>
            </p:cNvSpPr>
            <p:nvPr/>
          </p:nvSpPr>
          <p:spPr bwMode="auto">
            <a:xfrm>
              <a:off x="2890455" y="4183090"/>
              <a:ext cx="1708557" cy="42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00" b="1" dirty="0"/>
                <a:t>* Corn Yields</a:t>
              </a:r>
            </a:p>
          </p:txBody>
        </p:sp>
        <p:sp>
          <p:nvSpPr>
            <p:cNvPr id="49" name="TextBox 97">
              <a:extLst>
                <a:ext uri="{FF2B5EF4-FFF2-40B4-BE49-F238E27FC236}">
                  <a16:creationId xmlns:a16="http://schemas.microsoft.com/office/drawing/2014/main" id="{CB05AE31-4467-405F-89EF-13082BA0F802}"/>
                </a:ext>
              </a:extLst>
            </p:cNvPr>
            <p:cNvSpPr txBox="1">
              <a:spLocks noChangeArrowheads="1"/>
            </p:cNvSpPr>
            <p:nvPr/>
          </p:nvSpPr>
          <p:spPr bwMode="auto">
            <a:xfrm>
              <a:off x="3105543" y="3468292"/>
              <a:ext cx="489756" cy="268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 b="1" i="1">
                  <a:cs typeface="Arial" panose="020B0604020202020204" pitchFamily="34" charset="0"/>
                </a:rPr>
                <a:t>Buenos</a:t>
              </a:r>
            </a:p>
            <a:p>
              <a:pPr algn="ctr" eaLnBrk="1" hangingPunct="1">
                <a:spcBef>
                  <a:spcPct val="0"/>
                </a:spcBef>
                <a:buFontTx/>
                <a:buNone/>
              </a:pPr>
              <a:r>
                <a:rPr lang="en-US" altLang="en-US" sz="200" b="1" i="1">
                  <a:cs typeface="Arial" panose="020B0604020202020204" pitchFamily="34" charset="0"/>
                </a:rPr>
                <a:t>Aires</a:t>
              </a:r>
            </a:p>
          </p:txBody>
        </p:sp>
        <p:sp>
          <p:nvSpPr>
            <p:cNvPr id="50" name="TextBox 98">
              <a:extLst>
                <a:ext uri="{FF2B5EF4-FFF2-40B4-BE49-F238E27FC236}">
                  <a16:creationId xmlns:a16="http://schemas.microsoft.com/office/drawing/2014/main" id="{AAE6497F-1733-4AA2-8EC7-461CD28FFAAB}"/>
                </a:ext>
              </a:extLst>
            </p:cNvPr>
            <p:cNvSpPr txBox="1">
              <a:spLocks noChangeArrowheads="1"/>
            </p:cNvSpPr>
            <p:nvPr/>
          </p:nvSpPr>
          <p:spPr bwMode="auto">
            <a:xfrm>
              <a:off x="2238431" y="3508774"/>
              <a:ext cx="534483" cy="21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 b="1" i="1">
                  <a:cs typeface="Arial" panose="020B0604020202020204" pitchFamily="34" charset="0"/>
                </a:rPr>
                <a:t>La Pampa</a:t>
              </a:r>
            </a:p>
          </p:txBody>
        </p:sp>
        <p:sp>
          <p:nvSpPr>
            <p:cNvPr id="51" name="TextBox 99">
              <a:extLst>
                <a:ext uri="{FF2B5EF4-FFF2-40B4-BE49-F238E27FC236}">
                  <a16:creationId xmlns:a16="http://schemas.microsoft.com/office/drawing/2014/main" id="{68B448D5-6F61-4A4B-8594-3F9318D7B9DA}"/>
                </a:ext>
              </a:extLst>
            </p:cNvPr>
            <p:cNvSpPr txBox="1">
              <a:spLocks noChangeArrowheads="1"/>
            </p:cNvSpPr>
            <p:nvPr/>
          </p:nvSpPr>
          <p:spPr bwMode="auto">
            <a:xfrm>
              <a:off x="3171984" y="2744392"/>
              <a:ext cx="436645" cy="268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 b="1" i="1">
                  <a:cs typeface="Arial" panose="020B0604020202020204" pitchFamily="34" charset="0"/>
                </a:rPr>
                <a:t>Entre</a:t>
              </a:r>
            </a:p>
            <a:p>
              <a:pPr algn="ctr" eaLnBrk="1" hangingPunct="1">
                <a:spcBef>
                  <a:spcPct val="0"/>
                </a:spcBef>
                <a:buFontTx/>
                <a:buNone/>
              </a:pPr>
              <a:r>
                <a:rPr lang="en-US" altLang="en-US" sz="200" b="1" i="1">
                  <a:cs typeface="Arial" panose="020B0604020202020204" pitchFamily="34" charset="0"/>
                </a:rPr>
                <a:t>Rios</a:t>
              </a:r>
            </a:p>
          </p:txBody>
        </p:sp>
        <p:sp>
          <p:nvSpPr>
            <p:cNvPr id="52" name="TextBox 100">
              <a:extLst>
                <a:ext uri="{FF2B5EF4-FFF2-40B4-BE49-F238E27FC236}">
                  <a16:creationId xmlns:a16="http://schemas.microsoft.com/office/drawing/2014/main" id="{4A385A45-AED9-4E7E-B1E5-BC31B1CD0BBA}"/>
                </a:ext>
              </a:extLst>
            </p:cNvPr>
            <p:cNvSpPr txBox="1">
              <a:spLocks noChangeArrowheads="1"/>
            </p:cNvSpPr>
            <p:nvPr/>
          </p:nvSpPr>
          <p:spPr bwMode="auto">
            <a:xfrm>
              <a:off x="2957645" y="2284812"/>
              <a:ext cx="445030" cy="268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 b="1" i="1">
                  <a:cs typeface="Arial" panose="020B0604020202020204" pitchFamily="34" charset="0"/>
                </a:rPr>
                <a:t>Santa</a:t>
              </a:r>
            </a:p>
            <a:p>
              <a:pPr algn="ctr" eaLnBrk="1" hangingPunct="1">
                <a:spcBef>
                  <a:spcPct val="0"/>
                </a:spcBef>
                <a:buFontTx/>
                <a:buNone/>
              </a:pPr>
              <a:r>
                <a:rPr lang="en-US" altLang="en-US" sz="200" b="1" i="1">
                  <a:cs typeface="Arial" panose="020B0604020202020204" pitchFamily="34" charset="0"/>
                </a:rPr>
                <a:t>Fe</a:t>
              </a:r>
            </a:p>
          </p:txBody>
        </p:sp>
        <p:sp>
          <p:nvSpPr>
            <p:cNvPr id="53" name="TextBox 101">
              <a:extLst>
                <a:ext uri="{FF2B5EF4-FFF2-40B4-BE49-F238E27FC236}">
                  <a16:creationId xmlns:a16="http://schemas.microsoft.com/office/drawing/2014/main" id="{D38AB067-C997-487A-B081-D37BA79ADFD5}"/>
                </a:ext>
              </a:extLst>
            </p:cNvPr>
            <p:cNvSpPr txBox="1">
              <a:spLocks noChangeArrowheads="1"/>
            </p:cNvSpPr>
            <p:nvPr/>
          </p:nvSpPr>
          <p:spPr bwMode="auto">
            <a:xfrm>
              <a:off x="2436746" y="2619375"/>
              <a:ext cx="509326" cy="21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 b="1" i="1">
                  <a:cs typeface="Arial" panose="020B0604020202020204" pitchFamily="34" charset="0"/>
                </a:rPr>
                <a:t>Cordoba</a:t>
              </a:r>
            </a:p>
          </p:txBody>
        </p:sp>
        <p:sp>
          <p:nvSpPr>
            <p:cNvPr id="54" name="TextBox 102">
              <a:extLst>
                <a:ext uri="{FF2B5EF4-FFF2-40B4-BE49-F238E27FC236}">
                  <a16:creationId xmlns:a16="http://schemas.microsoft.com/office/drawing/2014/main" id="{E3112EA2-EAE2-45ED-A364-B6C75ACF9930}"/>
                </a:ext>
              </a:extLst>
            </p:cNvPr>
            <p:cNvSpPr txBox="1">
              <a:spLocks noChangeArrowheads="1"/>
            </p:cNvSpPr>
            <p:nvPr/>
          </p:nvSpPr>
          <p:spPr bwMode="auto">
            <a:xfrm>
              <a:off x="2924851" y="1884761"/>
              <a:ext cx="461804" cy="21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 b="1" i="1">
                  <a:cs typeface="Arial" panose="020B0604020202020204" pitchFamily="34" charset="0"/>
                </a:rPr>
                <a:t>Chaco</a:t>
              </a:r>
            </a:p>
          </p:txBody>
        </p:sp>
        <p:sp>
          <p:nvSpPr>
            <p:cNvPr id="55" name="TextBox 104">
              <a:extLst>
                <a:ext uri="{FF2B5EF4-FFF2-40B4-BE49-F238E27FC236}">
                  <a16:creationId xmlns:a16="http://schemas.microsoft.com/office/drawing/2014/main" id="{7EE68221-4B59-40A2-9911-ED324D97C90C}"/>
                </a:ext>
              </a:extLst>
            </p:cNvPr>
            <p:cNvSpPr txBox="1">
              <a:spLocks noChangeArrowheads="1"/>
            </p:cNvSpPr>
            <p:nvPr/>
          </p:nvSpPr>
          <p:spPr bwMode="auto">
            <a:xfrm>
              <a:off x="2554412" y="2088359"/>
              <a:ext cx="512121" cy="322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 b="1" i="1">
                  <a:cs typeface="Arial" panose="020B0604020202020204" pitchFamily="34" charset="0"/>
                </a:rPr>
                <a:t>Santiago</a:t>
              </a:r>
            </a:p>
            <a:p>
              <a:pPr algn="ctr" eaLnBrk="1" hangingPunct="1">
                <a:spcBef>
                  <a:spcPct val="0"/>
                </a:spcBef>
                <a:buFontTx/>
                <a:buNone/>
              </a:pPr>
              <a:r>
                <a:rPr lang="en-US" altLang="en-US" sz="200" b="1" i="1">
                  <a:cs typeface="Arial" panose="020B0604020202020204" pitchFamily="34" charset="0"/>
                </a:rPr>
                <a:t>del</a:t>
              </a:r>
            </a:p>
            <a:p>
              <a:pPr algn="ctr" eaLnBrk="1" hangingPunct="1">
                <a:spcBef>
                  <a:spcPct val="0"/>
                </a:spcBef>
                <a:buFontTx/>
                <a:buNone/>
              </a:pPr>
              <a:r>
                <a:rPr lang="en-US" altLang="en-US" sz="200" b="1" i="1">
                  <a:cs typeface="Arial" panose="020B0604020202020204" pitchFamily="34" charset="0"/>
                </a:rPr>
                <a:t>Estero</a:t>
              </a:r>
            </a:p>
          </p:txBody>
        </p:sp>
        <p:sp>
          <p:nvSpPr>
            <p:cNvPr id="56" name="TextBox 105">
              <a:extLst>
                <a:ext uri="{FF2B5EF4-FFF2-40B4-BE49-F238E27FC236}">
                  <a16:creationId xmlns:a16="http://schemas.microsoft.com/office/drawing/2014/main" id="{333F25D1-E0B2-454B-8F07-E89D0448ED63}"/>
                </a:ext>
              </a:extLst>
            </p:cNvPr>
            <p:cNvSpPr txBox="1">
              <a:spLocks noChangeArrowheads="1"/>
            </p:cNvSpPr>
            <p:nvPr/>
          </p:nvSpPr>
          <p:spPr bwMode="auto">
            <a:xfrm>
              <a:off x="2160419" y="2988470"/>
              <a:ext cx="414282" cy="268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 b="1" i="1">
                  <a:cs typeface="Arial" panose="020B0604020202020204" pitchFamily="34" charset="0"/>
                </a:rPr>
                <a:t>San</a:t>
              </a:r>
            </a:p>
            <a:p>
              <a:pPr algn="ctr" eaLnBrk="1" hangingPunct="1">
                <a:spcBef>
                  <a:spcPct val="0"/>
                </a:spcBef>
                <a:buFontTx/>
                <a:buNone/>
              </a:pPr>
              <a:r>
                <a:rPr lang="en-US" altLang="en-US" sz="200" b="1" i="1">
                  <a:cs typeface="Arial" panose="020B0604020202020204" pitchFamily="34" charset="0"/>
                </a:rPr>
                <a:t>Luis</a:t>
              </a:r>
            </a:p>
          </p:txBody>
        </p:sp>
        <p:sp>
          <p:nvSpPr>
            <p:cNvPr id="57" name="TextBox 106">
              <a:extLst>
                <a:ext uri="{FF2B5EF4-FFF2-40B4-BE49-F238E27FC236}">
                  <a16:creationId xmlns:a16="http://schemas.microsoft.com/office/drawing/2014/main" id="{314E249B-AC54-4DE6-94D5-9A52C2D294E3}"/>
                </a:ext>
              </a:extLst>
            </p:cNvPr>
            <p:cNvSpPr txBox="1">
              <a:spLocks noChangeArrowheads="1"/>
            </p:cNvSpPr>
            <p:nvPr/>
          </p:nvSpPr>
          <p:spPr bwMode="auto">
            <a:xfrm>
              <a:off x="2318333" y="1771651"/>
              <a:ext cx="428257" cy="21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 b="1" i="1">
                  <a:cs typeface="Arial" panose="020B0604020202020204" pitchFamily="34" charset="0"/>
                </a:rPr>
                <a:t>Salta</a:t>
              </a:r>
            </a:p>
          </p:txBody>
        </p:sp>
        <p:sp>
          <p:nvSpPr>
            <p:cNvPr id="58" name="TextBox 111">
              <a:extLst>
                <a:ext uri="{FF2B5EF4-FFF2-40B4-BE49-F238E27FC236}">
                  <a16:creationId xmlns:a16="http://schemas.microsoft.com/office/drawing/2014/main" id="{97519E20-BE76-4CA5-920D-34D96A051B60}"/>
                </a:ext>
              </a:extLst>
            </p:cNvPr>
            <p:cNvSpPr txBox="1">
              <a:spLocks noChangeArrowheads="1"/>
            </p:cNvSpPr>
            <p:nvPr/>
          </p:nvSpPr>
          <p:spPr bwMode="auto">
            <a:xfrm>
              <a:off x="3343692" y="2209801"/>
              <a:ext cx="545666" cy="21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 b="1" i="1">
                  <a:cs typeface="Arial" panose="020B0604020202020204" pitchFamily="34" charset="0"/>
                </a:rPr>
                <a:t>Corrientes</a:t>
              </a:r>
            </a:p>
          </p:txBody>
        </p:sp>
        <p:sp>
          <p:nvSpPr>
            <p:cNvPr id="59" name="TextBox 103">
              <a:extLst>
                <a:ext uri="{FF2B5EF4-FFF2-40B4-BE49-F238E27FC236}">
                  <a16:creationId xmlns:a16="http://schemas.microsoft.com/office/drawing/2014/main" id="{21392244-AD4A-4702-A1F6-C31D04239F6E}"/>
                </a:ext>
              </a:extLst>
            </p:cNvPr>
            <p:cNvSpPr txBox="1">
              <a:spLocks noChangeArrowheads="1"/>
            </p:cNvSpPr>
            <p:nvPr/>
          </p:nvSpPr>
          <p:spPr bwMode="auto">
            <a:xfrm>
              <a:off x="3085637" y="1740694"/>
              <a:ext cx="509326" cy="241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00" b="1" i="1">
                  <a:cs typeface="Arial" panose="020B0604020202020204" pitchFamily="34" charset="0"/>
                </a:rPr>
                <a:t>Form.</a:t>
              </a:r>
            </a:p>
          </p:txBody>
        </p:sp>
        <p:sp>
          <p:nvSpPr>
            <p:cNvPr id="60" name="TextBox 107">
              <a:extLst>
                <a:ext uri="{FF2B5EF4-FFF2-40B4-BE49-F238E27FC236}">
                  <a16:creationId xmlns:a16="http://schemas.microsoft.com/office/drawing/2014/main" id="{F1AADFB4-D7F5-4852-B2FB-4C1FB1E8FD71}"/>
                </a:ext>
              </a:extLst>
            </p:cNvPr>
            <p:cNvSpPr txBox="1">
              <a:spLocks noChangeArrowheads="1"/>
            </p:cNvSpPr>
            <p:nvPr/>
          </p:nvSpPr>
          <p:spPr bwMode="auto">
            <a:xfrm>
              <a:off x="2272103" y="1989536"/>
              <a:ext cx="425464" cy="241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00" b="1" i="1">
                  <a:cs typeface="Arial" panose="020B0604020202020204" pitchFamily="34" charset="0"/>
                </a:rPr>
                <a:t>Tu.</a:t>
              </a:r>
            </a:p>
          </p:txBody>
        </p:sp>
      </p:grpSp>
      <p:sp>
        <p:nvSpPr>
          <p:cNvPr id="61" name="Oval 60">
            <a:extLst>
              <a:ext uri="{FF2B5EF4-FFF2-40B4-BE49-F238E27FC236}">
                <a16:creationId xmlns:a16="http://schemas.microsoft.com/office/drawing/2014/main" id="{0831A4DB-F144-41B6-819A-9A7EFF238FF6}"/>
              </a:ext>
            </a:extLst>
          </p:cNvPr>
          <p:cNvSpPr/>
          <p:nvPr/>
        </p:nvSpPr>
        <p:spPr>
          <a:xfrm rot="155324">
            <a:off x="2441945" y="2252672"/>
            <a:ext cx="561153" cy="55590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2" name="TextBox 61">
            <a:extLst>
              <a:ext uri="{FF2B5EF4-FFF2-40B4-BE49-F238E27FC236}">
                <a16:creationId xmlns:a16="http://schemas.microsoft.com/office/drawing/2014/main" id="{B72F7902-3FDD-4E02-AFC9-F86D16766BBC}"/>
              </a:ext>
            </a:extLst>
          </p:cNvPr>
          <p:cNvSpPr txBox="1"/>
          <p:nvPr/>
        </p:nvSpPr>
        <p:spPr>
          <a:xfrm>
            <a:off x="10528366" y="3227539"/>
            <a:ext cx="987771" cy="369332"/>
          </a:xfrm>
          <a:prstGeom prst="rect">
            <a:avLst/>
          </a:prstGeom>
          <a:noFill/>
        </p:spPr>
        <p:txBody>
          <a:bodyPr wrap="none" rtlCol="0">
            <a:spAutoFit/>
          </a:bodyPr>
          <a:lstStyle/>
          <a:p>
            <a:r>
              <a:rPr lang="en-US" b="1" i="1" dirty="0">
                <a:solidFill>
                  <a:srgbClr val="006600"/>
                </a:solidFill>
              </a:rPr>
              <a:t>2017/18</a:t>
            </a:r>
          </a:p>
        </p:txBody>
      </p:sp>
      <p:sp>
        <p:nvSpPr>
          <p:cNvPr id="63" name="TextBox 62">
            <a:extLst>
              <a:ext uri="{FF2B5EF4-FFF2-40B4-BE49-F238E27FC236}">
                <a16:creationId xmlns:a16="http://schemas.microsoft.com/office/drawing/2014/main" id="{5BF232D6-39E3-487A-ACFE-5FE172B12748}"/>
              </a:ext>
            </a:extLst>
          </p:cNvPr>
          <p:cNvSpPr txBox="1"/>
          <p:nvPr/>
        </p:nvSpPr>
        <p:spPr>
          <a:xfrm>
            <a:off x="10535238" y="2057400"/>
            <a:ext cx="987771" cy="369332"/>
          </a:xfrm>
          <a:prstGeom prst="rect">
            <a:avLst/>
          </a:prstGeom>
          <a:noFill/>
        </p:spPr>
        <p:txBody>
          <a:bodyPr wrap="none" rtlCol="0">
            <a:spAutoFit/>
          </a:bodyPr>
          <a:lstStyle/>
          <a:p>
            <a:r>
              <a:rPr lang="en-US" b="1" i="1" dirty="0">
                <a:solidFill>
                  <a:srgbClr val="0033CC"/>
                </a:solidFill>
              </a:rPr>
              <a:t>2010/11</a:t>
            </a:r>
          </a:p>
        </p:txBody>
      </p:sp>
      <p:sp>
        <p:nvSpPr>
          <p:cNvPr id="64" name="TextBox 63">
            <a:extLst>
              <a:ext uri="{FF2B5EF4-FFF2-40B4-BE49-F238E27FC236}">
                <a16:creationId xmlns:a16="http://schemas.microsoft.com/office/drawing/2014/main" id="{12A30DE0-C0AF-49F3-AD41-E89B8D80A23B}"/>
              </a:ext>
            </a:extLst>
          </p:cNvPr>
          <p:cNvSpPr txBox="1"/>
          <p:nvPr/>
        </p:nvSpPr>
        <p:spPr>
          <a:xfrm>
            <a:off x="10439399" y="2362201"/>
            <a:ext cx="1165704" cy="584775"/>
          </a:xfrm>
          <a:prstGeom prst="rect">
            <a:avLst/>
          </a:prstGeom>
          <a:noFill/>
        </p:spPr>
        <p:txBody>
          <a:bodyPr wrap="none" rtlCol="0">
            <a:spAutoFit/>
          </a:bodyPr>
          <a:lstStyle/>
          <a:p>
            <a:r>
              <a:rPr lang="en-US" sz="1600" b="1" dirty="0">
                <a:solidFill>
                  <a:srgbClr val="0033CC"/>
                </a:solidFill>
              </a:rPr>
              <a:t>Corn: -5.1%</a:t>
            </a:r>
          </a:p>
          <a:p>
            <a:r>
              <a:rPr lang="en-US" sz="1600" b="1" dirty="0">
                <a:solidFill>
                  <a:srgbClr val="0033CC"/>
                </a:solidFill>
              </a:rPr>
              <a:t>  Soy: -2.2%</a:t>
            </a:r>
          </a:p>
        </p:txBody>
      </p:sp>
      <p:sp>
        <p:nvSpPr>
          <p:cNvPr id="65" name="TextBox 64">
            <a:extLst>
              <a:ext uri="{FF2B5EF4-FFF2-40B4-BE49-F238E27FC236}">
                <a16:creationId xmlns:a16="http://schemas.microsoft.com/office/drawing/2014/main" id="{18360ABC-3092-4B6F-A703-8AAD5280710B}"/>
              </a:ext>
            </a:extLst>
          </p:cNvPr>
          <p:cNvSpPr txBox="1"/>
          <p:nvPr/>
        </p:nvSpPr>
        <p:spPr>
          <a:xfrm>
            <a:off x="10388701" y="3530026"/>
            <a:ext cx="1269899" cy="584775"/>
          </a:xfrm>
          <a:prstGeom prst="rect">
            <a:avLst/>
          </a:prstGeom>
          <a:noFill/>
        </p:spPr>
        <p:txBody>
          <a:bodyPr wrap="none" rtlCol="0">
            <a:spAutoFit/>
          </a:bodyPr>
          <a:lstStyle/>
          <a:p>
            <a:r>
              <a:rPr lang="en-US" sz="1600" b="1" dirty="0">
                <a:solidFill>
                  <a:srgbClr val="006600"/>
                </a:solidFill>
              </a:rPr>
              <a:t>Corn: -22.4%</a:t>
            </a:r>
          </a:p>
          <a:p>
            <a:r>
              <a:rPr lang="en-US" sz="1600" b="1" dirty="0">
                <a:solidFill>
                  <a:srgbClr val="006600"/>
                </a:solidFill>
              </a:rPr>
              <a:t>  Soy: -20.7%</a:t>
            </a:r>
          </a:p>
        </p:txBody>
      </p:sp>
      <p:sp>
        <p:nvSpPr>
          <p:cNvPr id="66" name="TextBox 65">
            <a:extLst>
              <a:ext uri="{FF2B5EF4-FFF2-40B4-BE49-F238E27FC236}">
                <a16:creationId xmlns:a16="http://schemas.microsoft.com/office/drawing/2014/main" id="{6F941812-FDFE-460D-A9C0-FE129E16B14D}"/>
              </a:ext>
            </a:extLst>
          </p:cNvPr>
          <p:cNvSpPr txBox="1"/>
          <p:nvPr/>
        </p:nvSpPr>
        <p:spPr>
          <a:xfrm>
            <a:off x="10432725" y="4296324"/>
            <a:ext cx="1149674" cy="892552"/>
          </a:xfrm>
          <a:prstGeom prst="rect">
            <a:avLst/>
          </a:prstGeom>
          <a:noFill/>
        </p:spPr>
        <p:txBody>
          <a:bodyPr wrap="none" rtlCol="0">
            <a:spAutoFit/>
          </a:bodyPr>
          <a:lstStyle/>
          <a:p>
            <a:pPr algn="ctr"/>
            <a:r>
              <a:rPr lang="en-US" b="1" u="sng" dirty="0"/>
              <a:t>Sources</a:t>
            </a:r>
          </a:p>
          <a:p>
            <a:r>
              <a:rPr lang="en-US" sz="1600" b="1" dirty="0"/>
              <a:t>Corn: Bolsa</a:t>
            </a:r>
          </a:p>
          <a:p>
            <a:r>
              <a:rPr lang="en-US" sz="1600" b="1" dirty="0"/>
              <a:t>  Soy: PSD</a:t>
            </a:r>
          </a:p>
        </p:txBody>
      </p:sp>
      <p:cxnSp>
        <p:nvCxnSpPr>
          <p:cNvPr id="67" name="Straight Connector 66">
            <a:extLst>
              <a:ext uri="{FF2B5EF4-FFF2-40B4-BE49-F238E27FC236}">
                <a16:creationId xmlns:a16="http://schemas.microsoft.com/office/drawing/2014/main" id="{E82C2AB3-2D73-4A49-9F49-81E335A653C4}"/>
              </a:ext>
            </a:extLst>
          </p:cNvPr>
          <p:cNvCxnSpPr/>
          <p:nvPr/>
        </p:nvCxnSpPr>
        <p:spPr>
          <a:xfrm flipV="1">
            <a:off x="7737446" y="1242246"/>
            <a:ext cx="0" cy="4800600"/>
          </a:xfrm>
          <a:prstGeom prst="line">
            <a:avLst/>
          </a:prstGeom>
          <a:ln w="22225">
            <a:solidFill>
              <a:srgbClr val="C00000"/>
            </a:solidFill>
          </a:ln>
        </p:spPr>
        <p:style>
          <a:lnRef idx="1">
            <a:schemeClr val="accent1"/>
          </a:lnRef>
          <a:fillRef idx="0">
            <a:schemeClr val="accent1"/>
          </a:fillRef>
          <a:effectRef idx="0">
            <a:schemeClr val="accent1"/>
          </a:effectRef>
          <a:fontRef idx="minor">
            <a:schemeClr val="tx1"/>
          </a:fontRef>
        </p:style>
      </p:cxnSp>
      <p:sp>
        <p:nvSpPr>
          <p:cNvPr id="68" name="TextBox 10">
            <a:extLst>
              <a:ext uri="{FF2B5EF4-FFF2-40B4-BE49-F238E27FC236}">
                <a16:creationId xmlns:a16="http://schemas.microsoft.com/office/drawing/2014/main" id="{04FC8CB5-ADA1-444D-B72E-3029B0969B38}"/>
              </a:ext>
            </a:extLst>
          </p:cNvPr>
          <p:cNvSpPr txBox="1"/>
          <p:nvPr/>
        </p:nvSpPr>
        <p:spPr>
          <a:xfrm>
            <a:off x="7402436" y="838200"/>
            <a:ext cx="755592"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i="1" dirty="0"/>
              <a:t>February</a:t>
            </a:r>
          </a:p>
          <a:p>
            <a:pPr algn="ctr"/>
            <a:r>
              <a:rPr lang="en-US" sz="1200" b="1" i="1" dirty="0"/>
              <a:t> WASDE</a:t>
            </a:r>
          </a:p>
        </p:txBody>
      </p:sp>
      <p:cxnSp>
        <p:nvCxnSpPr>
          <p:cNvPr id="69" name="Straight Connector 68">
            <a:extLst>
              <a:ext uri="{FF2B5EF4-FFF2-40B4-BE49-F238E27FC236}">
                <a16:creationId xmlns:a16="http://schemas.microsoft.com/office/drawing/2014/main" id="{0F98F013-6113-454D-A379-08C73E611F92}"/>
              </a:ext>
            </a:extLst>
          </p:cNvPr>
          <p:cNvCxnSpPr/>
          <p:nvPr/>
        </p:nvCxnSpPr>
        <p:spPr>
          <a:xfrm flipV="1">
            <a:off x="4798426" y="1219200"/>
            <a:ext cx="0" cy="48006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C148BBB5-A882-4238-9716-EDE8538A7532}"/>
              </a:ext>
            </a:extLst>
          </p:cNvPr>
          <p:cNvSpPr txBox="1"/>
          <p:nvPr/>
        </p:nvSpPr>
        <p:spPr>
          <a:xfrm>
            <a:off x="4397828" y="792481"/>
            <a:ext cx="831125" cy="461665"/>
          </a:xfrm>
          <a:prstGeom prst="rect">
            <a:avLst/>
          </a:prstGeom>
          <a:noFill/>
        </p:spPr>
        <p:txBody>
          <a:bodyPr wrap="none" rtlCol="0">
            <a:spAutoFit/>
          </a:bodyPr>
          <a:lstStyle/>
          <a:p>
            <a:pPr algn="ctr"/>
            <a:r>
              <a:rPr lang="en-US" sz="1200" b="1" i="1" dirty="0"/>
              <a:t>December</a:t>
            </a:r>
          </a:p>
          <a:p>
            <a:pPr algn="ctr"/>
            <a:r>
              <a:rPr lang="en-US" sz="1200" b="1" i="1" dirty="0"/>
              <a:t>WASDE</a:t>
            </a:r>
          </a:p>
        </p:txBody>
      </p:sp>
      <p:sp>
        <p:nvSpPr>
          <p:cNvPr id="71" name="TextBox 70">
            <a:extLst>
              <a:ext uri="{FF2B5EF4-FFF2-40B4-BE49-F238E27FC236}">
                <a16:creationId xmlns:a16="http://schemas.microsoft.com/office/drawing/2014/main" id="{18DBFE11-1217-4A88-8DF6-240BFE89D15C}"/>
              </a:ext>
            </a:extLst>
          </p:cNvPr>
          <p:cNvSpPr txBox="1"/>
          <p:nvPr/>
        </p:nvSpPr>
        <p:spPr>
          <a:xfrm>
            <a:off x="3475056" y="3530026"/>
            <a:ext cx="987771" cy="369332"/>
          </a:xfrm>
          <a:prstGeom prst="rect">
            <a:avLst/>
          </a:prstGeom>
          <a:noFill/>
        </p:spPr>
        <p:txBody>
          <a:bodyPr wrap="none" rtlCol="0">
            <a:spAutoFit/>
          </a:bodyPr>
          <a:lstStyle/>
          <a:p>
            <a:r>
              <a:rPr lang="en-US" b="1" i="1" dirty="0">
                <a:solidFill>
                  <a:srgbClr val="FF0000"/>
                </a:solidFill>
              </a:rPr>
              <a:t>2020/21</a:t>
            </a:r>
          </a:p>
        </p:txBody>
      </p:sp>
      <p:cxnSp>
        <p:nvCxnSpPr>
          <p:cNvPr id="72" name="Straight Connector 71">
            <a:extLst>
              <a:ext uri="{FF2B5EF4-FFF2-40B4-BE49-F238E27FC236}">
                <a16:creationId xmlns:a16="http://schemas.microsoft.com/office/drawing/2014/main" id="{42E6AEDE-7687-4781-8679-C48AFEC36CC9}"/>
              </a:ext>
            </a:extLst>
          </p:cNvPr>
          <p:cNvCxnSpPr>
            <a:cxnSpLocks/>
          </p:cNvCxnSpPr>
          <p:nvPr/>
        </p:nvCxnSpPr>
        <p:spPr>
          <a:xfrm>
            <a:off x="4023366" y="3899358"/>
            <a:ext cx="374462" cy="90124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69224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a:extLst>
              <a:ext uri="{FF2B5EF4-FFF2-40B4-BE49-F238E27FC236}">
                <a16:creationId xmlns:a16="http://schemas.microsoft.com/office/drawing/2014/main" id="{CC6A2088-C8A4-4273-943F-FCE8C8D9CC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0" y="1894114"/>
            <a:ext cx="7445829" cy="496388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6528AB83-532C-4AAE-93FB-F1870A6B47A7}"/>
              </a:ext>
            </a:extLst>
          </p:cNvPr>
          <p:cNvSpPr/>
          <p:nvPr/>
        </p:nvSpPr>
        <p:spPr>
          <a:xfrm>
            <a:off x="76200" y="63729"/>
            <a:ext cx="11963400" cy="992187"/>
          </a:xfrm>
          <a:prstGeom prst="rect">
            <a:avLst/>
          </a:prstGeom>
          <a:solidFill>
            <a:schemeClr val="bg1">
              <a:lumMod val="50000"/>
            </a:schemeClr>
          </a:solidFill>
          <a:ln>
            <a:noFill/>
          </a:ln>
          <a:effectLst>
            <a:reflection blurRad="6350" stA="50000" endA="295" endPos="92000" dist="1016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8195" name="Rectangle 2">
            <a:extLst>
              <a:ext uri="{FF2B5EF4-FFF2-40B4-BE49-F238E27FC236}">
                <a16:creationId xmlns:a16="http://schemas.microsoft.com/office/drawing/2014/main" id="{6A289109-B1F4-4D05-A84A-04B5EAA596E3}"/>
              </a:ext>
            </a:extLst>
          </p:cNvPr>
          <p:cNvSpPr>
            <a:spLocks noGrp="1" noChangeArrowheads="1"/>
          </p:cNvSpPr>
          <p:nvPr>
            <p:ph type="title"/>
          </p:nvPr>
        </p:nvSpPr>
        <p:spPr>
          <a:xfrm>
            <a:off x="468266" y="141514"/>
            <a:ext cx="10667365" cy="457200"/>
          </a:xfrm>
        </p:spPr>
        <p:txBody>
          <a:bodyPr vert="horz" wrap="square" lIns="91440" tIns="45720" rIns="91440" bIns="45720" numCol="1" rtlCol="0" anchor="ctr" anchorCtr="0" compatLnSpc="1">
            <a:prstTxWarp prst="textNoShape">
              <a:avLst/>
            </a:prstTxWarp>
            <a:noAutofit/>
          </a:bodyPr>
          <a:lstStyle/>
          <a:p>
            <a:pPr eaLnBrk="1" hangingPunct="1">
              <a:defRPr/>
            </a:pPr>
            <a:r>
              <a:rPr lang="en-US" altLang="en-US" sz="2400">
                <a:solidFill>
                  <a:schemeClr val="bg1"/>
                </a:solidFill>
                <a:effectLst>
                  <a:outerShdw blurRad="38100" dist="38100" dir="2700000" algn="tl">
                    <a:srgbClr val="000000"/>
                  </a:outerShdw>
                </a:effectLst>
                <a:latin typeface="Trebuchet MS" pitchFamily="34" charset="0"/>
              </a:rPr>
              <a:t>CPC/IRI Probabilistic ENSO Outlook</a:t>
            </a:r>
          </a:p>
        </p:txBody>
      </p:sp>
      <p:sp>
        <p:nvSpPr>
          <p:cNvPr id="15" name="Rectangle 2">
            <a:extLst>
              <a:ext uri="{FF2B5EF4-FFF2-40B4-BE49-F238E27FC236}">
                <a16:creationId xmlns:a16="http://schemas.microsoft.com/office/drawing/2014/main" id="{5E3965AF-195E-4450-8D66-3C68131CC8AF}"/>
              </a:ext>
            </a:extLst>
          </p:cNvPr>
          <p:cNvSpPr txBox="1">
            <a:spLocks noChangeArrowheads="1"/>
          </p:cNvSpPr>
          <p:nvPr/>
        </p:nvSpPr>
        <p:spPr>
          <a:xfrm>
            <a:off x="830762" y="501877"/>
            <a:ext cx="5283834" cy="457200"/>
          </a:xfrm>
          <a:prstGeom prst="rect">
            <a:avLst/>
          </a:prstGeom>
        </p:spPr>
        <p:txBody>
          <a:bodyPr anchor="b"/>
          <a:lstStyle>
            <a:lvl1pPr>
              <a:defRPr sz="2800">
                <a:solidFill>
                  <a:schemeClr val="tx1"/>
                </a:solidFill>
                <a:latin typeface="Times New Roman" pitchFamily="18" charset="0"/>
                <a:ea typeface="MS PGothic" pitchFamily="34" charset="-128"/>
              </a:defRPr>
            </a:lvl1pPr>
            <a:lvl2pPr marL="742950" indent="-285750">
              <a:defRPr sz="2800">
                <a:solidFill>
                  <a:schemeClr val="tx1"/>
                </a:solidFill>
                <a:latin typeface="Times New Roman" pitchFamily="18" charset="0"/>
                <a:ea typeface="MS PGothic" pitchFamily="34" charset="-128"/>
              </a:defRPr>
            </a:lvl2pPr>
            <a:lvl3pPr marL="1143000" indent="-228600">
              <a:defRPr sz="2800">
                <a:solidFill>
                  <a:schemeClr val="tx1"/>
                </a:solidFill>
                <a:latin typeface="Times New Roman" pitchFamily="18" charset="0"/>
                <a:ea typeface="MS PGothic" pitchFamily="34" charset="-128"/>
              </a:defRPr>
            </a:lvl3pPr>
            <a:lvl4pPr marL="1600200" indent="-228600">
              <a:defRPr sz="2800">
                <a:solidFill>
                  <a:schemeClr val="tx1"/>
                </a:solidFill>
                <a:latin typeface="Times New Roman" pitchFamily="18" charset="0"/>
                <a:ea typeface="MS PGothic" pitchFamily="34" charset="-128"/>
              </a:defRPr>
            </a:lvl4pPr>
            <a:lvl5pPr marL="2057400" indent="-22860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800" b="1" dirty="0">
                <a:solidFill>
                  <a:schemeClr val="bg1"/>
                </a:solidFill>
                <a:effectLst>
                  <a:outerShdw blurRad="38100" dist="38100" dir="2700000" algn="tl">
                    <a:srgbClr val="000000"/>
                  </a:outerShdw>
                </a:effectLst>
                <a:latin typeface="Trebuchet MS" pitchFamily="34" charset="0"/>
              </a:rPr>
              <a:t>Updated:  11 February 2021</a:t>
            </a:r>
          </a:p>
        </p:txBody>
      </p:sp>
      <p:sp>
        <p:nvSpPr>
          <p:cNvPr id="35845" name="Rectangle 6">
            <a:extLst>
              <a:ext uri="{FF2B5EF4-FFF2-40B4-BE49-F238E27FC236}">
                <a16:creationId xmlns:a16="http://schemas.microsoft.com/office/drawing/2014/main" id="{6255B64E-0FFC-4848-9A84-C80E64AE05D3}"/>
              </a:ext>
            </a:extLst>
          </p:cNvPr>
          <p:cNvSpPr>
            <a:spLocks noChangeArrowheads="1"/>
          </p:cNvSpPr>
          <p:nvPr/>
        </p:nvSpPr>
        <p:spPr bwMode="auto">
          <a:xfrm>
            <a:off x="441416" y="1309914"/>
            <a:ext cx="1106614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Times New Roman" panose="02020603050405020304" pitchFamily="18" charset="0"/>
                <a:ea typeface="MS PGothic" panose="020B0600070205080204" pitchFamily="34" charset="-128"/>
              </a:defRPr>
            </a:lvl1pPr>
            <a:lvl2pPr marL="742950" indent="-285750">
              <a:defRPr sz="2800">
                <a:solidFill>
                  <a:schemeClr val="tx1"/>
                </a:solidFill>
                <a:latin typeface="Times New Roman" panose="02020603050405020304" pitchFamily="18" charset="0"/>
                <a:ea typeface="MS PGothic" panose="020B0600070205080204" pitchFamily="34" charset="-128"/>
              </a:defRPr>
            </a:lvl2pPr>
            <a:lvl3pPr marL="1143000" indent="-228600">
              <a:defRPr sz="2800">
                <a:solidFill>
                  <a:schemeClr val="tx1"/>
                </a:solidFill>
                <a:latin typeface="Times New Roman" panose="02020603050405020304" pitchFamily="18" charset="0"/>
                <a:ea typeface="MS PGothic" panose="020B0600070205080204" pitchFamily="34" charset="-128"/>
              </a:defRPr>
            </a:lvl3pPr>
            <a:lvl4pPr marL="1600200" indent="-228600">
              <a:defRPr sz="2800">
                <a:solidFill>
                  <a:schemeClr val="tx1"/>
                </a:solidFill>
                <a:latin typeface="Times New Roman" panose="02020603050405020304" pitchFamily="18" charset="0"/>
                <a:ea typeface="MS PGothic" panose="020B0600070205080204" pitchFamily="34" charset="-128"/>
              </a:defRPr>
            </a:lvl4pPr>
            <a:lvl5pPr marL="2057400" indent="-228600">
              <a:defRPr sz="28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ea typeface="MS PGothic" panose="020B0600070205080204" pitchFamily="34" charset="-128"/>
              </a:defRPr>
            </a:lvl9pPr>
          </a:lstStyle>
          <a:p>
            <a:pPr>
              <a:spcBef>
                <a:spcPct val="50000"/>
              </a:spcBef>
            </a:pPr>
            <a:r>
              <a:rPr lang="en-US" altLang="en-US" sz="1600" b="1" dirty="0">
                <a:latin typeface="Trebuchet MS" panose="020B0603020202020204" pitchFamily="34" charset="0"/>
              </a:rPr>
              <a:t>There is a ~60% chance of a transition from La Niña to ENSO-Neutral during the Northern Hemisphere spring 2021 (April-June).</a:t>
            </a:r>
            <a:endParaRPr lang="en-US" altLang="en-US" sz="1600" b="1" dirty="0">
              <a:latin typeface="Trebuchet MS" panose="020B0603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AC9E599A-9996-47C1-B15A-A6AC4D70B881}"/>
              </a:ext>
            </a:extLst>
          </p:cNvPr>
          <p:cNvSpPr txBox="1"/>
          <p:nvPr/>
        </p:nvSpPr>
        <p:spPr>
          <a:xfrm>
            <a:off x="8997043" y="3391995"/>
            <a:ext cx="2362200" cy="1569660"/>
          </a:xfrm>
          <a:prstGeom prst="rect">
            <a:avLst/>
          </a:prstGeom>
          <a:noFill/>
        </p:spPr>
        <p:txBody>
          <a:bodyPr wrap="square" rtlCol="0">
            <a:spAutoFit/>
          </a:bodyPr>
          <a:lstStyle/>
          <a:p>
            <a:r>
              <a:rPr lang="en-US" sz="1600" i="1" dirty="0">
                <a:solidFill>
                  <a:srgbClr val="0033CC"/>
                </a:solidFill>
              </a:rPr>
              <a:t>The probability for La Niña to be in place for the remainder of the South American summer growing season is greater than 80 percent. </a:t>
            </a:r>
          </a:p>
        </p:txBody>
      </p:sp>
      <p:sp>
        <p:nvSpPr>
          <p:cNvPr id="12" name="Rectangle 11">
            <a:extLst>
              <a:ext uri="{FF2B5EF4-FFF2-40B4-BE49-F238E27FC236}">
                <a16:creationId xmlns:a16="http://schemas.microsoft.com/office/drawing/2014/main" id="{E8BA3C05-29CC-4425-B95A-D16A1B2149A9}"/>
              </a:ext>
            </a:extLst>
          </p:cNvPr>
          <p:cNvSpPr>
            <a:spLocks noChangeArrowheads="1"/>
          </p:cNvSpPr>
          <p:nvPr/>
        </p:nvSpPr>
        <p:spPr bwMode="auto">
          <a:xfrm>
            <a:off x="7102928" y="6537960"/>
            <a:ext cx="50292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100" b="1" dirty="0"/>
              <a:t>http://www.cpc.ncep.noaa.gov/products/precip/CWlink/MJO/enso.shtml</a:t>
            </a:r>
          </a:p>
        </p:txBody>
      </p:sp>
      <p:grpSp>
        <p:nvGrpSpPr>
          <p:cNvPr id="13" name="Group 67">
            <a:extLst>
              <a:ext uri="{FF2B5EF4-FFF2-40B4-BE49-F238E27FC236}">
                <a16:creationId xmlns:a16="http://schemas.microsoft.com/office/drawing/2014/main" id="{7AD62B60-FF55-4109-A227-FC286C7543C8}"/>
              </a:ext>
            </a:extLst>
          </p:cNvPr>
          <p:cNvGrpSpPr>
            <a:grpSpLocks/>
          </p:cNvGrpSpPr>
          <p:nvPr/>
        </p:nvGrpSpPr>
        <p:grpSpPr bwMode="auto">
          <a:xfrm>
            <a:off x="76200" y="6459537"/>
            <a:ext cx="2595563" cy="398463"/>
            <a:chOff x="96" y="4080"/>
            <a:chExt cx="1635" cy="251"/>
          </a:xfrm>
        </p:grpSpPr>
        <p:sp>
          <p:nvSpPr>
            <p:cNvPr id="14" name="Text Box 68">
              <a:extLst>
                <a:ext uri="{FF2B5EF4-FFF2-40B4-BE49-F238E27FC236}">
                  <a16:creationId xmlns:a16="http://schemas.microsoft.com/office/drawing/2014/main" id="{BDB6822C-14D0-4C1E-A13A-9DDC2BA3CBEE}"/>
                </a:ext>
              </a:extLst>
            </p:cNvPr>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16" name="Picture 69" descr="USDALOGO">
              <a:extLst>
                <a:ext uri="{FF2B5EF4-FFF2-40B4-BE49-F238E27FC236}">
                  <a16:creationId xmlns:a16="http://schemas.microsoft.com/office/drawing/2014/main" id="{F76BFB3B-21D3-4AE4-9068-1C91A319E98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70">
              <a:extLst>
                <a:ext uri="{FF2B5EF4-FFF2-40B4-BE49-F238E27FC236}">
                  <a16:creationId xmlns:a16="http://schemas.microsoft.com/office/drawing/2014/main" id="{18CD46AC-F30B-4D14-A991-6E0B67D35BB4}"/>
                </a:ext>
              </a:extLst>
            </p:cNvPr>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A1A4A82-3D19-467C-A3F5-65ECA0717987}"/>
              </a:ext>
            </a:extLst>
          </p:cNvPr>
          <p:cNvSpPr txBox="1"/>
          <p:nvPr/>
        </p:nvSpPr>
        <p:spPr>
          <a:xfrm>
            <a:off x="1828800" y="5812972"/>
            <a:ext cx="8610600" cy="646331"/>
          </a:xfrm>
          <a:prstGeom prst="rect">
            <a:avLst/>
          </a:prstGeom>
          <a:noFill/>
        </p:spPr>
        <p:txBody>
          <a:bodyPr wrap="square" rtlCol="0">
            <a:spAutoFit/>
          </a:bodyPr>
          <a:lstStyle/>
          <a:p>
            <a:pPr algn="ctr"/>
            <a:r>
              <a:rPr lang="en-US" i="1" dirty="0"/>
              <a:t>The outlook (MAM) depicts trend towards dryness in parts of Brazil and Argentina.</a:t>
            </a:r>
          </a:p>
          <a:p>
            <a:pPr algn="ctr"/>
            <a:r>
              <a:rPr lang="en-US" i="1" dirty="0"/>
              <a:t>(driven by La Niña outlook).</a:t>
            </a:r>
          </a:p>
        </p:txBody>
      </p:sp>
      <p:grpSp>
        <p:nvGrpSpPr>
          <p:cNvPr id="5" name="Group 67">
            <a:extLst>
              <a:ext uri="{FF2B5EF4-FFF2-40B4-BE49-F238E27FC236}">
                <a16:creationId xmlns:a16="http://schemas.microsoft.com/office/drawing/2014/main" id="{EBA20F2F-F633-4578-B338-EA70142D7B35}"/>
              </a:ext>
            </a:extLst>
          </p:cNvPr>
          <p:cNvGrpSpPr>
            <a:grpSpLocks/>
          </p:cNvGrpSpPr>
          <p:nvPr/>
        </p:nvGrpSpPr>
        <p:grpSpPr bwMode="auto">
          <a:xfrm>
            <a:off x="76200" y="6459537"/>
            <a:ext cx="2595563" cy="398463"/>
            <a:chOff x="96" y="4080"/>
            <a:chExt cx="1635" cy="251"/>
          </a:xfrm>
        </p:grpSpPr>
        <p:sp>
          <p:nvSpPr>
            <p:cNvPr id="6" name="Text Box 68">
              <a:extLst>
                <a:ext uri="{FF2B5EF4-FFF2-40B4-BE49-F238E27FC236}">
                  <a16:creationId xmlns:a16="http://schemas.microsoft.com/office/drawing/2014/main" id="{6FB840E3-75BE-4C73-9F52-5530041D3A40}"/>
                </a:ext>
              </a:extLst>
            </p:cNvPr>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7" name="Picture 69" descr="USDALOGO">
              <a:extLst>
                <a:ext uri="{FF2B5EF4-FFF2-40B4-BE49-F238E27FC236}">
                  <a16:creationId xmlns:a16="http://schemas.microsoft.com/office/drawing/2014/main" id="{74D4DC20-450F-4D69-A62B-92B66A8B135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70">
              <a:extLst>
                <a:ext uri="{FF2B5EF4-FFF2-40B4-BE49-F238E27FC236}">
                  <a16:creationId xmlns:a16="http://schemas.microsoft.com/office/drawing/2014/main" id="{DE6054BD-86EF-4DBF-B89B-CB96CD1CED69}"/>
                </a:ext>
              </a:extLst>
            </p:cNvPr>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pic>
        <p:nvPicPr>
          <p:cNvPr id="3" name="Picture 2">
            <a:extLst>
              <a:ext uri="{FF2B5EF4-FFF2-40B4-BE49-F238E27FC236}">
                <a16:creationId xmlns:a16="http://schemas.microsoft.com/office/drawing/2014/main" id="{C9C3568C-F104-400E-8B33-FB7BAC80B8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772" y="0"/>
            <a:ext cx="4931228" cy="555196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021AFE54-C5C0-4838-A5A0-DA949FFC68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2572" y="0"/>
            <a:ext cx="4931228" cy="5551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9422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2" name="Picture 4" descr="Image result for anchovi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1963" y="457200"/>
            <a:ext cx="5867400" cy="58674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791200" y="6488668"/>
            <a:ext cx="6400800" cy="369332"/>
          </a:xfrm>
          <a:prstGeom prst="rect">
            <a:avLst/>
          </a:prstGeom>
        </p:spPr>
        <p:txBody>
          <a:bodyPr wrap="square">
            <a:spAutoFit/>
          </a:bodyPr>
          <a:lstStyle/>
          <a:p>
            <a:r>
              <a:rPr lang="en-US" dirty="0"/>
              <a:t>https://www.markethallfoods.com/products/anchovy-fillets-iasa</a:t>
            </a:r>
          </a:p>
        </p:txBody>
      </p:sp>
      <p:grpSp>
        <p:nvGrpSpPr>
          <p:cNvPr id="8" name="Group 67"/>
          <p:cNvGrpSpPr>
            <a:grpSpLocks/>
          </p:cNvGrpSpPr>
          <p:nvPr/>
        </p:nvGrpSpPr>
        <p:grpSpPr bwMode="auto">
          <a:xfrm>
            <a:off x="76200" y="6477001"/>
            <a:ext cx="2667000" cy="396875"/>
            <a:chOff x="96" y="4080"/>
            <a:chExt cx="1680" cy="250"/>
          </a:xfrm>
        </p:grpSpPr>
        <p:sp>
          <p:nvSpPr>
            <p:cNvPr id="9" name="Text Box 68"/>
            <p:cNvSpPr txBox="1">
              <a:spLocks noChangeArrowheads="1"/>
            </p:cNvSpPr>
            <p:nvPr/>
          </p:nvSpPr>
          <p:spPr bwMode="auto">
            <a:xfrm>
              <a:off x="340" y="4080"/>
              <a:ext cx="14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00" b="1" dirty="0">
                  <a:solidFill>
                    <a:srgbClr val="003399"/>
                  </a:solidFill>
                </a:rPr>
                <a:t>Agricultural Weather Assessments</a:t>
              </a:r>
              <a:endParaRPr lang="en-US" altLang="en-US" sz="1000" dirty="0">
                <a:solidFill>
                  <a:srgbClr val="003399"/>
                </a:solidFill>
              </a:endParaRPr>
            </a:p>
          </p:txBody>
        </p:sp>
        <p:pic>
          <p:nvPicPr>
            <p:cNvPr id="10" name="Picture 69" descr="USDA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70"/>
            <p:cNvSpPr txBox="1">
              <a:spLocks noChangeArrowheads="1"/>
            </p:cNvSpPr>
            <p:nvPr/>
          </p:nvSpPr>
          <p:spPr bwMode="auto">
            <a:xfrm>
              <a:off x="336" y="4176"/>
              <a:ext cx="1390"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00" b="1" dirty="0">
                  <a:solidFill>
                    <a:srgbClr val="37914C"/>
                  </a:solidFill>
                </a:rPr>
                <a:t>World Agricultural Outlook Board</a:t>
              </a:r>
            </a:p>
          </p:txBody>
        </p:sp>
      </p:grpSp>
      <p:sp>
        <p:nvSpPr>
          <p:cNvPr id="6" name="TextBox 5"/>
          <p:cNvSpPr txBox="1"/>
          <p:nvPr/>
        </p:nvSpPr>
        <p:spPr>
          <a:xfrm>
            <a:off x="838200" y="2298293"/>
            <a:ext cx="3524811" cy="1323439"/>
          </a:xfrm>
          <a:prstGeom prst="rect">
            <a:avLst/>
          </a:prstGeom>
          <a:noFill/>
        </p:spPr>
        <p:txBody>
          <a:bodyPr wrap="none" rtlCol="0">
            <a:spAutoFit/>
          </a:bodyPr>
          <a:lstStyle/>
          <a:p>
            <a:r>
              <a:rPr lang="en-US" sz="8000" b="1" dirty="0"/>
              <a:t>Thanks!</a:t>
            </a:r>
          </a:p>
        </p:txBody>
      </p:sp>
      <p:sp>
        <p:nvSpPr>
          <p:cNvPr id="7" name="TextBox 6"/>
          <p:cNvSpPr txBox="1"/>
          <p:nvPr/>
        </p:nvSpPr>
        <p:spPr>
          <a:xfrm>
            <a:off x="838200" y="4419600"/>
            <a:ext cx="3405548" cy="461665"/>
          </a:xfrm>
          <a:prstGeom prst="rect">
            <a:avLst/>
          </a:prstGeom>
          <a:noFill/>
        </p:spPr>
        <p:txBody>
          <a:bodyPr wrap="none" rtlCol="0">
            <a:spAutoFit/>
          </a:bodyPr>
          <a:lstStyle/>
          <a:p>
            <a:r>
              <a:rPr lang="en-US" sz="2400" dirty="0"/>
              <a:t>mark.brusberg@usda.gov</a:t>
            </a:r>
          </a:p>
        </p:txBody>
      </p:sp>
    </p:spTree>
    <p:extLst>
      <p:ext uri="{BB962C8B-B14F-4D97-AF65-F5344CB8AC3E}">
        <p14:creationId xmlns:p14="http://schemas.microsoft.com/office/powerpoint/2010/main" val="560558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mg.gulf-times.com/Content/Upload/slider/2462b2ff-659f-44e1-928e-318a8ce0365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381000"/>
            <a:ext cx="6591300" cy="321945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334000" y="3810000"/>
            <a:ext cx="6591300" cy="1384995"/>
          </a:xfrm>
          <a:prstGeom prst="rect">
            <a:avLst/>
          </a:prstGeom>
        </p:spPr>
        <p:txBody>
          <a:bodyPr wrap="square">
            <a:spAutoFit/>
          </a:bodyPr>
          <a:lstStyle/>
          <a:p>
            <a:r>
              <a:rPr lang="en-US" sz="1200" dirty="0">
                <a:solidFill>
                  <a:schemeClr val="bg1">
                    <a:lumMod val="50000"/>
                  </a:schemeClr>
                </a:solidFill>
                <a:latin typeface="Helvetica Neue"/>
              </a:rPr>
              <a:t>ANCHORED: A file photo of fishing boats anchored in </a:t>
            </a:r>
            <a:r>
              <a:rPr lang="en-US" sz="1200" dirty="0" err="1">
                <a:solidFill>
                  <a:schemeClr val="bg1">
                    <a:lumMod val="50000"/>
                  </a:schemeClr>
                </a:solidFill>
                <a:latin typeface="Helvetica Neue"/>
              </a:rPr>
              <a:t>Paita</a:t>
            </a:r>
            <a:r>
              <a:rPr lang="en-US" sz="1200" dirty="0">
                <a:solidFill>
                  <a:schemeClr val="bg1">
                    <a:lumMod val="50000"/>
                  </a:schemeClr>
                </a:solidFill>
                <a:latin typeface="Helvetica Neue"/>
              </a:rPr>
              <a:t>, Peru. The warmer waters last year ensured a huge drop in the volume of cold-water anchovies that were caught by the coast. Peru is the world’s top producer of animal feed made of ground-up anchovy, known as fishmeal, and the lack of anchovies is one of the reasons that economic growth slowed to its weakest pace in five years.  (Steff </a:t>
            </a:r>
            <a:r>
              <a:rPr lang="en-US" sz="1200" dirty="0" err="1">
                <a:solidFill>
                  <a:schemeClr val="bg1">
                    <a:lumMod val="50000"/>
                  </a:schemeClr>
                </a:solidFill>
                <a:latin typeface="Helvetica Neue"/>
              </a:rPr>
              <a:t>Gaulter</a:t>
            </a:r>
            <a:r>
              <a:rPr lang="en-US" sz="1200" dirty="0">
                <a:solidFill>
                  <a:schemeClr val="bg1">
                    <a:lumMod val="50000"/>
                  </a:schemeClr>
                </a:solidFill>
                <a:latin typeface="Helvetica Neue"/>
              </a:rPr>
              <a:t> – Gulf Times, July 26, 2015)</a:t>
            </a:r>
          </a:p>
          <a:p>
            <a:endParaRPr lang="en-US" sz="1200" dirty="0">
              <a:solidFill>
                <a:schemeClr val="bg1">
                  <a:lumMod val="50000"/>
                </a:schemeClr>
              </a:solidFill>
              <a:latin typeface="Helvetica Neue"/>
            </a:endParaRPr>
          </a:p>
          <a:p>
            <a:r>
              <a:rPr lang="en-US" sz="1200" dirty="0">
                <a:latin typeface="Helvetica Neue"/>
              </a:rPr>
              <a:t>Photo: US Navy/Wikipedia  </a:t>
            </a:r>
          </a:p>
        </p:txBody>
      </p:sp>
      <p:sp>
        <p:nvSpPr>
          <p:cNvPr id="5" name="Rectangle 4"/>
          <p:cNvSpPr/>
          <p:nvPr/>
        </p:nvSpPr>
        <p:spPr>
          <a:xfrm>
            <a:off x="4267200" y="6273225"/>
            <a:ext cx="7924800" cy="584775"/>
          </a:xfrm>
          <a:prstGeom prst="rect">
            <a:avLst/>
          </a:prstGeom>
        </p:spPr>
        <p:txBody>
          <a:bodyPr wrap="square">
            <a:spAutoFit/>
          </a:bodyPr>
          <a:lstStyle/>
          <a:p>
            <a:pPr algn="ctr"/>
            <a:r>
              <a:rPr lang="en-US" dirty="0">
                <a:solidFill>
                  <a:srgbClr val="4C4C4C"/>
                </a:solidFill>
              </a:rPr>
              <a:t>* NOAA. What are El Niño and La Niña. National Ocean Service website, </a:t>
            </a:r>
            <a:r>
              <a:rPr lang="en-US" sz="1400" dirty="0">
                <a:solidFill>
                  <a:srgbClr val="4C4C4C"/>
                </a:solidFill>
              </a:rPr>
              <a:t>https://oceanservice.noaa.gov/facts/ninonina.html, accessed on 2/20/18.</a:t>
            </a:r>
            <a:endParaRPr lang="en-US" sz="1400" dirty="0"/>
          </a:p>
        </p:txBody>
      </p:sp>
      <p:sp>
        <p:nvSpPr>
          <p:cNvPr id="6" name="Rectangle 5"/>
          <p:cNvSpPr/>
          <p:nvPr/>
        </p:nvSpPr>
        <p:spPr>
          <a:xfrm>
            <a:off x="381000" y="1530395"/>
            <a:ext cx="4419600" cy="2585323"/>
          </a:xfrm>
          <a:prstGeom prst="rect">
            <a:avLst/>
          </a:prstGeom>
        </p:spPr>
        <p:txBody>
          <a:bodyPr wrap="square">
            <a:spAutoFit/>
          </a:bodyPr>
          <a:lstStyle/>
          <a:p>
            <a:r>
              <a:rPr lang="en-US" dirty="0">
                <a:solidFill>
                  <a:srgbClr val="4C4C4C"/>
                </a:solidFill>
                <a:latin typeface="Source Sans Pro"/>
              </a:rPr>
              <a:t>* </a:t>
            </a:r>
            <a:r>
              <a:rPr lang="en-US" b="1" dirty="0">
                <a:solidFill>
                  <a:srgbClr val="FF0000"/>
                </a:solidFill>
                <a:latin typeface="Source Sans Pro"/>
              </a:rPr>
              <a:t>El Niño </a:t>
            </a:r>
            <a:r>
              <a:rPr lang="en-US" dirty="0">
                <a:solidFill>
                  <a:srgbClr val="4C4C4C"/>
                </a:solidFill>
                <a:latin typeface="Source Sans Pro"/>
              </a:rPr>
              <a:t>means</a:t>
            </a:r>
            <a:r>
              <a:rPr lang="en-US" i="1" dirty="0">
                <a:solidFill>
                  <a:srgbClr val="4C4C4C"/>
                </a:solidFill>
                <a:latin typeface="Source Sans Pro"/>
              </a:rPr>
              <a:t> The Little Boy</a:t>
            </a:r>
            <a:r>
              <a:rPr lang="en-US" dirty="0">
                <a:solidFill>
                  <a:srgbClr val="4C4C4C"/>
                </a:solidFill>
                <a:latin typeface="Source Sans Pro"/>
              </a:rPr>
              <a:t>, or </a:t>
            </a:r>
            <a:r>
              <a:rPr lang="en-US" i="1" dirty="0">
                <a:solidFill>
                  <a:srgbClr val="4C4C4C"/>
                </a:solidFill>
                <a:latin typeface="Source Sans Pro"/>
              </a:rPr>
              <a:t>Christ Child</a:t>
            </a:r>
            <a:r>
              <a:rPr lang="en-US" dirty="0">
                <a:solidFill>
                  <a:srgbClr val="4C4C4C"/>
                </a:solidFill>
                <a:latin typeface="Source Sans Pro"/>
              </a:rPr>
              <a:t> in Spanish. El Niño was originally recognized by fishermen off the coast of South America in the 1600s, with the appearance of unusually warm water in the Pacific Ocean. The name was chosen based on the time of year (around December) during which these warm waters events tended to occur.</a:t>
            </a:r>
            <a:endParaRPr lang="en-US" dirty="0"/>
          </a:p>
        </p:txBody>
      </p:sp>
      <p:sp>
        <p:nvSpPr>
          <p:cNvPr id="2" name="Rectangle 1"/>
          <p:cNvSpPr/>
          <p:nvPr/>
        </p:nvSpPr>
        <p:spPr>
          <a:xfrm>
            <a:off x="5181600" y="228600"/>
            <a:ext cx="6858000" cy="5257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7"/>
          <p:cNvGrpSpPr>
            <a:grpSpLocks/>
          </p:cNvGrpSpPr>
          <p:nvPr/>
        </p:nvGrpSpPr>
        <p:grpSpPr bwMode="auto">
          <a:xfrm>
            <a:off x="76200" y="6459537"/>
            <a:ext cx="2595563" cy="398463"/>
            <a:chOff x="96" y="4080"/>
            <a:chExt cx="1635" cy="251"/>
          </a:xfrm>
        </p:grpSpPr>
        <p:sp>
          <p:nvSpPr>
            <p:cNvPr id="8" name="Text Box 68"/>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9" name="Picture 69" descr="USDA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70"/>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Tree>
    <p:extLst>
      <p:ext uri="{BB962C8B-B14F-4D97-AF65-F5344CB8AC3E}">
        <p14:creationId xmlns:p14="http://schemas.microsoft.com/office/powerpoint/2010/main" val="2808462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December to February Normal Conditions"/>
          <p:cNvPicPr>
            <a:picLocks noChangeAspect="1" noChangeArrowheads="1"/>
          </p:cNvPicPr>
          <p:nvPr/>
        </p:nvPicPr>
        <p:blipFill>
          <a:blip r:embed="rId2">
            <a:extLst>
              <a:ext uri="{28A0092B-C50C-407E-A947-70E740481C1C}">
                <a14:useLocalDpi xmlns:a14="http://schemas.microsoft.com/office/drawing/2010/main" val="0"/>
              </a:ext>
            </a:extLst>
          </a:blip>
          <a:srcRect b="9332"/>
          <a:stretch>
            <a:fillRect/>
          </a:stretch>
        </p:blipFill>
        <p:spPr bwMode="auto">
          <a:xfrm>
            <a:off x="0" y="0"/>
            <a:ext cx="6019800"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December to February Condi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0"/>
            <a:ext cx="6096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5308600" y="6550223"/>
            <a:ext cx="6883400" cy="307777"/>
          </a:xfrm>
          <a:prstGeom prst="rect">
            <a:avLst/>
          </a:prstGeom>
        </p:spPr>
        <p:txBody>
          <a:bodyPr wrap="square">
            <a:spAutoFit/>
          </a:bodyPr>
          <a:lstStyle/>
          <a:p>
            <a:r>
              <a:rPr lang="en-US" sz="1400" dirty="0"/>
              <a:t>http://www.cpc.ncep.noaa.gov/products/analysis_monitoring/ensocycle/enso_cycle.shtml</a:t>
            </a:r>
          </a:p>
        </p:txBody>
      </p:sp>
      <p:sp>
        <p:nvSpPr>
          <p:cNvPr id="2" name="TextBox 1"/>
          <p:cNvSpPr txBox="1"/>
          <p:nvPr/>
        </p:nvSpPr>
        <p:spPr>
          <a:xfrm>
            <a:off x="381000" y="4901594"/>
            <a:ext cx="4418325" cy="1200329"/>
          </a:xfrm>
          <a:prstGeom prst="rect">
            <a:avLst/>
          </a:prstGeom>
          <a:noFill/>
        </p:spPr>
        <p:txBody>
          <a:bodyPr wrap="square" rtlCol="0">
            <a:spAutoFit/>
          </a:bodyPr>
          <a:lstStyle/>
          <a:p>
            <a:pPr marL="285750" indent="-285750">
              <a:buFont typeface="Arial" panose="020B0604020202020204" pitchFamily="34" charset="0"/>
              <a:buChar char="•"/>
            </a:pPr>
            <a:r>
              <a:rPr lang="en-US" dirty="0"/>
              <a:t>Easterly winds at surface in eastern Pacific (upwelling of nutrient rich water)</a:t>
            </a:r>
          </a:p>
          <a:p>
            <a:endParaRPr lang="en-US" dirty="0"/>
          </a:p>
          <a:p>
            <a:pPr marL="285750" indent="-285750">
              <a:buFont typeface="Arial" panose="020B0604020202020204" pitchFamily="34" charset="0"/>
              <a:buChar char="•"/>
            </a:pPr>
            <a:r>
              <a:rPr lang="en-US" dirty="0"/>
              <a:t>Increased convection in western Pacific</a:t>
            </a:r>
          </a:p>
        </p:txBody>
      </p:sp>
      <p:sp>
        <p:nvSpPr>
          <p:cNvPr id="6" name="TextBox 5"/>
          <p:cNvSpPr txBox="1"/>
          <p:nvPr/>
        </p:nvSpPr>
        <p:spPr>
          <a:xfrm>
            <a:off x="6630675" y="4895671"/>
            <a:ext cx="5256525" cy="1200329"/>
          </a:xfrm>
          <a:prstGeom prst="rect">
            <a:avLst/>
          </a:prstGeom>
          <a:noFill/>
        </p:spPr>
        <p:txBody>
          <a:bodyPr wrap="square" rtlCol="0">
            <a:spAutoFit/>
          </a:bodyPr>
          <a:lstStyle/>
          <a:p>
            <a:pPr marL="285750" indent="-285750">
              <a:buFont typeface="Arial" panose="020B0604020202020204" pitchFamily="34" charset="0"/>
              <a:buChar char="•"/>
            </a:pPr>
            <a:r>
              <a:rPr lang="en-US" dirty="0"/>
              <a:t>Weak easterly or reversal of eastern easterlies (impedes upwelling / deeper thermocline)</a:t>
            </a:r>
          </a:p>
          <a:p>
            <a:endParaRPr lang="en-US" dirty="0"/>
          </a:p>
          <a:p>
            <a:pPr marL="285750" indent="-285750">
              <a:buFont typeface="Arial" panose="020B0604020202020204" pitchFamily="34" charset="0"/>
              <a:buChar char="•"/>
            </a:pPr>
            <a:r>
              <a:rPr lang="en-US" dirty="0"/>
              <a:t>Increased convection in central Pacific</a:t>
            </a:r>
          </a:p>
        </p:txBody>
      </p:sp>
      <p:grpSp>
        <p:nvGrpSpPr>
          <p:cNvPr id="7" name="Group 67"/>
          <p:cNvGrpSpPr>
            <a:grpSpLocks/>
          </p:cNvGrpSpPr>
          <p:nvPr/>
        </p:nvGrpSpPr>
        <p:grpSpPr bwMode="auto">
          <a:xfrm>
            <a:off x="76200" y="6459537"/>
            <a:ext cx="2595563" cy="398463"/>
            <a:chOff x="96" y="4080"/>
            <a:chExt cx="1635" cy="251"/>
          </a:xfrm>
        </p:grpSpPr>
        <p:sp>
          <p:nvSpPr>
            <p:cNvPr id="8" name="Text Box 68"/>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9" name="Picture 69" descr="USDA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70"/>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Tree>
    <p:extLst>
      <p:ext uri="{BB962C8B-B14F-4D97-AF65-F5344CB8AC3E}">
        <p14:creationId xmlns:p14="http://schemas.microsoft.com/office/powerpoint/2010/main" val="2023278795"/>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81000" y="1530395"/>
            <a:ext cx="4495800" cy="3139321"/>
          </a:xfrm>
          <a:prstGeom prst="rect">
            <a:avLst/>
          </a:prstGeom>
        </p:spPr>
        <p:txBody>
          <a:bodyPr wrap="square">
            <a:spAutoFit/>
          </a:bodyPr>
          <a:lstStyle/>
          <a:p>
            <a:r>
              <a:rPr lang="en-US" b="1" dirty="0">
                <a:latin typeface="Source Sans Pro"/>
              </a:rPr>
              <a:t>*</a:t>
            </a:r>
            <a:r>
              <a:rPr lang="en-US" b="1" dirty="0">
                <a:solidFill>
                  <a:schemeClr val="tx2"/>
                </a:solidFill>
                <a:latin typeface="Source Sans Pro"/>
              </a:rPr>
              <a:t> La Niña </a:t>
            </a:r>
            <a:r>
              <a:rPr lang="en-US" dirty="0">
                <a:solidFill>
                  <a:srgbClr val="4C4C4C"/>
                </a:solidFill>
                <a:latin typeface="Source Sans Pro"/>
              </a:rPr>
              <a:t>means </a:t>
            </a:r>
            <a:r>
              <a:rPr lang="en-US" i="1" dirty="0">
                <a:solidFill>
                  <a:srgbClr val="4C4C4C"/>
                </a:solidFill>
                <a:latin typeface="Source Sans Pro"/>
              </a:rPr>
              <a:t>The Little Girl</a:t>
            </a:r>
            <a:r>
              <a:rPr lang="en-US" dirty="0">
                <a:solidFill>
                  <a:srgbClr val="4C4C4C"/>
                </a:solidFill>
                <a:latin typeface="Source Sans Pro"/>
              </a:rPr>
              <a:t> in Spanish. La Niña is also sometimes called</a:t>
            </a:r>
            <a:r>
              <a:rPr lang="en-US" i="1" dirty="0">
                <a:solidFill>
                  <a:srgbClr val="4C4C4C"/>
                </a:solidFill>
                <a:latin typeface="Source Sans Pro"/>
              </a:rPr>
              <a:t> El Viejo</a:t>
            </a:r>
            <a:r>
              <a:rPr lang="en-US" dirty="0">
                <a:solidFill>
                  <a:srgbClr val="4C4C4C"/>
                </a:solidFill>
                <a:latin typeface="Source Sans Pro"/>
              </a:rPr>
              <a:t>, </a:t>
            </a:r>
            <a:r>
              <a:rPr lang="en-US" i="1" dirty="0">
                <a:solidFill>
                  <a:srgbClr val="4C4C4C"/>
                </a:solidFill>
                <a:latin typeface="Source Sans Pro"/>
              </a:rPr>
              <a:t>anti-El Niño</a:t>
            </a:r>
            <a:r>
              <a:rPr lang="en-US" dirty="0">
                <a:solidFill>
                  <a:srgbClr val="4C4C4C"/>
                </a:solidFill>
                <a:latin typeface="Source Sans Pro"/>
              </a:rPr>
              <a:t>, or simply "</a:t>
            </a:r>
            <a:r>
              <a:rPr lang="en-US" i="1" dirty="0">
                <a:solidFill>
                  <a:srgbClr val="4C4C4C"/>
                </a:solidFill>
                <a:latin typeface="Source Sans Pro"/>
              </a:rPr>
              <a:t>a cold event.</a:t>
            </a:r>
            <a:r>
              <a:rPr lang="en-US" dirty="0">
                <a:solidFill>
                  <a:srgbClr val="4C4C4C"/>
                </a:solidFill>
                <a:latin typeface="Source Sans Pro"/>
              </a:rPr>
              <a:t>“</a:t>
            </a:r>
          </a:p>
          <a:p>
            <a:pPr marL="285750" indent="-285750">
              <a:buFont typeface="Arial" panose="020B0604020202020204" pitchFamily="34" charset="0"/>
              <a:buChar char="•"/>
            </a:pPr>
            <a:endParaRPr lang="en-US" dirty="0">
              <a:solidFill>
                <a:srgbClr val="4C4C4C"/>
              </a:solidFill>
              <a:latin typeface="Source Sans Pro"/>
            </a:endParaRPr>
          </a:p>
          <a:p>
            <a:r>
              <a:rPr lang="en-US" dirty="0">
                <a:solidFill>
                  <a:srgbClr val="4C4C4C"/>
                </a:solidFill>
                <a:latin typeface="Source Sans Pro"/>
              </a:rPr>
              <a:t>La Niña episodes represent periods of below-average sea surface temperatures across the east-central Equatorial Pacific. Global climate La Niña impacts tend to be opposite those of El Niño impacts. In the tropics, ocean temperature variations in La Niña also tend to be opposite those of El Niño.</a:t>
            </a:r>
            <a:endParaRPr lang="en-US" b="0" i="0" dirty="0">
              <a:solidFill>
                <a:srgbClr val="4C4C4C"/>
              </a:solidFill>
              <a:effectLst/>
              <a:latin typeface="Source Sans Pro"/>
            </a:endParaRPr>
          </a:p>
        </p:txBody>
      </p:sp>
      <p:sp>
        <p:nvSpPr>
          <p:cNvPr id="8" name="Rectangle 7"/>
          <p:cNvSpPr/>
          <p:nvPr/>
        </p:nvSpPr>
        <p:spPr>
          <a:xfrm>
            <a:off x="5181600" y="228600"/>
            <a:ext cx="6858000" cy="5257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El Niño was named by Peruvian fishers who noticed that the warming of ocean surface waters reduced their anchovy catch. Here fishers pull a load of anchovies off the coast of Peru during normal ocean condi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8874" y="476933"/>
            <a:ext cx="5423451" cy="35814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562599" y="4300384"/>
            <a:ext cx="6096000" cy="646331"/>
          </a:xfrm>
          <a:prstGeom prst="rect">
            <a:avLst/>
          </a:prstGeom>
        </p:spPr>
        <p:txBody>
          <a:bodyPr>
            <a:spAutoFit/>
          </a:bodyPr>
          <a:lstStyle/>
          <a:p>
            <a:r>
              <a:rPr lang="en-US" sz="1200" dirty="0">
                <a:solidFill>
                  <a:srgbClr val="808080"/>
                </a:solidFill>
                <a:latin typeface="Helvetica Neue"/>
              </a:rPr>
              <a:t>El Niño was named by Peruvian fishers who noticed that the warming of ocean surface waters reduced their anchovy catch. Here fishers pull a load of anchovies off the coast of Peru during normal ocean conditions</a:t>
            </a:r>
            <a:endParaRPr lang="en-US" sz="1200" dirty="0"/>
          </a:p>
        </p:txBody>
      </p:sp>
      <p:sp>
        <p:nvSpPr>
          <p:cNvPr id="4" name="Rectangle 3"/>
          <p:cNvSpPr/>
          <p:nvPr/>
        </p:nvSpPr>
        <p:spPr>
          <a:xfrm>
            <a:off x="5562599" y="5000122"/>
            <a:ext cx="6096000" cy="276999"/>
          </a:xfrm>
          <a:prstGeom prst="rect">
            <a:avLst/>
          </a:prstGeom>
        </p:spPr>
        <p:txBody>
          <a:bodyPr>
            <a:spAutoFit/>
          </a:bodyPr>
          <a:lstStyle/>
          <a:p>
            <a:r>
              <a:rPr lang="en-US" sz="1200" dirty="0"/>
              <a:t>http://www.waterencyclopedia.com/Da-En/El-Ni-o-and-La-Ni-a.html</a:t>
            </a:r>
          </a:p>
        </p:txBody>
      </p:sp>
      <p:grpSp>
        <p:nvGrpSpPr>
          <p:cNvPr id="9" name="Group 67"/>
          <p:cNvGrpSpPr>
            <a:grpSpLocks/>
          </p:cNvGrpSpPr>
          <p:nvPr/>
        </p:nvGrpSpPr>
        <p:grpSpPr bwMode="auto">
          <a:xfrm>
            <a:off x="76200" y="6459537"/>
            <a:ext cx="2595563" cy="398463"/>
            <a:chOff x="96" y="4080"/>
            <a:chExt cx="1635" cy="251"/>
          </a:xfrm>
        </p:grpSpPr>
        <p:sp>
          <p:nvSpPr>
            <p:cNvPr id="10" name="Text Box 68"/>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11" name="Picture 69" descr="USDA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70"/>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
        <p:nvSpPr>
          <p:cNvPr id="13" name="Rectangle 12"/>
          <p:cNvSpPr/>
          <p:nvPr/>
        </p:nvSpPr>
        <p:spPr>
          <a:xfrm>
            <a:off x="4267200" y="6273225"/>
            <a:ext cx="7924800" cy="584775"/>
          </a:xfrm>
          <a:prstGeom prst="rect">
            <a:avLst/>
          </a:prstGeom>
        </p:spPr>
        <p:txBody>
          <a:bodyPr wrap="square">
            <a:spAutoFit/>
          </a:bodyPr>
          <a:lstStyle/>
          <a:p>
            <a:pPr algn="ctr"/>
            <a:r>
              <a:rPr lang="en-US" dirty="0">
                <a:solidFill>
                  <a:srgbClr val="4C4C4C"/>
                </a:solidFill>
              </a:rPr>
              <a:t>* NOAA. What are El Niño and La Niña. National Ocean Service website, </a:t>
            </a:r>
            <a:r>
              <a:rPr lang="en-US" sz="1400" dirty="0">
                <a:solidFill>
                  <a:srgbClr val="4C4C4C"/>
                </a:solidFill>
              </a:rPr>
              <a:t>https://oceanservice.noaa.gov/facts/ninonina.html, accessed on 2/20/18.</a:t>
            </a:r>
            <a:endParaRPr lang="en-US" sz="1400" dirty="0"/>
          </a:p>
        </p:txBody>
      </p:sp>
    </p:spTree>
    <p:extLst>
      <p:ext uri="{BB962C8B-B14F-4D97-AF65-F5344CB8AC3E}">
        <p14:creationId xmlns:p14="http://schemas.microsoft.com/office/powerpoint/2010/main" val="2257629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pc.ncep.noaa.gov/products/analysis_monitoring/ensocycle/djfschem_lanina.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0"/>
            <a:ext cx="60960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December to February Normal Conditions"/>
          <p:cNvPicPr>
            <a:picLocks noChangeAspect="1" noChangeArrowheads="1"/>
          </p:cNvPicPr>
          <p:nvPr/>
        </p:nvPicPr>
        <p:blipFill>
          <a:blip r:embed="rId3">
            <a:extLst>
              <a:ext uri="{28A0092B-C50C-407E-A947-70E740481C1C}">
                <a14:useLocalDpi xmlns:a14="http://schemas.microsoft.com/office/drawing/2010/main" val="0"/>
              </a:ext>
            </a:extLst>
          </a:blip>
          <a:srcRect b="9332"/>
          <a:stretch>
            <a:fillRect/>
          </a:stretch>
        </p:blipFill>
        <p:spPr bwMode="auto">
          <a:xfrm>
            <a:off x="0" y="0"/>
            <a:ext cx="6019800"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67"/>
          <p:cNvGrpSpPr>
            <a:grpSpLocks/>
          </p:cNvGrpSpPr>
          <p:nvPr/>
        </p:nvGrpSpPr>
        <p:grpSpPr bwMode="auto">
          <a:xfrm>
            <a:off x="76200" y="6459537"/>
            <a:ext cx="2595563" cy="398463"/>
            <a:chOff x="96" y="4080"/>
            <a:chExt cx="1635" cy="251"/>
          </a:xfrm>
        </p:grpSpPr>
        <p:sp>
          <p:nvSpPr>
            <p:cNvPr id="7" name="Text Box 68"/>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8" name="Picture 69" descr="USDA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70"/>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
        <p:nvSpPr>
          <p:cNvPr id="10" name="TextBox 9"/>
          <p:cNvSpPr txBox="1"/>
          <p:nvPr/>
        </p:nvSpPr>
        <p:spPr>
          <a:xfrm>
            <a:off x="381000" y="4901594"/>
            <a:ext cx="4418325" cy="1200329"/>
          </a:xfrm>
          <a:prstGeom prst="rect">
            <a:avLst/>
          </a:prstGeom>
          <a:noFill/>
        </p:spPr>
        <p:txBody>
          <a:bodyPr wrap="square" rtlCol="0">
            <a:spAutoFit/>
          </a:bodyPr>
          <a:lstStyle/>
          <a:p>
            <a:pPr marL="285750" indent="-285750">
              <a:buFont typeface="Arial" panose="020B0604020202020204" pitchFamily="34" charset="0"/>
              <a:buChar char="•"/>
            </a:pPr>
            <a:r>
              <a:rPr lang="en-US" dirty="0"/>
              <a:t>Easterly winds at surface in eastern Pacific (upwelling of nutrient rich water)</a:t>
            </a:r>
          </a:p>
          <a:p>
            <a:endParaRPr lang="en-US" dirty="0"/>
          </a:p>
          <a:p>
            <a:pPr marL="285750" indent="-285750">
              <a:buFont typeface="Arial" panose="020B0604020202020204" pitchFamily="34" charset="0"/>
              <a:buChar char="•"/>
            </a:pPr>
            <a:r>
              <a:rPr lang="en-US" dirty="0"/>
              <a:t>Increased convection in western Pacific</a:t>
            </a:r>
          </a:p>
        </p:txBody>
      </p:sp>
      <p:sp>
        <p:nvSpPr>
          <p:cNvPr id="11" name="TextBox 10"/>
          <p:cNvSpPr txBox="1"/>
          <p:nvPr/>
        </p:nvSpPr>
        <p:spPr>
          <a:xfrm>
            <a:off x="6400800" y="4895671"/>
            <a:ext cx="5638799" cy="1200329"/>
          </a:xfrm>
          <a:prstGeom prst="rect">
            <a:avLst/>
          </a:prstGeom>
          <a:noFill/>
        </p:spPr>
        <p:txBody>
          <a:bodyPr wrap="square" rtlCol="0">
            <a:spAutoFit/>
          </a:bodyPr>
          <a:lstStyle/>
          <a:p>
            <a:pPr marL="285750" indent="-285750">
              <a:buFont typeface="Arial" panose="020B0604020202020204" pitchFamily="34" charset="0"/>
              <a:buChar char="•"/>
            </a:pPr>
            <a:r>
              <a:rPr lang="en-US" dirty="0"/>
              <a:t>Stronger surface easterlies in eastern Pacific (accentuates upwelling / thermocline closer to surface)</a:t>
            </a:r>
          </a:p>
          <a:p>
            <a:endParaRPr lang="en-US" dirty="0"/>
          </a:p>
          <a:p>
            <a:pPr marL="285750" indent="-285750">
              <a:buFont typeface="Arial" panose="020B0604020202020204" pitchFamily="34" charset="0"/>
              <a:buChar char="•"/>
            </a:pPr>
            <a:r>
              <a:rPr lang="en-US" dirty="0"/>
              <a:t>Increased convection in western Pacific</a:t>
            </a:r>
          </a:p>
        </p:txBody>
      </p:sp>
      <p:sp>
        <p:nvSpPr>
          <p:cNvPr id="12" name="Rectangle 11"/>
          <p:cNvSpPr/>
          <p:nvPr/>
        </p:nvSpPr>
        <p:spPr>
          <a:xfrm>
            <a:off x="5308600" y="6550223"/>
            <a:ext cx="6883400" cy="307777"/>
          </a:xfrm>
          <a:prstGeom prst="rect">
            <a:avLst/>
          </a:prstGeom>
        </p:spPr>
        <p:txBody>
          <a:bodyPr wrap="square">
            <a:spAutoFit/>
          </a:bodyPr>
          <a:lstStyle/>
          <a:p>
            <a:r>
              <a:rPr lang="en-US" sz="1400" dirty="0"/>
              <a:t>http://www.cpc.ncep.noaa.gov/products/analysis_monitoring/ensocycle/enso_cycle.shtml</a:t>
            </a:r>
          </a:p>
        </p:txBody>
      </p:sp>
    </p:spTree>
    <p:extLst>
      <p:ext uri="{BB962C8B-B14F-4D97-AF65-F5344CB8AC3E}">
        <p14:creationId xmlns:p14="http://schemas.microsoft.com/office/powerpoint/2010/main" val="3424446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4B2FF910-ED32-48B8-AAD9-7F9487AE7B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336" y="9269"/>
            <a:ext cx="9287337" cy="543284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31495246-08AD-48CC-9C4C-07BDF27295CE}"/>
              </a:ext>
            </a:extLst>
          </p:cNvPr>
          <p:cNvSpPr/>
          <p:nvPr/>
        </p:nvSpPr>
        <p:spPr>
          <a:xfrm>
            <a:off x="8027014" y="6340898"/>
            <a:ext cx="4164986" cy="646331"/>
          </a:xfrm>
          <a:prstGeom prst="rect">
            <a:avLst/>
          </a:prstGeom>
        </p:spPr>
        <p:txBody>
          <a:bodyPr wrap="none">
            <a:spAutoFit/>
          </a:bodyPr>
          <a:lstStyle/>
          <a:p>
            <a:r>
              <a:rPr lang="en-US" dirty="0">
                <a:hlinkClick r:id="rId3"/>
              </a:rPr>
              <a:t>https://www.weather.gov/jetstream/enso</a:t>
            </a:r>
            <a:endParaRPr lang="en-US" dirty="0"/>
          </a:p>
          <a:p>
            <a:endParaRPr lang="en-US" dirty="0"/>
          </a:p>
        </p:txBody>
      </p:sp>
      <p:sp>
        <p:nvSpPr>
          <p:cNvPr id="6" name="Rectangle 5">
            <a:extLst>
              <a:ext uri="{FF2B5EF4-FFF2-40B4-BE49-F238E27FC236}">
                <a16:creationId xmlns:a16="http://schemas.microsoft.com/office/drawing/2014/main" id="{863F8C0A-FC12-45B3-A6AC-0D8272FFD3AB}"/>
              </a:ext>
            </a:extLst>
          </p:cNvPr>
          <p:cNvSpPr/>
          <p:nvPr/>
        </p:nvSpPr>
        <p:spPr>
          <a:xfrm>
            <a:off x="272139" y="5718864"/>
            <a:ext cx="11778343" cy="584775"/>
          </a:xfrm>
          <a:prstGeom prst="rect">
            <a:avLst/>
          </a:prstGeom>
        </p:spPr>
        <p:txBody>
          <a:bodyPr wrap="square">
            <a:spAutoFit/>
          </a:bodyPr>
          <a:lstStyle/>
          <a:p>
            <a:pPr fontAlgn="base"/>
            <a:r>
              <a:rPr lang="en-US" sz="1600" i="1" dirty="0">
                <a:solidFill>
                  <a:srgbClr val="000000"/>
                </a:solidFill>
                <a:latin typeface="Arial" panose="020B0604020202020204" pitchFamily="34" charset="0"/>
              </a:rPr>
              <a:t>“During El Niño conditions, the average air pressure is higher in Darwin than in Tahiti. Therefore, the change in air pressures in the South Pacific and water temperature in the East Pacific Ocean, 8,000 miles (13,000 km) away, are related.”</a:t>
            </a:r>
            <a:endParaRPr lang="en-US" sz="1600" b="0" i="1" dirty="0">
              <a:solidFill>
                <a:srgbClr val="000000"/>
              </a:solidFill>
              <a:effectLst/>
              <a:latin typeface="Arial" panose="020B0604020202020204" pitchFamily="34" charset="0"/>
            </a:endParaRPr>
          </a:p>
        </p:txBody>
      </p:sp>
      <p:sp>
        <p:nvSpPr>
          <p:cNvPr id="7" name="TextBox 6">
            <a:extLst>
              <a:ext uri="{FF2B5EF4-FFF2-40B4-BE49-F238E27FC236}">
                <a16:creationId xmlns:a16="http://schemas.microsoft.com/office/drawing/2014/main" id="{94E62378-CCCC-4F95-89BE-22029A17E4DB}"/>
              </a:ext>
            </a:extLst>
          </p:cNvPr>
          <p:cNvSpPr txBox="1"/>
          <p:nvPr/>
        </p:nvSpPr>
        <p:spPr>
          <a:xfrm>
            <a:off x="10022526" y="4551467"/>
            <a:ext cx="2044727" cy="369332"/>
          </a:xfrm>
          <a:prstGeom prst="rect">
            <a:avLst/>
          </a:prstGeom>
          <a:noFill/>
        </p:spPr>
        <p:txBody>
          <a:bodyPr wrap="none" rtlCol="0">
            <a:spAutoFit/>
          </a:bodyPr>
          <a:lstStyle/>
          <a:p>
            <a:r>
              <a:rPr lang="en-US" dirty="0"/>
              <a:t>(Sir Gilbert Walker)</a:t>
            </a:r>
          </a:p>
        </p:txBody>
      </p:sp>
      <p:grpSp>
        <p:nvGrpSpPr>
          <p:cNvPr id="8" name="Group 67">
            <a:extLst>
              <a:ext uri="{FF2B5EF4-FFF2-40B4-BE49-F238E27FC236}">
                <a16:creationId xmlns:a16="http://schemas.microsoft.com/office/drawing/2014/main" id="{17831EBD-C4EC-4FA1-AEE9-1C18EE6053E6}"/>
              </a:ext>
            </a:extLst>
          </p:cNvPr>
          <p:cNvGrpSpPr>
            <a:grpSpLocks/>
          </p:cNvGrpSpPr>
          <p:nvPr/>
        </p:nvGrpSpPr>
        <p:grpSpPr bwMode="auto">
          <a:xfrm>
            <a:off x="76200" y="6459537"/>
            <a:ext cx="2595563" cy="398463"/>
            <a:chOff x="96" y="4080"/>
            <a:chExt cx="1635" cy="251"/>
          </a:xfrm>
        </p:grpSpPr>
        <p:sp>
          <p:nvSpPr>
            <p:cNvPr id="9" name="Text Box 68">
              <a:extLst>
                <a:ext uri="{FF2B5EF4-FFF2-40B4-BE49-F238E27FC236}">
                  <a16:creationId xmlns:a16="http://schemas.microsoft.com/office/drawing/2014/main" id="{1DD4B58D-7692-4379-BF10-232D4040A93E}"/>
                </a:ext>
              </a:extLst>
            </p:cNvPr>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10" name="Picture 69" descr="USDALOGO">
              <a:extLst>
                <a:ext uri="{FF2B5EF4-FFF2-40B4-BE49-F238E27FC236}">
                  <a16:creationId xmlns:a16="http://schemas.microsoft.com/office/drawing/2014/main" id="{C5A7D20A-02D9-4E8B-AA0A-0562BE7F39E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70">
              <a:extLst>
                <a:ext uri="{FF2B5EF4-FFF2-40B4-BE49-F238E27FC236}">
                  <a16:creationId xmlns:a16="http://schemas.microsoft.com/office/drawing/2014/main" id="{C29074E0-3594-45D9-80C6-67D525F08E0E}"/>
                </a:ext>
              </a:extLst>
            </p:cNvPr>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
        <p:nvSpPr>
          <p:cNvPr id="2" name="TextBox 1">
            <a:extLst>
              <a:ext uri="{FF2B5EF4-FFF2-40B4-BE49-F238E27FC236}">
                <a16:creationId xmlns:a16="http://schemas.microsoft.com/office/drawing/2014/main" id="{21A387C2-5B17-4CED-A115-DFB2ED6BCF51}"/>
              </a:ext>
            </a:extLst>
          </p:cNvPr>
          <p:cNvSpPr txBox="1"/>
          <p:nvPr/>
        </p:nvSpPr>
        <p:spPr>
          <a:xfrm>
            <a:off x="10189029" y="1066796"/>
            <a:ext cx="1542410" cy="646331"/>
          </a:xfrm>
          <a:prstGeom prst="rect">
            <a:avLst/>
          </a:prstGeom>
          <a:noFill/>
        </p:spPr>
        <p:txBody>
          <a:bodyPr wrap="none" rtlCol="0">
            <a:spAutoFit/>
          </a:bodyPr>
          <a:lstStyle/>
          <a:p>
            <a:r>
              <a:rPr lang="en-US" sz="3600" u="sng" dirty="0"/>
              <a:t>E</a:t>
            </a:r>
            <a:r>
              <a:rPr lang="en-US" sz="3600" dirty="0"/>
              <a:t>l </a:t>
            </a:r>
            <a:r>
              <a:rPr lang="en-US" sz="3600" u="sng" dirty="0"/>
              <a:t>N</a:t>
            </a:r>
            <a:r>
              <a:rPr lang="en-US" sz="3600" dirty="0"/>
              <a:t>iño</a:t>
            </a:r>
          </a:p>
        </p:txBody>
      </p:sp>
      <p:sp>
        <p:nvSpPr>
          <p:cNvPr id="12" name="TextBox 11">
            <a:extLst>
              <a:ext uri="{FF2B5EF4-FFF2-40B4-BE49-F238E27FC236}">
                <a16:creationId xmlns:a16="http://schemas.microsoft.com/office/drawing/2014/main" id="{4C65EA4D-40E9-4A32-86A1-E2C47274CA14}"/>
              </a:ext>
            </a:extLst>
          </p:cNvPr>
          <p:cNvSpPr txBox="1"/>
          <p:nvPr/>
        </p:nvSpPr>
        <p:spPr>
          <a:xfrm>
            <a:off x="9886607" y="3227208"/>
            <a:ext cx="2147254" cy="1200329"/>
          </a:xfrm>
          <a:prstGeom prst="rect">
            <a:avLst/>
          </a:prstGeom>
          <a:noFill/>
        </p:spPr>
        <p:txBody>
          <a:bodyPr wrap="none" rtlCol="0">
            <a:spAutoFit/>
          </a:bodyPr>
          <a:lstStyle/>
          <a:p>
            <a:pPr algn="ctr"/>
            <a:r>
              <a:rPr lang="en-US" sz="3600" u="sng" dirty="0"/>
              <a:t>S</a:t>
            </a:r>
            <a:r>
              <a:rPr lang="en-US" sz="3600" dirty="0"/>
              <a:t>outhern</a:t>
            </a:r>
          </a:p>
          <a:p>
            <a:pPr algn="ctr"/>
            <a:r>
              <a:rPr lang="en-US" sz="3600" u="sng" dirty="0"/>
              <a:t>O</a:t>
            </a:r>
            <a:r>
              <a:rPr lang="en-US" sz="3600" dirty="0"/>
              <a:t>scillation</a:t>
            </a:r>
          </a:p>
        </p:txBody>
      </p:sp>
      <p:sp>
        <p:nvSpPr>
          <p:cNvPr id="3" name="TextBox 2">
            <a:extLst>
              <a:ext uri="{FF2B5EF4-FFF2-40B4-BE49-F238E27FC236}">
                <a16:creationId xmlns:a16="http://schemas.microsoft.com/office/drawing/2014/main" id="{4E61F6C9-3EFF-4AFA-BF6A-06FAFA3A5EB9}"/>
              </a:ext>
            </a:extLst>
          </p:cNvPr>
          <p:cNvSpPr txBox="1"/>
          <p:nvPr/>
        </p:nvSpPr>
        <p:spPr>
          <a:xfrm>
            <a:off x="10548258" y="1935319"/>
            <a:ext cx="644728" cy="1200329"/>
          </a:xfrm>
          <a:prstGeom prst="rect">
            <a:avLst/>
          </a:prstGeom>
          <a:noFill/>
        </p:spPr>
        <p:txBody>
          <a:bodyPr wrap="none" rtlCol="0">
            <a:spAutoFit/>
          </a:bodyPr>
          <a:lstStyle/>
          <a:p>
            <a:r>
              <a:rPr lang="en-US" sz="7200" dirty="0"/>
              <a:t>+</a:t>
            </a:r>
          </a:p>
        </p:txBody>
      </p:sp>
      <p:sp>
        <p:nvSpPr>
          <p:cNvPr id="13" name="TextBox 12">
            <a:extLst>
              <a:ext uri="{FF2B5EF4-FFF2-40B4-BE49-F238E27FC236}">
                <a16:creationId xmlns:a16="http://schemas.microsoft.com/office/drawing/2014/main" id="{9DDF0B5A-23D0-436A-8A7D-55A052550D11}"/>
              </a:ext>
            </a:extLst>
          </p:cNvPr>
          <p:cNvSpPr txBox="1"/>
          <p:nvPr/>
        </p:nvSpPr>
        <p:spPr>
          <a:xfrm>
            <a:off x="10185178" y="242799"/>
            <a:ext cx="1370888" cy="646331"/>
          </a:xfrm>
          <a:prstGeom prst="rect">
            <a:avLst/>
          </a:prstGeom>
          <a:noFill/>
        </p:spPr>
        <p:txBody>
          <a:bodyPr wrap="none" rtlCol="0">
            <a:spAutoFit/>
          </a:bodyPr>
          <a:lstStyle/>
          <a:p>
            <a:r>
              <a:rPr lang="en-US" sz="3600" b="1" dirty="0"/>
              <a:t>ENSO:</a:t>
            </a:r>
          </a:p>
        </p:txBody>
      </p:sp>
      <p:sp>
        <p:nvSpPr>
          <p:cNvPr id="15" name="TextBox 14">
            <a:extLst>
              <a:ext uri="{FF2B5EF4-FFF2-40B4-BE49-F238E27FC236}">
                <a16:creationId xmlns:a16="http://schemas.microsoft.com/office/drawing/2014/main" id="{DF76447E-DEA6-4282-A1AE-BDFFF4884A81}"/>
              </a:ext>
            </a:extLst>
          </p:cNvPr>
          <p:cNvSpPr txBox="1"/>
          <p:nvPr/>
        </p:nvSpPr>
        <p:spPr>
          <a:xfrm>
            <a:off x="9988651" y="1717200"/>
            <a:ext cx="1851212" cy="369332"/>
          </a:xfrm>
          <a:prstGeom prst="rect">
            <a:avLst/>
          </a:prstGeom>
          <a:noFill/>
        </p:spPr>
        <p:txBody>
          <a:bodyPr wrap="none" rtlCol="0">
            <a:spAutoFit/>
          </a:bodyPr>
          <a:lstStyle/>
          <a:p>
            <a:r>
              <a:rPr lang="en-US" dirty="0"/>
              <a:t>(Peruvian Fishers)</a:t>
            </a:r>
          </a:p>
        </p:txBody>
      </p:sp>
    </p:spTree>
    <p:extLst>
      <p:ext uri="{BB962C8B-B14F-4D97-AF65-F5344CB8AC3E}">
        <p14:creationId xmlns:p14="http://schemas.microsoft.com/office/powerpoint/2010/main" val="1067712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67"/>
          <p:cNvGrpSpPr>
            <a:grpSpLocks/>
          </p:cNvGrpSpPr>
          <p:nvPr/>
        </p:nvGrpSpPr>
        <p:grpSpPr bwMode="auto">
          <a:xfrm>
            <a:off x="76200" y="6459537"/>
            <a:ext cx="2595563" cy="398463"/>
            <a:chOff x="96" y="4080"/>
            <a:chExt cx="1635" cy="251"/>
          </a:xfrm>
        </p:grpSpPr>
        <p:sp>
          <p:nvSpPr>
            <p:cNvPr id="7" name="Text Box 68"/>
            <p:cNvSpPr txBox="1">
              <a:spLocks noChangeArrowheads="1"/>
            </p:cNvSpPr>
            <p:nvPr/>
          </p:nvSpPr>
          <p:spPr bwMode="auto">
            <a:xfrm>
              <a:off x="385" y="4080"/>
              <a:ext cx="134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003399"/>
                  </a:solidFill>
                  <a:latin typeface="Arial" charset="0"/>
                </a:rPr>
                <a:t>Agricultural Weather Assessments</a:t>
              </a:r>
            </a:p>
          </p:txBody>
        </p:sp>
        <p:pic>
          <p:nvPicPr>
            <p:cNvPr id="8" name="Picture 69" descr="USDA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 y="4107"/>
              <a:ext cx="2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70"/>
            <p:cNvSpPr txBox="1">
              <a:spLocks noChangeArrowheads="1"/>
            </p:cNvSpPr>
            <p:nvPr/>
          </p:nvSpPr>
          <p:spPr bwMode="auto">
            <a:xfrm>
              <a:off x="387" y="4176"/>
              <a:ext cx="12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000" dirty="0">
                  <a:solidFill>
                    <a:srgbClr val="37914C"/>
                  </a:solidFill>
                  <a:latin typeface="Arial" charset="0"/>
                </a:rPr>
                <a:t>World Agricultural Outlook Board</a:t>
              </a:r>
            </a:p>
          </p:txBody>
        </p:sp>
      </p:grpSp>
      <p:sp>
        <p:nvSpPr>
          <p:cNvPr id="10" name="Rectangle 9"/>
          <p:cNvSpPr/>
          <p:nvPr/>
        </p:nvSpPr>
        <p:spPr>
          <a:xfrm>
            <a:off x="4419600" y="6396335"/>
            <a:ext cx="7239000" cy="461665"/>
          </a:xfrm>
          <a:prstGeom prst="rect">
            <a:avLst/>
          </a:prstGeom>
        </p:spPr>
        <p:txBody>
          <a:bodyPr wrap="square">
            <a:spAutoFit/>
          </a:bodyPr>
          <a:lstStyle/>
          <a:p>
            <a:pPr algn="ctr" fontAlgn="base"/>
            <a:r>
              <a:rPr lang="en-US" sz="1200" b="1" dirty="0"/>
              <a:t>From: The Walker Circulation: ENSO's atmospheric buddy (Tom Di </a:t>
            </a:r>
            <a:r>
              <a:rPr lang="en-US" sz="1200" b="1" dirty="0" err="1"/>
              <a:t>Liberto</a:t>
            </a:r>
            <a:r>
              <a:rPr lang="en-US" sz="1200" b="1" dirty="0"/>
              <a:t>, August 1, 2014)</a:t>
            </a:r>
            <a:endParaRPr lang="en-US" sz="1200" u="sng" dirty="0"/>
          </a:p>
          <a:p>
            <a:pPr algn="ctr" fontAlgn="base"/>
            <a:r>
              <a:rPr lang="en-US" sz="1100" dirty="0"/>
              <a:t>https://www.climate.gov/news-features/blogs/enso/walker-circulation-ensos-atmospheric-buddy</a:t>
            </a:r>
          </a:p>
        </p:txBody>
      </p:sp>
      <p:pic>
        <p:nvPicPr>
          <p:cNvPr id="11" name="Picture 10" descr="Walker_LaNina_2colorSSTA_6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210384"/>
            <a:ext cx="12192000" cy="318595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www.climate.gov/sites/default/files/Walker_Neutral_larg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48" y="1"/>
            <a:ext cx="12177252" cy="3200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616858" y="3104320"/>
            <a:ext cx="2196820" cy="369332"/>
          </a:xfrm>
          <a:prstGeom prst="rect">
            <a:avLst/>
          </a:prstGeom>
          <a:noFill/>
        </p:spPr>
        <p:txBody>
          <a:bodyPr wrap="none" rtlCol="0">
            <a:spAutoFit/>
          </a:bodyPr>
          <a:lstStyle/>
          <a:p>
            <a:r>
              <a:rPr lang="en-US" b="1" i="1" dirty="0">
                <a:solidFill>
                  <a:srgbClr val="C00000"/>
                </a:solidFill>
              </a:rPr>
              <a:t>Enhanced Circulation</a:t>
            </a:r>
          </a:p>
        </p:txBody>
      </p:sp>
      <p:sp>
        <p:nvSpPr>
          <p:cNvPr id="13" name="Rounded Rectangle 12"/>
          <p:cNvSpPr/>
          <p:nvPr/>
        </p:nvSpPr>
        <p:spPr>
          <a:xfrm>
            <a:off x="4166647" y="3450210"/>
            <a:ext cx="5835956" cy="1536569"/>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1057375" y="3461205"/>
            <a:ext cx="2458824" cy="1525574"/>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123739" y="3091935"/>
            <a:ext cx="2291974" cy="369332"/>
          </a:xfrm>
          <a:prstGeom prst="rect">
            <a:avLst/>
          </a:prstGeom>
          <a:noFill/>
        </p:spPr>
        <p:txBody>
          <a:bodyPr wrap="none" rtlCol="0">
            <a:spAutoFit/>
          </a:bodyPr>
          <a:lstStyle/>
          <a:p>
            <a:r>
              <a:rPr lang="en-US" b="1" i="1" dirty="0">
                <a:solidFill>
                  <a:srgbClr val="C00000"/>
                </a:solidFill>
              </a:rPr>
              <a:t>Redirected Circulation</a:t>
            </a:r>
          </a:p>
        </p:txBody>
      </p:sp>
    </p:spTree>
    <p:extLst>
      <p:ext uri="{BB962C8B-B14F-4D97-AF65-F5344CB8AC3E}">
        <p14:creationId xmlns:p14="http://schemas.microsoft.com/office/powerpoint/2010/main" val="3882353910"/>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7306</TotalTime>
  <Words>2234</Words>
  <Application>Microsoft Office PowerPoint</Application>
  <PresentationFormat>Widescreen</PresentationFormat>
  <Paragraphs>646</Paragraphs>
  <Slides>38</Slides>
  <Notes>9</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8" baseType="lpstr">
      <vt:lpstr>Arial</vt:lpstr>
      <vt:lpstr>Arial Black</vt:lpstr>
      <vt:lpstr>Calibri</vt:lpstr>
      <vt:lpstr>Helvetica Neue</vt:lpstr>
      <vt:lpstr>nyt-cheltenham-sh</vt:lpstr>
      <vt:lpstr>Source Sans Pro</vt:lpstr>
      <vt:lpstr>Times New Roman</vt:lpstr>
      <vt:lpstr>Trebuchet MS</vt:lpstr>
      <vt:lpstr>Office Theme</vt:lpstr>
      <vt:lpstr>Chart</vt:lpstr>
      <vt:lpstr>Assessing the Impact of the 2020/21 La Niña on Agriculture in Argentina and Brazil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CPC/IRI Probabilistic ENSO Outlook</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Brusberg, Mark - OCE</dc:creator>
  <cp:lastModifiedBy>Brusberg, Mark - OCE</cp:lastModifiedBy>
  <cp:revision>356</cp:revision>
  <cp:lastPrinted>2021-02-12T15:48:41Z</cp:lastPrinted>
  <dcterms:created xsi:type="dcterms:W3CDTF">2016-02-18T16:57:02Z</dcterms:created>
  <dcterms:modified xsi:type="dcterms:W3CDTF">2021-02-18T14:48:13Z</dcterms:modified>
</cp:coreProperties>
</file>