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3" r:id="rId5"/>
    <p:sldMasterId id="2147483667" r:id="rId6"/>
    <p:sldMasterId id="2147483670" r:id="rId7"/>
    <p:sldMasterId id="2147483672" r:id="rId8"/>
    <p:sldMasterId id="2147483674" r:id="rId9"/>
  </p:sldMasterIdLst>
  <p:notesMasterIdLst>
    <p:notesMasterId r:id="rId52"/>
  </p:notesMasterIdLst>
  <p:sldIdLst>
    <p:sldId id="262" r:id="rId10"/>
    <p:sldId id="370" r:id="rId11"/>
    <p:sldId id="371" r:id="rId12"/>
    <p:sldId id="471" r:id="rId13"/>
    <p:sldId id="472" r:id="rId14"/>
    <p:sldId id="473" r:id="rId15"/>
    <p:sldId id="474" r:id="rId16"/>
    <p:sldId id="475" r:id="rId17"/>
    <p:sldId id="476" r:id="rId18"/>
    <p:sldId id="478" r:id="rId19"/>
    <p:sldId id="479" r:id="rId20"/>
    <p:sldId id="490" r:id="rId21"/>
    <p:sldId id="489" r:id="rId22"/>
    <p:sldId id="480" r:id="rId23"/>
    <p:sldId id="485" r:id="rId24"/>
    <p:sldId id="487" r:id="rId25"/>
    <p:sldId id="517" r:id="rId26"/>
    <p:sldId id="491" r:id="rId27"/>
    <p:sldId id="492" r:id="rId28"/>
    <p:sldId id="493" r:id="rId29"/>
    <p:sldId id="494" r:id="rId30"/>
    <p:sldId id="495" r:id="rId31"/>
    <p:sldId id="496" r:id="rId32"/>
    <p:sldId id="513" r:id="rId33"/>
    <p:sldId id="512" r:id="rId34"/>
    <p:sldId id="515" r:id="rId35"/>
    <p:sldId id="500" r:id="rId36"/>
    <p:sldId id="497" r:id="rId37"/>
    <p:sldId id="501" r:id="rId38"/>
    <p:sldId id="502" r:id="rId39"/>
    <p:sldId id="503" r:id="rId40"/>
    <p:sldId id="504" r:id="rId41"/>
    <p:sldId id="505" r:id="rId42"/>
    <p:sldId id="421" r:id="rId43"/>
    <p:sldId id="506" r:id="rId44"/>
    <p:sldId id="507" r:id="rId45"/>
    <p:sldId id="508" r:id="rId46"/>
    <p:sldId id="509" r:id="rId47"/>
    <p:sldId id="510" r:id="rId48"/>
    <p:sldId id="511" r:id="rId49"/>
    <p:sldId id="516" r:id="rId50"/>
    <p:sldId id="322" r:id="rId5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astelle, Jesse - AMS" initials="GJ-A"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DD860"/>
    <a:srgbClr val="95A127"/>
    <a:srgbClr val="2E6D34"/>
    <a:srgbClr val="EA2A15"/>
    <a:srgbClr val="EBF5FF"/>
    <a:srgbClr val="6666FF"/>
    <a:srgbClr val="042608"/>
    <a:srgbClr val="D4D688"/>
    <a:srgbClr val="73791C"/>
    <a:srgbClr val="2A5C0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237" autoAdjust="0"/>
    <p:restoredTop sz="78137" autoAdjust="0"/>
  </p:normalViewPr>
  <p:slideViewPr>
    <p:cSldViewPr>
      <p:cViewPr varScale="1">
        <p:scale>
          <a:sx n="67" d="100"/>
          <a:sy n="67" d="100"/>
        </p:scale>
        <p:origin x="2861" y="58"/>
      </p:cViewPr>
      <p:guideLst>
        <p:guide orient="horz" pos="2160"/>
        <p:guide pos="2880"/>
      </p:guideLst>
    </p:cSldViewPr>
  </p:slideViewPr>
  <p:notesTextViewPr>
    <p:cViewPr>
      <p:scale>
        <a:sx n="1" d="1"/>
        <a:sy n="1" d="1"/>
      </p:scale>
      <p:origin x="0" y="0"/>
    </p:cViewPr>
  </p:notesTextViewPr>
  <p:notesViewPr>
    <p:cSldViewPr>
      <p:cViewPr varScale="1">
        <p:scale>
          <a:sx n="65" d="100"/>
          <a:sy n="65" d="100"/>
        </p:scale>
        <p:origin x="3125" y="3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497C3BCF-206C-445C-9C64-368496C784C6}" type="datetimeFigureOut">
              <a:rPr lang="en-US" smtClean="0"/>
              <a:t>2/19/2020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05FE1945-159E-4C02-AEEE-E3D92582DC59}" type="slidenum">
              <a:rPr lang="en-US" smtClean="0"/>
              <a:t>‹#›</a:t>
            </a:fld>
            <a:endParaRPr lang="en-US"/>
          </a:p>
        </p:txBody>
      </p:sp>
    </p:spTree>
    <p:extLst>
      <p:ext uri="{BB962C8B-B14F-4D97-AF65-F5344CB8AC3E}">
        <p14:creationId xmlns:p14="http://schemas.microsoft.com/office/powerpoint/2010/main" val="3263170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1</a:t>
            </a:fld>
            <a:endParaRPr lang="en-US"/>
          </a:p>
        </p:txBody>
      </p:sp>
    </p:spTree>
    <p:extLst>
      <p:ext uri="{BB962C8B-B14F-4D97-AF65-F5344CB8AC3E}">
        <p14:creationId xmlns:p14="http://schemas.microsoft.com/office/powerpoint/2010/main" val="571486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10</a:t>
            </a:fld>
            <a:endParaRPr lang="en-US"/>
          </a:p>
        </p:txBody>
      </p:sp>
    </p:spTree>
    <p:extLst>
      <p:ext uri="{BB962C8B-B14F-4D97-AF65-F5344CB8AC3E}">
        <p14:creationId xmlns:p14="http://schemas.microsoft.com/office/powerpoint/2010/main" val="999593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11</a:t>
            </a:fld>
            <a:endParaRPr lang="en-US"/>
          </a:p>
        </p:txBody>
      </p:sp>
    </p:spTree>
    <p:extLst>
      <p:ext uri="{BB962C8B-B14F-4D97-AF65-F5344CB8AC3E}">
        <p14:creationId xmlns:p14="http://schemas.microsoft.com/office/powerpoint/2010/main" val="4823529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12</a:t>
            </a:fld>
            <a:endParaRPr lang="en-US"/>
          </a:p>
        </p:txBody>
      </p:sp>
    </p:spTree>
    <p:extLst>
      <p:ext uri="{BB962C8B-B14F-4D97-AF65-F5344CB8AC3E}">
        <p14:creationId xmlns:p14="http://schemas.microsoft.com/office/powerpoint/2010/main" val="30325511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13</a:t>
            </a:fld>
            <a:endParaRPr lang="en-US"/>
          </a:p>
        </p:txBody>
      </p:sp>
    </p:spTree>
    <p:extLst>
      <p:ext uri="{BB962C8B-B14F-4D97-AF65-F5344CB8AC3E}">
        <p14:creationId xmlns:p14="http://schemas.microsoft.com/office/powerpoint/2010/main" val="41323851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14</a:t>
            </a:fld>
            <a:endParaRPr lang="en-US"/>
          </a:p>
        </p:txBody>
      </p:sp>
    </p:spTree>
    <p:extLst>
      <p:ext uri="{BB962C8B-B14F-4D97-AF65-F5344CB8AC3E}">
        <p14:creationId xmlns:p14="http://schemas.microsoft.com/office/powerpoint/2010/main" val="1005214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15</a:t>
            </a:fld>
            <a:endParaRPr lang="en-US"/>
          </a:p>
        </p:txBody>
      </p:sp>
    </p:spTree>
    <p:extLst>
      <p:ext uri="{BB962C8B-B14F-4D97-AF65-F5344CB8AC3E}">
        <p14:creationId xmlns:p14="http://schemas.microsoft.com/office/powerpoint/2010/main" val="8009938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05FE1945-159E-4C02-AEEE-E3D92582DC59}" type="slidenum">
              <a:rPr lang="en-US" smtClean="0"/>
              <a:t>16</a:t>
            </a:fld>
            <a:endParaRPr lang="en-US"/>
          </a:p>
        </p:txBody>
      </p:sp>
    </p:spTree>
    <p:extLst>
      <p:ext uri="{BB962C8B-B14F-4D97-AF65-F5344CB8AC3E}">
        <p14:creationId xmlns:p14="http://schemas.microsoft.com/office/powerpoint/2010/main" val="23843919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17</a:t>
            </a:fld>
            <a:endParaRPr lang="en-US"/>
          </a:p>
        </p:txBody>
      </p:sp>
    </p:spTree>
    <p:extLst>
      <p:ext uri="{BB962C8B-B14F-4D97-AF65-F5344CB8AC3E}">
        <p14:creationId xmlns:p14="http://schemas.microsoft.com/office/powerpoint/2010/main" val="18987981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18</a:t>
            </a:fld>
            <a:endParaRPr lang="en-US"/>
          </a:p>
        </p:txBody>
      </p:sp>
    </p:spTree>
    <p:extLst>
      <p:ext uri="{BB962C8B-B14F-4D97-AF65-F5344CB8AC3E}">
        <p14:creationId xmlns:p14="http://schemas.microsoft.com/office/powerpoint/2010/main" val="42539758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major railway transportation challenges are the following:</a:t>
            </a:r>
          </a:p>
        </p:txBody>
      </p:sp>
      <p:sp>
        <p:nvSpPr>
          <p:cNvPr id="4" name="Slide Number Placeholder 3"/>
          <p:cNvSpPr>
            <a:spLocks noGrp="1"/>
          </p:cNvSpPr>
          <p:nvPr>
            <p:ph type="sldNum" sz="quarter" idx="5"/>
          </p:nvPr>
        </p:nvSpPr>
        <p:spPr/>
        <p:txBody>
          <a:bodyPr/>
          <a:lstStyle/>
          <a:p>
            <a:fld id="{05FE1945-159E-4C02-AEEE-E3D92582DC59}" type="slidenum">
              <a:rPr lang="en-US" smtClean="0"/>
              <a:t>19</a:t>
            </a:fld>
            <a:endParaRPr lang="en-US"/>
          </a:p>
        </p:txBody>
      </p:sp>
    </p:spTree>
    <p:extLst>
      <p:ext uri="{BB962C8B-B14F-4D97-AF65-F5344CB8AC3E}">
        <p14:creationId xmlns:p14="http://schemas.microsoft.com/office/powerpoint/2010/main" val="9821248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2</a:t>
            </a:fld>
            <a:endParaRPr lang="en-US"/>
          </a:p>
        </p:txBody>
      </p:sp>
    </p:spTree>
    <p:extLst>
      <p:ext uri="{BB962C8B-B14F-4D97-AF65-F5344CB8AC3E}">
        <p14:creationId xmlns:p14="http://schemas.microsoft.com/office/powerpoint/2010/main" val="816990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20</a:t>
            </a:fld>
            <a:endParaRPr lang="en-US"/>
          </a:p>
        </p:txBody>
      </p:sp>
    </p:spTree>
    <p:extLst>
      <p:ext uri="{BB962C8B-B14F-4D97-AF65-F5344CB8AC3E}">
        <p14:creationId xmlns:p14="http://schemas.microsoft.com/office/powerpoint/2010/main" val="3704130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21</a:t>
            </a:fld>
            <a:endParaRPr lang="en-US"/>
          </a:p>
        </p:txBody>
      </p:sp>
    </p:spTree>
    <p:extLst>
      <p:ext uri="{BB962C8B-B14F-4D97-AF65-F5344CB8AC3E}">
        <p14:creationId xmlns:p14="http://schemas.microsoft.com/office/powerpoint/2010/main" val="3765853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22</a:t>
            </a:fld>
            <a:endParaRPr lang="en-US"/>
          </a:p>
        </p:txBody>
      </p:sp>
    </p:spTree>
    <p:extLst>
      <p:ext uri="{BB962C8B-B14F-4D97-AF65-F5344CB8AC3E}">
        <p14:creationId xmlns:p14="http://schemas.microsoft.com/office/powerpoint/2010/main" val="35202372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23</a:t>
            </a:fld>
            <a:endParaRPr lang="en-US"/>
          </a:p>
        </p:txBody>
      </p:sp>
    </p:spTree>
    <p:extLst>
      <p:ext uri="{BB962C8B-B14F-4D97-AF65-F5344CB8AC3E}">
        <p14:creationId xmlns:p14="http://schemas.microsoft.com/office/powerpoint/2010/main" val="29630797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24</a:t>
            </a:fld>
            <a:endParaRPr lang="en-US"/>
          </a:p>
        </p:txBody>
      </p:sp>
    </p:spTree>
    <p:extLst>
      <p:ext uri="{BB962C8B-B14F-4D97-AF65-F5344CB8AC3E}">
        <p14:creationId xmlns:p14="http://schemas.microsoft.com/office/powerpoint/2010/main" val="33231045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25</a:t>
            </a:fld>
            <a:endParaRPr lang="en-US"/>
          </a:p>
        </p:txBody>
      </p:sp>
    </p:spTree>
    <p:extLst>
      <p:ext uri="{BB962C8B-B14F-4D97-AF65-F5344CB8AC3E}">
        <p14:creationId xmlns:p14="http://schemas.microsoft.com/office/powerpoint/2010/main" val="19524017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26</a:t>
            </a:fld>
            <a:endParaRPr lang="en-US"/>
          </a:p>
        </p:txBody>
      </p:sp>
    </p:spTree>
    <p:extLst>
      <p:ext uri="{BB962C8B-B14F-4D97-AF65-F5344CB8AC3E}">
        <p14:creationId xmlns:p14="http://schemas.microsoft.com/office/powerpoint/2010/main" val="23312388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27</a:t>
            </a:fld>
            <a:endParaRPr lang="en-US"/>
          </a:p>
        </p:txBody>
      </p:sp>
    </p:spTree>
    <p:extLst>
      <p:ext uri="{BB962C8B-B14F-4D97-AF65-F5344CB8AC3E}">
        <p14:creationId xmlns:p14="http://schemas.microsoft.com/office/powerpoint/2010/main" val="11722084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1200" kern="1200" dirty="0">
                <a:solidFill>
                  <a:schemeClr val="tx1"/>
                </a:solidFill>
                <a:effectLst/>
                <a:latin typeface="+mn-lt"/>
                <a:ea typeface="+mn-ea"/>
                <a:cs typeface="+mn-cs"/>
              </a:rPr>
            </a:b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28</a:t>
            </a:fld>
            <a:endParaRPr lang="en-US"/>
          </a:p>
        </p:txBody>
      </p:sp>
    </p:spTree>
    <p:extLst>
      <p:ext uri="{BB962C8B-B14F-4D97-AF65-F5344CB8AC3E}">
        <p14:creationId xmlns:p14="http://schemas.microsoft.com/office/powerpoint/2010/main" val="5328572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29</a:t>
            </a:fld>
            <a:endParaRPr lang="en-US"/>
          </a:p>
        </p:txBody>
      </p:sp>
    </p:spTree>
    <p:extLst>
      <p:ext uri="{BB962C8B-B14F-4D97-AF65-F5344CB8AC3E}">
        <p14:creationId xmlns:p14="http://schemas.microsoft.com/office/powerpoint/2010/main" val="1026452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3</a:t>
            </a:fld>
            <a:endParaRPr lang="en-US"/>
          </a:p>
        </p:txBody>
      </p:sp>
    </p:spTree>
    <p:extLst>
      <p:ext uri="{BB962C8B-B14F-4D97-AF65-F5344CB8AC3E}">
        <p14:creationId xmlns:p14="http://schemas.microsoft.com/office/powerpoint/2010/main" val="33032484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30</a:t>
            </a:fld>
            <a:endParaRPr lang="en-US"/>
          </a:p>
        </p:txBody>
      </p:sp>
    </p:spTree>
    <p:extLst>
      <p:ext uri="{BB962C8B-B14F-4D97-AF65-F5344CB8AC3E}">
        <p14:creationId xmlns:p14="http://schemas.microsoft.com/office/powerpoint/2010/main" val="31656110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31</a:t>
            </a:fld>
            <a:endParaRPr lang="en-US"/>
          </a:p>
        </p:txBody>
      </p:sp>
    </p:spTree>
    <p:extLst>
      <p:ext uri="{BB962C8B-B14F-4D97-AF65-F5344CB8AC3E}">
        <p14:creationId xmlns:p14="http://schemas.microsoft.com/office/powerpoint/2010/main" val="8056680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32</a:t>
            </a:fld>
            <a:endParaRPr lang="en-US"/>
          </a:p>
        </p:txBody>
      </p:sp>
    </p:spTree>
    <p:extLst>
      <p:ext uri="{BB962C8B-B14F-4D97-AF65-F5344CB8AC3E}">
        <p14:creationId xmlns:p14="http://schemas.microsoft.com/office/powerpoint/2010/main" val="41035157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5FE1945-159E-4C02-AEEE-E3D92582DC59}" type="slidenum">
              <a:rPr lang="en-US" smtClean="0"/>
              <a:t>33</a:t>
            </a:fld>
            <a:endParaRPr lang="en-US"/>
          </a:p>
        </p:txBody>
      </p:sp>
    </p:spTree>
    <p:extLst>
      <p:ext uri="{BB962C8B-B14F-4D97-AF65-F5344CB8AC3E}">
        <p14:creationId xmlns:p14="http://schemas.microsoft.com/office/powerpoint/2010/main" val="416604397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05FE1945-159E-4C02-AEEE-E3D92582DC59}" type="slidenum">
              <a:rPr lang="en-US" smtClean="0"/>
              <a:t>34</a:t>
            </a:fld>
            <a:endParaRPr lang="en-US"/>
          </a:p>
        </p:txBody>
      </p:sp>
    </p:spTree>
    <p:extLst>
      <p:ext uri="{BB962C8B-B14F-4D97-AF65-F5344CB8AC3E}">
        <p14:creationId xmlns:p14="http://schemas.microsoft.com/office/powerpoint/2010/main" val="33789319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35</a:t>
            </a:fld>
            <a:endParaRPr lang="en-US"/>
          </a:p>
        </p:txBody>
      </p:sp>
    </p:spTree>
    <p:extLst>
      <p:ext uri="{BB962C8B-B14F-4D97-AF65-F5344CB8AC3E}">
        <p14:creationId xmlns:p14="http://schemas.microsoft.com/office/powerpoint/2010/main" val="32545132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36</a:t>
            </a:fld>
            <a:endParaRPr lang="en-US"/>
          </a:p>
        </p:txBody>
      </p:sp>
    </p:spTree>
    <p:extLst>
      <p:ext uri="{BB962C8B-B14F-4D97-AF65-F5344CB8AC3E}">
        <p14:creationId xmlns:p14="http://schemas.microsoft.com/office/powerpoint/2010/main" val="39175056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37</a:t>
            </a:fld>
            <a:endParaRPr lang="en-US"/>
          </a:p>
        </p:txBody>
      </p:sp>
    </p:spTree>
    <p:extLst>
      <p:ext uri="{BB962C8B-B14F-4D97-AF65-F5344CB8AC3E}">
        <p14:creationId xmlns:p14="http://schemas.microsoft.com/office/powerpoint/2010/main" val="73174976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38</a:t>
            </a:fld>
            <a:endParaRPr lang="en-US"/>
          </a:p>
        </p:txBody>
      </p:sp>
    </p:spTree>
    <p:extLst>
      <p:ext uri="{BB962C8B-B14F-4D97-AF65-F5344CB8AC3E}">
        <p14:creationId xmlns:p14="http://schemas.microsoft.com/office/powerpoint/2010/main" val="31646772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39</a:t>
            </a:fld>
            <a:endParaRPr lang="en-US"/>
          </a:p>
        </p:txBody>
      </p:sp>
    </p:spTree>
    <p:extLst>
      <p:ext uri="{BB962C8B-B14F-4D97-AF65-F5344CB8AC3E}">
        <p14:creationId xmlns:p14="http://schemas.microsoft.com/office/powerpoint/2010/main" val="3464738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4</a:t>
            </a:fld>
            <a:endParaRPr lang="en-US"/>
          </a:p>
        </p:txBody>
      </p:sp>
    </p:spTree>
    <p:extLst>
      <p:ext uri="{BB962C8B-B14F-4D97-AF65-F5344CB8AC3E}">
        <p14:creationId xmlns:p14="http://schemas.microsoft.com/office/powerpoint/2010/main" val="14134479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FE1945-159E-4C02-AEEE-E3D92582DC59}" type="slidenum">
              <a:rPr lang="en-US" smtClean="0"/>
              <a:t>40</a:t>
            </a:fld>
            <a:endParaRPr lang="en-US"/>
          </a:p>
        </p:txBody>
      </p:sp>
    </p:spTree>
    <p:extLst>
      <p:ext uri="{BB962C8B-B14F-4D97-AF65-F5344CB8AC3E}">
        <p14:creationId xmlns:p14="http://schemas.microsoft.com/office/powerpoint/2010/main" val="10599933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41</a:t>
            </a:fld>
            <a:endParaRPr lang="en-US"/>
          </a:p>
        </p:txBody>
      </p:sp>
    </p:spTree>
    <p:extLst>
      <p:ext uri="{BB962C8B-B14F-4D97-AF65-F5344CB8AC3E}">
        <p14:creationId xmlns:p14="http://schemas.microsoft.com/office/powerpoint/2010/main" val="17936769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5FE1945-159E-4C02-AEEE-E3D92582DC59}" type="slidenum">
              <a:rPr lang="en-US" smtClean="0"/>
              <a:t>42</a:t>
            </a:fld>
            <a:endParaRPr lang="en-US"/>
          </a:p>
        </p:txBody>
      </p:sp>
    </p:spTree>
    <p:extLst>
      <p:ext uri="{BB962C8B-B14F-4D97-AF65-F5344CB8AC3E}">
        <p14:creationId xmlns:p14="http://schemas.microsoft.com/office/powerpoint/2010/main" val="25372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5</a:t>
            </a:fld>
            <a:endParaRPr lang="en-US"/>
          </a:p>
        </p:txBody>
      </p:sp>
    </p:spTree>
    <p:extLst>
      <p:ext uri="{BB962C8B-B14F-4D97-AF65-F5344CB8AC3E}">
        <p14:creationId xmlns:p14="http://schemas.microsoft.com/office/powerpoint/2010/main" val="69467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6</a:t>
            </a:fld>
            <a:endParaRPr lang="en-US"/>
          </a:p>
        </p:txBody>
      </p:sp>
    </p:spTree>
    <p:extLst>
      <p:ext uri="{BB962C8B-B14F-4D97-AF65-F5344CB8AC3E}">
        <p14:creationId xmlns:p14="http://schemas.microsoft.com/office/powerpoint/2010/main" val="4115450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7</a:t>
            </a:fld>
            <a:endParaRPr lang="en-US"/>
          </a:p>
        </p:txBody>
      </p:sp>
    </p:spTree>
    <p:extLst>
      <p:ext uri="{BB962C8B-B14F-4D97-AF65-F5344CB8AC3E}">
        <p14:creationId xmlns:p14="http://schemas.microsoft.com/office/powerpoint/2010/main" val="3970482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8</a:t>
            </a:fld>
            <a:endParaRPr lang="en-US"/>
          </a:p>
        </p:txBody>
      </p:sp>
    </p:spTree>
    <p:extLst>
      <p:ext uri="{BB962C8B-B14F-4D97-AF65-F5344CB8AC3E}">
        <p14:creationId xmlns:p14="http://schemas.microsoft.com/office/powerpoint/2010/main" val="2888058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5FE1945-159E-4C02-AEEE-E3D92582DC59}" type="slidenum">
              <a:rPr lang="en-US" smtClean="0"/>
              <a:t>9</a:t>
            </a:fld>
            <a:endParaRPr lang="en-US"/>
          </a:p>
        </p:txBody>
      </p:sp>
    </p:spTree>
    <p:extLst>
      <p:ext uri="{BB962C8B-B14F-4D97-AF65-F5344CB8AC3E}">
        <p14:creationId xmlns:p14="http://schemas.microsoft.com/office/powerpoint/2010/main" val="1548257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817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lIns="64270" tIns="32135" rIns="64270" bIns="32135"/>
          <a:lstStyle/>
          <a:p>
            <a:r>
              <a:rPr lang="en-US"/>
              <a:t>Click to edit Master title style</a:t>
            </a:r>
          </a:p>
        </p:txBody>
      </p:sp>
      <p:sp>
        <p:nvSpPr>
          <p:cNvPr id="3" name="Subtitle 2"/>
          <p:cNvSpPr>
            <a:spLocks noGrp="1"/>
          </p:cNvSpPr>
          <p:nvPr>
            <p:ph type="subTitle" idx="1"/>
          </p:nvPr>
        </p:nvSpPr>
        <p:spPr>
          <a:xfrm>
            <a:off x="1371824" y="3886653"/>
            <a:ext cx="6400354" cy="1752451"/>
          </a:xfrm>
          <a:prstGeom prst="rect">
            <a:avLst/>
          </a:prstGeom>
        </p:spPr>
        <p:txBody>
          <a:bodyPr lIns="64270" tIns="32135" rIns="64270" bIns="32135"/>
          <a:lstStyle>
            <a:lvl1pPr marL="0" indent="0" algn="ctr">
              <a:buNone/>
              <a:defRPr/>
            </a:lvl1pPr>
            <a:lvl2pPr marL="321357" indent="0" algn="ctr">
              <a:buNone/>
              <a:defRPr/>
            </a:lvl2pPr>
            <a:lvl3pPr marL="642717" indent="0" algn="ctr">
              <a:buNone/>
              <a:defRPr/>
            </a:lvl3pPr>
            <a:lvl4pPr marL="964075" indent="0" algn="ctr">
              <a:buNone/>
              <a:defRPr/>
            </a:lvl4pPr>
            <a:lvl5pPr marL="1285434" indent="0" algn="ctr">
              <a:buNone/>
              <a:defRPr/>
            </a:lvl5pPr>
            <a:lvl6pPr marL="1606794" indent="0" algn="ctr">
              <a:buNone/>
              <a:defRPr/>
            </a:lvl6pPr>
            <a:lvl7pPr marL="1928151" indent="0" algn="ctr">
              <a:buNone/>
              <a:defRPr/>
            </a:lvl7pPr>
            <a:lvl8pPr marL="2249511" indent="0" algn="ctr">
              <a:buNone/>
              <a:defRPr/>
            </a:lvl8pPr>
            <a:lvl9pPr marL="2570870" indent="0" algn="ctr">
              <a:buNone/>
              <a:defRPr/>
            </a:lvl9pPr>
          </a:lstStyle>
          <a:p>
            <a:r>
              <a:rPr lang="en-US"/>
              <a:t>Click to edit Master subtitle style</a:t>
            </a:r>
          </a:p>
        </p:txBody>
      </p:sp>
    </p:spTree>
    <p:extLst>
      <p:ext uri="{BB962C8B-B14F-4D97-AF65-F5344CB8AC3E}">
        <p14:creationId xmlns:p14="http://schemas.microsoft.com/office/powerpoint/2010/main" val="2469356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2"/>
            <a:ext cx="7772176" cy="1361777"/>
          </a:xfrm>
          <a:prstGeom prst="rect">
            <a:avLst/>
          </a:prstGeom>
        </p:spPr>
        <p:txBody>
          <a:bodyPr lIns="64270" tIns="32135" rIns="64270" bIns="32135"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189" y="2906613"/>
            <a:ext cx="7772176" cy="1500188"/>
          </a:xfrm>
          <a:prstGeom prst="rect">
            <a:avLst/>
          </a:prstGeom>
        </p:spPr>
        <p:txBody>
          <a:bodyPr lIns="64270" tIns="32135" rIns="64270" bIns="32135" anchor="b"/>
          <a:lstStyle>
            <a:lvl1pPr marL="0" indent="0">
              <a:buNone/>
              <a:defRPr sz="1400"/>
            </a:lvl1pPr>
            <a:lvl2pPr marL="321357" indent="0">
              <a:buNone/>
              <a:defRPr sz="1300"/>
            </a:lvl2pPr>
            <a:lvl3pPr marL="642717" indent="0">
              <a:buNone/>
              <a:defRPr sz="1100"/>
            </a:lvl3pPr>
            <a:lvl4pPr marL="964075" indent="0">
              <a:buNone/>
              <a:defRPr sz="1000"/>
            </a:lvl4pPr>
            <a:lvl5pPr marL="1285434" indent="0">
              <a:buNone/>
              <a:defRPr sz="1000"/>
            </a:lvl5pPr>
            <a:lvl6pPr marL="1606794" indent="0">
              <a:buNone/>
              <a:defRPr sz="1000"/>
            </a:lvl6pPr>
            <a:lvl7pPr marL="1928151" indent="0">
              <a:buNone/>
              <a:defRPr sz="1000"/>
            </a:lvl7pPr>
            <a:lvl8pPr marL="2249511" indent="0">
              <a:buNone/>
              <a:defRPr sz="1000"/>
            </a:lvl8pPr>
            <a:lvl9pPr marL="2570870" indent="0">
              <a:buNone/>
              <a:defRPr sz="1000"/>
            </a:lvl9pPr>
          </a:lstStyle>
          <a:p>
            <a:pPr lvl="0"/>
            <a:r>
              <a:rPr lang="en-US"/>
              <a:t>Click to edit Master text styles</a:t>
            </a:r>
          </a:p>
        </p:txBody>
      </p:sp>
    </p:spTree>
    <p:extLst>
      <p:ext uri="{BB962C8B-B14F-4D97-AF65-F5344CB8AC3E}">
        <p14:creationId xmlns:p14="http://schemas.microsoft.com/office/powerpoint/2010/main" val="2464849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06EE4CC5-8FB3-4D06-8D83-1DF3A56B2641}" type="datetimeFigureOut">
              <a:rPr lang="en-US" smtClean="0"/>
              <a:t>2/19/2020</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841848D7-1360-4A1F-9826-E40599BAE02E}" type="slidenum">
              <a:rPr lang="en-US" smtClean="0"/>
              <a:t>‹#›</a:t>
            </a:fld>
            <a:endParaRPr lang="en-US"/>
          </a:p>
        </p:txBody>
      </p:sp>
    </p:spTree>
    <p:extLst>
      <p:ext uri="{BB962C8B-B14F-4D97-AF65-F5344CB8AC3E}">
        <p14:creationId xmlns:p14="http://schemas.microsoft.com/office/powerpoint/2010/main" val="330853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lIns="64284" tIns="32142" rIns="64284" bIns="32142"/>
          <a:lstStyle/>
          <a:p>
            <a:r>
              <a:rPr lang="en-US"/>
              <a:t>Click to edit Master title style</a:t>
            </a:r>
          </a:p>
        </p:txBody>
      </p:sp>
      <p:sp>
        <p:nvSpPr>
          <p:cNvPr id="3" name="Subtitle 2"/>
          <p:cNvSpPr>
            <a:spLocks noGrp="1"/>
          </p:cNvSpPr>
          <p:nvPr>
            <p:ph type="subTitle" idx="1"/>
          </p:nvPr>
        </p:nvSpPr>
        <p:spPr>
          <a:xfrm>
            <a:off x="1371824" y="3886649"/>
            <a:ext cx="6400354" cy="1752451"/>
          </a:xfrm>
          <a:prstGeom prst="rect">
            <a:avLst/>
          </a:prstGeom>
        </p:spPr>
        <p:txBody>
          <a:bodyPr lIns="64284" tIns="32142" rIns="64284" bIns="32142"/>
          <a:lstStyle>
            <a:lvl1pPr marL="0" indent="0" algn="ctr">
              <a:buNone/>
              <a:defRPr/>
            </a:lvl1pPr>
            <a:lvl2pPr marL="321424" indent="0" algn="ctr">
              <a:buNone/>
              <a:defRPr/>
            </a:lvl2pPr>
            <a:lvl3pPr marL="642849" indent="0" algn="ctr">
              <a:buNone/>
              <a:defRPr/>
            </a:lvl3pPr>
            <a:lvl4pPr marL="964274" indent="0" algn="ctr">
              <a:buNone/>
              <a:defRPr/>
            </a:lvl4pPr>
            <a:lvl5pPr marL="1285697" indent="0" algn="ctr">
              <a:buNone/>
              <a:defRPr/>
            </a:lvl5pPr>
            <a:lvl6pPr marL="1607123" indent="0" algn="ctr">
              <a:buNone/>
              <a:defRPr/>
            </a:lvl6pPr>
            <a:lvl7pPr marL="1928546" indent="0" algn="ctr">
              <a:buNone/>
              <a:defRPr/>
            </a:lvl7pPr>
            <a:lvl8pPr marL="2249971" indent="0" algn="ctr">
              <a:buNone/>
              <a:defRPr/>
            </a:lvl8pPr>
            <a:lvl9pPr marL="2571396" indent="0" algn="ctr">
              <a:buNone/>
              <a:defRPr/>
            </a:lvl9pPr>
          </a:lstStyle>
          <a:p>
            <a:r>
              <a:rPr lang="en-US"/>
              <a:t>Click to edit Master subtitle style</a:t>
            </a:r>
          </a:p>
        </p:txBody>
      </p:sp>
    </p:spTree>
    <p:extLst>
      <p:ext uri="{BB962C8B-B14F-4D97-AF65-F5344CB8AC3E}">
        <p14:creationId xmlns:p14="http://schemas.microsoft.com/office/powerpoint/2010/main" val="460489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2"/>
            <a:ext cx="7772176" cy="1361777"/>
          </a:xfrm>
          <a:prstGeom prst="rect">
            <a:avLst/>
          </a:prstGeom>
        </p:spPr>
        <p:txBody>
          <a:bodyPr lIns="64284" tIns="32142" rIns="64284" bIns="32142" anchor="t"/>
          <a:lstStyle>
            <a:lvl1pPr algn="l">
              <a:defRPr sz="2800" b="1" cap="all"/>
            </a:lvl1pPr>
          </a:lstStyle>
          <a:p>
            <a:r>
              <a:rPr lang="en-US"/>
              <a:t>Click to edit Master title style</a:t>
            </a:r>
          </a:p>
        </p:txBody>
      </p:sp>
      <p:sp>
        <p:nvSpPr>
          <p:cNvPr id="3" name="Text Placeholder 2"/>
          <p:cNvSpPr>
            <a:spLocks noGrp="1"/>
          </p:cNvSpPr>
          <p:nvPr>
            <p:ph type="body" idx="1"/>
          </p:nvPr>
        </p:nvSpPr>
        <p:spPr>
          <a:xfrm>
            <a:off x="722189" y="2906613"/>
            <a:ext cx="7772176" cy="1500188"/>
          </a:xfrm>
          <a:prstGeom prst="rect">
            <a:avLst/>
          </a:prstGeom>
        </p:spPr>
        <p:txBody>
          <a:bodyPr lIns="64284" tIns="32142" rIns="64284" bIns="32142" anchor="b"/>
          <a:lstStyle>
            <a:lvl1pPr marL="0" indent="0">
              <a:buNone/>
              <a:defRPr sz="1400"/>
            </a:lvl1pPr>
            <a:lvl2pPr marL="321424" indent="0">
              <a:buNone/>
              <a:defRPr sz="1300"/>
            </a:lvl2pPr>
            <a:lvl3pPr marL="642849" indent="0">
              <a:buNone/>
              <a:defRPr sz="1100"/>
            </a:lvl3pPr>
            <a:lvl4pPr marL="964274" indent="0">
              <a:buNone/>
              <a:defRPr sz="1000"/>
            </a:lvl4pPr>
            <a:lvl5pPr marL="1285697" indent="0">
              <a:buNone/>
              <a:defRPr sz="1000"/>
            </a:lvl5pPr>
            <a:lvl6pPr marL="1607123" indent="0">
              <a:buNone/>
              <a:defRPr sz="1000"/>
            </a:lvl6pPr>
            <a:lvl7pPr marL="1928546" indent="0">
              <a:buNone/>
              <a:defRPr sz="1000"/>
            </a:lvl7pPr>
            <a:lvl8pPr marL="2249971" indent="0">
              <a:buNone/>
              <a:defRPr sz="1000"/>
            </a:lvl8pPr>
            <a:lvl9pPr marL="2571396" indent="0">
              <a:buNone/>
              <a:defRPr sz="1000"/>
            </a:lvl9pPr>
          </a:lstStyle>
          <a:p>
            <a:pPr lvl="0"/>
            <a:r>
              <a:rPr lang="en-US"/>
              <a:t>Click to edit Master text styles</a:t>
            </a:r>
          </a:p>
        </p:txBody>
      </p:sp>
    </p:spTree>
    <p:extLst>
      <p:ext uri="{BB962C8B-B14F-4D97-AF65-F5344CB8AC3E}">
        <p14:creationId xmlns:p14="http://schemas.microsoft.com/office/powerpoint/2010/main" val="2429606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45743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a:prstGeom prst="rect">
            <a:avLst/>
          </a:prstGeom>
        </p:spPr>
        <p:txBody>
          <a:bodyPr lIns="64281" tIns="32140" rIns="64281" bIns="32140"/>
          <a:lstStyle/>
          <a:p>
            <a:r>
              <a:rPr lang="en-US"/>
              <a:t>Click to edit Master title style</a:t>
            </a:r>
          </a:p>
        </p:txBody>
      </p:sp>
      <p:sp>
        <p:nvSpPr>
          <p:cNvPr id="3" name="Subtitle 2"/>
          <p:cNvSpPr>
            <a:spLocks noGrp="1"/>
          </p:cNvSpPr>
          <p:nvPr>
            <p:ph type="subTitle" idx="1"/>
          </p:nvPr>
        </p:nvSpPr>
        <p:spPr>
          <a:xfrm>
            <a:off x="1371824" y="3886650"/>
            <a:ext cx="6400354" cy="1752451"/>
          </a:xfrm>
          <a:prstGeom prst="rect">
            <a:avLst/>
          </a:prstGeom>
        </p:spPr>
        <p:txBody>
          <a:bodyPr lIns="64281" tIns="32140" rIns="64281" bIns="32140"/>
          <a:lstStyle>
            <a:lvl1pPr marL="0" indent="0" algn="ctr">
              <a:buNone/>
              <a:defRPr/>
            </a:lvl1pPr>
            <a:lvl2pPr marL="321407" indent="0" algn="ctr">
              <a:buNone/>
              <a:defRPr/>
            </a:lvl2pPr>
            <a:lvl3pPr marL="642816" indent="0" algn="ctr">
              <a:buNone/>
              <a:defRPr/>
            </a:lvl3pPr>
            <a:lvl4pPr marL="964224" indent="0" algn="ctr">
              <a:buNone/>
              <a:defRPr/>
            </a:lvl4pPr>
            <a:lvl5pPr marL="1285631" indent="0" algn="ctr">
              <a:buNone/>
              <a:defRPr/>
            </a:lvl5pPr>
            <a:lvl6pPr marL="1607041" indent="0" algn="ctr">
              <a:buNone/>
              <a:defRPr/>
            </a:lvl6pPr>
            <a:lvl7pPr marL="1928447" indent="0" algn="ctr">
              <a:buNone/>
              <a:defRPr/>
            </a:lvl7pPr>
            <a:lvl8pPr marL="2249856" indent="0" algn="ctr">
              <a:buNone/>
              <a:defRPr/>
            </a:lvl8pPr>
            <a:lvl9pPr marL="2571264" indent="0" algn="ctr">
              <a:buNone/>
              <a:defRPr/>
            </a:lvl9pPr>
          </a:lstStyle>
          <a:p>
            <a:r>
              <a:rPr lang="en-US"/>
              <a:t>Click to edit Master subtitle style</a:t>
            </a:r>
          </a:p>
        </p:txBody>
      </p:sp>
    </p:spTree>
    <p:extLst>
      <p:ext uri="{BB962C8B-B14F-4D97-AF65-F5344CB8AC3E}">
        <p14:creationId xmlns:p14="http://schemas.microsoft.com/office/powerpoint/2010/main" val="2678291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a:prstGeom prst="rect">
            <a:avLst/>
          </a:prstGeom>
        </p:spPr>
        <p:txBody>
          <a:bodyPr lIns="64281" tIns="32140" rIns="64281" bIns="32140"/>
          <a:lstStyle/>
          <a:p>
            <a:r>
              <a:rPr lang="en-US"/>
              <a:t>Click to edit Master title style</a:t>
            </a:r>
          </a:p>
        </p:txBody>
      </p:sp>
      <p:sp>
        <p:nvSpPr>
          <p:cNvPr id="3" name="Content Placeholder 2"/>
          <p:cNvSpPr>
            <a:spLocks noGrp="1"/>
          </p:cNvSpPr>
          <p:nvPr>
            <p:ph idx="1"/>
          </p:nvPr>
        </p:nvSpPr>
        <p:spPr>
          <a:xfrm>
            <a:off x="457647" y="1600650"/>
            <a:ext cx="8228707" cy="4525119"/>
          </a:xfrm>
          <a:prstGeom prst="rect">
            <a:avLst/>
          </a:prstGeom>
        </p:spPr>
        <p:txBody>
          <a:bodyPr lIns="64281" tIns="32140" rIns="64281" bIns="321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6094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8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403828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5" Type="http://schemas.openxmlformats.org/officeDocument/2006/relationships/image" Target="../media/image3.jpe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8.xml"/><Relationship Id="rId5" Type="http://schemas.openxmlformats.org/officeDocument/2006/relationships/image" Target="../media/image6.jpeg"/><Relationship Id="rId4" Type="http://schemas.openxmlformats.org/officeDocument/2006/relationships/image" Target="../media/image5.jpe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5.xml"/><Relationship Id="rId1" Type="http://schemas.openxmlformats.org/officeDocument/2006/relationships/slideLayout" Target="../slideLayouts/slideLayout9.xml"/><Relationship Id="rId5" Type="http://schemas.openxmlformats.org/officeDocument/2006/relationships/image" Target="../media/image8.jpeg"/><Relationship Id="rId4" Type="http://schemas.openxmlformats.org/officeDocument/2006/relationships/image" Target="../media/image7.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7" Type="http://schemas.openxmlformats.org/officeDocument/2006/relationships/image" Target="../media/image4.jpe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6148"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085" t="911" r="987"/>
          <a:stretch/>
        </p:blipFill>
        <p:spPr bwMode="auto">
          <a:xfrm>
            <a:off x="0" y="156757"/>
            <a:ext cx="9144000" cy="67012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lgn="ctr" defTabSz="410751"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57"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915"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372"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829" algn="ctr" defTabSz="410751"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729"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457"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186"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915"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372"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829"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7287"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744" algn="l" defTabSz="410751"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915" rtl="0" eaLnBrk="1" latinLnBrk="0" hangingPunct="1">
        <a:defRPr sz="1300" kern="1200">
          <a:solidFill>
            <a:schemeClr val="tx1"/>
          </a:solidFill>
          <a:latin typeface="+mn-lt"/>
          <a:ea typeface="+mn-ea"/>
          <a:cs typeface="+mn-cs"/>
        </a:defRPr>
      </a:lvl1pPr>
      <a:lvl2pPr marL="321457" algn="l" defTabSz="642915" rtl="0" eaLnBrk="1" latinLnBrk="0" hangingPunct="1">
        <a:defRPr sz="1300" kern="1200">
          <a:solidFill>
            <a:schemeClr val="tx1"/>
          </a:solidFill>
          <a:latin typeface="+mn-lt"/>
          <a:ea typeface="+mn-ea"/>
          <a:cs typeface="+mn-cs"/>
        </a:defRPr>
      </a:lvl2pPr>
      <a:lvl3pPr marL="642915" algn="l" defTabSz="642915" rtl="0" eaLnBrk="1" latinLnBrk="0" hangingPunct="1">
        <a:defRPr sz="1300" kern="1200">
          <a:solidFill>
            <a:schemeClr val="tx1"/>
          </a:solidFill>
          <a:latin typeface="+mn-lt"/>
          <a:ea typeface="+mn-ea"/>
          <a:cs typeface="+mn-cs"/>
        </a:defRPr>
      </a:lvl3pPr>
      <a:lvl4pPr marL="964372" algn="l" defTabSz="642915" rtl="0" eaLnBrk="1" latinLnBrk="0" hangingPunct="1">
        <a:defRPr sz="1300" kern="1200">
          <a:solidFill>
            <a:schemeClr val="tx1"/>
          </a:solidFill>
          <a:latin typeface="+mn-lt"/>
          <a:ea typeface="+mn-ea"/>
          <a:cs typeface="+mn-cs"/>
        </a:defRPr>
      </a:lvl4pPr>
      <a:lvl5pPr marL="1285829" algn="l" defTabSz="642915" rtl="0" eaLnBrk="1" latinLnBrk="0" hangingPunct="1">
        <a:defRPr sz="1300" kern="1200">
          <a:solidFill>
            <a:schemeClr val="tx1"/>
          </a:solidFill>
          <a:latin typeface="+mn-lt"/>
          <a:ea typeface="+mn-ea"/>
          <a:cs typeface="+mn-cs"/>
        </a:defRPr>
      </a:lvl5pPr>
      <a:lvl6pPr marL="1607287" algn="l" defTabSz="642915" rtl="0" eaLnBrk="1" latinLnBrk="0" hangingPunct="1">
        <a:defRPr sz="1300" kern="1200">
          <a:solidFill>
            <a:schemeClr val="tx1"/>
          </a:solidFill>
          <a:latin typeface="+mn-lt"/>
          <a:ea typeface="+mn-ea"/>
          <a:cs typeface="+mn-cs"/>
        </a:defRPr>
      </a:lvl6pPr>
      <a:lvl7pPr marL="1928744" algn="l" defTabSz="642915" rtl="0" eaLnBrk="1" latinLnBrk="0" hangingPunct="1">
        <a:defRPr sz="1300" kern="1200">
          <a:solidFill>
            <a:schemeClr val="tx1"/>
          </a:solidFill>
          <a:latin typeface="+mn-lt"/>
          <a:ea typeface="+mn-ea"/>
          <a:cs typeface="+mn-cs"/>
        </a:defRPr>
      </a:lvl7pPr>
      <a:lvl8pPr marL="2250201" algn="l" defTabSz="642915" rtl="0" eaLnBrk="1" latinLnBrk="0" hangingPunct="1">
        <a:defRPr sz="1300" kern="1200">
          <a:solidFill>
            <a:schemeClr val="tx1"/>
          </a:solidFill>
          <a:latin typeface="+mn-lt"/>
          <a:ea typeface="+mn-ea"/>
          <a:cs typeface="+mn-cs"/>
        </a:defRPr>
      </a:lvl8pPr>
      <a:lvl9pPr marL="2571659" algn="l" defTabSz="642915" rtl="0" eaLnBrk="1" latinLnBrk="0" hangingPunct="1">
        <a:defRPr sz="13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6148" name="Picture 3" descr="Template Assets-02.jpg"/>
          <p:cNvPicPr>
            <a:picLocks noChangeAspect="1"/>
          </p:cNvPicPr>
          <p:nvPr/>
        </p:nvPicPr>
        <p:blipFill>
          <a:blip r:embed="rId5" cstate="print">
            <a:extLst>
              <a:ext uri="{28A0092B-C50C-407E-A947-70E740481C1C}">
                <a14:useLocalDpi xmlns:a14="http://schemas.microsoft.com/office/drawing/2010/main" val="0"/>
              </a:ext>
            </a:extLst>
          </a:blip>
          <a:srcRect l="2977" t="2443" r="2899" b="5728"/>
          <a:stretch>
            <a:fillRect/>
          </a:stretch>
        </p:blipFill>
        <p:spPr bwMode="auto">
          <a:xfrm>
            <a:off x="-4465" y="-7814"/>
            <a:ext cx="9152930" cy="215763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0224603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txStyles>
    <p:titleStyle>
      <a:lvl1pPr algn="ctr" defTabSz="410730"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40"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882"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323"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763" algn="ctr" defTabSz="410730"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721"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440"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161"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882"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323"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763"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7205"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645" algn="l" defTabSz="410730"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882" rtl="0" eaLnBrk="1" latinLnBrk="0" hangingPunct="1">
        <a:defRPr sz="1300" kern="1200">
          <a:solidFill>
            <a:schemeClr val="tx1"/>
          </a:solidFill>
          <a:latin typeface="+mn-lt"/>
          <a:ea typeface="+mn-ea"/>
          <a:cs typeface="+mn-cs"/>
        </a:defRPr>
      </a:lvl1pPr>
      <a:lvl2pPr marL="321440" algn="l" defTabSz="642882" rtl="0" eaLnBrk="1" latinLnBrk="0" hangingPunct="1">
        <a:defRPr sz="1300" kern="1200">
          <a:solidFill>
            <a:schemeClr val="tx1"/>
          </a:solidFill>
          <a:latin typeface="+mn-lt"/>
          <a:ea typeface="+mn-ea"/>
          <a:cs typeface="+mn-cs"/>
        </a:defRPr>
      </a:lvl2pPr>
      <a:lvl3pPr marL="642882" algn="l" defTabSz="642882" rtl="0" eaLnBrk="1" latinLnBrk="0" hangingPunct="1">
        <a:defRPr sz="1300" kern="1200">
          <a:solidFill>
            <a:schemeClr val="tx1"/>
          </a:solidFill>
          <a:latin typeface="+mn-lt"/>
          <a:ea typeface="+mn-ea"/>
          <a:cs typeface="+mn-cs"/>
        </a:defRPr>
      </a:lvl3pPr>
      <a:lvl4pPr marL="964323" algn="l" defTabSz="642882" rtl="0" eaLnBrk="1" latinLnBrk="0" hangingPunct="1">
        <a:defRPr sz="1300" kern="1200">
          <a:solidFill>
            <a:schemeClr val="tx1"/>
          </a:solidFill>
          <a:latin typeface="+mn-lt"/>
          <a:ea typeface="+mn-ea"/>
          <a:cs typeface="+mn-cs"/>
        </a:defRPr>
      </a:lvl4pPr>
      <a:lvl5pPr marL="1285763" algn="l" defTabSz="642882" rtl="0" eaLnBrk="1" latinLnBrk="0" hangingPunct="1">
        <a:defRPr sz="1300" kern="1200">
          <a:solidFill>
            <a:schemeClr val="tx1"/>
          </a:solidFill>
          <a:latin typeface="+mn-lt"/>
          <a:ea typeface="+mn-ea"/>
          <a:cs typeface="+mn-cs"/>
        </a:defRPr>
      </a:lvl5pPr>
      <a:lvl6pPr marL="1607205" algn="l" defTabSz="642882" rtl="0" eaLnBrk="1" latinLnBrk="0" hangingPunct="1">
        <a:defRPr sz="1300" kern="1200">
          <a:solidFill>
            <a:schemeClr val="tx1"/>
          </a:solidFill>
          <a:latin typeface="+mn-lt"/>
          <a:ea typeface="+mn-ea"/>
          <a:cs typeface="+mn-cs"/>
        </a:defRPr>
      </a:lvl6pPr>
      <a:lvl7pPr marL="1928645" algn="l" defTabSz="642882" rtl="0" eaLnBrk="1" latinLnBrk="0" hangingPunct="1">
        <a:defRPr sz="1300" kern="1200">
          <a:solidFill>
            <a:schemeClr val="tx1"/>
          </a:solidFill>
          <a:latin typeface="+mn-lt"/>
          <a:ea typeface="+mn-ea"/>
          <a:cs typeface="+mn-cs"/>
        </a:defRPr>
      </a:lvl7pPr>
      <a:lvl8pPr marL="2250086" algn="l" defTabSz="642882" rtl="0" eaLnBrk="1" latinLnBrk="0" hangingPunct="1">
        <a:defRPr sz="1300" kern="1200">
          <a:solidFill>
            <a:schemeClr val="tx1"/>
          </a:solidFill>
          <a:latin typeface="+mn-lt"/>
          <a:ea typeface="+mn-ea"/>
          <a:cs typeface="+mn-cs"/>
        </a:defRPr>
      </a:lvl8pPr>
      <a:lvl9pPr marL="2571527" algn="l" defTabSz="642882" rtl="0" eaLnBrk="1" latinLnBrk="0" hangingPunct="1">
        <a:defRPr sz="13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3074" name="Picture 1" descr="Template Assets-03.jpg"/>
          <p:cNvPicPr>
            <a:picLocks noChangeAspect="1"/>
          </p:cNvPicPr>
          <p:nvPr/>
        </p:nvPicPr>
        <p:blipFill>
          <a:blip r:embed="rId4" cstate="print">
            <a:extLst>
              <a:ext uri="{28A0092B-C50C-407E-A947-70E740481C1C}">
                <a14:useLocalDpi xmlns:a14="http://schemas.microsoft.com/office/drawing/2010/main" val="0"/>
              </a:ext>
            </a:extLst>
          </a:blip>
          <a:srcRect l="3549" t="4875" r="2272" b="6929"/>
          <a:stretch>
            <a:fillRect/>
          </a:stretch>
        </p:blipFill>
        <p:spPr bwMode="auto">
          <a:xfrm>
            <a:off x="0" y="0"/>
            <a:ext cx="9142884" cy="782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68" r:id="rId1"/>
    <p:sldLayoutId id="2147483669" r:id="rId2"/>
  </p:sldLayoutIdLst>
  <p:txStyles>
    <p:titleStyle>
      <a:lvl1pPr algn="ctr" defTabSz="410709"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2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849"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27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697"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712"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424"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136"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849"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274"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697"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7123"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546" algn="l" defTabSz="410709"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849" rtl="0" eaLnBrk="1" latinLnBrk="0" hangingPunct="1">
        <a:defRPr sz="1300" kern="1200">
          <a:solidFill>
            <a:schemeClr val="tx1"/>
          </a:solidFill>
          <a:latin typeface="+mn-lt"/>
          <a:ea typeface="+mn-ea"/>
          <a:cs typeface="+mn-cs"/>
        </a:defRPr>
      </a:lvl1pPr>
      <a:lvl2pPr marL="321424" algn="l" defTabSz="642849" rtl="0" eaLnBrk="1" latinLnBrk="0" hangingPunct="1">
        <a:defRPr sz="1300" kern="1200">
          <a:solidFill>
            <a:schemeClr val="tx1"/>
          </a:solidFill>
          <a:latin typeface="+mn-lt"/>
          <a:ea typeface="+mn-ea"/>
          <a:cs typeface="+mn-cs"/>
        </a:defRPr>
      </a:lvl2pPr>
      <a:lvl3pPr marL="642849" algn="l" defTabSz="642849" rtl="0" eaLnBrk="1" latinLnBrk="0" hangingPunct="1">
        <a:defRPr sz="1300" kern="1200">
          <a:solidFill>
            <a:schemeClr val="tx1"/>
          </a:solidFill>
          <a:latin typeface="+mn-lt"/>
          <a:ea typeface="+mn-ea"/>
          <a:cs typeface="+mn-cs"/>
        </a:defRPr>
      </a:lvl3pPr>
      <a:lvl4pPr marL="964274" algn="l" defTabSz="642849" rtl="0" eaLnBrk="1" latinLnBrk="0" hangingPunct="1">
        <a:defRPr sz="1300" kern="1200">
          <a:solidFill>
            <a:schemeClr val="tx1"/>
          </a:solidFill>
          <a:latin typeface="+mn-lt"/>
          <a:ea typeface="+mn-ea"/>
          <a:cs typeface="+mn-cs"/>
        </a:defRPr>
      </a:lvl4pPr>
      <a:lvl5pPr marL="1285697" algn="l" defTabSz="642849" rtl="0" eaLnBrk="1" latinLnBrk="0" hangingPunct="1">
        <a:defRPr sz="1300" kern="1200">
          <a:solidFill>
            <a:schemeClr val="tx1"/>
          </a:solidFill>
          <a:latin typeface="+mn-lt"/>
          <a:ea typeface="+mn-ea"/>
          <a:cs typeface="+mn-cs"/>
        </a:defRPr>
      </a:lvl5pPr>
      <a:lvl6pPr marL="1607123" algn="l" defTabSz="642849" rtl="0" eaLnBrk="1" latinLnBrk="0" hangingPunct="1">
        <a:defRPr sz="1300" kern="1200">
          <a:solidFill>
            <a:schemeClr val="tx1"/>
          </a:solidFill>
          <a:latin typeface="+mn-lt"/>
          <a:ea typeface="+mn-ea"/>
          <a:cs typeface="+mn-cs"/>
        </a:defRPr>
      </a:lvl6pPr>
      <a:lvl7pPr marL="1928546" algn="l" defTabSz="642849" rtl="0" eaLnBrk="1" latinLnBrk="0" hangingPunct="1">
        <a:defRPr sz="1300" kern="1200">
          <a:solidFill>
            <a:schemeClr val="tx1"/>
          </a:solidFill>
          <a:latin typeface="+mn-lt"/>
          <a:ea typeface="+mn-ea"/>
          <a:cs typeface="+mn-cs"/>
        </a:defRPr>
      </a:lvl7pPr>
      <a:lvl8pPr marL="2249971" algn="l" defTabSz="642849" rtl="0" eaLnBrk="1" latinLnBrk="0" hangingPunct="1">
        <a:defRPr sz="1300" kern="1200">
          <a:solidFill>
            <a:schemeClr val="tx1"/>
          </a:solidFill>
          <a:latin typeface="+mn-lt"/>
          <a:ea typeface="+mn-ea"/>
          <a:cs typeface="+mn-cs"/>
        </a:defRPr>
      </a:lvl8pPr>
      <a:lvl9pPr marL="2571396" algn="l" defTabSz="642849" rtl="0" eaLnBrk="1" latinLnBrk="0" hangingPunct="1">
        <a:defRPr sz="13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1026" name="Picture 1" descr="Template Assets-03.jpg"/>
          <p:cNvPicPr>
            <a:picLocks noChangeAspect="1"/>
          </p:cNvPicPr>
          <p:nvPr/>
        </p:nvPicPr>
        <p:blipFill>
          <a:blip r:embed="rId3" cstate="print">
            <a:extLst>
              <a:ext uri="{28A0092B-C50C-407E-A947-70E740481C1C}">
                <a14:useLocalDpi xmlns:a14="http://schemas.microsoft.com/office/drawing/2010/main" val="0"/>
              </a:ext>
            </a:extLst>
          </a:blip>
          <a:srcRect l="3549" t="3870" r="2272" b="7933"/>
          <a:stretch>
            <a:fillRect/>
          </a:stretch>
        </p:blipFill>
        <p:spPr bwMode="auto">
          <a:xfrm>
            <a:off x="0" y="-8930"/>
            <a:ext cx="9142884" cy="782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7" name="Picture 2" descr="PPT Photos - -08.jpg"/>
          <p:cNvPicPr>
            <a:picLocks noChangeAspect="1"/>
          </p:cNvPicPr>
          <p:nvPr/>
        </p:nvPicPr>
        <p:blipFill>
          <a:blip r:embed="rId4" cstate="print">
            <a:extLst>
              <a:ext uri="{28A0092B-C50C-407E-A947-70E740481C1C}">
                <a14:useLocalDpi xmlns:a14="http://schemas.microsoft.com/office/drawing/2010/main" val="0"/>
              </a:ext>
            </a:extLst>
          </a:blip>
          <a:srcRect t="4840" b="1711"/>
          <a:stretch>
            <a:fillRect/>
          </a:stretch>
        </p:blipFill>
        <p:spPr bwMode="auto">
          <a:xfrm>
            <a:off x="5366746" y="773535"/>
            <a:ext cx="1814959" cy="32001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28" name="Picture 3" descr="PPT Photos - -09.jpg"/>
          <p:cNvPicPr>
            <a:picLocks noChangeAspect="1"/>
          </p:cNvPicPr>
          <p:nvPr/>
        </p:nvPicPr>
        <p:blipFill>
          <a:blip r:embed="rId5" cstate="print">
            <a:extLst>
              <a:ext uri="{28A0092B-C50C-407E-A947-70E740481C1C}">
                <a14:useLocalDpi xmlns:a14="http://schemas.microsoft.com/office/drawing/2010/main" val="0"/>
              </a:ext>
            </a:extLst>
          </a:blip>
          <a:srcRect t="5135"/>
          <a:stretch>
            <a:fillRect/>
          </a:stretch>
        </p:blipFill>
        <p:spPr bwMode="auto">
          <a:xfrm>
            <a:off x="7331277" y="776883"/>
            <a:ext cx="1814959" cy="317896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71" r:id="rId1"/>
  </p:sldLayoutIdLst>
  <p:txStyles>
    <p:titleStyle>
      <a:lvl1pPr algn="ctr" defTabSz="410688"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07"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816"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224"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631" algn="ctr" defTabSz="410688"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704"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407"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111"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816"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224"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631"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7041"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447" algn="l" defTabSz="410688"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816" rtl="0" eaLnBrk="1" latinLnBrk="0" hangingPunct="1">
        <a:defRPr sz="1300" kern="1200">
          <a:solidFill>
            <a:schemeClr val="tx1"/>
          </a:solidFill>
          <a:latin typeface="+mn-lt"/>
          <a:ea typeface="+mn-ea"/>
          <a:cs typeface="+mn-cs"/>
        </a:defRPr>
      </a:lvl1pPr>
      <a:lvl2pPr marL="321407" algn="l" defTabSz="642816" rtl="0" eaLnBrk="1" latinLnBrk="0" hangingPunct="1">
        <a:defRPr sz="1300" kern="1200">
          <a:solidFill>
            <a:schemeClr val="tx1"/>
          </a:solidFill>
          <a:latin typeface="+mn-lt"/>
          <a:ea typeface="+mn-ea"/>
          <a:cs typeface="+mn-cs"/>
        </a:defRPr>
      </a:lvl2pPr>
      <a:lvl3pPr marL="642816" algn="l" defTabSz="642816" rtl="0" eaLnBrk="1" latinLnBrk="0" hangingPunct="1">
        <a:defRPr sz="1300" kern="1200">
          <a:solidFill>
            <a:schemeClr val="tx1"/>
          </a:solidFill>
          <a:latin typeface="+mn-lt"/>
          <a:ea typeface="+mn-ea"/>
          <a:cs typeface="+mn-cs"/>
        </a:defRPr>
      </a:lvl3pPr>
      <a:lvl4pPr marL="964224" algn="l" defTabSz="642816" rtl="0" eaLnBrk="1" latinLnBrk="0" hangingPunct="1">
        <a:defRPr sz="1300" kern="1200">
          <a:solidFill>
            <a:schemeClr val="tx1"/>
          </a:solidFill>
          <a:latin typeface="+mn-lt"/>
          <a:ea typeface="+mn-ea"/>
          <a:cs typeface="+mn-cs"/>
        </a:defRPr>
      </a:lvl4pPr>
      <a:lvl5pPr marL="1285631" algn="l" defTabSz="642816" rtl="0" eaLnBrk="1" latinLnBrk="0" hangingPunct="1">
        <a:defRPr sz="1300" kern="1200">
          <a:solidFill>
            <a:schemeClr val="tx1"/>
          </a:solidFill>
          <a:latin typeface="+mn-lt"/>
          <a:ea typeface="+mn-ea"/>
          <a:cs typeface="+mn-cs"/>
        </a:defRPr>
      </a:lvl5pPr>
      <a:lvl6pPr marL="1607041" algn="l" defTabSz="642816" rtl="0" eaLnBrk="1" latinLnBrk="0" hangingPunct="1">
        <a:defRPr sz="1300" kern="1200">
          <a:solidFill>
            <a:schemeClr val="tx1"/>
          </a:solidFill>
          <a:latin typeface="+mn-lt"/>
          <a:ea typeface="+mn-ea"/>
          <a:cs typeface="+mn-cs"/>
        </a:defRPr>
      </a:lvl6pPr>
      <a:lvl7pPr marL="1928447" algn="l" defTabSz="642816" rtl="0" eaLnBrk="1" latinLnBrk="0" hangingPunct="1">
        <a:defRPr sz="1300" kern="1200">
          <a:solidFill>
            <a:schemeClr val="tx1"/>
          </a:solidFill>
          <a:latin typeface="+mn-lt"/>
          <a:ea typeface="+mn-ea"/>
          <a:cs typeface="+mn-cs"/>
        </a:defRPr>
      </a:lvl7pPr>
      <a:lvl8pPr marL="2249856" algn="l" defTabSz="642816" rtl="0" eaLnBrk="1" latinLnBrk="0" hangingPunct="1">
        <a:defRPr sz="1300" kern="1200">
          <a:solidFill>
            <a:schemeClr val="tx1"/>
          </a:solidFill>
          <a:latin typeface="+mn-lt"/>
          <a:ea typeface="+mn-ea"/>
          <a:cs typeface="+mn-cs"/>
        </a:defRPr>
      </a:lvl8pPr>
      <a:lvl9pPr marL="2571264" algn="l" defTabSz="642816" rtl="0" eaLnBrk="1" latinLnBrk="0" hangingPunct="1">
        <a:defRPr sz="13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2050" name="Picture 1" descr="Template Assets-03.jpg"/>
          <p:cNvPicPr>
            <a:picLocks noChangeAspect="1"/>
          </p:cNvPicPr>
          <p:nvPr/>
        </p:nvPicPr>
        <p:blipFill>
          <a:blip r:embed="rId3" cstate="print">
            <a:extLst>
              <a:ext uri="{28A0092B-C50C-407E-A947-70E740481C1C}">
                <a14:useLocalDpi xmlns:a14="http://schemas.microsoft.com/office/drawing/2010/main" val="0"/>
              </a:ext>
            </a:extLst>
          </a:blip>
          <a:srcRect l="3549" t="4875" r="2272" b="6929"/>
          <a:stretch>
            <a:fillRect/>
          </a:stretch>
        </p:blipFill>
        <p:spPr bwMode="auto">
          <a:xfrm>
            <a:off x="0" y="0"/>
            <a:ext cx="9142884" cy="7824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3" name="Picture 4" descr="PPT Photos - -06.jpg"/>
          <p:cNvPicPr>
            <a:picLocks noChangeAspect="1"/>
          </p:cNvPicPr>
          <p:nvPr/>
        </p:nvPicPr>
        <p:blipFill>
          <a:blip r:embed="rId4" cstate="print">
            <a:extLst>
              <a:ext uri="{28A0092B-C50C-407E-A947-70E740481C1C}">
                <a14:useLocalDpi xmlns:a14="http://schemas.microsoft.com/office/drawing/2010/main" val="0"/>
              </a:ext>
            </a:extLst>
          </a:blip>
          <a:srcRect l="560" t="5890" r="603"/>
          <a:stretch>
            <a:fillRect/>
          </a:stretch>
        </p:blipFill>
        <p:spPr bwMode="auto">
          <a:xfrm>
            <a:off x="5365626" y="773534"/>
            <a:ext cx="1816075" cy="31912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054" name="Picture 5" descr="PPT Photos - -07.jpg"/>
          <p:cNvPicPr>
            <a:picLocks noChangeAspect="1"/>
          </p:cNvPicPr>
          <p:nvPr/>
        </p:nvPicPr>
        <p:blipFill>
          <a:blip r:embed="rId5" cstate="print">
            <a:extLst>
              <a:ext uri="{28A0092B-C50C-407E-A947-70E740481C1C}">
                <a14:useLocalDpi xmlns:a14="http://schemas.microsoft.com/office/drawing/2010/main" val="0"/>
              </a:ext>
            </a:extLst>
          </a:blip>
          <a:srcRect t="5115"/>
          <a:stretch>
            <a:fillRect/>
          </a:stretch>
        </p:blipFill>
        <p:spPr bwMode="auto">
          <a:xfrm>
            <a:off x="7331278" y="776887"/>
            <a:ext cx="1814959" cy="31778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73" r:id="rId1"/>
  </p:sldLayoutIdLst>
  <p:txStyles>
    <p:titleStyle>
      <a:lvl1pPr algn="ctr" defTabSz="410667"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391"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783"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174"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565" algn="ctr" defTabSz="410667"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696"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391"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086"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783"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174"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565"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6959"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348" algn="l" defTabSz="410667"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783" rtl="0" eaLnBrk="1" latinLnBrk="0" hangingPunct="1">
        <a:defRPr sz="1300" kern="1200">
          <a:solidFill>
            <a:schemeClr val="tx1"/>
          </a:solidFill>
          <a:latin typeface="+mn-lt"/>
          <a:ea typeface="+mn-ea"/>
          <a:cs typeface="+mn-cs"/>
        </a:defRPr>
      </a:lvl1pPr>
      <a:lvl2pPr marL="321391" algn="l" defTabSz="642783" rtl="0" eaLnBrk="1" latinLnBrk="0" hangingPunct="1">
        <a:defRPr sz="1300" kern="1200">
          <a:solidFill>
            <a:schemeClr val="tx1"/>
          </a:solidFill>
          <a:latin typeface="+mn-lt"/>
          <a:ea typeface="+mn-ea"/>
          <a:cs typeface="+mn-cs"/>
        </a:defRPr>
      </a:lvl2pPr>
      <a:lvl3pPr marL="642783" algn="l" defTabSz="642783" rtl="0" eaLnBrk="1" latinLnBrk="0" hangingPunct="1">
        <a:defRPr sz="1300" kern="1200">
          <a:solidFill>
            <a:schemeClr val="tx1"/>
          </a:solidFill>
          <a:latin typeface="+mn-lt"/>
          <a:ea typeface="+mn-ea"/>
          <a:cs typeface="+mn-cs"/>
        </a:defRPr>
      </a:lvl3pPr>
      <a:lvl4pPr marL="964174" algn="l" defTabSz="642783" rtl="0" eaLnBrk="1" latinLnBrk="0" hangingPunct="1">
        <a:defRPr sz="1300" kern="1200">
          <a:solidFill>
            <a:schemeClr val="tx1"/>
          </a:solidFill>
          <a:latin typeface="+mn-lt"/>
          <a:ea typeface="+mn-ea"/>
          <a:cs typeface="+mn-cs"/>
        </a:defRPr>
      </a:lvl4pPr>
      <a:lvl5pPr marL="1285565" algn="l" defTabSz="642783" rtl="0" eaLnBrk="1" latinLnBrk="0" hangingPunct="1">
        <a:defRPr sz="1300" kern="1200">
          <a:solidFill>
            <a:schemeClr val="tx1"/>
          </a:solidFill>
          <a:latin typeface="+mn-lt"/>
          <a:ea typeface="+mn-ea"/>
          <a:cs typeface="+mn-cs"/>
        </a:defRPr>
      </a:lvl5pPr>
      <a:lvl6pPr marL="1606959" algn="l" defTabSz="642783" rtl="0" eaLnBrk="1" latinLnBrk="0" hangingPunct="1">
        <a:defRPr sz="1300" kern="1200">
          <a:solidFill>
            <a:schemeClr val="tx1"/>
          </a:solidFill>
          <a:latin typeface="+mn-lt"/>
          <a:ea typeface="+mn-ea"/>
          <a:cs typeface="+mn-cs"/>
        </a:defRPr>
      </a:lvl6pPr>
      <a:lvl7pPr marL="1928348" algn="l" defTabSz="642783" rtl="0" eaLnBrk="1" latinLnBrk="0" hangingPunct="1">
        <a:defRPr sz="1300" kern="1200">
          <a:solidFill>
            <a:schemeClr val="tx1"/>
          </a:solidFill>
          <a:latin typeface="+mn-lt"/>
          <a:ea typeface="+mn-ea"/>
          <a:cs typeface="+mn-cs"/>
        </a:defRPr>
      </a:lvl7pPr>
      <a:lvl8pPr marL="2249741" algn="l" defTabSz="642783" rtl="0" eaLnBrk="1" latinLnBrk="0" hangingPunct="1">
        <a:defRPr sz="1300" kern="1200">
          <a:solidFill>
            <a:schemeClr val="tx1"/>
          </a:solidFill>
          <a:latin typeface="+mn-lt"/>
          <a:ea typeface="+mn-ea"/>
          <a:cs typeface="+mn-cs"/>
        </a:defRPr>
      </a:lvl8pPr>
      <a:lvl9pPr marL="2571133" algn="l" defTabSz="642783" rtl="0" eaLnBrk="1" latinLnBrk="0" hangingPunct="1">
        <a:defRPr sz="13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pic>
        <p:nvPicPr>
          <p:cNvPr id="8194" name="Picture 1" descr="PPT Photos - -10.jpg"/>
          <p:cNvPicPr>
            <a:picLocks noChangeAspect="1"/>
          </p:cNvPicPr>
          <p:nvPr/>
        </p:nvPicPr>
        <p:blipFill>
          <a:blip r:embed="rId4" cstate="print">
            <a:extLst>
              <a:ext uri="{28A0092B-C50C-407E-A947-70E740481C1C}">
                <a14:useLocalDpi xmlns:a14="http://schemas.microsoft.com/office/drawing/2010/main" val="0"/>
              </a:ext>
            </a:extLst>
          </a:blip>
          <a:srcRect l="10640" r="10640"/>
          <a:stretch>
            <a:fillRect/>
          </a:stretch>
        </p:blipFill>
        <p:spPr bwMode="auto">
          <a:xfrm>
            <a:off x="5621239" y="416347"/>
            <a:ext cx="984498" cy="17357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5" name="Picture 2" descr="PPT Photos - -11.jpg"/>
          <p:cNvPicPr>
            <a:picLocks noChangeAspect="1"/>
          </p:cNvPicPr>
          <p:nvPr/>
        </p:nvPicPr>
        <p:blipFill>
          <a:blip r:embed="rId5" cstate="print">
            <a:extLst>
              <a:ext uri="{28A0092B-C50C-407E-A947-70E740481C1C}">
                <a14:useLocalDpi xmlns:a14="http://schemas.microsoft.com/office/drawing/2010/main" val="0"/>
              </a:ext>
            </a:extLst>
          </a:blip>
          <a:srcRect l="10109" r="10109"/>
          <a:stretch>
            <a:fillRect/>
          </a:stretch>
        </p:blipFill>
        <p:spPr bwMode="auto">
          <a:xfrm>
            <a:off x="6794376" y="416347"/>
            <a:ext cx="990079" cy="17357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6" name="Picture 3" descr="PPT Photos - -12.jpg"/>
          <p:cNvPicPr>
            <a:picLocks noChangeAspect="1"/>
          </p:cNvPicPr>
          <p:nvPr/>
        </p:nvPicPr>
        <p:blipFill>
          <a:blip r:embed="rId6" cstate="print">
            <a:extLst>
              <a:ext uri="{28A0092B-C50C-407E-A947-70E740481C1C}">
                <a14:useLocalDpi xmlns:a14="http://schemas.microsoft.com/office/drawing/2010/main" val="0"/>
              </a:ext>
            </a:extLst>
          </a:blip>
          <a:srcRect l="10321" r="10321"/>
          <a:stretch>
            <a:fillRect/>
          </a:stretch>
        </p:blipFill>
        <p:spPr bwMode="auto">
          <a:xfrm>
            <a:off x="7973095" y="420817"/>
            <a:ext cx="984498" cy="17278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7" name="Picture 4" descr="Template Assets-03.jpg"/>
          <p:cNvPicPr>
            <a:picLocks noChangeAspect="1"/>
          </p:cNvPicPr>
          <p:nvPr/>
        </p:nvPicPr>
        <p:blipFill>
          <a:blip r:embed="rId7" cstate="print">
            <a:extLst>
              <a:ext uri="{28A0092B-C50C-407E-A947-70E740481C1C}">
                <a14:useLocalDpi xmlns:a14="http://schemas.microsoft.com/office/drawing/2010/main" val="0"/>
              </a:ext>
            </a:extLst>
          </a:blip>
          <a:srcRect l="3549" t="4875" r="2272" b="6885"/>
          <a:stretch>
            <a:fillRect/>
          </a:stretch>
        </p:blipFill>
        <p:spPr bwMode="auto">
          <a:xfrm>
            <a:off x="0" y="0"/>
            <a:ext cx="9144000" cy="78358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675" r:id="rId1"/>
    <p:sldLayoutId id="2147483676" r:id="rId2"/>
  </p:sldLayoutIdLst>
  <p:txStyles>
    <p:titleStyle>
      <a:lvl1pPr algn="ctr" defTabSz="410646"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374"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750"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124"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500" algn="ctr" defTabSz="410646"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p:titleStyle>
    <p:bodyStyle>
      <a:lvl1pPr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1pPr>
      <a:lvl2pPr marL="160688"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2pPr>
      <a:lvl3pPr marL="321374"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3pPr>
      <a:lvl4pPr marL="482062"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4pPr>
      <a:lvl5pPr marL="642750"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5pPr>
      <a:lvl6pPr marL="964124"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6pPr>
      <a:lvl7pPr marL="1285500"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7pPr>
      <a:lvl8pPr marL="1606877"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8pPr>
      <a:lvl9pPr marL="1928250" algn="l" defTabSz="410646" rtl="0" eaLnBrk="1" fontAlgn="base" hangingPunct="1">
        <a:spcBef>
          <a:spcPts val="2953"/>
        </a:spcBef>
        <a:spcAft>
          <a:spcPct val="0"/>
        </a:spcAft>
        <a:defRPr sz="2500">
          <a:solidFill>
            <a:srgbClr val="000000"/>
          </a:solidFill>
          <a:latin typeface="+mn-lt"/>
          <a:ea typeface="+mn-ea"/>
          <a:cs typeface="+mn-cs"/>
          <a:sym typeface="Helvetica Light" charset="0"/>
        </a:defRPr>
      </a:lvl9pPr>
    </p:bodyStyle>
    <p:otherStyle>
      <a:defPPr>
        <a:defRPr lang="en-US"/>
      </a:defPPr>
      <a:lvl1pPr marL="0" algn="l" defTabSz="642750" rtl="0" eaLnBrk="1" latinLnBrk="0" hangingPunct="1">
        <a:defRPr sz="1300" kern="1200">
          <a:solidFill>
            <a:schemeClr val="tx1"/>
          </a:solidFill>
          <a:latin typeface="+mn-lt"/>
          <a:ea typeface="+mn-ea"/>
          <a:cs typeface="+mn-cs"/>
        </a:defRPr>
      </a:lvl1pPr>
      <a:lvl2pPr marL="321374" algn="l" defTabSz="642750" rtl="0" eaLnBrk="1" latinLnBrk="0" hangingPunct="1">
        <a:defRPr sz="1300" kern="1200">
          <a:solidFill>
            <a:schemeClr val="tx1"/>
          </a:solidFill>
          <a:latin typeface="+mn-lt"/>
          <a:ea typeface="+mn-ea"/>
          <a:cs typeface="+mn-cs"/>
        </a:defRPr>
      </a:lvl2pPr>
      <a:lvl3pPr marL="642750" algn="l" defTabSz="642750" rtl="0" eaLnBrk="1" latinLnBrk="0" hangingPunct="1">
        <a:defRPr sz="1300" kern="1200">
          <a:solidFill>
            <a:schemeClr val="tx1"/>
          </a:solidFill>
          <a:latin typeface="+mn-lt"/>
          <a:ea typeface="+mn-ea"/>
          <a:cs typeface="+mn-cs"/>
        </a:defRPr>
      </a:lvl3pPr>
      <a:lvl4pPr marL="964124" algn="l" defTabSz="642750" rtl="0" eaLnBrk="1" latinLnBrk="0" hangingPunct="1">
        <a:defRPr sz="1300" kern="1200">
          <a:solidFill>
            <a:schemeClr val="tx1"/>
          </a:solidFill>
          <a:latin typeface="+mn-lt"/>
          <a:ea typeface="+mn-ea"/>
          <a:cs typeface="+mn-cs"/>
        </a:defRPr>
      </a:lvl4pPr>
      <a:lvl5pPr marL="1285500" algn="l" defTabSz="642750" rtl="0" eaLnBrk="1" latinLnBrk="0" hangingPunct="1">
        <a:defRPr sz="1300" kern="1200">
          <a:solidFill>
            <a:schemeClr val="tx1"/>
          </a:solidFill>
          <a:latin typeface="+mn-lt"/>
          <a:ea typeface="+mn-ea"/>
          <a:cs typeface="+mn-cs"/>
        </a:defRPr>
      </a:lvl5pPr>
      <a:lvl6pPr marL="1606877" algn="l" defTabSz="642750" rtl="0" eaLnBrk="1" latinLnBrk="0" hangingPunct="1">
        <a:defRPr sz="1300" kern="1200">
          <a:solidFill>
            <a:schemeClr val="tx1"/>
          </a:solidFill>
          <a:latin typeface="+mn-lt"/>
          <a:ea typeface="+mn-ea"/>
          <a:cs typeface="+mn-cs"/>
        </a:defRPr>
      </a:lvl6pPr>
      <a:lvl7pPr marL="1928250" algn="l" defTabSz="642750" rtl="0" eaLnBrk="1" latinLnBrk="0" hangingPunct="1">
        <a:defRPr sz="1300" kern="1200">
          <a:solidFill>
            <a:schemeClr val="tx1"/>
          </a:solidFill>
          <a:latin typeface="+mn-lt"/>
          <a:ea typeface="+mn-ea"/>
          <a:cs typeface="+mn-cs"/>
        </a:defRPr>
      </a:lvl7pPr>
      <a:lvl8pPr marL="2249626" algn="l" defTabSz="642750" rtl="0" eaLnBrk="1" latinLnBrk="0" hangingPunct="1">
        <a:defRPr sz="1300" kern="1200">
          <a:solidFill>
            <a:schemeClr val="tx1"/>
          </a:solidFill>
          <a:latin typeface="+mn-lt"/>
          <a:ea typeface="+mn-ea"/>
          <a:cs typeface="+mn-cs"/>
        </a:defRPr>
      </a:lvl8pPr>
      <a:lvl9pPr marL="2571001" algn="l" defTabSz="642750"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mailto:delmy.salin@usda.gov" TargetMode="External"/><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hyperlink" Target="http://www.ams.usda.gov/AgTransportation"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152400" y="2667000"/>
            <a:ext cx="8915400" cy="4114800"/>
          </a:xfrm>
          <a:prstGeom prst="rect">
            <a:avLst/>
          </a:prstGeom>
          <a:ln>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horz" wrap="square" lIns="50800" tIns="50800" rIns="50800" bIns="50800" numCol="1" rtlCol="0" anchor="ctr" anchorCtr="0" compatLnSpc="1">
            <a:prstTxWarp prst="textNoShape">
              <a:avLst/>
            </a:prstTxWarp>
          </a:bodyPr>
          <a:lstStyle/>
          <a:p>
            <a:pPr marL="228600" marR="0" indent="0" algn="ctr" defTabSz="584200" rtl="0" eaLnBrk="1" fontAlgn="base" latinLnBrk="0" hangingPunct="0">
              <a:lnSpc>
                <a:spcPct val="100000"/>
              </a:lnSpc>
              <a:spcBef>
                <a:spcPct val="0"/>
              </a:spcBef>
              <a:spcAft>
                <a:spcPct val="0"/>
              </a:spcAft>
              <a:buClrTx/>
              <a:buSzTx/>
              <a:buFontTx/>
              <a:buNone/>
              <a:tabLst/>
            </a:pPr>
            <a:endParaRPr kumimoji="0" lang="en-US" sz="3600" b="0" i="0" u="none" strike="noStrike" cap="none" normalizeH="0" baseline="0">
              <a:ln>
                <a:noFill/>
              </a:ln>
              <a:solidFill>
                <a:srgbClr val="000000"/>
              </a:solidFill>
              <a:effectLst/>
              <a:latin typeface="Helvetica Light" charset="0"/>
              <a:ea typeface="Helvetica Light" charset="0"/>
              <a:cs typeface="Helvetica Light" charset="0"/>
              <a:sym typeface="Helvetica Light" charset="0"/>
            </a:endParaRPr>
          </a:p>
        </p:txBody>
      </p:sp>
      <p:sp>
        <p:nvSpPr>
          <p:cNvPr id="2" name="Subtitle 1"/>
          <p:cNvSpPr>
            <a:spLocks noGrp="1"/>
          </p:cNvSpPr>
          <p:nvPr>
            <p:ph type="subTitle" idx="1"/>
          </p:nvPr>
        </p:nvSpPr>
        <p:spPr>
          <a:xfrm>
            <a:off x="840059" y="3200400"/>
            <a:ext cx="8229600" cy="3581400"/>
          </a:xfrm>
        </p:spPr>
        <p:txBody>
          <a:bodyPr/>
          <a:lstStyle/>
          <a:p>
            <a:pPr algn="l">
              <a:spcBef>
                <a:spcPts val="0"/>
              </a:spcBef>
            </a:pPr>
            <a:r>
              <a:rPr lang="en-US" sz="3600" b="1" i="1" dirty="0">
                <a:solidFill>
                  <a:srgbClr val="2E6D34"/>
                </a:solidFill>
                <a:latin typeface="Arial" panose="020B0604020202020204" pitchFamily="34" charset="0"/>
                <a:cs typeface="Arial" panose="020B0604020202020204" pitchFamily="34" charset="0"/>
              </a:rPr>
              <a:t>Ukraine Grain Transportation</a:t>
            </a:r>
          </a:p>
          <a:p>
            <a:pPr algn="l">
              <a:spcBef>
                <a:spcPts val="0"/>
              </a:spcBef>
            </a:pPr>
            <a:r>
              <a:rPr lang="en-US" sz="2800" b="1" dirty="0">
                <a:solidFill>
                  <a:srgbClr val="95A127"/>
                </a:solidFill>
                <a:latin typeface="Arial" panose="020B0604020202020204" pitchFamily="34" charset="0"/>
                <a:cs typeface="Arial" panose="020B0604020202020204" pitchFamily="34" charset="0"/>
              </a:rPr>
              <a:t>Delmy Salin</a:t>
            </a:r>
          </a:p>
          <a:p>
            <a:pPr algn="l">
              <a:spcBef>
                <a:spcPts val="0"/>
              </a:spcBef>
            </a:pPr>
            <a:r>
              <a:rPr lang="en-US" sz="1800" dirty="0">
                <a:solidFill>
                  <a:schemeClr val="tx1"/>
                </a:solidFill>
                <a:latin typeface="Arial" panose="020B0604020202020204" pitchFamily="34" charset="0"/>
                <a:cs typeface="Arial" panose="020B0604020202020204" pitchFamily="34" charset="0"/>
              </a:rPr>
              <a:t>Senior Economist, Transportation Services Division</a:t>
            </a:r>
          </a:p>
          <a:p>
            <a:pPr>
              <a:spcBef>
                <a:spcPts val="0"/>
              </a:spcBef>
            </a:pPr>
            <a:endParaRPr lang="en-US" sz="2800" b="1" dirty="0">
              <a:solidFill>
                <a:schemeClr val="tx1"/>
              </a:solidFill>
              <a:latin typeface="Arial" panose="020B0604020202020204" pitchFamily="34" charset="0"/>
              <a:cs typeface="Arial" panose="020B0604020202020204" pitchFamily="34" charset="0"/>
            </a:endParaRPr>
          </a:p>
          <a:p>
            <a:pPr>
              <a:spcBef>
                <a:spcPts val="0"/>
              </a:spcBef>
            </a:pPr>
            <a:endParaRPr lang="en-US" sz="2800" b="1" dirty="0">
              <a:solidFill>
                <a:schemeClr val="tx1"/>
              </a:solidFill>
              <a:latin typeface="Arial" panose="020B0604020202020204" pitchFamily="34" charset="0"/>
              <a:cs typeface="Arial" panose="020B0604020202020204" pitchFamily="34" charset="0"/>
            </a:endParaRPr>
          </a:p>
          <a:p>
            <a:pPr algn="l">
              <a:spcBef>
                <a:spcPts val="0"/>
              </a:spcBef>
            </a:pPr>
            <a:r>
              <a:rPr lang="en-US" sz="1800" dirty="0">
                <a:solidFill>
                  <a:schemeClr val="tx1"/>
                </a:solidFill>
                <a:latin typeface="Arial" panose="020B0604020202020204" pitchFamily="34" charset="0"/>
                <a:cs typeface="Arial" panose="020B0604020202020204" pitchFamily="34" charset="0"/>
              </a:rPr>
              <a:t>USDA’s 96th Agricultural Outlook Forum</a:t>
            </a:r>
          </a:p>
          <a:p>
            <a:pPr algn="l">
              <a:spcBef>
                <a:spcPts val="0"/>
              </a:spcBef>
            </a:pPr>
            <a:r>
              <a:rPr lang="en-US" sz="1800" dirty="0">
                <a:solidFill>
                  <a:schemeClr val="tx1"/>
                </a:solidFill>
                <a:latin typeface="Arial" panose="020B0604020202020204" pitchFamily="34" charset="0"/>
                <a:cs typeface="Arial" panose="020B0604020202020204" pitchFamily="34" charset="0"/>
              </a:rPr>
              <a:t>February 20, 2019</a:t>
            </a:r>
          </a:p>
          <a:p>
            <a:pPr algn="l">
              <a:spcBef>
                <a:spcPts val="0"/>
              </a:spcBef>
            </a:pPr>
            <a:r>
              <a:rPr lang="en-US" sz="1800" dirty="0">
                <a:solidFill>
                  <a:schemeClr val="tx1"/>
                </a:solidFill>
                <a:latin typeface="Arial" panose="020B0604020202020204" pitchFamily="34" charset="0"/>
                <a:cs typeface="Arial" panose="020B0604020202020204" pitchFamily="34" charset="0"/>
              </a:rPr>
              <a:t>Arlington, VA </a:t>
            </a: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6948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3999" cy="914400"/>
          </a:xfrm>
          <a:solidFill>
            <a:srgbClr val="2E6D34"/>
          </a:solidFill>
        </p:spPr>
        <p:txBody>
          <a:bodyPr anchor="ctr" anchorCtr="0"/>
          <a:lstStyle/>
          <a:p>
            <a:r>
              <a:rPr lang="en-US" sz="2800" b="1" dirty="0">
                <a:solidFill>
                  <a:schemeClr val="bg1"/>
                </a:solidFill>
              </a:rPr>
              <a:t>Selected ocean routes distances </a:t>
            </a:r>
            <a:br>
              <a:rPr lang="en-US" sz="2800" b="1" dirty="0">
                <a:solidFill>
                  <a:schemeClr val="bg1"/>
                </a:solidFill>
              </a:rPr>
            </a:br>
            <a:r>
              <a:rPr lang="en-US" sz="2800" b="1" dirty="0">
                <a:solidFill>
                  <a:schemeClr val="bg1"/>
                </a:solidFill>
              </a:rPr>
              <a:t>in nautical miles (nm) at 12 knots</a:t>
            </a:r>
          </a:p>
        </p:txBody>
      </p:sp>
      <p:sp>
        <p:nvSpPr>
          <p:cNvPr id="3" name="Content Placeholder 2"/>
          <p:cNvSpPr>
            <a:spLocks noGrp="1"/>
          </p:cNvSpPr>
          <p:nvPr>
            <p:ph idx="1"/>
          </p:nvPr>
        </p:nvSpPr>
        <p:spPr>
          <a:xfrm>
            <a:off x="457647" y="1828800"/>
            <a:ext cx="8228707" cy="4572000"/>
          </a:xfrm>
        </p:spPr>
        <p:txBody>
          <a:bodyPr/>
          <a:lstStyle/>
          <a:p>
            <a:pPr marL="342900" lvl="0" indent="-342900">
              <a:buClr>
                <a:srgbClr val="2E6D34"/>
              </a:buClr>
              <a:buSzPct val="140000"/>
              <a:buFont typeface="Arial" panose="020B0604020202020204" pitchFamily="34" charset="0"/>
              <a:buChar char="•"/>
            </a:pPr>
            <a:r>
              <a:rPr lang="en-US" sz="2400" dirty="0"/>
              <a:t>U.S. Gulf via Panama Canal to Indonesia: 12,069 nm (41.22 days)</a:t>
            </a:r>
          </a:p>
          <a:p>
            <a:pPr marL="342900" lvl="0" indent="-342900">
              <a:buClr>
                <a:srgbClr val="2E6D34"/>
              </a:buClr>
              <a:buSzPct val="140000"/>
              <a:buFont typeface="Arial" panose="020B0604020202020204" pitchFamily="34" charset="0"/>
              <a:buChar char="•"/>
            </a:pPr>
            <a:r>
              <a:rPr lang="en-US" sz="2400" b="1" dirty="0"/>
              <a:t>Pacific Northwest (PNW) to Indonesia: 7,464 nm (25.22 days)</a:t>
            </a:r>
            <a:endParaRPr lang="en-US" sz="2400" dirty="0"/>
          </a:p>
          <a:p>
            <a:pPr marL="342900" lvl="0" indent="-342900">
              <a:buClr>
                <a:srgbClr val="2E6D34"/>
              </a:buClr>
              <a:buSzPct val="140000"/>
              <a:buFont typeface="Arial" panose="020B0604020202020204" pitchFamily="34" charset="0"/>
              <a:buChar char="•"/>
            </a:pPr>
            <a:r>
              <a:rPr lang="en-US" sz="2400" dirty="0"/>
              <a:t>Odesa, Ukraine, via Suez Canal to Indonesia: 6,336 nm (22 days)</a:t>
            </a:r>
          </a:p>
          <a:p>
            <a:pPr marL="342900" lvl="0" indent="-342900">
              <a:buClr>
                <a:srgbClr val="2E6D34"/>
              </a:buClr>
              <a:buSzPct val="140000"/>
              <a:buFont typeface="Arial" panose="020B0604020202020204" pitchFamily="34" charset="0"/>
              <a:buChar char="•"/>
            </a:pPr>
            <a:r>
              <a:rPr lang="en-US" sz="2400" dirty="0"/>
              <a:t>Novorossiysk, Russia, via Suez Canal to Indonesia distance: 6,450 nm (22.1 days)</a:t>
            </a:r>
            <a:br>
              <a:rPr lang="en-US" sz="2400" dirty="0"/>
            </a:br>
            <a:endParaRPr lang="en-US" sz="2400" dirty="0"/>
          </a:p>
          <a:p>
            <a:pPr marL="342900" lvl="0" indent="-342900">
              <a:buClr>
                <a:srgbClr val="2E6D34"/>
              </a:buClr>
              <a:buSzPct val="140000"/>
              <a:buFont typeface="Arial" panose="020B0604020202020204" pitchFamily="34" charset="0"/>
              <a:buChar char="•"/>
            </a:pPr>
            <a:endParaRPr lang="en-US" sz="2400" dirty="0"/>
          </a:p>
        </p:txBody>
      </p:sp>
    </p:spTree>
    <p:extLst>
      <p:ext uri="{BB962C8B-B14F-4D97-AF65-F5344CB8AC3E}">
        <p14:creationId xmlns:p14="http://schemas.microsoft.com/office/powerpoint/2010/main" val="4073126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3999" cy="914400"/>
          </a:xfrm>
          <a:solidFill>
            <a:srgbClr val="2E6D34"/>
          </a:solidFill>
        </p:spPr>
        <p:txBody>
          <a:bodyPr anchor="ctr" anchorCtr="0"/>
          <a:lstStyle/>
          <a:p>
            <a:r>
              <a:rPr lang="en-US" sz="2800" b="1" dirty="0">
                <a:solidFill>
                  <a:schemeClr val="bg1"/>
                </a:solidFill>
              </a:rPr>
              <a:t>Selected ocean routes distances </a:t>
            </a:r>
            <a:br>
              <a:rPr lang="en-US" sz="2800" b="1" dirty="0">
                <a:solidFill>
                  <a:schemeClr val="bg1"/>
                </a:solidFill>
              </a:rPr>
            </a:br>
            <a:r>
              <a:rPr lang="en-US" sz="2800" b="1" dirty="0">
                <a:solidFill>
                  <a:schemeClr val="bg1"/>
                </a:solidFill>
              </a:rPr>
              <a:t>in nautical miles (nm) at 12 knots</a:t>
            </a:r>
          </a:p>
        </p:txBody>
      </p:sp>
      <p:sp>
        <p:nvSpPr>
          <p:cNvPr id="3" name="Content Placeholder 2"/>
          <p:cNvSpPr>
            <a:spLocks noGrp="1"/>
          </p:cNvSpPr>
          <p:nvPr>
            <p:ph idx="1"/>
          </p:nvPr>
        </p:nvSpPr>
        <p:spPr>
          <a:xfrm>
            <a:off x="457647" y="1828800"/>
            <a:ext cx="8228707" cy="4267200"/>
          </a:xfrm>
        </p:spPr>
        <p:txBody>
          <a:bodyPr/>
          <a:lstStyle/>
          <a:p>
            <a:pPr marL="347472" indent="-347472">
              <a:buClr>
                <a:srgbClr val="2E6D34"/>
              </a:buClr>
              <a:buSzPct val="140000"/>
              <a:buFont typeface="Arial" panose="020B0604020202020204" pitchFamily="34" charset="0"/>
              <a:buChar char="•"/>
            </a:pPr>
            <a:r>
              <a:rPr lang="en-US" sz="2400" dirty="0"/>
              <a:t>U.S. Gulf to Nigeria: 5,754 nm (20 days)</a:t>
            </a:r>
          </a:p>
          <a:p>
            <a:pPr marL="347472" indent="-347472">
              <a:buClr>
                <a:srgbClr val="2E6D34"/>
              </a:buClr>
              <a:buSzPct val="140000"/>
              <a:buFont typeface="Arial" panose="020B0604020202020204" pitchFamily="34" charset="0"/>
              <a:buChar char="•"/>
            </a:pPr>
            <a:r>
              <a:rPr lang="en-US" sz="2400" dirty="0"/>
              <a:t>Odesa, Ukraine, via Strait of Gibraltar to Nigeria: 5,236 nm (18.04 days)</a:t>
            </a:r>
          </a:p>
          <a:p>
            <a:pPr marL="347472" indent="-347472">
              <a:buClr>
                <a:srgbClr val="2E6D34"/>
              </a:buClr>
              <a:buSzPct val="140000"/>
              <a:buFont typeface="Arial" panose="020B0604020202020204" pitchFamily="34" charset="0"/>
              <a:buChar char="•"/>
            </a:pPr>
            <a:r>
              <a:rPr lang="en-US" sz="2400" dirty="0"/>
              <a:t>Novorossiysk, Russia, via Strait of Gibraltar to Nigeria: 5,350 nm (18.14 days)</a:t>
            </a:r>
            <a:br>
              <a:rPr lang="en-US" sz="2400" dirty="0"/>
            </a:br>
            <a:endParaRPr lang="en-US" sz="2400" dirty="0"/>
          </a:p>
          <a:p>
            <a:pPr marL="342900" lvl="0" indent="-342900">
              <a:buClr>
                <a:srgbClr val="2E6D34"/>
              </a:buClr>
              <a:buSzPct val="140000"/>
              <a:buFont typeface="Arial" panose="020B0604020202020204" pitchFamily="34" charset="0"/>
              <a:buChar char="•"/>
            </a:pPr>
            <a:endParaRPr lang="en-US" sz="2400" dirty="0"/>
          </a:p>
        </p:txBody>
      </p:sp>
    </p:spTree>
    <p:extLst>
      <p:ext uri="{BB962C8B-B14F-4D97-AF65-F5344CB8AC3E}">
        <p14:creationId xmlns:p14="http://schemas.microsoft.com/office/powerpoint/2010/main" val="1360612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CE8290E-1275-4E8C-AC7A-EEA964B9CA5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371600"/>
            <a:ext cx="9802368" cy="5513831"/>
          </a:xfrm>
        </p:spPr>
      </p:pic>
      <p:sp>
        <p:nvSpPr>
          <p:cNvPr id="6" name="Title 1">
            <a:extLst>
              <a:ext uri="{FF2B5EF4-FFF2-40B4-BE49-F238E27FC236}">
                <a16:creationId xmlns:a16="http://schemas.microsoft.com/office/drawing/2014/main" id="{CC1F0873-4EE9-46E5-AD30-1D3E3580677A}"/>
              </a:ext>
            </a:extLst>
          </p:cNvPr>
          <p:cNvSpPr txBox="1">
            <a:spLocks/>
          </p:cNvSpPr>
          <p:nvPr/>
        </p:nvSpPr>
        <p:spPr>
          <a:xfrm>
            <a:off x="0" y="762000"/>
            <a:ext cx="9143999" cy="914400"/>
          </a:xfrm>
          <a:prstGeom prst="rect">
            <a:avLst/>
          </a:prstGeom>
          <a:solidFill>
            <a:srgbClr val="2E6D34"/>
          </a:solidFill>
        </p:spPr>
        <p:txBody>
          <a:bodyPr lIns="64281" tIns="32140" rIns="64281" bIns="32140" anchor="ctr" anchorCtr="0"/>
          <a:lstStyle>
            <a:lvl1pPr algn="ctr" defTabSz="410709"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2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849"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27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697"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a:lstStyle>
          <a:p>
            <a:r>
              <a:rPr lang="en-US" sz="2800" b="1" kern="0" dirty="0">
                <a:solidFill>
                  <a:schemeClr val="bg1"/>
                </a:solidFill>
              </a:rPr>
              <a:t>U.S. and Black Sea region </a:t>
            </a:r>
          </a:p>
          <a:p>
            <a:r>
              <a:rPr lang="en-US" sz="2800" b="1" kern="0" dirty="0">
                <a:solidFill>
                  <a:schemeClr val="bg1"/>
                </a:solidFill>
              </a:rPr>
              <a:t>selected ocean routes for wheat </a:t>
            </a:r>
          </a:p>
        </p:txBody>
      </p:sp>
      <p:sp>
        <p:nvSpPr>
          <p:cNvPr id="7" name="TextBox 6">
            <a:extLst>
              <a:ext uri="{FF2B5EF4-FFF2-40B4-BE49-F238E27FC236}">
                <a16:creationId xmlns:a16="http://schemas.microsoft.com/office/drawing/2014/main" id="{9C12A75B-7E93-4D60-A681-576CD5D8A59A}"/>
              </a:ext>
            </a:extLst>
          </p:cNvPr>
          <p:cNvSpPr txBox="1"/>
          <p:nvPr/>
        </p:nvSpPr>
        <p:spPr>
          <a:xfrm>
            <a:off x="228600" y="6321623"/>
            <a:ext cx="8072152" cy="276999"/>
          </a:xfrm>
          <a:prstGeom prst="rect">
            <a:avLst/>
          </a:prstGeom>
          <a:noFill/>
        </p:spPr>
        <p:txBody>
          <a:bodyPr wrap="square" rtlCol="0">
            <a:spAutoFit/>
          </a:bodyPr>
          <a:lstStyle/>
          <a:p>
            <a:r>
              <a:rPr lang="en-US" sz="1200" dirty="0"/>
              <a:t>Source: USDA, Agricultural Marketing Service, and Foreign Agricultural Service.</a:t>
            </a:r>
          </a:p>
        </p:txBody>
      </p:sp>
      <p:sp>
        <p:nvSpPr>
          <p:cNvPr id="2" name="TextBox 1">
            <a:extLst>
              <a:ext uri="{FF2B5EF4-FFF2-40B4-BE49-F238E27FC236}">
                <a16:creationId xmlns:a16="http://schemas.microsoft.com/office/drawing/2014/main" id="{0AC2C5BD-DF5D-4FFC-8B35-B25FE411C533}"/>
              </a:ext>
            </a:extLst>
          </p:cNvPr>
          <p:cNvSpPr txBox="1"/>
          <p:nvPr/>
        </p:nvSpPr>
        <p:spPr>
          <a:xfrm>
            <a:off x="3320143" y="2928740"/>
            <a:ext cx="762000" cy="276999"/>
          </a:xfrm>
          <a:prstGeom prst="rect">
            <a:avLst/>
          </a:prstGeom>
          <a:noFill/>
        </p:spPr>
        <p:txBody>
          <a:bodyPr wrap="square" rtlCol="0">
            <a:spAutoFit/>
          </a:bodyPr>
          <a:lstStyle/>
          <a:p>
            <a:r>
              <a:rPr lang="en-US" sz="1200" b="1" dirty="0">
                <a:solidFill>
                  <a:schemeClr val="accent1">
                    <a:lumMod val="75000"/>
                  </a:schemeClr>
                </a:solidFill>
              </a:rPr>
              <a:t>22 days</a:t>
            </a:r>
          </a:p>
        </p:txBody>
      </p:sp>
      <p:sp>
        <p:nvSpPr>
          <p:cNvPr id="3" name="TextBox 2">
            <a:extLst>
              <a:ext uri="{FF2B5EF4-FFF2-40B4-BE49-F238E27FC236}">
                <a16:creationId xmlns:a16="http://schemas.microsoft.com/office/drawing/2014/main" id="{DCD2F462-E0E0-46E0-9F59-7B3DA61FAC7D}"/>
              </a:ext>
            </a:extLst>
          </p:cNvPr>
          <p:cNvSpPr txBox="1"/>
          <p:nvPr/>
        </p:nvSpPr>
        <p:spPr>
          <a:xfrm>
            <a:off x="5181600" y="3067239"/>
            <a:ext cx="838200" cy="276999"/>
          </a:xfrm>
          <a:prstGeom prst="rect">
            <a:avLst/>
          </a:prstGeom>
          <a:noFill/>
        </p:spPr>
        <p:txBody>
          <a:bodyPr wrap="square" rtlCol="0">
            <a:spAutoFit/>
          </a:bodyPr>
          <a:lstStyle/>
          <a:p>
            <a:r>
              <a:rPr lang="en-US" sz="1200" b="1" dirty="0">
                <a:solidFill>
                  <a:srgbClr val="95A127"/>
                </a:solidFill>
              </a:rPr>
              <a:t>3-4 days</a:t>
            </a:r>
          </a:p>
        </p:txBody>
      </p:sp>
      <p:sp>
        <p:nvSpPr>
          <p:cNvPr id="8" name="TextBox 7">
            <a:extLst>
              <a:ext uri="{FF2B5EF4-FFF2-40B4-BE49-F238E27FC236}">
                <a16:creationId xmlns:a16="http://schemas.microsoft.com/office/drawing/2014/main" id="{112A258F-EF4C-43D5-9072-C514348ACD29}"/>
              </a:ext>
            </a:extLst>
          </p:cNvPr>
          <p:cNvSpPr txBox="1"/>
          <p:nvPr/>
        </p:nvSpPr>
        <p:spPr>
          <a:xfrm>
            <a:off x="6248400" y="4329900"/>
            <a:ext cx="838200" cy="276999"/>
          </a:xfrm>
          <a:prstGeom prst="rect">
            <a:avLst/>
          </a:prstGeom>
          <a:noFill/>
        </p:spPr>
        <p:txBody>
          <a:bodyPr wrap="square" rtlCol="0">
            <a:spAutoFit/>
          </a:bodyPr>
          <a:lstStyle/>
          <a:p>
            <a:r>
              <a:rPr lang="en-US" sz="1200" b="1" dirty="0">
                <a:solidFill>
                  <a:srgbClr val="95A127"/>
                </a:solidFill>
              </a:rPr>
              <a:t>22 days</a:t>
            </a:r>
          </a:p>
        </p:txBody>
      </p:sp>
      <p:pic>
        <p:nvPicPr>
          <p:cNvPr id="4" name="Picture 3">
            <a:extLst>
              <a:ext uri="{FF2B5EF4-FFF2-40B4-BE49-F238E27FC236}">
                <a16:creationId xmlns:a16="http://schemas.microsoft.com/office/drawing/2014/main" id="{220DC6ED-608F-4545-81CE-07A1DA657460}"/>
              </a:ext>
            </a:extLst>
          </p:cNvPr>
          <p:cNvPicPr>
            <a:picLocks noChangeAspect="1"/>
          </p:cNvPicPr>
          <p:nvPr/>
        </p:nvPicPr>
        <p:blipFill>
          <a:blip r:embed="rId4"/>
          <a:stretch>
            <a:fillRect/>
          </a:stretch>
        </p:blipFill>
        <p:spPr>
          <a:xfrm>
            <a:off x="8458200" y="3958792"/>
            <a:ext cx="604618" cy="372445"/>
          </a:xfrm>
          <a:prstGeom prst="rect">
            <a:avLst/>
          </a:prstGeom>
        </p:spPr>
      </p:pic>
      <p:sp>
        <p:nvSpPr>
          <p:cNvPr id="9" name="TextBox 8">
            <a:extLst>
              <a:ext uri="{FF2B5EF4-FFF2-40B4-BE49-F238E27FC236}">
                <a16:creationId xmlns:a16="http://schemas.microsoft.com/office/drawing/2014/main" id="{B7E83A17-2847-489F-B933-059C6B1ECC59}"/>
              </a:ext>
            </a:extLst>
          </p:cNvPr>
          <p:cNvSpPr txBox="1"/>
          <p:nvPr/>
        </p:nvSpPr>
        <p:spPr>
          <a:xfrm>
            <a:off x="5715000" y="3860512"/>
            <a:ext cx="762000" cy="276999"/>
          </a:xfrm>
          <a:prstGeom prst="rect">
            <a:avLst/>
          </a:prstGeom>
          <a:noFill/>
        </p:spPr>
        <p:txBody>
          <a:bodyPr wrap="square" rtlCol="0">
            <a:spAutoFit/>
          </a:bodyPr>
          <a:lstStyle/>
          <a:p>
            <a:r>
              <a:rPr lang="en-US" sz="1200" b="1" dirty="0">
                <a:solidFill>
                  <a:schemeClr val="accent1">
                    <a:lumMod val="75000"/>
                  </a:schemeClr>
                </a:solidFill>
              </a:rPr>
              <a:t>40 days</a:t>
            </a:r>
          </a:p>
        </p:txBody>
      </p:sp>
    </p:spTree>
    <p:extLst>
      <p:ext uri="{BB962C8B-B14F-4D97-AF65-F5344CB8AC3E}">
        <p14:creationId xmlns:p14="http://schemas.microsoft.com/office/powerpoint/2010/main" val="316180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5F7B8D6-0273-48BD-B687-DA744CBD34A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8600" y="1143000"/>
            <a:ext cx="9807222" cy="5516562"/>
          </a:xfrm>
        </p:spPr>
      </p:pic>
      <p:sp>
        <p:nvSpPr>
          <p:cNvPr id="7" name="Title 1">
            <a:extLst>
              <a:ext uri="{FF2B5EF4-FFF2-40B4-BE49-F238E27FC236}">
                <a16:creationId xmlns:a16="http://schemas.microsoft.com/office/drawing/2014/main" id="{C59A8DDD-6C6A-441A-B8F3-C9EAFE80A158}"/>
              </a:ext>
            </a:extLst>
          </p:cNvPr>
          <p:cNvSpPr>
            <a:spLocks noGrp="1"/>
          </p:cNvSpPr>
          <p:nvPr>
            <p:ph type="title"/>
          </p:nvPr>
        </p:nvSpPr>
        <p:spPr>
          <a:xfrm>
            <a:off x="0" y="762000"/>
            <a:ext cx="9143999" cy="548640"/>
          </a:xfrm>
          <a:solidFill>
            <a:srgbClr val="2E6D34"/>
          </a:solidFill>
        </p:spPr>
        <p:txBody>
          <a:bodyPr anchor="t" anchorCtr="0"/>
          <a:lstStyle/>
          <a:p>
            <a:r>
              <a:rPr lang="en-US" sz="2800" b="1" dirty="0">
                <a:solidFill>
                  <a:schemeClr val="bg1"/>
                </a:solidFill>
              </a:rPr>
              <a:t>U.S. and Ukraine selected ocean routes for corn</a:t>
            </a:r>
            <a:br>
              <a:rPr lang="en-US" sz="2800" b="1" dirty="0">
                <a:solidFill>
                  <a:schemeClr val="bg1"/>
                </a:solidFill>
              </a:rPr>
            </a:br>
            <a:endParaRPr lang="en-US" sz="2800" dirty="0">
              <a:solidFill>
                <a:schemeClr val="bg1"/>
              </a:solidFill>
            </a:endParaRPr>
          </a:p>
        </p:txBody>
      </p:sp>
      <p:sp>
        <p:nvSpPr>
          <p:cNvPr id="8" name="TextBox 7">
            <a:extLst>
              <a:ext uri="{FF2B5EF4-FFF2-40B4-BE49-F238E27FC236}">
                <a16:creationId xmlns:a16="http://schemas.microsoft.com/office/drawing/2014/main" id="{D04D64E9-78F6-42A0-9105-4D9EB16DB466}"/>
              </a:ext>
            </a:extLst>
          </p:cNvPr>
          <p:cNvSpPr txBox="1"/>
          <p:nvPr/>
        </p:nvSpPr>
        <p:spPr>
          <a:xfrm>
            <a:off x="392079" y="6351786"/>
            <a:ext cx="8072152" cy="276999"/>
          </a:xfrm>
          <a:prstGeom prst="rect">
            <a:avLst/>
          </a:prstGeom>
          <a:noFill/>
        </p:spPr>
        <p:txBody>
          <a:bodyPr wrap="square" rtlCol="0">
            <a:spAutoFit/>
          </a:bodyPr>
          <a:lstStyle/>
          <a:p>
            <a:r>
              <a:rPr lang="en-US" sz="1200" dirty="0"/>
              <a:t>Source: USDA, Agricultural Marketing Service, and Foreign Agricultural Service.</a:t>
            </a:r>
          </a:p>
        </p:txBody>
      </p:sp>
      <p:sp>
        <p:nvSpPr>
          <p:cNvPr id="2" name="TextBox 1">
            <a:extLst>
              <a:ext uri="{FF2B5EF4-FFF2-40B4-BE49-F238E27FC236}">
                <a16:creationId xmlns:a16="http://schemas.microsoft.com/office/drawing/2014/main" id="{9B6EC7CE-8C1D-4448-9D5C-D74C76AC21B2}"/>
              </a:ext>
            </a:extLst>
          </p:cNvPr>
          <p:cNvSpPr txBox="1"/>
          <p:nvPr/>
        </p:nvSpPr>
        <p:spPr>
          <a:xfrm>
            <a:off x="3395129" y="4139575"/>
            <a:ext cx="762000" cy="276999"/>
          </a:xfrm>
          <a:prstGeom prst="rect">
            <a:avLst/>
          </a:prstGeom>
          <a:noFill/>
        </p:spPr>
        <p:txBody>
          <a:bodyPr wrap="square" rtlCol="0">
            <a:spAutoFit/>
          </a:bodyPr>
          <a:lstStyle/>
          <a:p>
            <a:r>
              <a:rPr lang="en-US" sz="1200" b="1" dirty="0">
                <a:solidFill>
                  <a:schemeClr val="accent1">
                    <a:lumMod val="75000"/>
                  </a:schemeClr>
                </a:solidFill>
              </a:rPr>
              <a:t>20 days</a:t>
            </a:r>
          </a:p>
        </p:txBody>
      </p:sp>
      <p:sp>
        <p:nvSpPr>
          <p:cNvPr id="3" name="TextBox 2">
            <a:extLst>
              <a:ext uri="{FF2B5EF4-FFF2-40B4-BE49-F238E27FC236}">
                <a16:creationId xmlns:a16="http://schemas.microsoft.com/office/drawing/2014/main" id="{B7425DF9-9253-4D91-B967-8CACF34117AF}"/>
              </a:ext>
            </a:extLst>
          </p:cNvPr>
          <p:cNvSpPr txBox="1"/>
          <p:nvPr/>
        </p:nvSpPr>
        <p:spPr>
          <a:xfrm>
            <a:off x="3124200" y="3492182"/>
            <a:ext cx="762000" cy="276999"/>
          </a:xfrm>
          <a:prstGeom prst="rect">
            <a:avLst/>
          </a:prstGeom>
          <a:noFill/>
        </p:spPr>
        <p:txBody>
          <a:bodyPr wrap="square" rtlCol="0">
            <a:spAutoFit/>
          </a:bodyPr>
          <a:lstStyle/>
          <a:p>
            <a:r>
              <a:rPr lang="en-US" sz="1200" b="1" dirty="0">
                <a:solidFill>
                  <a:srgbClr val="95A127"/>
                </a:solidFill>
              </a:rPr>
              <a:t>18 days</a:t>
            </a:r>
          </a:p>
        </p:txBody>
      </p:sp>
      <p:sp>
        <p:nvSpPr>
          <p:cNvPr id="9" name="TextBox 8">
            <a:extLst>
              <a:ext uri="{FF2B5EF4-FFF2-40B4-BE49-F238E27FC236}">
                <a16:creationId xmlns:a16="http://schemas.microsoft.com/office/drawing/2014/main" id="{B8D6F7FC-B65C-4F64-894A-CD6E09494723}"/>
              </a:ext>
            </a:extLst>
          </p:cNvPr>
          <p:cNvSpPr txBox="1"/>
          <p:nvPr/>
        </p:nvSpPr>
        <p:spPr>
          <a:xfrm>
            <a:off x="8274205" y="2953434"/>
            <a:ext cx="973683" cy="461665"/>
          </a:xfrm>
          <a:prstGeom prst="rect">
            <a:avLst/>
          </a:prstGeom>
          <a:noFill/>
        </p:spPr>
        <p:txBody>
          <a:bodyPr wrap="square" rtlCol="0">
            <a:spAutoFit/>
          </a:bodyPr>
          <a:lstStyle/>
          <a:p>
            <a:r>
              <a:rPr lang="en-US" sz="1200" b="1" dirty="0">
                <a:solidFill>
                  <a:schemeClr val="accent1">
                    <a:lumMod val="75000"/>
                  </a:schemeClr>
                </a:solidFill>
              </a:rPr>
              <a:t>17-18 days</a:t>
            </a:r>
          </a:p>
          <a:p>
            <a:endParaRPr lang="en-US" sz="1200" b="1" dirty="0">
              <a:solidFill>
                <a:schemeClr val="accent1">
                  <a:lumMod val="50000"/>
                </a:schemeClr>
              </a:solidFill>
            </a:endParaRPr>
          </a:p>
        </p:txBody>
      </p:sp>
      <p:sp>
        <p:nvSpPr>
          <p:cNvPr id="10" name="TextBox 9">
            <a:extLst>
              <a:ext uri="{FF2B5EF4-FFF2-40B4-BE49-F238E27FC236}">
                <a16:creationId xmlns:a16="http://schemas.microsoft.com/office/drawing/2014/main" id="{A7824A33-2F36-4D02-9436-7BDBFFB3B754}"/>
              </a:ext>
            </a:extLst>
          </p:cNvPr>
          <p:cNvSpPr txBox="1"/>
          <p:nvPr/>
        </p:nvSpPr>
        <p:spPr>
          <a:xfrm>
            <a:off x="7467600" y="3415099"/>
            <a:ext cx="762000" cy="276999"/>
          </a:xfrm>
          <a:prstGeom prst="rect">
            <a:avLst/>
          </a:prstGeom>
          <a:noFill/>
        </p:spPr>
        <p:txBody>
          <a:bodyPr wrap="square" rtlCol="0">
            <a:spAutoFit/>
          </a:bodyPr>
          <a:lstStyle/>
          <a:p>
            <a:r>
              <a:rPr lang="en-US" sz="1200" b="1" dirty="0">
                <a:solidFill>
                  <a:srgbClr val="95A127"/>
                </a:solidFill>
              </a:rPr>
              <a:t>29 days</a:t>
            </a:r>
          </a:p>
        </p:txBody>
      </p:sp>
      <p:sp>
        <p:nvSpPr>
          <p:cNvPr id="11" name="TextBox 10">
            <a:extLst>
              <a:ext uri="{FF2B5EF4-FFF2-40B4-BE49-F238E27FC236}">
                <a16:creationId xmlns:a16="http://schemas.microsoft.com/office/drawing/2014/main" id="{9B3A007B-9324-45D1-A659-DA45D10FB646}"/>
              </a:ext>
            </a:extLst>
          </p:cNvPr>
          <p:cNvSpPr txBox="1"/>
          <p:nvPr/>
        </p:nvSpPr>
        <p:spPr>
          <a:xfrm>
            <a:off x="613204" y="3692098"/>
            <a:ext cx="973683" cy="461665"/>
          </a:xfrm>
          <a:prstGeom prst="rect">
            <a:avLst/>
          </a:prstGeom>
          <a:noFill/>
        </p:spPr>
        <p:txBody>
          <a:bodyPr wrap="square" rtlCol="0">
            <a:spAutoFit/>
          </a:bodyPr>
          <a:lstStyle/>
          <a:p>
            <a:r>
              <a:rPr lang="en-US" sz="1200" b="1" dirty="0">
                <a:solidFill>
                  <a:schemeClr val="accent1">
                    <a:lumMod val="75000"/>
                  </a:schemeClr>
                </a:solidFill>
              </a:rPr>
              <a:t>34 days</a:t>
            </a:r>
          </a:p>
          <a:p>
            <a:endParaRPr lang="en-US" sz="1200" b="1" dirty="0">
              <a:solidFill>
                <a:schemeClr val="accent1">
                  <a:lumMod val="50000"/>
                </a:schemeClr>
              </a:solidFill>
            </a:endParaRPr>
          </a:p>
        </p:txBody>
      </p:sp>
      <p:sp>
        <p:nvSpPr>
          <p:cNvPr id="12" name="TextBox 11">
            <a:extLst>
              <a:ext uri="{FF2B5EF4-FFF2-40B4-BE49-F238E27FC236}">
                <a16:creationId xmlns:a16="http://schemas.microsoft.com/office/drawing/2014/main" id="{07DA2690-04B3-443C-9935-F2B4C6A04A34}"/>
              </a:ext>
            </a:extLst>
          </p:cNvPr>
          <p:cNvSpPr txBox="1"/>
          <p:nvPr/>
        </p:nvSpPr>
        <p:spPr>
          <a:xfrm>
            <a:off x="4482584" y="5334000"/>
            <a:ext cx="762000" cy="276999"/>
          </a:xfrm>
          <a:prstGeom prst="rect">
            <a:avLst/>
          </a:prstGeom>
          <a:noFill/>
        </p:spPr>
        <p:txBody>
          <a:bodyPr wrap="square" rtlCol="0">
            <a:spAutoFit/>
          </a:bodyPr>
          <a:lstStyle/>
          <a:p>
            <a:r>
              <a:rPr lang="en-US" sz="1200" b="1" dirty="0">
                <a:solidFill>
                  <a:schemeClr val="accent1">
                    <a:lumMod val="75000"/>
                  </a:schemeClr>
                </a:solidFill>
              </a:rPr>
              <a:t>52 days</a:t>
            </a:r>
          </a:p>
        </p:txBody>
      </p:sp>
    </p:spTree>
    <p:extLst>
      <p:ext uri="{BB962C8B-B14F-4D97-AF65-F5344CB8AC3E}">
        <p14:creationId xmlns:p14="http://schemas.microsoft.com/office/powerpoint/2010/main" val="4068131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6BFEE-A5B8-46B5-8EF3-4225062792C4}"/>
              </a:ext>
            </a:extLst>
          </p:cNvPr>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U.S. and Ukrainian grain and oilseeds by mode, 2019</a:t>
            </a:r>
          </a:p>
        </p:txBody>
      </p:sp>
      <p:pic>
        <p:nvPicPr>
          <p:cNvPr id="6" name="Content Placeholder 5">
            <a:extLst>
              <a:ext uri="{FF2B5EF4-FFF2-40B4-BE49-F238E27FC236}">
                <a16:creationId xmlns:a16="http://schemas.microsoft.com/office/drawing/2014/main" id="{66069EEA-A572-422C-97FC-20FADBBD053F}"/>
              </a:ext>
            </a:extLst>
          </p:cNvPr>
          <p:cNvPicPr>
            <a:picLocks noGrp="1" noChangeAspect="1"/>
          </p:cNvPicPr>
          <p:nvPr>
            <p:ph idx="1"/>
          </p:nvPr>
        </p:nvPicPr>
        <p:blipFill>
          <a:blip r:embed="rId3"/>
          <a:stretch>
            <a:fillRect/>
          </a:stretch>
        </p:blipFill>
        <p:spPr>
          <a:xfrm>
            <a:off x="0" y="1371600"/>
            <a:ext cx="9144000" cy="5486400"/>
          </a:xfrm>
          <a:prstGeom prst="rect">
            <a:avLst/>
          </a:prstGeom>
        </p:spPr>
      </p:pic>
    </p:spTree>
    <p:extLst>
      <p:ext uri="{BB962C8B-B14F-4D97-AF65-F5344CB8AC3E}">
        <p14:creationId xmlns:p14="http://schemas.microsoft.com/office/powerpoint/2010/main" val="14125517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6DE9F-436C-4EF6-9BD1-75114D092E87}"/>
              </a:ext>
            </a:extLst>
          </p:cNvPr>
          <p:cNvSpPr>
            <a:spLocks noGrp="1"/>
          </p:cNvSpPr>
          <p:nvPr>
            <p:ph type="title"/>
          </p:nvPr>
        </p:nvSpPr>
        <p:spPr>
          <a:xfrm>
            <a:off x="0" y="746760"/>
            <a:ext cx="9143999" cy="548640"/>
          </a:xfrm>
          <a:solidFill>
            <a:srgbClr val="2E6D34"/>
          </a:solidFill>
        </p:spPr>
        <p:txBody>
          <a:bodyPr anchor="ctr" anchorCtr="0"/>
          <a:lstStyle/>
          <a:p>
            <a:r>
              <a:rPr lang="en-US" sz="2800" b="1" dirty="0">
                <a:solidFill>
                  <a:schemeClr val="bg1"/>
                </a:solidFill>
              </a:rPr>
              <a:t>Ukrainian rail transportation</a:t>
            </a:r>
          </a:p>
        </p:txBody>
      </p:sp>
      <p:sp>
        <p:nvSpPr>
          <p:cNvPr id="3" name="Content Placeholder 2">
            <a:extLst>
              <a:ext uri="{FF2B5EF4-FFF2-40B4-BE49-F238E27FC236}">
                <a16:creationId xmlns:a16="http://schemas.microsoft.com/office/drawing/2014/main" id="{55484947-35CF-4AED-988E-B27A699E768F}"/>
              </a:ext>
            </a:extLst>
          </p:cNvPr>
          <p:cNvSpPr>
            <a:spLocks noGrp="1"/>
          </p:cNvSpPr>
          <p:nvPr>
            <p:ph idx="1"/>
          </p:nvPr>
        </p:nvSpPr>
        <p:spPr>
          <a:xfrm>
            <a:off x="457647" y="1524450"/>
            <a:ext cx="8228707" cy="4800150"/>
          </a:xfrm>
        </p:spPr>
        <p:txBody>
          <a:bodyPr/>
          <a:lstStyle/>
          <a:p>
            <a:pPr marL="342900" indent="-342900">
              <a:buClr>
                <a:srgbClr val="2E6D34"/>
              </a:buClr>
              <a:buSzPct val="140000"/>
              <a:buFont typeface="Arial" panose="020B0604020202020204" pitchFamily="34" charset="0"/>
              <a:buChar char="•"/>
            </a:pPr>
            <a:r>
              <a:rPr lang="en-US" sz="2400" dirty="0"/>
              <a:t>The rail freight market is under Government control. </a:t>
            </a:r>
          </a:p>
          <a:p>
            <a:pPr marL="342900" indent="-342900">
              <a:buClr>
                <a:srgbClr val="2E6D34"/>
              </a:buClr>
              <a:buSzPct val="140000"/>
              <a:buFont typeface="Arial" panose="020B0604020202020204" pitchFamily="34" charset="0"/>
              <a:buChar char="•"/>
            </a:pPr>
            <a:r>
              <a:rPr lang="en-US" sz="2400" dirty="0"/>
              <a:t>Ukrzaliznytia (UZ), the state-owned rail company. It owns the rail infrastructure, locomotives, a significant share of railcars, and provides services. </a:t>
            </a:r>
          </a:p>
          <a:p>
            <a:pPr marL="342900" indent="-342900">
              <a:buClr>
                <a:srgbClr val="2E6D34"/>
              </a:buClr>
              <a:buSzPct val="140000"/>
              <a:buFont typeface="Arial" panose="020B0604020202020204" pitchFamily="34" charset="0"/>
              <a:buChar char="•"/>
            </a:pPr>
            <a:r>
              <a:rPr lang="en-US" sz="2400" dirty="0"/>
              <a:t>UZ uses the former Soviet Union’s railway-tariff-setting model. Since 2009, the Ministry of Infrastructure updated the rail model without significant changes for the base tariff.</a:t>
            </a:r>
          </a:p>
          <a:p>
            <a:pPr marL="342900" indent="-342900">
              <a:buClr>
                <a:srgbClr val="2E6D34"/>
              </a:buClr>
              <a:buSzPct val="140000"/>
              <a:buFont typeface="Arial" panose="020B0604020202020204" pitchFamily="34" charset="0"/>
              <a:buChar char="•"/>
            </a:pPr>
            <a:r>
              <a:rPr lang="en-US" sz="2400" dirty="0"/>
              <a:t>Tariff rates are not published. Tariff rates include the payment of the railway and railcars.</a:t>
            </a:r>
          </a:p>
          <a:p>
            <a:endParaRPr lang="en-US" dirty="0"/>
          </a:p>
        </p:txBody>
      </p:sp>
    </p:spTree>
    <p:extLst>
      <p:ext uri="{BB962C8B-B14F-4D97-AF65-F5344CB8AC3E}">
        <p14:creationId xmlns:p14="http://schemas.microsoft.com/office/powerpoint/2010/main" val="38827199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6DE9F-436C-4EF6-9BD1-75114D092E87}"/>
              </a:ext>
            </a:extLst>
          </p:cNvPr>
          <p:cNvSpPr>
            <a:spLocks noGrp="1"/>
          </p:cNvSpPr>
          <p:nvPr>
            <p:ph type="title"/>
          </p:nvPr>
        </p:nvSpPr>
        <p:spPr>
          <a:xfrm>
            <a:off x="0" y="746760"/>
            <a:ext cx="9143999" cy="548640"/>
          </a:xfrm>
          <a:solidFill>
            <a:srgbClr val="2E6D34"/>
          </a:solidFill>
        </p:spPr>
        <p:txBody>
          <a:bodyPr anchor="ctr" anchorCtr="0"/>
          <a:lstStyle/>
          <a:p>
            <a:r>
              <a:rPr lang="en-US" sz="2800" b="1" dirty="0">
                <a:solidFill>
                  <a:schemeClr val="bg1"/>
                </a:solidFill>
              </a:rPr>
              <a:t>Ukrainian rail transportation</a:t>
            </a:r>
            <a:endParaRPr lang="en-US" sz="2800" dirty="0">
              <a:solidFill>
                <a:schemeClr val="bg1"/>
              </a:solidFill>
            </a:endParaRPr>
          </a:p>
        </p:txBody>
      </p:sp>
      <p:sp>
        <p:nvSpPr>
          <p:cNvPr id="3" name="Content Placeholder 2">
            <a:extLst>
              <a:ext uri="{FF2B5EF4-FFF2-40B4-BE49-F238E27FC236}">
                <a16:creationId xmlns:a16="http://schemas.microsoft.com/office/drawing/2014/main" id="{55484947-35CF-4AED-988E-B27A699E768F}"/>
              </a:ext>
            </a:extLst>
          </p:cNvPr>
          <p:cNvSpPr>
            <a:spLocks noGrp="1"/>
          </p:cNvSpPr>
          <p:nvPr>
            <p:ph idx="1"/>
          </p:nvPr>
        </p:nvSpPr>
        <p:spPr>
          <a:xfrm>
            <a:off x="457199" y="1524000"/>
            <a:ext cx="8343899" cy="5638800"/>
          </a:xfrm>
        </p:spPr>
        <p:txBody>
          <a:bodyPr/>
          <a:lstStyle/>
          <a:p>
            <a:pPr marL="347472" lvl="0" indent="-347472">
              <a:buClr>
                <a:srgbClr val="2E6D34"/>
              </a:buClr>
              <a:buSzPct val="140000"/>
              <a:buFont typeface="Arial" panose="020B0604020202020204" pitchFamily="34" charset="0"/>
              <a:buChar char="•"/>
            </a:pPr>
            <a:r>
              <a:rPr lang="en-US" sz="2400" dirty="0"/>
              <a:t>There are two types of railcars in terms of ownership: state and private.</a:t>
            </a:r>
          </a:p>
          <a:p>
            <a:pPr marL="347472" lvl="0" indent="-347472">
              <a:buClr>
                <a:srgbClr val="2E6D34"/>
              </a:buClr>
              <a:buSzPct val="140000"/>
              <a:buFont typeface="Arial" panose="020B0604020202020204" pitchFamily="34" charset="0"/>
              <a:buChar char="•"/>
            </a:pPr>
            <a:r>
              <a:rPr lang="en-US" sz="2400" dirty="0"/>
              <a:t>Using privately owned railcars can surpass the cost of using state-owned railcars by up to $4.00/mt per 350 miles. </a:t>
            </a:r>
          </a:p>
          <a:p>
            <a:pPr marL="347472" lvl="0" indent="-347472">
              <a:buClr>
                <a:srgbClr val="2E6D34"/>
              </a:buClr>
              <a:buSzPct val="140000"/>
              <a:buFont typeface="Arial" panose="020B0604020202020204" pitchFamily="34" charset="0"/>
              <a:buChar char="•"/>
            </a:pPr>
            <a:r>
              <a:rPr lang="en-US" sz="2400" dirty="0"/>
              <a:t>When shippers call UZ to get a quote, they have the options of using private railcars and/or railcars in the UZ grain hopper fleet.</a:t>
            </a:r>
          </a:p>
          <a:p>
            <a:pPr marL="347472" indent="-347472">
              <a:buClr>
                <a:srgbClr val="2E6D34"/>
              </a:buClr>
              <a:buSzPct val="140000"/>
              <a:buFont typeface="Arial" panose="020B0604020202020204" pitchFamily="34" charset="0"/>
              <a:buChar char="•"/>
            </a:pPr>
            <a:r>
              <a:rPr lang="en-US" sz="2400" dirty="0"/>
              <a:t>More than 95 percent of Ukrainian grain exports are via the Black Sea ports.</a:t>
            </a:r>
          </a:p>
        </p:txBody>
      </p:sp>
    </p:spTree>
    <p:extLst>
      <p:ext uri="{BB962C8B-B14F-4D97-AF65-F5344CB8AC3E}">
        <p14:creationId xmlns:p14="http://schemas.microsoft.com/office/powerpoint/2010/main" val="4244125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F4F5CAE-158A-4284-9518-9C502D37432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745" y="762000"/>
            <a:ext cx="9220200" cy="5943600"/>
          </a:xfrm>
        </p:spPr>
      </p:pic>
      <p:sp>
        <p:nvSpPr>
          <p:cNvPr id="10" name="TextBox 9">
            <a:extLst>
              <a:ext uri="{FF2B5EF4-FFF2-40B4-BE49-F238E27FC236}">
                <a16:creationId xmlns:a16="http://schemas.microsoft.com/office/drawing/2014/main" id="{EC8CD957-9539-42F9-8E88-FD8CD4C57700}"/>
              </a:ext>
            </a:extLst>
          </p:cNvPr>
          <p:cNvSpPr txBox="1"/>
          <p:nvPr/>
        </p:nvSpPr>
        <p:spPr>
          <a:xfrm>
            <a:off x="838200" y="6276252"/>
            <a:ext cx="2438400" cy="276999"/>
          </a:xfrm>
          <a:prstGeom prst="rect">
            <a:avLst/>
          </a:prstGeom>
          <a:noFill/>
        </p:spPr>
        <p:txBody>
          <a:bodyPr wrap="square" rtlCol="0">
            <a:spAutoFit/>
          </a:bodyPr>
          <a:lstStyle/>
          <a:p>
            <a:r>
              <a:rPr lang="en-US" sz="1200" dirty="0"/>
              <a:t>Source: Ukrzaliznitsya.</a:t>
            </a:r>
          </a:p>
        </p:txBody>
      </p:sp>
      <p:sp>
        <p:nvSpPr>
          <p:cNvPr id="12" name="Title 1">
            <a:extLst>
              <a:ext uri="{FF2B5EF4-FFF2-40B4-BE49-F238E27FC236}">
                <a16:creationId xmlns:a16="http://schemas.microsoft.com/office/drawing/2014/main" id="{EBF5B5AE-C08B-463F-AD6C-CADCF40284A6}"/>
              </a:ext>
            </a:extLst>
          </p:cNvPr>
          <p:cNvSpPr>
            <a:spLocks noGrp="1"/>
          </p:cNvSpPr>
          <p:nvPr>
            <p:ph type="title"/>
          </p:nvPr>
        </p:nvSpPr>
        <p:spPr>
          <a:xfrm>
            <a:off x="-1" y="762000"/>
            <a:ext cx="9197455" cy="548640"/>
          </a:xfrm>
          <a:solidFill>
            <a:srgbClr val="2E6D34"/>
          </a:solidFill>
        </p:spPr>
        <p:txBody>
          <a:bodyPr anchor="ctr" anchorCtr="0"/>
          <a:lstStyle/>
          <a:p>
            <a:r>
              <a:rPr lang="en-US" sz="2700" b="1" dirty="0">
                <a:solidFill>
                  <a:schemeClr val="bg1"/>
                </a:solidFill>
              </a:rPr>
              <a:t>Ukraine railway network extension: 13,425 miles</a:t>
            </a:r>
          </a:p>
        </p:txBody>
      </p:sp>
    </p:spTree>
    <p:extLst>
      <p:ext uri="{BB962C8B-B14F-4D97-AF65-F5344CB8AC3E}">
        <p14:creationId xmlns:p14="http://schemas.microsoft.com/office/powerpoint/2010/main" val="281442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6FD285-3B39-4E19-A965-539E19FDA095}"/>
              </a:ext>
            </a:extLst>
          </p:cNvPr>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Train size</a:t>
            </a:r>
          </a:p>
        </p:txBody>
      </p:sp>
      <p:sp>
        <p:nvSpPr>
          <p:cNvPr id="3" name="Content Placeholder 2">
            <a:extLst>
              <a:ext uri="{FF2B5EF4-FFF2-40B4-BE49-F238E27FC236}">
                <a16:creationId xmlns:a16="http://schemas.microsoft.com/office/drawing/2014/main" id="{ADE121A1-4B97-4D54-BA94-9EFAA9BD5FB1}"/>
              </a:ext>
            </a:extLst>
          </p:cNvPr>
          <p:cNvSpPr>
            <a:spLocks noGrp="1"/>
          </p:cNvSpPr>
          <p:nvPr>
            <p:ph idx="1"/>
          </p:nvPr>
        </p:nvSpPr>
        <p:spPr>
          <a:xfrm>
            <a:off x="457647" y="1494681"/>
            <a:ext cx="8228707" cy="4525119"/>
          </a:xfrm>
        </p:spPr>
        <p:txBody>
          <a:bodyPr/>
          <a:lstStyle/>
          <a:p>
            <a:pPr marL="342900" indent="-342900">
              <a:buClr>
                <a:srgbClr val="2E6D34"/>
              </a:buClr>
              <a:buSzPct val="140000"/>
              <a:buFont typeface="Arial" panose="020B0604020202020204" pitchFamily="34" charset="0"/>
              <a:buChar char="•"/>
            </a:pPr>
            <a:r>
              <a:rPr lang="en-US" sz="2400" dirty="0"/>
              <a:t>The average train size = 54-55 railcars. </a:t>
            </a:r>
          </a:p>
          <a:p>
            <a:pPr marL="342900" indent="-342900">
              <a:buClr>
                <a:srgbClr val="2E6D34"/>
              </a:buClr>
              <a:buSzPct val="140000"/>
              <a:buFont typeface="Arial" panose="020B0604020202020204" pitchFamily="34" charset="0"/>
              <a:buChar char="•"/>
            </a:pPr>
            <a:r>
              <a:rPr lang="en-US" sz="2400" dirty="0"/>
              <a:t>Approximate load per railcar = 65-70 mt.</a:t>
            </a:r>
          </a:p>
          <a:p>
            <a:pPr marL="342900" lvl="0" indent="-342900">
              <a:buClr>
                <a:srgbClr val="2E6D34"/>
              </a:buClr>
              <a:buSzPct val="140000"/>
              <a:buFont typeface="Arial" panose="020B0604020202020204" pitchFamily="34" charset="0"/>
              <a:buChar char="•"/>
            </a:pPr>
            <a:r>
              <a:rPr lang="en-US" sz="2400" dirty="0"/>
              <a:t>About 95-99 percent of gauge (distance between two rail tracks) size is 59.8 inches (1,520 mm). The remainder of tracks have a standard gauge size of 56.5 inches.</a:t>
            </a:r>
          </a:p>
          <a:p>
            <a:pPr marL="342900" indent="-342900">
              <a:buClr>
                <a:srgbClr val="2E6D34"/>
              </a:buClr>
              <a:buSzPct val="140000"/>
              <a:buFont typeface="Arial" panose="020B0604020202020204" pitchFamily="34" charset="0"/>
              <a:buChar char="•"/>
            </a:pPr>
            <a:r>
              <a:rPr lang="en-US" sz="2400" dirty="0"/>
              <a:t>For example, a train grain shipment of 55 grain hoppers with 65 mt/car is 3,575 mt.</a:t>
            </a:r>
          </a:p>
          <a:p>
            <a:pPr marL="342900" indent="-342900">
              <a:buClr>
                <a:srgbClr val="2E6D34"/>
              </a:buClr>
              <a:buSzPct val="140000"/>
              <a:buFont typeface="Arial" panose="020B0604020202020204" pitchFamily="34" charset="0"/>
              <a:buChar char="•"/>
            </a:pPr>
            <a:endParaRPr lang="en-US" sz="2400" dirty="0"/>
          </a:p>
        </p:txBody>
      </p:sp>
    </p:spTree>
    <p:extLst>
      <p:ext uri="{BB962C8B-B14F-4D97-AF65-F5344CB8AC3E}">
        <p14:creationId xmlns:p14="http://schemas.microsoft.com/office/powerpoint/2010/main" val="2653595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F7453-71EF-453C-86EA-5E089EEF5AD5}"/>
              </a:ext>
            </a:extLst>
          </p:cNvPr>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Major railway transportation challenges</a:t>
            </a:r>
          </a:p>
        </p:txBody>
      </p:sp>
      <p:sp>
        <p:nvSpPr>
          <p:cNvPr id="3" name="Content Placeholder 2">
            <a:extLst>
              <a:ext uri="{FF2B5EF4-FFF2-40B4-BE49-F238E27FC236}">
                <a16:creationId xmlns:a16="http://schemas.microsoft.com/office/drawing/2014/main" id="{84A9779B-3380-4357-89C7-25126FCC9432}"/>
              </a:ext>
            </a:extLst>
          </p:cNvPr>
          <p:cNvSpPr>
            <a:spLocks noGrp="1"/>
          </p:cNvSpPr>
          <p:nvPr>
            <p:ph idx="1"/>
          </p:nvPr>
        </p:nvSpPr>
        <p:spPr>
          <a:xfrm>
            <a:off x="457647" y="1447800"/>
            <a:ext cx="8228707" cy="5638800"/>
          </a:xfrm>
        </p:spPr>
        <p:txBody>
          <a:bodyPr/>
          <a:lstStyle/>
          <a:p>
            <a:pPr marL="347472" lvl="0" indent="-347472">
              <a:buClr>
                <a:srgbClr val="2E6D34"/>
              </a:buClr>
              <a:buSzPct val="140000"/>
              <a:buFont typeface="Arial" panose="020B0604020202020204" pitchFamily="34" charset="0"/>
              <a:buChar char="•"/>
            </a:pPr>
            <a:r>
              <a:rPr lang="en-US" sz="2400" dirty="0"/>
              <a:t>Create a transparent and clear tariff-setting mechanism.</a:t>
            </a:r>
          </a:p>
          <a:p>
            <a:pPr marL="347472" lvl="0" indent="-347472">
              <a:buClr>
                <a:srgbClr val="2E6D34"/>
              </a:buClr>
              <a:buSzPct val="140000"/>
              <a:buFont typeface="Arial" panose="020B0604020202020204" pitchFamily="34" charset="0"/>
              <a:buChar char="•"/>
            </a:pPr>
            <a:r>
              <a:rPr lang="en-US" sz="2400" dirty="0"/>
              <a:t>Update the locomotive railyard to meet the demand for traction (power) to move the freight cars on the mainlines. </a:t>
            </a:r>
          </a:p>
          <a:p>
            <a:pPr marL="347472" lvl="0" indent="-347472">
              <a:buClr>
                <a:srgbClr val="2E6D34"/>
              </a:buClr>
              <a:buSzPct val="140000"/>
              <a:buFont typeface="Arial" panose="020B0604020202020204" pitchFamily="34" charset="0"/>
              <a:buChar char="•"/>
            </a:pPr>
            <a:r>
              <a:rPr lang="en-US" sz="2400" dirty="0"/>
              <a:t>Create National Transportation Commission to regulate tariffs on access to monopolistic services and to the railway network. </a:t>
            </a:r>
          </a:p>
          <a:p>
            <a:pPr marL="347472" lvl="0" indent="-347472">
              <a:buClr>
                <a:srgbClr val="2E6D34"/>
              </a:buClr>
              <a:buSzPct val="140000"/>
              <a:buFont typeface="Arial" panose="020B0604020202020204" pitchFamily="34" charset="0"/>
              <a:buChar char="•"/>
            </a:pPr>
            <a:r>
              <a:rPr lang="en-US" sz="2400" dirty="0"/>
              <a:t>Reach operational optimization of services for on-time delivery to the ports, increase turnaround of rolling stock and reduce transportation costs.</a:t>
            </a:r>
          </a:p>
          <a:p>
            <a:pPr marL="347472" indent="-347472">
              <a:buClr>
                <a:srgbClr val="2E6D34"/>
              </a:buClr>
              <a:buSzPct val="140000"/>
            </a:pPr>
            <a:endParaRPr lang="en-US" sz="2400" dirty="0"/>
          </a:p>
        </p:txBody>
      </p:sp>
    </p:spTree>
    <p:extLst>
      <p:ext uri="{BB962C8B-B14F-4D97-AF65-F5344CB8AC3E}">
        <p14:creationId xmlns:p14="http://schemas.microsoft.com/office/powerpoint/2010/main" val="3073454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62000"/>
            <a:ext cx="9144000" cy="548640"/>
          </a:xfrm>
          <a:solidFill>
            <a:srgbClr val="2E6D34"/>
          </a:solidFill>
        </p:spPr>
        <p:txBody>
          <a:bodyPr lIns="64008" anchor="ctr" anchorCtr="0"/>
          <a:lstStyle/>
          <a:p>
            <a:r>
              <a:rPr lang="en-US" sz="2800" b="1" dirty="0">
                <a:solidFill>
                  <a:schemeClr val="bg1"/>
                </a:solidFill>
                <a:latin typeface="Arial" panose="020B0604020202020204" pitchFamily="34" charset="0"/>
                <a:cs typeface="Arial" panose="020B0604020202020204" pitchFamily="34" charset="0"/>
              </a:rPr>
              <a:t>Outline</a:t>
            </a:r>
            <a:endParaRPr lang="en-US" sz="2600" b="1"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646" y="1463040"/>
            <a:ext cx="8228707" cy="5318760"/>
          </a:xfrm>
        </p:spPr>
        <p:txBody>
          <a:bodyPr/>
          <a:lstStyle/>
          <a:p>
            <a:pPr marL="342900" lvl="0" indent="-342900">
              <a:buClr>
                <a:srgbClr val="2E6D34"/>
              </a:buClr>
              <a:buSzPct val="140000"/>
              <a:buFont typeface="Arial" panose="020B0604020202020204" pitchFamily="34" charset="0"/>
              <a:buChar char="•"/>
            </a:pPr>
            <a:r>
              <a:rPr lang="en-US" sz="2400" dirty="0">
                <a:latin typeface="Arial" panose="020B0604020202020204" pitchFamily="34" charset="0"/>
                <a:cs typeface="Arial" panose="020B0604020202020204" pitchFamily="34" charset="0"/>
              </a:rPr>
              <a:t>Why is USDA working on the Black Sea region? Why do U.S. producers have interest in this region?</a:t>
            </a:r>
          </a:p>
          <a:p>
            <a:pPr marL="342900" lvl="0" indent="-342900">
              <a:buClr>
                <a:srgbClr val="2E6D34"/>
              </a:buClr>
              <a:buSzPct val="140000"/>
              <a:buFont typeface="Arial" panose="020B0604020202020204" pitchFamily="34" charset="0"/>
              <a:buChar char="•"/>
            </a:pPr>
            <a:r>
              <a:rPr lang="en-US" sz="2400" dirty="0">
                <a:latin typeface="Arial" panose="020B0604020202020204" pitchFamily="34" charset="0"/>
                <a:cs typeface="Arial" panose="020B0604020202020204" pitchFamily="34" charset="0"/>
              </a:rPr>
              <a:t>Why Ukraine? Black Sea region competitiveness.</a:t>
            </a:r>
          </a:p>
          <a:p>
            <a:pPr marL="342900" lvl="0" indent="-342900">
              <a:buClr>
                <a:srgbClr val="2E6D34"/>
              </a:buClr>
              <a:buSzPct val="140000"/>
              <a:buFont typeface="Arial" panose="020B0604020202020204" pitchFamily="34" charset="0"/>
              <a:buChar char="•"/>
            </a:pPr>
            <a:r>
              <a:rPr lang="en-US" sz="2400" dirty="0">
                <a:latin typeface="Arial" panose="020B0604020202020204" pitchFamily="34" charset="0"/>
                <a:cs typeface="Arial" panose="020B0604020202020204" pitchFamily="34" charset="0"/>
              </a:rPr>
              <a:t>U.S. and Black Sea region selected ocean-route distances in nautical miles (nm). U.S. and Ukraine grain and oilseeds exports by mode.</a:t>
            </a:r>
          </a:p>
          <a:p>
            <a:pPr marL="342900" lvl="0" indent="-342900">
              <a:buClr>
                <a:srgbClr val="2E6D34"/>
              </a:buClr>
              <a:buSzPct val="140000"/>
              <a:buFont typeface="Arial" panose="020B0604020202020204" pitchFamily="34" charset="0"/>
              <a:buChar char="•"/>
            </a:pPr>
            <a:r>
              <a:rPr lang="en-US" sz="2400" dirty="0">
                <a:latin typeface="Arial" panose="020B0604020202020204" pitchFamily="34" charset="0"/>
                <a:cs typeface="Arial" panose="020B0604020202020204" pitchFamily="34" charset="0"/>
              </a:rPr>
              <a:t>Ukraine transportation: rail, truck, and barge. </a:t>
            </a:r>
            <a:r>
              <a:rPr lang="en-US" sz="2400" i="1" dirty="0">
                <a:latin typeface="Arial" panose="020B0604020202020204" pitchFamily="34" charset="0"/>
                <a:cs typeface="Arial" panose="020B0604020202020204" pitchFamily="34" charset="0"/>
              </a:rPr>
              <a:t>Ukraine Grain Transportation Report.</a:t>
            </a:r>
            <a:r>
              <a:rPr lang="en-US" sz="2400" dirty="0">
                <a:latin typeface="Arial" panose="020B0604020202020204" pitchFamily="34" charset="0"/>
                <a:cs typeface="Arial" panose="020B0604020202020204" pitchFamily="34" charset="0"/>
              </a:rPr>
              <a:t> </a:t>
            </a:r>
          </a:p>
          <a:p>
            <a:pPr marL="342900" lvl="0" indent="-342900">
              <a:buClr>
                <a:srgbClr val="2E6D34"/>
              </a:buClr>
              <a:buSzPct val="140000"/>
              <a:buFont typeface="Arial" panose="020B0604020202020204" pitchFamily="34" charset="0"/>
              <a:buChar char="•"/>
            </a:pPr>
            <a:r>
              <a:rPr lang="en-US" sz="2400" dirty="0">
                <a:latin typeface="Arial" panose="020B0604020202020204" pitchFamily="34" charset="0"/>
                <a:cs typeface="Arial" panose="020B0604020202020204" pitchFamily="34" charset="0"/>
              </a:rPr>
              <a:t>Ukraine and U.S. corn and wheat transportation cost. Report frequency.</a:t>
            </a:r>
          </a:p>
        </p:txBody>
      </p:sp>
    </p:spTree>
    <p:extLst>
      <p:ext uri="{BB962C8B-B14F-4D97-AF65-F5344CB8AC3E}">
        <p14:creationId xmlns:p14="http://schemas.microsoft.com/office/powerpoint/2010/main" val="1779493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683FC-A0A9-4999-829A-50E71711C676}"/>
              </a:ext>
            </a:extLst>
          </p:cNvPr>
          <p:cNvSpPr>
            <a:spLocks noGrp="1"/>
          </p:cNvSpPr>
          <p:nvPr>
            <p:ph type="title"/>
          </p:nvPr>
        </p:nvSpPr>
        <p:spPr>
          <a:xfrm>
            <a:off x="0" y="762000"/>
            <a:ext cx="9144000" cy="548640"/>
          </a:xfrm>
          <a:solidFill>
            <a:srgbClr val="2E6D34"/>
          </a:solidFill>
        </p:spPr>
        <p:txBody>
          <a:bodyPr anchor="ctr" anchorCtr="0"/>
          <a:lstStyle/>
          <a:p>
            <a:r>
              <a:rPr lang="en-US" sz="2800" b="1" dirty="0">
                <a:solidFill>
                  <a:schemeClr val="bg1"/>
                </a:solidFill>
              </a:rPr>
              <a:t>Ukrainian truck transportation</a:t>
            </a:r>
            <a:endParaRPr lang="en-US" sz="2800" dirty="0">
              <a:solidFill>
                <a:schemeClr val="bg1"/>
              </a:solidFill>
            </a:endParaRPr>
          </a:p>
        </p:txBody>
      </p:sp>
      <p:sp>
        <p:nvSpPr>
          <p:cNvPr id="3" name="Content Placeholder 2">
            <a:extLst>
              <a:ext uri="{FF2B5EF4-FFF2-40B4-BE49-F238E27FC236}">
                <a16:creationId xmlns:a16="http://schemas.microsoft.com/office/drawing/2014/main" id="{4E5D2F24-461C-4089-A3F3-2F9880B1B265}"/>
              </a:ext>
            </a:extLst>
          </p:cNvPr>
          <p:cNvSpPr>
            <a:spLocks noGrp="1"/>
          </p:cNvSpPr>
          <p:nvPr>
            <p:ph idx="1"/>
          </p:nvPr>
        </p:nvSpPr>
        <p:spPr>
          <a:xfrm>
            <a:off x="470137" y="1447800"/>
            <a:ext cx="8228707" cy="5410200"/>
          </a:xfrm>
        </p:spPr>
        <p:txBody>
          <a:bodyPr/>
          <a:lstStyle/>
          <a:p>
            <a:pPr marL="347472" lvl="0" indent="-347472">
              <a:buClr>
                <a:srgbClr val="2E6D34"/>
              </a:buClr>
              <a:buSzPct val="140000"/>
              <a:buFont typeface="Arial" panose="020B0604020202020204" pitchFamily="34" charset="0"/>
              <a:buChar char="•"/>
            </a:pPr>
            <a:r>
              <a:rPr lang="en-US" sz="2400" dirty="0"/>
              <a:t>Roads in Ukraine vary in quality from freeways to dirt.</a:t>
            </a:r>
          </a:p>
          <a:p>
            <a:pPr marL="347472" lvl="0" indent="-347472">
              <a:buClr>
                <a:srgbClr val="2E6D34"/>
              </a:buClr>
              <a:buSzPct val="140000"/>
              <a:buFont typeface="Arial" panose="020B0604020202020204" pitchFamily="34" charset="0"/>
              <a:buChar char="•"/>
            </a:pPr>
            <a:r>
              <a:rPr lang="en-US" sz="2400" dirty="0"/>
              <a:t>All roads are public and toll free. </a:t>
            </a:r>
          </a:p>
          <a:p>
            <a:pPr marL="347472" lvl="0" indent="-347472">
              <a:buClr>
                <a:srgbClr val="2E6D34"/>
              </a:buClr>
              <a:buSzPct val="140000"/>
              <a:buFont typeface="Arial" panose="020B0604020202020204" pitchFamily="34" charset="0"/>
              <a:buChar char="•"/>
            </a:pPr>
            <a:r>
              <a:rPr lang="en-US" sz="2400" dirty="0"/>
              <a:t>The average truck weighs 40 metric tons (mt) with a maximum cargo of 23-25 mt.</a:t>
            </a:r>
          </a:p>
          <a:p>
            <a:pPr marL="347472" lvl="0" indent="-347472">
              <a:buClr>
                <a:srgbClr val="2E6D34"/>
              </a:buClr>
              <a:buSzPct val="140000"/>
              <a:buFont typeface="Arial" panose="020B0604020202020204" pitchFamily="34" charset="0"/>
              <a:buChar char="•"/>
            </a:pPr>
            <a:r>
              <a:rPr lang="en-US" sz="2400" dirty="0"/>
              <a:t>In Ukraine, trucks typically deliver grain to port over short distances—up to 124 miles (200 km) in the areas that deliver to the nearest sea ports such as Odesa and Mykolaiv.</a:t>
            </a:r>
          </a:p>
          <a:p>
            <a:pPr marL="347472" lvl="0" indent="-347472">
              <a:buClr>
                <a:srgbClr val="2E6D34"/>
              </a:buClr>
              <a:buSzPct val="140000"/>
              <a:buFont typeface="Arial" panose="020B0604020202020204" pitchFamily="34" charset="0"/>
              <a:buChar char="•"/>
            </a:pPr>
            <a:r>
              <a:rPr lang="en-US" sz="2400" dirty="0"/>
              <a:t>Freight prices are determined by supply and demand for the transport service.</a:t>
            </a:r>
          </a:p>
          <a:p>
            <a:pPr marL="347472" indent="-347472">
              <a:buClr>
                <a:srgbClr val="2E6D34"/>
              </a:buClr>
              <a:buSzPct val="140000"/>
            </a:pPr>
            <a:endParaRPr lang="en-US" sz="2400" dirty="0"/>
          </a:p>
        </p:txBody>
      </p:sp>
    </p:spTree>
    <p:extLst>
      <p:ext uri="{BB962C8B-B14F-4D97-AF65-F5344CB8AC3E}">
        <p14:creationId xmlns:p14="http://schemas.microsoft.com/office/powerpoint/2010/main" val="615497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AAA51-1C5B-4337-94B9-81B69F0366AC}"/>
              </a:ext>
            </a:extLst>
          </p:cNvPr>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Major truck transportation challenges</a:t>
            </a:r>
          </a:p>
        </p:txBody>
      </p:sp>
      <p:sp>
        <p:nvSpPr>
          <p:cNvPr id="3" name="Content Placeholder 2">
            <a:extLst>
              <a:ext uri="{FF2B5EF4-FFF2-40B4-BE49-F238E27FC236}">
                <a16:creationId xmlns:a16="http://schemas.microsoft.com/office/drawing/2014/main" id="{6E2E66B2-14BA-4DFF-9B88-59DB3841BCBF}"/>
              </a:ext>
            </a:extLst>
          </p:cNvPr>
          <p:cNvSpPr>
            <a:spLocks noGrp="1"/>
          </p:cNvSpPr>
          <p:nvPr>
            <p:ph idx="1"/>
          </p:nvPr>
        </p:nvSpPr>
        <p:spPr>
          <a:xfrm>
            <a:off x="457647" y="1494681"/>
            <a:ext cx="8228707" cy="4525119"/>
          </a:xfrm>
        </p:spPr>
        <p:txBody>
          <a:bodyPr/>
          <a:lstStyle/>
          <a:p>
            <a:pPr marL="342900" indent="-342900">
              <a:buClr>
                <a:srgbClr val="2E6D34"/>
              </a:buClr>
              <a:buSzPct val="140000"/>
              <a:buFont typeface="Arial" panose="020B0604020202020204" pitchFamily="34" charset="0"/>
              <a:buChar char="•"/>
            </a:pPr>
            <a:r>
              <a:rPr lang="en-US" sz="2400" dirty="0"/>
              <a:t>Currently, the main challenge is mitigating damage from trucks with overweight cargo (which is, most commonly, grain).</a:t>
            </a:r>
          </a:p>
          <a:p>
            <a:pPr marL="342900" indent="-342900">
              <a:buClr>
                <a:srgbClr val="2E6D34"/>
              </a:buClr>
              <a:buSzPct val="140000"/>
              <a:buFont typeface="Arial" panose="020B0604020202020204" pitchFamily="34" charset="0"/>
              <a:buChar char="•"/>
            </a:pPr>
            <a:r>
              <a:rPr lang="en-US" sz="2400" dirty="0"/>
              <a:t>The degradation to roads caused by overweight cargo requires substantial funding to repair. </a:t>
            </a:r>
          </a:p>
          <a:p>
            <a:pPr>
              <a:buClr>
                <a:srgbClr val="2E6D34"/>
              </a:buClr>
              <a:buSzPct val="140000"/>
            </a:pPr>
            <a:endParaRPr lang="en-US" sz="2400" dirty="0"/>
          </a:p>
        </p:txBody>
      </p:sp>
    </p:spTree>
    <p:extLst>
      <p:ext uri="{BB962C8B-B14F-4D97-AF65-F5344CB8AC3E}">
        <p14:creationId xmlns:p14="http://schemas.microsoft.com/office/powerpoint/2010/main" val="18410051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08560-C01B-4B3D-8BDC-C17ED58E9C86}"/>
              </a:ext>
            </a:extLst>
          </p:cNvPr>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Ukrainian barge transportation</a:t>
            </a:r>
            <a:endParaRPr lang="en-US" sz="2800" dirty="0">
              <a:solidFill>
                <a:schemeClr val="bg1"/>
              </a:solidFill>
            </a:endParaRPr>
          </a:p>
        </p:txBody>
      </p:sp>
      <p:sp>
        <p:nvSpPr>
          <p:cNvPr id="3" name="Content Placeholder 2">
            <a:extLst>
              <a:ext uri="{FF2B5EF4-FFF2-40B4-BE49-F238E27FC236}">
                <a16:creationId xmlns:a16="http://schemas.microsoft.com/office/drawing/2014/main" id="{944FD535-18CA-4071-BD6F-DAA2B1C3896E}"/>
              </a:ext>
            </a:extLst>
          </p:cNvPr>
          <p:cNvSpPr>
            <a:spLocks noGrp="1"/>
          </p:cNvSpPr>
          <p:nvPr>
            <p:ph idx="1"/>
          </p:nvPr>
        </p:nvSpPr>
        <p:spPr>
          <a:xfrm>
            <a:off x="457647" y="1493788"/>
            <a:ext cx="8533953" cy="4907012"/>
          </a:xfrm>
        </p:spPr>
        <p:txBody>
          <a:bodyPr/>
          <a:lstStyle/>
          <a:p>
            <a:pPr marL="342900" lvl="0" indent="-342900">
              <a:buClr>
                <a:srgbClr val="2E6D34"/>
              </a:buClr>
              <a:buSzPct val="140000"/>
              <a:buFont typeface="Arial" panose="020B0604020202020204" pitchFamily="34" charset="0"/>
              <a:buChar char="•"/>
            </a:pPr>
            <a:r>
              <a:rPr lang="en-US" sz="2400" dirty="0"/>
              <a:t>As in many other parts of the world, barge is considered to be the most economical means of moving bulk commodities in Ukraine. </a:t>
            </a:r>
          </a:p>
          <a:p>
            <a:pPr marL="342900" lvl="0" indent="-342900">
              <a:buClr>
                <a:srgbClr val="2E6D34"/>
              </a:buClr>
              <a:buSzPct val="140000"/>
              <a:buFont typeface="Arial" panose="020B0604020202020204" pitchFamily="34" charset="0"/>
              <a:buChar char="•"/>
            </a:pPr>
            <a:r>
              <a:rPr lang="en-US" sz="2400" dirty="0"/>
              <a:t>However, Ukrainian navigable waterways currently cover only a part of the country, which limits the potential of river transportation. </a:t>
            </a:r>
          </a:p>
          <a:p>
            <a:pPr marL="342900" lvl="0" indent="-342900">
              <a:buClr>
                <a:srgbClr val="2E6D34"/>
              </a:buClr>
              <a:buSzPct val="140000"/>
              <a:buFont typeface="Arial" panose="020B0604020202020204" pitchFamily="34" charset="0"/>
              <a:buChar char="•"/>
            </a:pPr>
            <a:r>
              <a:rPr lang="en-US" sz="2400" dirty="0"/>
              <a:t>Approximate load per barge ranges from 1,000 to 5,000 mt.</a:t>
            </a:r>
          </a:p>
          <a:p>
            <a:pPr>
              <a:buClr>
                <a:srgbClr val="2E6D34"/>
              </a:buClr>
              <a:buSzPct val="140000"/>
            </a:pPr>
            <a:endParaRPr lang="en-US" sz="2400" dirty="0"/>
          </a:p>
        </p:txBody>
      </p:sp>
    </p:spTree>
    <p:extLst>
      <p:ext uri="{BB962C8B-B14F-4D97-AF65-F5344CB8AC3E}">
        <p14:creationId xmlns:p14="http://schemas.microsoft.com/office/powerpoint/2010/main" val="2612272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08560-C01B-4B3D-8BDC-C17ED58E9C86}"/>
              </a:ext>
            </a:extLst>
          </p:cNvPr>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Ukrainian barge transportation</a:t>
            </a:r>
            <a:endParaRPr lang="en-US" sz="2800" dirty="0">
              <a:solidFill>
                <a:schemeClr val="bg1"/>
              </a:solidFill>
            </a:endParaRPr>
          </a:p>
        </p:txBody>
      </p:sp>
      <p:sp>
        <p:nvSpPr>
          <p:cNvPr id="3" name="Content Placeholder 2">
            <a:extLst>
              <a:ext uri="{FF2B5EF4-FFF2-40B4-BE49-F238E27FC236}">
                <a16:creationId xmlns:a16="http://schemas.microsoft.com/office/drawing/2014/main" id="{944FD535-18CA-4071-BD6F-DAA2B1C3896E}"/>
              </a:ext>
            </a:extLst>
          </p:cNvPr>
          <p:cNvSpPr>
            <a:spLocks noGrp="1"/>
          </p:cNvSpPr>
          <p:nvPr>
            <p:ph idx="1"/>
          </p:nvPr>
        </p:nvSpPr>
        <p:spPr>
          <a:xfrm>
            <a:off x="457647" y="1493788"/>
            <a:ext cx="8228707" cy="5059412"/>
          </a:xfrm>
        </p:spPr>
        <p:txBody>
          <a:bodyPr/>
          <a:lstStyle/>
          <a:p>
            <a:pPr marL="342900" lvl="0" indent="-342900">
              <a:buClr>
                <a:srgbClr val="2E6D34"/>
              </a:buClr>
              <a:buSzPct val="140000"/>
              <a:buFont typeface="Arial" panose="020B0604020202020204" pitchFamily="34" charset="0"/>
              <a:buChar char="•"/>
            </a:pPr>
            <a:r>
              <a:rPr lang="en-US" sz="2400" dirty="0"/>
              <a:t>The typical barge deadweight is 3,000 mt (limited by locks’ dimensions and Dnipro depth). </a:t>
            </a:r>
          </a:p>
          <a:p>
            <a:pPr marL="342900" lvl="0" indent="-342900">
              <a:buClr>
                <a:srgbClr val="2E6D34"/>
              </a:buClr>
              <a:buSzPct val="140000"/>
              <a:buFont typeface="Arial" panose="020B0604020202020204" pitchFamily="34" charset="0"/>
              <a:buChar char="•"/>
            </a:pPr>
            <a:r>
              <a:rPr lang="en-US" sz="2400" dirty="0"/>
              <a:t>A convoy of a tugboat and two barges is usually used. </a:t>
            </a:r>
          </a:p>
          <a:p>
            <a:pPr marL="342900" lvl="0" indent="-342900">
              <a:buClr>
                <a:srgbClr val="2E6D34"/>
              </a:buClr>
              <a:buSzPct val="140000"/>
              <a:buFont typeface="Arial" panose="020B0604020202020204" pitchFamily="34" charset="0"/>
              <a:buChar char="•"/>
            </a:pPr>
            <a:r>
              <a:rPr lang="en-US" sz="2400" dirty="0"/>
              <a:t>Sea-river self-propelled vessels are used on the </a:t>
            </a:r>
            <a:br>
              <a:rPr lang="en-US" sz="2400" dirty="0"/>
            </a:br>
            <a:r>
              <a:rPr lang="en-US" sz="2400" dirty="0"/>
              <a:t>Dnipro river. </a:t>
            </a:r>
          </a:p>
          <a:p>
            <a:pPr marL="342900" lvl="0" indent="-342900">
              <a:buClr>
                <a:srgbClr val="2E6D34"/>
              </a:buClr>
              <a:buSzPct val="140000"/>
              <a:buFont typeface="Arial" panose="020B0604020202020204" pitchFamily="34" charset="0"/>
              <a:buChar char="•"/>
            </a:pPr>
            <a:r>
              <a:rPr lang="en-US" sz="2400" dirty="0"/>
              <a:t>This type of vessel is used to ship cargo in the Black Sea and in some cases in the Mediterranean Sea with a deadweight of 2,500-5,000 mt.</a:t>
            </a:r>
          </a:p>
          <a:p>
            <a:pPr>
              <a:buClr>
                <a:srgbClr val="2E6D34"/>
              </a:buClr>
              <a:buSzPct val="140000"/>
            </a:pPr>
            <a:endParaRPr lang="en-US" sz="2400" dirty="0"/>
          </a:p>
        </p:txBody>
      </p:sp>
    </p:spTree>
    <p:extLst>
      <p:ext uri="{BB962C8B-B14F-4D97-AF65-F5344CB8AC3E}">
        <p14:creationId xmlns:p14="http://schemas.microsoft.com/office/powerpoint/2010/main" val="4179594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7B7C3-E816-49A6-B00A-6BD52DC73F27}"/>
              </a:ext>
            </a:extLst>
          </p:cNvPr>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Ukraine navigable rivers</a:t>
            </a:r>
          </a:p>
        </p:txBody>
      </p:sp>
      <p:sp>
        <p:nvSpPr>
          <p:cNvPr id="11" name="TextBox 10">
            <a:extLst>
              <a:ext uri="{FF2B5EF4-FFF2-40B4-BE49-F238E27FC236}">
                <a16:creationId xmlns:a16="http://schemas.microsoft.com/office/drawing/2014/main" id="{F0EBAFBF-B6EB-4552-B1EE-CE4BA7A0520F}"/>
              </a:ext>
            </a:extLst>
          </p:cNvPr>
          <p:cNvSpPr txBox="1"/>
          <p:nvPr/>
        </p:nvSpPr>
        <p:spPr>
          <a:xfrm>
            <a:off x="380998" y="6226968"/>
            <a:ext cx="8382001" cy="461665"/>
          </a:xfrm>
          <a:prstGeom prst="rect">
            <a:avLst/>
          </a:prstGeom>
          <a:noFill/>
        </p:spPr>
        <p:txBody>
          <a:bodyPr wrap="square" rtlCol="0">
            <a:spAutoFit/>
          </a:bodyPr>
          <a:lstStyle/>
          <a:p>
            <a:r>
              <a:rPr lang="en-US" sz="1200" dirty="0"/>
              <a:t>Sources: State Statistics Service of Ukraine, Centre for Transport Strategies (CFTS) Kyiv, Ukraine and USDA, Agricultural Marketing Service.</a:t>
            </a:r>
          </a:p>
        </p:txBody>
      </p:sp>
      <p:cxnSp>
        <p:nvCxnSpPr>
          <p:cNvPr id="9" name="Straight Arrow Connector 8">
            <a:extLst>
              <a:ext uri="{FF2B5EF4-FFF2-40B4-BE49-F238E27FC236}">
                <a16:creationId xmlns:a16="http://schemas.microsoft.com/office/drawing/2014/main" id="{5D238CD8-4CF2-4CD7-8291-C456FFE67D52}"/>
              </a:ext>
            </a:extLst>
          </p:cNvPr>
          <p:cNvCxnSpPr/>
          <p:nvPr/>
        </p:nvCxnSpPr>
        <p:spPr bwMode="auto">
          <a:xfrm flipH="1" flipV="1">
            <a:off x="4800604" y="4191000"/>
            <a:ext cx="1833830" cy="690658"/>
          </a:xfrm>
          <a:prstGeom prst="straightConnector1">
            <a:avLst/>
          </a:prstGeom>
          <a:blipFill dpi="0" rotWithShape="0">
            <a:blip r:embed="rId3"/>
            <a:srcRect/>
            <a:tile tx="0" ty="0" sx="100000" sy="100000" flip="none" algn="tl"/>
          </a:blipFill>
          <a:ln w="12700" cap="flat" cmpd="sng" algn="ctr">
            <a:solidFill>
              <a:srgbClr val="000000"/>
            </a:solidFill>
            <a:prstDash val="solid"/>
            <a:miter lim="0"/>
            <a:headEnd type="none" w="med" len="med"/>
            <a:tailEnd type="triangle"/>
          </a:ln>
          <a:effectLst>
            <a:outerShdw blurRad="38100" dist="25400" dir="5400000" algn="ctr" rotWithShape="0">
              <a:srgbClr val="000000">
                <a:alpha val="50000"/>
              </a:srgbClr>
            </a:outerShdw>
          </a:effectLst>
        </p:spPr>
      </p:cxnSp>
      <p:cxnSp>
        <p:nvCxnSpPr>
          <p:cNvPr id="13" name="Straight Arrow Connector 12">
            <a:extLst>
              <a:ext uri="{FF2B5EF4-FFF2-40B4-BE49-F238E27FC236}">
                <a16:creationId xmlns:a16="http://schemas.microsoft.com/office/drawing/2014/main" id="{28E0FFB3-1487-4FE4-A879-E2A6905FB6F0}"/>
              </a:ext>
            </a:extLst>
          </p:cNvPr>
          <p:cNvCxnSpPr>
            <a:cxnSpLocks/>
          </p:cNvCxnSpPr>
          <p:nvPr/>
        </p:nvCxnSpPr>
        <p:spPr bwMode="auto">
          <a:xfrm>
            <a:off x="2895604" y="4881658"/>
            <a:ext cx="767030" cy="523220"/>
          </a:xfrm>
          <a:prstGeom prst="straightConnector1">
            <a:avLst/>
          </a:prstGeom>
          <a:blipFill dpi="0" rotWithShape="0">
            <a:blip r:embed="rId3"/>
            <a:srcRect/>
            <a:tile tx="0" ty="0" sx="100000" sy="100000" flip="none" algn="tl"/>
          </a:blipFill>
          <a:ln w="12700" cap="flat" cmpd="sng" algn="ctr">
            <a:solidFill>
              <a:srgbClr val="000000"/>
            </a:solidFill>
            <a:prstDash val="solid"/>
            <a:miter lim="0"/>
            <a:headEnd type="none" w="med" len="med"/>
            <a:tailEnd type="triangle"/>
          </a:ln>
          <a:effectLst>
            <a:outerShdw blurRad="38100" dist="25400" dir="5400000" algn="ctr" rotWithShape="0">
              <a:srgbClr val="000000">
                <a:alpha val="50000"/>
              </a:srgbClr>
            </a:outerShdw>
          </a:effectLst>
        </p:spPr>
      </p:cxnSp>
      <p:cxnSp>
        <p:nvCxnSpPr>
          <p:cNvPr id="24" name="Straight Arrow Connector 23">
            <a:extLst>
              <a:ext uri="{FF2B5EF4-FFF2-40B4-BE49-F238E27FC236}">
                <a16:creationId xmlns:a16="http://schemas.microsoft.com/office/drawing/2014/main" id="{E8A7ABE7-6B84-4D02-B161-4AAAC9579167}"/>
              </a:ext>
            </a:extLst>
          </p:cNvPr>
          <p:cNvCxnSpPr>
            <a:cxnSpLocks/>
          </p:cNvCxnSpPr>
          <p:nvPr/>
        </p:nvCxnSpPr>
        <p:spPr bwMode="auto">
          <a:xfrm flipH="1">
            <a:off x="5486404" y="2189947"/>
            <a:ext cx="990600" cy="1025075"/>
          </a:xfrm>
          <a:prstGeom prst="straightConnector1">
            <a:avLst/>
          </a:prstGeom>
          <a:blipFill dpi="0" rotWithShape="0">
            <a:blip r:embed="rId3"/>
            <a:srcRect/>
            <a:tile tx="0" ty="0" sx="100000" sy="100000" flip="none" algn="tl"/>
          </a:blipFill>
          <a:ln w="12700" cap="flat" cmpd="sng" algn="ctr">
            <a:solidFill>
              <a:srgbClr val="000000"/>
            </a:solidFill>
            <a:prstDash val="solid"/>
            <a:miter lim="0"/>
            <a:headEnd type="none" w="med" len="med"/>
            <a:tailEnd type="triangle"/>
          </a:ln>
          <a:effectLst>
            <a:outerShdw blurRad="38100" dist="25400" dir="5400000" algn="ctr" rotWithShape="0">
              <a:srgbClr val="000000">
                <a:alpha val="50000"/>
              </a:srgbClr>
            </a:outerShdw>
          </a:effectLst>
        </p:spPr>
      </p:cxnSp>
      <p:pic>
        <p:nvPicPr>
          <p:cNvPr id="12" name="Content Placeholder 11">
            <a:extLst>
              <a:ext uri="{FF2B5EF4-FFF2-40B4-BE49-F238E27FC236}">
                <a16:creationId xmlns:a16="http://schemas.microsoft.com/office/drawing/2014/main" id="{A084F3D8-09F2-4BFE-9384-F0B5C18EBC6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30352" y="1310640"/>
            <a:ext cx="7630402" cy="4916328"/>
          </a:xfrm>
        </p:spPr>
      </p:pic>
      <p:sp>
        <p:nvSpPr>
          <p:cNvPr id="23" name="TextBox 22">
            <a:extLst>
              <a:ext uri="{FF2B5EF4-FFF2-40B4-BE49-F238E27FC236}">
                <a16:creationId xmlns:a16="http://schemas.microsoft.com/office/drawing/2014/main" id="{00ABAFD0-683E-4B55-A405-031AA237F85B}"/>
              </a:ext>
            </a:extLst>
          </p:cNvPr>
          <p:cNvSpPr txBox="1"/>
          <p:nvPr/>
        </p:nvSpPr>
        <p:spPr>
          <a:xfrm>
            <a:off x="645237" y="4536329"/>
            <a:ext cx="2224793" cy="523220"/>
          </a:xfrm>
          <a:prstGeom prst="rect">
            <a:avLst/>
          </a:prstGeom>
          <a:solidFill>
            <a:srgbClr val="FFFFFF"/>
          </a:solidFill>
          <a:ln w="12700">
            <a:solidFill>
              <a:srgbClr val="000000"/>
            </a:solidFill>
          </a:ln>
        </p:spPr>
        <p:txBody>
          <a:bodyPr wrap="square" rtlCol="0">
            <a:spAutoFit/>
          </a:bodyPr>
          <a:lstStyle/>
          <a:p>
            <a:r>
              <a:rPr lang="en-US" sz="1400" b="1" dirty="0"/>
              <a:t>Danube river</a:t>
            </a:r>
            <a:r>
              <a:rPr lang="en-US" sz="1400" dirty="0"/>
              <a:t>: 106 miles. There is no cabotage.</a:t>
            </a:r>
          </a:p>
        </p:txBody>
      </p:sp>
      <p:sp>
        <p:nvSpPr>
          <p:cNvPr id="25" name="TextBox 24">
            <a:extLst>
              <a:ext uri="{FF2B5EF4-FFF2-40B4-BE49-F238E27FC236}">
                <a16:creationId xmlns:a16="http://schemas.microsoft.com/office/drawing/2014/main" id="{46015815-B72D-463C-AB16-961FD67512EB}"/>
              </a:ext>
            </a:extLst>
          </p:cNvPr>
          <p:cNvSpPr txBox="1"/>
          <p:nvPr/>
        </p:nvSpPr>
        <p:spPr>
          <a:xfrm>
            <a:off x="6792403" y="4536329"/>
            <a:ext cx="2122997" cy="738664"/>
          </a:xfrm>
          <a:prstGeom prst="rect">
            <a:avLst/>
          </a:prstGeom>
          <a:solidFill>
            <a:srgbClr val="FFFFFF"/>
          </a:solidFill>
          <a:ln>
            <a:solidFill>
              <a:srgbClr val="000000"/>
            </a:solidFill>
          </a:ln>
        </p:spPr>
        <p:txBody>
          <a:bodyPr wrap="square" rtlCol="0">
            <a:spAutoFit/>
          </a:bodyPr>
          <a:lstStyle/>
          <a:p>
            <a:r>
              <a:rPr lang="en-US" sz="1400" b="1" dirty="0"/>
              <a:t>Southern Bug river: </a:t>
            </a:r>
            <a:r>
              <a:rPr lang="en-US" sz="1400" dirty="0"/>
              <a:t>124 miles. No adequate transshipments facilities</a:t>
            </a:r>
          </a:p>
        </p:txBody>
      </p:sp>
      <p:sp>
        <p:nvSpPr>
          <p:cNvPr id="26" name="TextBox 25">
            <a:extLst>
              <a:ext uri="{FF2B5EF4-FFF2-40B4-BE49-F238E27FC236}">
                <a16:creationId xmlns:a16="http://schemas.microsoft.com/office/drawing/2014/main" id="{7836577E-5592-47AE-B9E9-8BD06EBC835F}"/>
              </a:ext>
            </a:extLst>
          </p:cNvPr>
          <p:cNvSpPr txBox="1"/>
          <p:nvPr/>
        </p:nvSpPr>
        <p:spPr>
          <a:xfrm>
            <a:off x="6634434" y="1664988"/>
            <a:ext cx="1786152" cy="954107"/>
          </a:xfrm>
          <a:prstGeom prst="rect">
            <a:avLst/>
          </a:prstGeom>
          <a:solidFill>
            <a:srgbClr val="FFFFFF"/>
          </a:solidFill>
          <a:ln>
            <a:solidFill>
              <a:schemeClr val="tx1"/>
            </a:solidFill>
          </a:ln>
        </p:spPr>
        <p:txBody>
          <a:bodyPr wrap="square" rtlCol="0">
            <a:spAutoFit/>
          </a:bodyPr>
          <a:lstStyle/>
          <a:p>
            <a:r>
              <a:rPr lang="en-US" sz="1400" b="1" dirty="0"/>
              <a:t>Dnipro river: </a:t>
            </a:r>
            <a:r>
              <a:rPr lang="en-US" sz="1400" dirty="0"/>
              <a:t>627 miles. Main route competing for cargo with other modes.</a:t>
            </a:r>
          </a:p>
        </p:txBody>
      </p:sp>
      <p:cxnSp>
        <p:nvCxnSpPr>
          <p:cNvPr id="27" name="Straight Arrow Connector 26">
            <a:extLst>
              <a:ext uri="{FF2B5EF4-FFF2-40B4-BE49-F238E27FC236}">
                <a16:creationId xmlns:a16="http://schemas.microsoft.com/office/drawing/2014/main" id="{F769EEF5-6C83-43C1-9FF1-4BDBA17660BB}"/>
              </a:ext>
            </a:extLst>
          </p:cNvPr>
          <p:cNvCxnSpPr>
            <a:cxnSpLocks/>
            <a:stCxn id="26" idx="1"/>
          </p:cNvCxnSpPr>
          <p:nvPr/>
        </p:nvCxnSpPr>
        <p:spPr bwMode="auto">
          <a:xfrm flipH="1">
            <a:off x="5638804" y="2142042"/>
            <a:ext cx="995630" cy="1225380"/>
          </a:xfrm>
          <a:prstGeom prst="straightConnector1">
            <a:avLst/>
          </a:prstGeom>
          <a:blipFill dpi="0" rotWithShape="0">
            <a:blip r:embed="rId3"/>
            <a:srcRect/>
            <a:tile tx="0" ty="0" sx="100000" sy="100000" flip="none" algn="tl"/>
          </a:blipFill>
          <a:ln w="12700" cap="flat" cmpd="sng" algn="ctr">
            <a:solidFill>
              <a:srgbClr val="000000"/>
            </a:solidFill>
            <a:prstDash val="solid"/>
            <a:miter lim="0"/>
            <a:headEnd type="none" w="med" len="med"/>
            <a:tailEnd type="triangle"/>
          </a:ln>
          <a:effectLst>
            <a:outerShdw blurRad="38100" dist="25400" dir="5400000" algn="ctr" rotWithShape="0">
              <a:srgbClr val="000000">
                <a:alpha val="50000"/>
              </a:srgbClr>
            </a:outerShdw>
          </a:effectLst>
        </p:spPr>
      </p:cxnSp>
      <p:cxnSp>
        <p:nvCxnSpPr>
          <p:cNvPr id="28" name="Straight Arrow Connector 27">
            <a:extLst>
              <a:ext uri="{FF2B5EF4-FFF2-40B4-BE49-F238E27FC236}">
                <a16:creationId xmlns:a16="http://schemas.microsoft.com/office/drawing/2014/main" id="{6669633C-8CB2-44D2-9949-AE9D4C3E0107}"/>
              </a:ext>
            </a:extLst>
          </p:cNvPr>
          <p:cNvCxnSpPr>
            <a:cxnSpLocks/>
          </p:cNvCxnSpPr>
          <p:nvPr/>
        </p:nvCxnSpPr>
        <p:spPr bwMode="auto">
          <a:xfrm flipH="1" flipV="1">
            <a:off x="4648200" y="4419600"/>
            <a:ext cx="2164972" cy="536428"/>
          </a:xfrm>
          <a:prstGeom prst="straightConnector1">
            <a:avLst/>
          </a:prstGeom>
          <a:blipFill dpi="0" rotWithShape="0">
            <a:blip r:embed="rId3"/>
            <a:srcRect/>
            <a:tile tx="0" ty="0" sx="100000" sy="100000" flip="none" algn="tl"/>
          </a:blipFill>
          <a:ln w="12700" cap="flat" cmpd="sng" algn="ctr">
            <a:solidFill>
              <a:srgbClr val="000000"/>
            </a:solidFill>
            <a:prstDash val="solid"/>
            <a:miter lim="0"/>
            <a:headEnd type="none" w="med" len="med"/>
            <a:tailEnd type="triangle"/>
          </a:ln>
          <a:effectLst>
            <a:outerShdw blurRad="38100" dist="25400" dir="5400000" algn="ctr" rotWithShape="0">
              <a:srgbClr val="000000">
                <a:alpha val="50000"/>
              </a:srgbClr>
            </a:outerShdw>
          </a:effectLst>
        </p:spPr>
      </p:cxnSp>
      <p:cxnSp>
        <p:nvCxnSpPr>
          <p:cNvPr id="29" name="Straight Arrow Connector 28">
            <a:extLst>
              <a:ext uri="{FF2B5EF4-FFF2-40B4-BE49-F238E27FC236}">
                <a16:creationId xmlns:a16="http://schemas.microsoft.com/office/drawing/2014/main" id="{914F0C93-87A4-445D-8080-28443476A744}"/>
              </a:ext>
            </a:extLst>
          </p:cNvPr>
          <p:cNvCxnSpPr>
            <a:cxnSpLocks/>
          </p:cNvCxnSpPr>
          <p:nvPr/>
        </p:nvCxnSpPr>
        <p:spPr bwMode="auto">
          <a:xfrm>
            <a:off x="2880167" y="4797939"/>
            <a:ext cx="767030" cy="523220"/>
          </a:xfrm>
          <a:prstGeom prst="straightConnector1">
            <a:avLst/>
          </a:prstGeom>
          <a:blipFill dpi="0" rotWithShape="0">
            <a:blip r:embed="rId3"/>
            <a:srcRect/>
            <a:tile tx="0" ty="0" sx="100000" sy="100000" flip="none" algn="tl"/>
          </a:blipFill>
          <a:ln w="12700" cap="flat" cmpd="sng" algn="ctr">
            <a:solidFill>
              <a:srgbClr val="000000"/>
            </a:solidFill>
            <a:prstDash val="solid"/>
            <a:miter lim="0"/>
            <a:headEnd type="none" w="med" len="med"/>
            <a:tailEnd type="triangle"/>
          </a:ln>
          <a:effectLst>
            <a:outerShdw blurRad="38100" dist="25400" dir="5400000" algn="ctr" rotWithShape="0">
              <a:srgbClr val="000000">
                <a:alpha val="50000"/>
              </a:srgbClr>
            </a:outerShdw>
          </a:effectLst>
        </p:spPr>
      </p:cxnSp>
    </p:spTree>
    <p:extLst>
      <p:ext uri="{BB962C8B-B14F-4D97-AF65-F5344CB8AC3E}">
        <p14:creationId xmlns:p14="http://schemas.microsoft.com/office/powerpoint/2010/main" val="2716160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B0D30-5ACE-49E8-8C25-CC002956B230}"/>
              </a:ext>
            </a:extLst>
          </p:cNvPr>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Ukraine river cargo volume, 2013-19</a:t>
            </a:r>
          </a:p>
        </p:txBody>
      </p:sp>
      <p:pic>
        <p:nvPicPr>
          <p:cNvPr id="4" name="Content Placeholder 3">
            <a:extLst>
              <a:ext uri="{FF2B5EF4-FFF2-40B4-BE49-F238E27FC236}">
                <a16:creationId xmlns:a16="http://schemas.microsoft.com/office/drawing/2014/main" id="{31B10C01-F09C-48CC-99C0-84E5EA744778}"/>
              </a:ext>
            </a:extLst>
          </p:cNvPr>
          <p:cNvPicPr>
            <a:picLocks noGrp="1" noChangeAspect="1"/>
          </p:cNvPicPr>
          <p:nvPr>
            <p:ph idx="1"/>
          </p:nvPr>
        </p:nvPicPr>
        <p:blipFill>
          <a:blip r:embed="rId3"/>
          <a:stretch>
            <a:fillRect/>
          </a:stretch>
        </p:blipFill>
        <p:spPr>
          <a:xfrm>
            <a:off x="76200" y="1371600"/>
            <a:ext cx="8991600" cy="5410200"/>
          </a:xfrm>
          <a:prstGeom prst="rect">
            <a:avLst/>
          </a:prstGeom>
        </p:spPr>
      </p:pic>
    </p:spTree>
    <p:extLst>
      <p:ext uri="{BB962C8B-B14F-4D97-AF65-F5344CB8AC3E}">
        <p14:creationId xmlns:p14="http://schemas.microsoft.com/office/powerpoint/2010/main" val="6396342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13CB2-E195-4DD9-8B4C-133EC36B5EEA}"/>
              </a:ext>
            </a:extLst>
          </p:cNvPr>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Major barge transportation challenges</a:t>
            </a:r>
          </a:p>
        </p:txBody>
      </p:sp>
      <p:sp>
        <p:nvSpPr>
          <p:cNvPr id="3" name="Content Placeholder 2">
            <a:extLst>
              <a:ext uri="{FF2B5EF4-FFF2-40B4-BE49-F238E27FC236}">
                <a16:creationId xmlns:a16="http://schemas.microsoft.com/office/drawing/2014/main" id="{53FC5A14-DBC2-45BA-84D6-7B7D5C2E4B82}"/>
              </a:ext>
            </a:extLst>
          </p:cNvPr>
          <p:cNvSpPr>
            <a:spLocks noGrp="1"/>
          </p:cNvSpPr>
          <p:nvPr>
            <p:ph idx="1"/>
          </p:nvPr>
        </p:nvSpPr>
        <p:spPr>
          <a:xfrm>
            <a:off x="457647" y="1524000"/>
            <a:ext cx="8228707" cy="4525119"/>
          </a:xfrm>
        </p:spPr>
        <p:txBody>
          <a:bodyPr/>
          <a:lstStyle/>
          <a:p>
            <a:pPr marL="342900" indent="-342900">
              <a:buClr>
                <a:srgbClr val="2E6D34"/>
              </a:buClr>
              <a:buSzPct val="140000"/>
              <a:buFont typeface="Arial" panose="020B0604020202020204" pitchFamily="34" charset="0"/>
              <a:buChar char="•"/>
            </a:pPr>
            <a:r>
              <a:rPr lang="en-GB" sz="2400" dirty="0"/>
              <a:t>Within the next decade, river cargo volume is expected to surpass the infrastructure capacity, which was built in the middle of the 20th century and requires substantial funding for repair and maintenance.</a:t>
            </a:r>
            <a:endParaRPr lang="en-US" sz="2400" dirty="0"/>
          </a:p>
          <a:p>
            <a:pPr>
              <a:buClr>
                <a:srgbClr val="2E6D34"/>
              </a:buClr>
              <a:buSzPct val="140000"/>
            </a:pPr>
            <a:endParaRPr lang="en-US" sz="2400" dirty="0"/>
          </a:p>
        </p:txBody>
      </p:sp>
    </p:spTree>
    <p:extLst>
      <p:ext uri="{BB962C8B-B14F-4D97-AF65-F5344CB8AC3E}">
        <p14:creationId xmlns:p14="http://schemas.microsoft.com/office/powerpoint/2010/main" val="79265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26B81-9845-4809-9DE8-D02D209CC844}"/>
              </a:ext>
            </a:extLst>
          </p:cNvPr>
          <p:cNvSpPr>
            <a:spLocks noGrp="1"/>
          </p:cNvSpPr>
          <p:nvPr>
            <p:ph type="title"/>
          </p:nvPr>
        </p:nvSpPr>
        <p:spPr>
          <a:xfrm>
            <a:off x="0" y="762000"/>
            <a:ext cx="9143999" cy="548640"/>
          </a:xfrm>
          <a:solidFill>
            <a:srgbClr val="2E6D34"/>
          </a:solidFill>
        </p:spPr>
        <p:txBody>
          <a:bodyPr anchor="ctr" anchorCtr="0"/>
          <a:lstStyle/>
          <a:p>
            <a:r>
              <a:rPr lang="en-US" sz="2800" b="1" i="1" dirty="0">
                <a:solidFill>
                  <a:schemeClr val="bg1"/>
                </a:solidFill>
              </a:rPr>
              <a:t>Ukraine Grain Transportation Report</a:t>
            </a:r>
          </a:p>
        </p:txBody>
      </p:sp>
      <p:sp>
        <p:nvSpPr>
          <p:cNvPr id="3" name="Content Placeholder 2">
            <a:extLst>
              <a:ext uri="{FF2B5EF4-FFF2-40B4-BE49-F238E27FC236}">
                <a16:creationId xmlns:a16="http://schemas.microsoft.com/office/drawing/2014/main" id="{A0F4D70B-9D3E-48B8-AA18-9FCD2FC30187}"/>
              </a:ext>
            </a:extLst>
          </p:cNvPr>
          <p:cNvSpPr>
            <a:spLocks noGrp="1"/>
          </p:cNvSpPr>
          <p:nvPr>
            <p:ph idx="1"/>
          </p:nvPr>
        </p:nvSpPr>
        <p:spPr>
          <a:xfrm>
            <a:off x="457647" y="1494681"/>
            <a:ext cx="8228707" cy="4525119"/>
          </a:xfrm>
        </p:spPr>
        <p:txBody>
          <a:bodyPr/>
          <a:lstStyle/>
          <a:p>
            <a:pPr marL="342900" lvl="0" indent="-342900">
              <a:buClr>
                <a:srgbClr val="2E6D34"/>
              </a:buClr>
              <a:buSzPct val="140000"/>
              <a:buFont typeface="Arial" panose="020B0604020202020204" pitchFamily="34" charset="0"/>
              <a:buChar char="•"/>
            </a:pPr>
            <a:r>
              <a:rPr lang="en-US" sz="2400" dirty="0"/>
              <a:t>This report is an indicator designed to serve as a reference to better understand the freight market in Ukraine.  </a:t>
            </a:r>
          </a:p>
          <a:p>
            <a:pPr marL="342900" lvl="0" indent="-342900">
              <a:buClr>
                <a:srgbClr val="2E6D34"/>
              </a:buClr>
              <a:buSzPct val="140000"/>
              <a:buFont typeface="Arial" panose="020B0604020202020204" pitchFamily="34" charset="0"/>
              <a:buChar char="•"/>
            </a:pPr>
            <a:r>
              <a:rPr lang="en-US" sz="2400" dirty="0"/>
              <a:t>It shows the cost of shipping wheat, corn, and soybeans from major production regions in Ukraine to the ports and then to major export markets.</a:t>
            </a:r>
          </a:p>
          <a:p>
            <a:endParaRPr lang="en-US" dirty="0"/>
          </a:p>
        </p:txBody>
      </p:sp>
    </p:spTree>
    <p:extLst>
      <p:ext uri="{BB962C8B-B14F-4D97-AF65-F5344CB8AC3E}">
        <p14:creationId xmlns:p14="http://schemas.microsoft.com/office/powerpoint/2010/main" val="24944682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F101430-6A3E-400E-922C-D5B6333D55C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4573"/>
          <a:stretch/>
        </p:blipFill>
        <p:spPr>
          <a:xfrm>
            <a:off x="368811" y="990600"/>
            <a:ext cx="8406378" cy="5671793"/>
          </a:xfrm>
        </p:spPr>
      </p:pic>
      <p:sp>
        <p:nvSpPr>
          <p:cNvPr id="2" name="Title 1">
            <a:extLst>
              <a:ext uri="{FF2B5EF4-FFF2-40B4-BE49-F238E27FC236}">
                <a16:creationId xmlns:a16="http://schemas.microsoft.com/office/drawing/2014/main" id="{D6017E51-222F-4CF4-A59A-9309B5FACD4A}"/>
              </a:ext>
            </a:extLst>
          </p:cNvPr>
          <p:cNvSpPr>
            <a:spLocks noGrp="1"/>
          </p:cNvSpPr>
          <p:nvPr>
            <p:ph type="title"/>
          </p:nvPr>
        </p:nvSpPr>
        <p:spPr>
          <a:xfrm>
            <a:off x="0" y="762000"/>
            <a:ext cx="9144000" cy="914402"/>
          </a:xfrm>
          <a:solidFill>
            <a:srgbClr val="2E6D34"/>
          </a:solidFill>
        </p:spPr>
        <p:txBody>
          <a:bodyPr anchor="ctr" anchorCtr="0"/>
          <a:lstStyle/>
          <a:p>
            <a:r>
              <a:rPr lang="en-US" sz="2800" b="1" dirty="0">
                <a:solidFill>
                  <a:schemeClr val="bg1"/>
                </a:solidFill>
              </a:rPr>
              <a:t>Regions considered in the </a:t>
            </a:r>
            <a:br>
              <a:rPr lang="en-US" sz="2800" b="1" dirty="0">
                <a:solidFill>
                  <a:schemeClr val="bg1"/>
                </a:solidFill>
              </a:rPr>
            </a:br>
            <a:r>
              <a:rPr lang="en-US" sz="2800" b="1" dirty="0">
                <a:solidFill>
                  <a:schemeClr val="bg1"/>
                </a:solidFill>
              </a:rPr>
              <a:t>Ukraine grain export transportation report</a:t>
            </a:r>
            <a:endParaRPr lang="en-US" sz="2800" dirty="0">
              <a:solidFill>
                <a:schemeClr val="bg1"/>
              </a:solidFill>
            </a:endParaRPr>
          </a:p>
        </p:txBody>
      </p:sp>
      <p:sp>
        <p:nvSpPr>
          <p:cNvPr id="18" name="TextBox 17">
            <a:extLst>
              <a:ext uri="{FF2B5EF4-FFF2-40B4-BE49-F238E27FC236}">
                <a16:creationId xmlns:a16="http://schemas.microsoft.com/office/drawing/2014/main" id="{24E3FBE1-05D8-447E-86BE-186D00EB2931}"/>
              </a:ext>
            </a:extLst>
          </p:cNvPr>
          <p:cNvSpPr txBox="1"/>
          <p:nvPr/>
        </p:nvSpPr>
        <p:spPr>
          <a:xfrm>
            <a:off x="495300" y="6135469"/>
            <a:ext cx="4381500" cy="646331"/>
          </a:xfrm>
          <a:prstGeom prst="rect">
            <a:avLst/>
          </a:prstGeom>
          <a:noFill/>
        </p:spPr>
        <p:txBody>
          <a:bodyPr wrap="square" rtlCol="0">
            <a:spAutoFit/>
          </a:bodyPr>
          <a:lstStyle/>
          <a:p>
            <a:r>
              <a:rPr lang="en-US" sz="1200" dirty="0"/>
              <a:t>Sources: State Statistics Service of Ukraine, Centre for Transport Strategies (CFTS) Kyiv, Ukraine and USDA, Agricultural Marketing Service.</a:t>
            </a:r>
          </a:p>
        </p:txBody>
      </p:sp>
    </p:spTree>
    <p:extLst>
      <p:ext uri="{BB962C8B-B14F-4D97-AF65-F5344CB8AC3E}">
        <p14:creationId xmlns:p14="http://schemas.microsoft.com/office/powerpoint/2010/main" val="28964051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905A2F6C-A960-430D-88C7-8D06EBB4939C}"/>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5384" y="990600"/>
            <a:ext cx="9198569" cy="5760720"/>
          </a:xfrm>
        </p:spPr>
      </p:pic>
      <p:sp>
        <p:nvSpPr>
          <p:cNvPr id="2" name="Title 1">
            <a:extLst>
              <a:ext uri="{FF2B5EF4-FFF2-40B4-BE49-F238E27FC236}">
                <a16:creationId xmlns:a16="http://schemas.microsoft.com/office/drawing/2014/main" id="{17A402D0-0192-431A-B3BE-D2A4E9991671}"/>
              </a:ext>
            </a:extLst>
          </p:cNvPr>
          <p:cNvSpPr>
            <a:spLocks noGrp="1"/>
          </p:cNvSpPr>
          <p:nvPr>
            <p:ph type="title"/>
          </p:nvPr>
        </p:nvSpPr>
        <p:spPr>
          <a:xfrm>
            <a:off x="1" y="732230"/>
            <a:ext cx="9143999" cy="914400"/>
          </a:xfrm>
          <a:solidFill>
            <a:srgbClr val="2E6D34"/>
          </a:solidFill>
        </p:spPr>
        <p:txBody>
          <a:bodyPr anchor="ctr" anchorCtr="0"/>
          <a:lstStyle/>
          <a:p>
            <a:r>
              <a:rPr lang="en-US" sz="2800" b="1" dirty="0">
                <a:solidFill>
                  <a:schemeClr val="bg1"/>
                </a:solidFill>
              </a:rPr>
              <a:t>Routes and wheat, corn, and soybean regions for the Ukraine grain export transportation indicator</a:t>
            </a:r>
          </a:p>
        </p:txBody>
      </p:sp>
      <p:sp>
        <p:nvSpPr>
          <p:cNvPr id="6" name="TextBox 5">
            <a:extLst>
              <a:ext uri="{FF2B5EF4-FFF2-40B4-BE49-F238E27FC236}">
                <a16:creationId xmlns:a16="http://schemas.microsoft.com/office/drawing/2014/main" id="{52E4CAE0-F8F1-493A-A38F-F276289D98EB}"/>
              </a:ext>
            </a:extLst>
          </p:cNvPr>
          <p:cNvSpPr txBox="1"/>
          <p:nvPr/>
        </p:nvSpPr>
        <p:spPr>
          <a:xfrm>
            <a:off x="2514600" y="6396335"/>
            <a:ext cx="6477000" cy="461665"/>
          </a:xfrm>
          <a:prstGeom prst="rect">
            <a:avLst/>
          </a:prstGeom>
          <a:noFill/>
        </p:spPr>
        <p:txBody>
          <a:bodyPr wrap="square" rtlCol="0">
            <a:spAutoFit/>
          </a:bodyPr>
          <a:lstStyle/>
          <a:p>
            <a:r>
              <a:rPr lang="en-US" sz="1200" dirty="0"/>
              <a:t>Sources: State Statistics Service of Ukraine, Centre for Transport Strategies (CFTS) Kyiv, Ukraine and USDA, Agricultural Marketing Service.</a:t>
            </a:r>
          </a:p>
        </p:txBody>
      </p:sp>
    </p:spTree>
    <p:extLst>
      <p:ext uri="{BB962C8B-B14F-4D97-AF65-F5344CB8AC3E}">
        <p14:creationId xmlns:p14="http://schemas.microsoft.com/office/powerpoint/2010/main" val="4148003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548640"/>
          </a:xfrm>
          <a:solidFill>
            <a:srgbClr val="2E6D34"/>
          </a:solidFill>
        </p:spPr>
        <p:txBody>
          <a:bodyPr lIns="64008" anchor="ctr" anchorCtr="0"/>
          <a:lstStyle/>
          <a:p>
            <a:r>
              <a:rPr lang="en-US" sz="2800" b="1" dirty="0">
                <a:solidFill>
                  <a:schemeClr val="bg1"/>
                </a:solidFill>
              </a:rPr>
              <a:t>Why is USDA working on the Black Sea region?</a:t>
            </a:r>
          </a:p>
        </p:txBody>
      </p:sp>
      <p:sp>
        <p:nvSpPr>
          <p:cNvPr id="3" name="Content Placeholder 2"/>
          <p:cNvSpPr>
            <a:spLocks noGrp="1"/>
          </p:cNvSpPr>
          <p:nvPr>
            <p:ph idx="1"/>
          </p:nvPr>
        </p:nvSpPr>
        <p:spPr>
          <a:xfrm>
            <a:off x="457647" y="1494681"/>
            <a:ext cx="8228707" cy="4525119"/>
          </a:xfrm>
        </p:spPr>
        <p:txBody>
          <a:bodyPr/>
          <a:lstStyle/>
          <a:p>
            <a:pPr marL="347472" lvl="0" indent="-347472">
              <a:buClr>
                <a:srgbClr val="2E6D34"/>
              </a:buClr>
              <a:buSzPct val="140000"/>
              <a:buFont typeface="Arial" panose="020B0604020202020204" pitchFamily="34" charset="0"/>
              <a:buChar char="•"/>
            </a:pPr>
            <a:r>
              <a:rPr lang="en-US" sz="2400" dirty="0"/>
              <a:t>In response to the grain producers’ request to the Office of the Secretary (OSEC) during the BNSF Ag Rail Business Council (ARB) meeting, September 2018.</a:t>
            </a:r>
          </a:p>
          <a:p>
            <a:pPr marL="347472" lvl="0" indent="-347472">
              <a:buClr>
                <a:srgbClr val="2E6D34"/>
              </a:buClr>
              <a:buSzPct val="140000"/>
              <a:buFont typeface="Arial" panose="020B0604020202020204" pitchFamily="34" charset="0"/>
              <a:buChar char="•"/>
            </a:pPr>
            <a:r>
              <a:rPr lang="en-US" sz="2400" dirty="0"/>
              <a:t>The ARB is a group that BNSF started 13 years ago as a forum for dialogue between producers, co-ops, and other AG groups to discuss issues of importance in the BNSF service territory. The ARB group consists of about 25 individuals and meets twice a year. </a:t>
            </a:r>
          </a:p>
          <a:p>
            <a:endParaRPr lang="en-US" dirty="0"/>
          </a:p>
        </p:txBody>
      </p:sp>
    </p:spTree>
    <p:extLst>
      <p:ext uri="{BB962C8B-B14F-4D97-AF65-F5344CB8AC3E}">
        <p14:creationId xmlns:p14="http://schemas.microsoft.com/office/powerpoint/2010/main" val="2036567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D7BBA352-0E8B-4B99-A7ED-648CC0D6676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430" y="990600"/>
            <a:ext cx="9121140" cy="5760720"/>
          </a:xfrm>
        </p:spPr>
      </p:pic>
      <p:sp>
        <p:nvSpPr>
          <p:cNvPr id="2" name="Title 1">
            <a:extLst>
              <a:ext uri="{FF2B5EF4-FFF2-40B4-BE49-F238E27FC236}">
                <a16:creationId xmlns:a16="http://schemas.microsoft.com/office/drawing/2014/main" id="{17A402D0-0192-431A-B3BE-D2A4E9991671}"/>
              </a:ext>
            </a:extLst>
          </p:cNvPr>
          <p:cNvSpPr>
            <a:spLocks noGrp="1"/>
          </p:cNvSpPr>
          <p:nvPr>
            <p:ph type="title"/>
          </p:nvPr>
        </p:nvSpPr>
        <p:spPr>
          <a:xfrm>
            <a:off x="1" y="762000"/>
            <a:ext cx="9143999" cy="914400"/>
          </a:xfrm>
          <a:solidFill>
            <a:srgbClr val="2E6D34"/>
          </a:solidFill>
        </p:spPr>
        <p:txBody>
          <a:bodyPr anchor="ctr" anchorCtr="0"/>
          <a:lstStyle/>
          <a:p>
            <a:r>
              <a:rPr lang="en-US" sz="2800" b="1" dirty="0">
                <a:solidFill>
                  <a:schemeClr val="bg1"/>
                </a:solidFill>
              </a:rPr>
              <a:t>Routes and wheat regions for the </a:t>
            </a:r>
            <a:br>
              <a:rPr lang="en-US" sz="2800" b="1" dirty="0">
                <a:solidFill>
                  <a:schemeClr val="bg1"/>
                </a:solidFill>
              </a:rPr>
            </a:br>
            <a:r>
              <a:rPr lang="en-US" sz="2800" b="1" dirty="0">
                <a:solidFill>
                  <a:schemeClr val="bg1"/>
                </a:solidFill>
              </a:rPr>
              <a:t>Ukraine grain export transportation indicator</a:t>
            </a:r>
          </a:p>
        </p:txBody>
      </p:sp>
      <p:sp>
        <p:nvSpPr>
          <p:cNvPr id="5" name="TextBox 4">
            <a:extLst>
              <a:ext uri="{FF2B5EF4-FFF2-40B4-BE49-F238E27FC236}">
                <a16:creationId xmlns:a16="http://schemas.microsoft.com/office/drawing/2014/main" id="{01A30A21-DDCC-4E1C-8E2A-760ED54FC7C7}"/>
              </a:ext>
            </a:extLst>
          </p:cNvPr>
          <p:cNvSpPr txBox="1"/>
          <p:nvPr/>
        </p:nvSpPr>
        <p:spPr>
          <a:xfrm>
            <a:off x="2514600" y="6396335"/>
            <a:ext cx="6477000" cy="461665"/>
          </a:xfrm>
          <a:prstGeom prst="rect">
            <a:avLst/>
          </a:prstGeom>
          <a:noFill/>
        </p:spPr>
        <p:txBody>
          <a:bodyPr wrap="square" rtlCol="0">
            <a:spAutoFit/>
          </a:bodyPr>
          <a:lstStyle/>
          <a:p>
            <a:r>
              <a:rPr lang="en-US" sz="1200" dirty="0"/>
              <a:t>Sources: State Statistics Service of Ukraine, Centre for Transport Strategies (CFTS) Kyiv, Ukraine and USDA, Agricultural Marketing Service.</a:t>
            </a:r>
          </a:p>
        </p:txBody>
      </p:sp>
    </p:spTree>
    <p:extLst>
      <p:ext uri="{BB962C8B-B14F-4D97-AF65-F5344CB8AC3E}">
        <p14:creationId xmlns:p14="http://schemas.microsoft.com/office/powerpoint/2010/main" val="15312385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DAD1B8B3-6609-4CFD-B5AD-C398876FDEC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1553" y="990600"/>
            <a:ext cx="9310907" cy="5760720"/>
          </a:xfrm>
        </p:spPr>
      </p:pic>
      <p:sp>
        <p:nvSpPr>
          <p:cNvPr id="2" name="Title 1">
            <a:extLst>
              <a:ext uri="{FF2B5EF4-FFF2-40B4-BE49-F238E27FC236}">
                <a16:creationId xmlns:a16="http://schemas.microsoft.com/office/drawing/2014/main" id="{17A402D0-0192-431A-B3BE-D2A4E9991671}"/>
              </a:ext>
            </a:extLst>
          </p:cNvPr>
          <p:cNvSpPr>
            <a:spLocks noGrp="1"/>
          </p:cNvSpPr>
          <p:nvPr>
            <p:ph type="title"/>
          </p:nvPr>
        </p:nvSpPr>
        <p:spPr>
          <a:xfrm>
            <a:off x="0" y="762000"/>
            <a:ext cx="9143999" cy="914400"/>
          </a:xfrm>
          <a:solidFill>
            <a:srgbClr val="2E6D34"/>
          </a:solidFill>
        </p:spPr>
        <p:txBody>
          <a:bodyPr anchor="ctr" anchorCtr="0"/>
          <a:lstStyle/>
          <a:p>
            <a:r>
              <a:rPr lang="en-US" sz="2800" b="1" dirty="0">
                <a:solidFill>
                  <a:schemeClr val="bg1"/>
                </a:solidFill>
              </a:rPr>
              <a:t>Routes and corn regions for the </a:t>
            </a:r>
            <a:br>
              <a:rPr lang="en-US" sz="2800" b="1" dirty="0">
                <a:solidFill>
                  <a:schemeClr val="bg1"/>
                </a:solidFill>
              </a:rPr>
            </a:br>
            <a:r>
              <a:rPr lang="en-US" sz="2800" b="1" dirty="0">
                <a:solidFill>
                  <a:schemeClr val="bg1"/>
                </a:solidFill>
              </a:rPr>
              <a:t>Ukraine grain export transportation indicator</a:t>
            </a:r>
          </a:p>
        </p:txBody>
      </p:sp>
      <p:sp>
        <p:nvSpPr>
          <p:cNvPr id="5" name="TextBox 4">
            <a:extLst>
              <a:ext uri="{FF2B5EF4-FFF2-40B4-BE49-F238E27FC236}">
                <a16:creationId xmlns:a16="http://schemas.microsoft.com/office/drawing/2014/main" id="{FB81589D-E708-457E-990B-766B819E83AC}"/>
              </a:ext>
            </a:extLst>
          </p:cNvPr>
          <p:cNvSpPr txBox="1"/>
          <p:nvPr/>
        </p:nvSpPr>
        <p:spPr>
          <a:xfrm>
            <a:off x="2514600" y="6396335"/>
            <a:ext cx="6477000" cy="461665"/>
          </a:xfrm>
          <a:prstGeom prst="rect">
            <a:avLst/>
          </a:prstGeom>
          <a:noFill/>
        </p:spPr>
        <p:txBody>
          <a:bodyPr wrap="square" rtlCol="0">
            <a:spAutoFit/>
          </a:bodyPr>
          <a:lstStyle/>
          <a:p>
            <a:r>
              <a:rPr lang="en-US" sz="1200" dirty="0"/>
              <a:t>Sources: State Statistics Service of Ukraine, Centre for Transport Strategies (CFTS) Kyiv, Ukraine and USDA, Agricultural Marketing Service.</a:t>
            </a:r>
          </a:p>
        </p:txBody>
      </p:sp>
    </p:spTree>
    <p:extLst>
      <p:ext uri="{BB962C8B-B14F-4D97-AF65-F5344CB8AC3E}">
        <p14:creationId xmlns:p14="http://schemas.microsoft.com/office/powerpoint/2010/main" val="251910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C5E60923-79AE-40D3-A84F-C15DB94F58C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1860" y="990600"/>
            <a:ext cx="9020278" cy="5760720"/>
          </a:xfrm>
        </p:spPr>
      </p:pic>
      <p:sp>
        <p:nvSpPr>
          <p:cNvPr id="2" name="Title 1">
            <a:extLst>
              <a:ext uri="{FF2B5EF4-FFF2-40B4-BE49-F238E27FC236}">
                <a16:creationId xmlns:a16="http://schemas.microsoft.com/office/drawing/2014/main" id="{17A402D0-0192-431A-B3BE-D2A4E9991671}"/>
              </a:ext>
            </a:extLst>
          </p:cNvPr>
          <p:cNvSpPr>
            <a:spLocks noGrp="1"/>
          </p:cNvSpPr>
          <p:nvPr>
            <p:ph type="title"/>
          </p:nvPr>
        </p:nvSpPr>
        <p:spPr>
          <a:xfrm>
            <a:off x="0" y="762000"/>
            <a:ext cx="9143999" cy="914400"/>
          </a:xfrm>
          <a:solidFill>
            <a:srgbClr val="2E6D34"/>
          </a:solidFill>
        </p:spPr>
        <p:txBody>
          <a:bodyPr anchor="ctr" anchorCtr="0"/>
          <a:lstStyle/>
          <a:p>
            <a:r>
              <a:rPr lang="en-US" sz="2800" b="1" dirty="0">
                <a:solidFill>
                  <a:schemeClr val="bg1"/>
                </a:solidFill>
              </a:rPr>
              <a:t>Routes and soybeans regions for the </a:t>
            </a:r>
            <a:br>
              <a:rPr lang="en-US" sz="2800" b="1" dirty="0">
                <a:solidFill>
                  <a:schemeClr val="bg1"/>
                </a:solidFill>
              </a:rPr>
            </a:br>
            <a:r>
              <a:rPr lang="en-US" sz="2800" b="1" dirty="0">
                <a:solidFill>
                  <a:schemeClr val="bg1"/>
                </a:solidFill>
              </a:rPr>
              <a:t>Ukraine grain export transportation indicator</a:t>
            </a:r>
          </a:p>
        </p:txBody>
      </p:sp>
      <p:sp>
        <p:nvSpPr>
          <p:cNvPr id="5" name="TextBox 4">
            <a:extLst>
              <a:ext uri="{FF2B5EF4-FFF2-40B4-BE49-F238E27FC236}">
                <a16:creationId xmlns:a16="http://schemas.microsoft.com/office/drawing/2014/main" id="{BD15091F-F45E-4785-9058-F7C4271BBF3C}"/>
              </a:ext>
            </a:extLst>
          </p:cNvPr>
          <p:cNvSpPr txBox="1"/>
          <p:nvPr/>
        </p:nvSpPr>
        <p:spPr>
          <a:xfrm>
            <a:off x="2514600" y="6396335"/>
            <a:ext cx="6477000" cy="461665"/>
          </a:xfrm>
          <a:prstGeom prst="rect">
            <a:avLst/>
          </a:prstGeom>
          <a:noFill/>
        </p:spPr>
        <p:txBody>
          <a:bodyPr wrap="square" rtlCol="0">
            <a:spAutoFit/>
          </a:bodyPr>
          <a:lstStyle/>
          <a:p>
            <a:r>
              <a:rPr lang="en-US" sz="1200" dirty="0"/>
              <a:t>Sources: State Statistics Service of Ukraine, Centre for Transport Strategies (CFTS) Kyiv, Ukraine and USDA, Agricultural Marketing Service.</a:t>
            </a:r>
          </a:p>
        </p:txBody>
      </p:sp>
    </p:spTree>
    <p:extLst>
      <p:ext uri="{BB962C8B-B14F-4D97-AF65-F5344CB8AC3E}">
        <p14:creationId xmlns:p14="http://schemas.microsoft.com/office/powerpoint/2010/main" val="34852565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1875A02-7847-4EAC-85AF-4F7AE9AB09E4}"/>
              </a:ext>
            </a:extLst>
          </p:cNvPr>
          <p:cNvPicPr>
            <a:picLocks noGrp="1" noChangeAspect="1"/>
          </p:cNvPicPr>
          <p:nvPr>
            <p:ph idx="1"/>
          </p:nvPr>
        </p:nvPicPr>
        <p:blipFill rotWithShape="1">
          <a:blip r:embed="rId3"/>
          <a:srcRect l="5085" t="13092" r="3390" b="6026"/>
          <a:stretch/>
        </p:blipFill>
        <p:spPr>
          <a:xfrm>
            <a:off x="62899" y="1828800"/>
            <a:ext cx="9157301" cy="4663440"/>
          </a:xfrm>
          <a:prstGeom prst="rect">
            <a:avLst/>
          </a:prstGeom>
        </p:spPr>
      </p:pic>
      <p:sp>
        <p:nvSpPr>
          <p:cNvPr id="2" name="Title 1"/>
          <p:cNvSpPr>
            <a:spLocks noGrp="1"/>
          </p:cNvSpPr>
          <p:nvPr>
            <p:ph type="title"/>
          </p:nvPr>
        </p:nvSpPr>
        <p:spPr>
          <a:xfrm>
            <a:off x="1" y="762000"/>
            <a:ext cx="9144000" cy="914400"/>
          </a:xfrm>
          <a:solidFill>
            <a:srgbClr val="2E6D34"/>
          </a:solidFill>
        </p:spPr>
        <p:txBody>
          <a:bodyPr wrap="square" anchor="t" anchorCtr="0"/>
          <a:lstStyle/>
          <a:p>
            <a:r>
              <a:rPr lang="en-US" sz="2800" b="1" dirty="0">
                <a:solidFill>
                  <a:schemeClr val="bg1"/>
                </a:solidFill>
              </a:rPr>
              <a:t>Wheat transportation cost differences between selected Ukraine &amp; U.S. routes to Egypt, 3rd qtr. 2019</a:t>
            </a:r>
          </a:p>
        </p:txBody>
      </p:sp>
    </p:spTree>
    <p:extLst>
      <p:ext uri="{BB962C8B-B14F-4D97-AF65-F5344CB8AC3E}">
        <p14:creationId xmlns:p14="http://schemas.microsoft.com/office/powerpoint/2010/main" val="36790999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62000"/>
            <a:ext cx="9144000" cy="914400"/>
          </a:xfrm>
          <a:solidFill>
            <a:srgbClr val="2E6D34"/>
          </a:solidFill>
        </p:spPr>
        <p:txBody>
          <a:bodyPr anchor="ctr" anchorCtr="0"/>
          <a:lstStyle/>
          <a:p>
            <a:r>
              <a:rPr lang="en-US" sz="2800" b="1" dirty="0">
                <a:solidFill>
                  <a:schemeClr val="bg1"/>
                </a:solidFill>
              </a:rPr>
              <a:t>Corn transportation cost differences between selected Ukraine &amp; U.S. routes to Egypt, 3rd qtr. 2019</a:t>
            </a:r>
          </a:p>
        </p:txBody>
      </p:sp>
      <p:pic>
        <p:nvPicPr>
          <p:cNvPr id="5" name="Content Placeholder 4">
            <a:extLst>
              <a:ext uri="{FF2B5EF4-FFF2-40B4-BE49-F238E27FC236}">
                <a16:creationId xmlns:a16="http://schemas.microsoft.com/office/drawing/2014/main" id="{B25E5A52-7395-4089-9A09-9208B72DCA2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870"/>
          <a:stretch/>
        </p:blipFill>
        <p:spPr>
          <a:xfrm>
            <a:off x="228600" y="1912069"/>
            <a:ext cx="8681187" cy="4679782"/>
          </a:xfrm>
          <a:prstGeom prst="rect">
            <a:avLst/>
          </a:prstGeom>
          <a:ln>
            <a:noFill/>
          </a:ln>
        </p:spPr>
      </p:pic>
    </p:spTree>
    <p:extLst>
      <p:ext uri="{BB962C8B-B14F-4D97-AF65-F5344CB8AC3E}">
        <p14:creationId xmlns:p14="http://schemas.microsoft.com/office/powerpoint/2010/main" val="41833960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0410CEF-B2DC-49BD-8717-29564E8837E8}"/>
              </a:ext>
            </a:extLst>
          </p:cNvPr>
          <p:cNvSpPr>
            <a:spLocks noGrp="1"/>
          </p:cNvSpPr>
          <p:nvPr>
            <p:ph type="title"/>
          </p:nvPr>
        </p:nvSpPr>
        <p:spPr>
          <a:xfrm>
            <a:off x="1" y="762000"/>
            <a:ext cx="9144000" cy="548640"/>
          </a:xfrm>
          <a:solidFill>
            <a:srgbClr val="2E6D34"/>
          </a:solidFill>
        </p:spPr>
        <p:txBody>
          <a:bodyPr anchor="ctr" anchorCtr="0"/>
          <a:lstStyle/>
          <a:p>
            <a:r>
              <a:rPr lang="en-US" sz="2800" b="1" i="1" dirty="0">
                <a:solidFill>
                  <a:schemeClr val="bg1"/>
                </a:solidFill>
              </a:rPr>
              <a:t>Ukraine Grain Transportation Report</a:t>
            </a:r>
          </a:p>
        </p:txBody>
      </p:sp>
      <p:pic>
        <p:nvPicPr>
          <p:cNvPr id="2" name="Picture 1">
            <a:extLst>
              <a:ext uri="{FF2B5EF4-FFF2-40B4-BE49-F238E27FC236}">
                <a16:creationId xmlns:a16="http://schemas.microsoft.com/office/drawing/2014/main" id="{D17F09A6-68AE-42AA-8058-3C89C2F189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6605" y="1415993"/>
            <a:ext cx="4050790" cy="5423939"/>
          </a:xfrm>
          <a:prstGeom prst="rect">
            <a:avLst/>
          </a:prstGeom>
          <a:ln w="12700">
            <a:solidFill>
              <a:srgbClr val="2E6D34"/>
            </a:solidFill>
          </a:ln>
        </p:spPr>
      </p:pic>
    </p:spTree>
    <p:extLst>
      <p:ext uri="{BB962C8B-B14F-4D97-AF65-F5344CB8AC3E}">
        <p14:creationId xmlns:p14="http://schemas.microsoft.com/office/powerpoint/2010/main" val="5146792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D15A2E3-806E-4864-AFFA-6E40C9FF11AF}"/>
              </a:ext>
            </a:extLst>
          </p:cNvPr>
          <p:cNvSpPr>
            <a:spLocks noGrp="1"/>
          </p:cNvSpPr>
          <p:nvPr>
            <p:ph type="title"/>
          </p:nvPr>
        </p:nvSpPr>
        <p:spPr>
          <a:xfrm>
            <a:off x="1" y="762000"/>
            <a:ext cx="9144000" cy="548640"/>
          </a:xfrm>
          <a:solidFill>
            <a:srgbClr val="2E6D34"/>
          </a:solidFill>
        </p:spPr>
        <p:txBody>
          <a:bodyPr anchor="ctr" anchorCtr="0"/>
          <a:lstStyle/>
          <a:p>
            <a:r>
              <a:rPr lang="en-US" sz="2800" b="1" i="1" dirty="0">
                <a:solidFill>
                  <a:schemeClr val="bg1"/>
                </a:solidFill>
              </a:rPr>
              <a:t>Ukraine Grain Transportation Report</a:t>
            </a:r>
          </a:p>
        </p:txBody>
      </p:sp>
      <p:pic>
        <p:nvPicPr>
          <p:cNvPr id="2" name="Picture 1">
            <a:extLst>
              <a:ext uri="{FF2B5EF4-FFF2-40B4-BE49-F238E27FC236}">
                <a16:creationId xmlns:a16="http://schemas.microsoft.com/office/drawing/2014/main" id="{B1663482-855D-4F7A-8BF2-7C93A03CB5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3903" y="1464716"/>
            <a:ext cx="3976193" cy="5067801"/>
          </a:xfrm>
          <a:prstGeom prst="rect">
            <a:avLst/>
          </a:prstGeom>
          <a:ln>
            <a:solidFill>
              <a:srgbClr val="2E6D34"/>
            </a:solidFill>
          </a:ln>
        </p:spPr>
      </p:pic>
    </p:spTree>
    <p:extLst>
      <p:ext uri="{BB962C8B-B14F-4D97-AF65-F5344CB8AC3E}">
        <p14:creationId xmlns:p14="http://schemas.microsoft.com/office/powerpoint/2010/main" val="41513756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761AD04-BE58-490A-B95B-332C903C6816}"/>
              </a:ext>
            </a:extLst>
          </p:cNvPr>
          <p:cNvSpPr>
            <a:spLocks noGrp="1"/>
          </p:cNvSpPr>
          <p:nvPr>
            <p:ph type="title"/>
          </p:nvPr>
        </p:nvSpPr>
        <p:spPr>
          <a:xfrm>
            <a:off x="1" y="762000"/>
            <a:ext cx="9144000" cy="548640"/>
          </a:xfrm>
          <a:solidFill>
            <a:srgbClr val="2E6D34"/>
          </a:solidFill>
        </p:spPr>
        <p:txBody>
          <a:bodyPr anchor="ctr" anchorCtr="0"/>
          <a:lstStyle/>
          <a:p>
            <a:r>
              <a:rPr lang="en-US" sz="2800" b="1" i="1" dirty="0">
                <a:solidFill>
                  <a:schemeClr val="bg1"/>
                </a:solidFill>
              </a:rPr>
              <a:t>Ukraine Grain Transportation Report</a:t>
            </a:r>
          </a:p>
        </p:txBody>
      </p:sp>
      <p:pic>
        <p:nvPicPr>
          <p:cNvPr id="2" name="Picture 1">
            <a:extLst>
              <a:ext uri="{FF2B5EF4-FFF2-40B4-BE49-F238E27FC236}">
                <a16:creationId xmlns:a16="http://schemas.microsoft.com/office/drawing/2014/main" id="{5538A313-E6CF-45FC-B7CE-B923B5B21E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06616" y="1484976"/>
            <a:ext cx="3930767" cy="5065881"/>
          </a:xfrm>
          <a:prstGeom prst="rect">
            <a:avLst/>
          </a:prstGeom>
          <a:ln>
            <a:solidFill>
              <a:srgbClr val="2E6D34"/>
            </a:solidFill>
          </a:ln>
        </p:spPr>
      </p:pic>
    </p:spTree>
    <p:extLst>
      <p:ext uri="{BB962C8B-B14F-4D97-AF65-F5344CB8AC3E}">
        <p14:creationId xmlns:p14="http://schemas.microsoft.com/office/powerpoint/2010/main" val="31370053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4499AD6-3BB2-47CA-AB5F-5516BAAB53EE}"/>
              </a:ext>
            </a:extLst>
          </p:cNvPr>
          <p:cNvSpPr>
            <a:spLocks noGrp="1"/>
          </p:cNvSpPr>
          <p:nvPr>
            <p:ph type="title"/>
          </p:nvPr>
        </p:nvSpPr>
        <p:spPr>
          <a:xfrm>
            <a:off x="1" y="762000"/>
            <a:ext cx="9144000" cy="548640"/>
          </a:xfrm>
          <a:solidFill>
            <a:srgbClr val="2E6D34"/>
          </a:solidFill>
        </p:spPr>
        <p:txBody>
          <a:bodyPr anchor="ctr" anchorCtr="0"/>
          <a:lstStyle/>
          <a:p>
            <a:r>
              <a:rPr lang="en-US" sz="2800" b="1" i="1" dirty="0">
                <a:solidFill>
                  <a:schemeClr val="bg1"/>
                </a:solidFill>
              </a:rPr>
              <a:t>Ukraine Grain Transportation Report</a:t>
            </a:r>
          </a:p>
        </p:txBody>
      </p:sp>
      <p:pic>
        <p:nvPicPr>
          <p:cNvPr id="5" name="Picture 4">
            <a:extLst>
              <a:ext uri="{FF2B5EF4-FFF2-40B4-BE49-F238E27FC236}">
                <a16:creationId xmlns:a16="http://schemas.microsoft.com/office/drawing/2014/main" id="{896EABC7-77DF-4368-AFA7-CF9B0F950D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0347" y="1447800"/>
            <a:ext cx="3843306" cy="4937760"/>
          </a:xfrm>
          <a:prstGeom prst="rect">
            <a:avLst/>
          </a:prstGeom>
          <a:ln>
            <a:solidFill>
              <a:srgbClr val="2E6D34"/>
            </a:solidFill>
          </a:ln>
        </p:spPr>
      </p:pic>
    </p:spTree>
    <p:extLst>
      <p:ext uri="{BB962C8B-B14F-4D97-AF65-F5344CB8AC3E}">
        <p14:creationId xmlns:p14="http://schemas.microsoft.com/office/powerpoint/2010/main" val="24665472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FB1E6DE-2BA7-4EB7-AD58-F55046DE658B}"/>
              </a:ext>
            </a:extLst>
          </p:cNvPr>
          <p:cNvSpPr>
            <a:spLocks noGrp="1"/>
          </p:cNvSpPr>
          <p:nvPr>
            <p:ph type="title"/>
          </p:nvPr>
        </p:nvSpPr>
        <p:spPr>
          <a:xfrm>
            <a:off x="1" y="762000"/>
            <a:ext cx="9144000" cy="548640"/>
          </a:xfrm>
          <a:solidFill>
            <a:srgbClr val="2E6D34"/>
          </a:solidFill>
        </p:spPr>
        <p:txBody>
          <a:bodyPr anchor="ctr" anchorCtr="0"/>
          <a:lstStyle/>
          <a:p>
            <a:r>
              <a:rPr lang="en-US" sz="2800" b="1" i="1" dirty="0">
                <a:solidFill>
                  <a:schemeClr val="bg1"/>
                </a:solidFill>
              </a:rPr>
              <a:t>Ukraine Grain Transportation Report</a:t>
            </a:r>
          </a:p>
        </p:txBody>
      </p:sp>
      <p:pic>
        <p:nvPicPr>
          <p:cNvPr id="4" name="Picture 3">
            <a:extLst>
              <a:ext uri="{FF2B5EF4-FFF2-40B4-BE49-F238E27FC236}">
                <a16:creationId xmlns:a16="http://schemas.microsoft.com/office/drawing/2014/main" id="{775EBEE9-D736-4A14-B72A-54DFE1314F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5400" y="1458492"/>
            <a:ext cx="3973199" cy="5228216"/>
          </a:xfrm>
          <a:prstGeom prst="rect">
            <a:avLst/>
          </a:prstGeom>
          <a:ln>
            <a:solidFill>
              <a:srgbClr val="2E6D34"/>
            </a:solidFill>
          </a:ln>
        </p:spPr>
      </p:pic>
    </p:spTree>
    <p:extLst>
      <p:ext uri="{BB962C8B-B14F-4D97-AF65-F5344CB8AC3E}">
        <p14:creationId xmlns:p14="http://schemas.microsoft.com/office/powerpoint/2010/main" val="2625056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548640"/>
          </a:xfrm>
          <a:solidFill>
            <a:srgbClr val="2E6D34"/>
          </a:solidFill>
        </p:spPr>
        <p:txBody>
          <a:bodyPr anchor="ctr" anchorCtr="0"/>
          <a:lstStyle/>
          <a:p>
            <a:r>
              <a:rPr lang="en-US" sz="2800" b="1" dirty="0">
                <a:solidFill>
                  <a:schemeClr val="bg1"/>
                </a:solidFill>
              </a:rPr>
              <a:t>Why is USDA working on the Black Sea regions?</a:t>
            </a:r>
          </a:p>
        </p:txBody>
      </p:sp>
      <p:sp>
        <p:nvSpPr>
          <p:cNvPr id="3" name="Content Placeholder 2"/>
          <p:cNvSpPr>
            <a:spLocks noGrp="1"/>
          </p:cNvSpPr>
          <p:nvPr>
            <p:ph idx="1"/>
          </p:nvPr>
        </p:nvSpPr>
        <p:spPr>
          <a:xfrm>
            <a:off x="457646" y="1447800"/>
            <a:ext cx="8228707" cy="4525119"/>
          </a:xfrm>
        </p:spPr>
        <p:txBody>
          <a:bodyPr/>
          <a:lstStyle/>
          <a:p>
            <a:pPr marL="347472" indent="-347472">
              <a:buClr>
                <a:srgbClr val="2E6D34"/>
              </a:buClr>
              <a:buSzPct val="140000"/>
              <a:buFont typeface="Arial" panose="020B0604020202020204" pitchFamily="34" charset="0"/>
              <a:buChar char="•"/>
            </a:pPr>
            <a:r>
              <a:rPr lang="en-US" sz="2400" dirty="0"/>
              <a:t>At the September 2018 meeting, producers asked USDA to prepare a Black Sea Grain report like the </a:t>
            </a:r>
            <a:r>
              <a:rPr lang="en-US" sz="2400" i="1" dirty="0"/>
              <a:t>Brazilian Soybean Transportation Report</a:t>
            </a:r>
            <a:r>
              <a:rPr lang="en-US" sz="2400" dirty="0"/>
              <a:t> that AMS/USDA prepares for the benefit of U.S. soybean exporters.</a:t>
            </a:r>
          </a:p>
          <a:p>
            <a:pPr marL="347472" indent="-347472">
              <a:buClr>
                <a:srgbClr val="2E6D34"/>
              </a:buClr>
              <a:buSzPct val="140000"/>
              <a:buFont typeface="Arial" panose="020B0604020202020204" pitchFamily="34" charset="0"/>
              <a:buChar char="•"/>
            </a:pPr>
            <a:r>
              <a:rPr lang="en-US" sz="2400" dirty="0"/>
              <a:t>To assess U.S. grain transportation cost competitiveness, especially for wheat and corn. </a:t>
            </a:r>
          </a:p>
        </p:txBody>
      </p:sp>
    </p:spTree>
    <p:extLst>
      <p:ext uri="{BB962C8B-B14F-4D97-AF65-F5344CB8AC3E}">
        <p14:creationId xmlns:p14="http://schemas.microsoft.com/office/powerpoint/2010/main" val="28757293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8C29-E308-4E9F-8E73-412ADC241333}"/>
              </a:ext>
            </a:extLst>
          </p:cNvPr>
          <p:cNvSpPr>
            <a:spLocks noGrp="1"/>
          </p:cNvSpPr>
          <p:nvPr>
            <p:ph type="title"/>
          </p:nvPr>
        </p:nvSpPr>
        <p:spPr>
          <a:xfrm>
            <a:off x="457647" y="1752600"/>
            <a:ext cx="8228707" cy="2819400"/>
          </a:xfrm>
        </p:spPr>
        <p:txBody>
          <a:bodyPr/>
          <a:lstStyle/>
          <a:p>
            <a:br>
              <a:rPr lang="en-US" sz="2400" b="1" dirty="0"/>
            </a:br>
            <a:br>
              <a:rPr lang="en-US" sz="2400" b="1" dirty="0"/>
            </a:br>
            <a:r>
              <a:rPr lang="en-US" sz="2400" dirty="0"/>
              <a:t>Frequency to be determined.</a:t>
            </a:r>
          </a:p>
        </p:txBody>
      </p:sp>
      <p:sp>
        <p:nvSpPr>
          <p:cNvPr id="4" name="Title 1">
            <a:extLst>
              <a:ext uri="{FF2B5EF4-FFF2-40B4-BE49-F238E27FC236}">
                <a16:creationId xmlns:a16="http://schemas.microsoft.com/office/drawing/2014/main" id="{FCBB27AF-4DD3-46F3-A34D-F2007DADCE4A}"/>
              </a:ext>
            </a:extLst>
          </p:cNvPr>
          <p:cNvSpPr txBox="1">
            <a:spLocks/>
          </p:cNvSpPr>
          <p:nvPr/>
        </p:nvSpPr>
        <p:spPr>
          <a:xfrm>
            <a:off x="1" y="762000"/>
            <a:ext cx="9144000" cy="548640"/>
          </a:xfrm>
          <a:prstGeom prst="rect">
            <a:avLst/>
          </a:prstGeom>
          <a:solidFill>
            <a:srgbClr val="2E6D34"/>
          </a:solidFill>
        </p:spPr>
        <p:txBody>
          <a:bodyPr lIns="64281" tIns="32140" rIns="64281" bIns="32140" anchor="ctr" anchorCtr="0"/>
          <a:lstStyle>
            <a:lvl1pPr algn="ctr" defTabSz="410709"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2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849"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27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697"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a:lstStyle>
          <a:p>
            <a:r>
              <a:rPr lang="en-US" sz="2800" b="1" i="1" kern="0" dirty="0">
                <a:solidFill>
                  <a:schemeClr val="bg1"/>
                </a:solidFill>
              </a:rPr>
              <a:t>Ukraine Grain Transportation Report</a:t>
            </a:r>
          </a:p>
        </p:txBody>
      </p:sp>
    </p:spTree>
    <p:extLst>
      <p:ext uri="{BB962C8B-B14F-4D97-AF65-F5344CB8AC3E}">
        <p14:creationId xmlns:p14="http://schemas.microsoft.com/office/powerpoint/2010/main" val="3463579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4B3563A-AFD8-4194-9AE2-435B37382E50}"/>
              </a:ext>
            </a:extLst>
          </p:cNvPr>
          <p:cNvSpPr txBox="1">
            <a:spLocks/>
          </p:cNvSpPr>
          <p:nvPr/>
        </p:nvSpPr>
        <p:spPr>
          <a:xfrm>
            <a:off x="1" y="762000"/>
            <a:ext cx="9144000" cy="548640"/>
          </a:xfrm>
          <a:prstGeom prst="rect">
            <a:avLst/>
          </a:prstGeom>
          <a:solidFill>
            <a:srgbClr val="2E6D34"/>
          </a:solidFill>
        </p:spPr>
        <p:txBody>
          <a:bodyPr lIns="64281" tIns="32140" rIns="64281" bIns="32140" anchor="ctr" anchorCtr="0"/>
          <a:lstStyle>
            <a:lvl1pPr algn="ctr" defTabSz="410709"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2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849"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27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697"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a:lstStyle>
          <a:p>
            <a:r>
              <a:rPr lang="en-US" sz="2800" b="1" dirty="0">
                <a:solidFill>
                  <a:schemeClr val="bg1"/>
                </a:solidFill>
              </a:rPr>
              <a:t>Acknowledgments</a:t>
            </a:r>
            <a:endParaRPr lang="en-US" sz="2800" b="1" i="1" kern="0" dirty="0">
              <a:solidFill>
                <a:schemeClr val="bg1"/>
              </a:solidFill>
            </a:endParaRPr>
          </a:p>
        </p:txBody>
      </p:sp>
      <p:sp>
        <p:nvSpPr>
          <p:cNvPr id="3" name="Content Placeholder 2">
            <a:extLst>
              <a:ext uri="{FF2B5EF4-FFF2-40B4-BE49-F238E27FC236}">
                <a16:creationId xmlns:a16="http://schemas.microsoft.com/office/drawing/2014/main" id="{7A75344A-BED1-45FF-B5D8-F01BF6EAB7DB}"/>
              </a:ext>
            </a:extLst>
          </p:cNvPr>
          <p:cNvSpPr>
            <a:spLocks noGrp="1"/>
          </p:cNvSpPr>
          <p:nvPr>
            <p:ph idx="1"/>
          </p:nvPr>
        </p:nvSpPr>
        <p:spPr>
          <a:xfrm>
            <a:off x="457646" y="1570431"/>
            <a:ext cx="8228707" cy="4830369"/>
          </a:xfrm>
        </p:spPr>
        <p:txBody>
          <a:bodyPr/>
          <a:lstStyle/>
          <a:p>
            <a:pPr marL="347472" lvl="0" indent="-347472">
              <a:buClr>
                <a:srgbClr val="2E6D34"/>
              </a:buClr>
              <a:buSzPct val="140000"/>
              <a:buFont typeface="Arial" panose="020B0604020202020204" pitchFamily="34" charset="0"/>
              <a:buChar char="•"/>
            </a:pPr>
            <a:r>
              <a:rPr lang="en-US" sz="2400" dirty="0"/>
              <a:t>U.S. Department of Agriculture: Office of the Chief Economist; Foreign Agricultural Service in Washington, DC, and the Office of Agricultural Affairs in Kiev, Ukraine, and Moscow, Russia; Economic Research Service, and Agricultural Marketing Service.</a:t>
            </a:r>
          </a:p>
          <a:p>
            <a:pPr marL="347472" lvl="0" indent="-347472">
              <a:buClr>
                <a:srgbClr val="2E6D34"/>
              </a:buClr>
              <a:buSzPct val="140000"/>
              <a:buFont typeface="Arial" panose="020B0604020202020204" pitchFamily="34" charset="0"/>
              <a:buChar char="•"/>
            </a:pPr>
            <a:r>
              <a:rPr lang="en-US" sz="2400" dirty="0"/>
              <a:t>Bill Wilson, North Dakota State.</a:t>
            </a:r>
          </a:p>
          <a:p>
            <a:pPr marL="347472" lvl="0" indent="-347472">
              <a:buClr>
                <a:srgbClr val="2E6D34"/>
              </a:buClr>
              <a:buSzPct val="140000"/>
              <a:buFont typeface="Arial" panose="020B0604020202020204" pitchFamily="34" charset="0"/>
              <a:buChar char="•"/>
            </a:pPr>
            <a:r>
              <a:rPr lang="en-US" sz="2400" dirty="0"/>
              <a:t>Centre for Transport Strategies in Kyiv, Ukraine.</a:t>
            </a:r>
          </a:p>
          <a:p>
            <a:pPr marL="347472" lvl="1" indent="-347472">
              <a:buClr>
                <a:srgbClr val="2E6D34"/>
              </a:buClr>
              <a:buSzPct val="140000"/>
            </a:pPr>
            <a:endParaRPr lang="en-US" sz="2400" dirty="0"/>
          </a:p>
        </p:txBody>
      </p:sp>
    </p:spTree>
    <p:extLst>
      <p:ext uri="{BB962C8B-B14F-4D97-AF65-F5344CB8AC3E}">
        <p14:creationId xmlns:p14="http://schemas.microsoft.com/office/powerpoint/2010/main" val="11013099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646" y="1524000"/>
            <a:ext cx="8228707" cy="5334000"/>
          </a:xfrm>
        </p:spPr>
        <p:txBody>
          <a:bodyPr/>
          <a:lstStyle/>
          <a:p>
            <a:pPr>
              <a:spcBef>
                <a:spcPts val="0"/>
              </a:spcBef>
            </a:pPr>
            <a:r>
              <a:rPr lang="en-US" sz="2400" b="1" dirty="0">
                <a:solidFill>
                  <a:srgbClr val="95A127"/>
                </a:solidFill>
              </a:rPr>
              <a:t>Delmy Salin, Ph.D.</a:t>
            </a:r>
          </a:p>
          <a:p>
            <a:pPr>
              <a:spcBef>
                <a:spcPts val="0"/>
              </a:spcBef>
            </a:pPr>
            <a:r>
              <a:rPr lang="en-US" sz="2400" dirty="0"/>
              <a:t>Senior Economist, Transportation Services Division</a:t>
            </a:r>
          </a:p>
          <a:p>
            <a:pPr>
              <a:spcBef>
                <a:spcPts val="0"/>
              </a:spcBef>
            </a:pPr>
            <a:r>
              <a:rPr lang="en-US" sz="2400" dirty="0"/>
              <a:t>Agricultural Marketing Service</a:t>
            </a:r>
          </a:p>
          <a:p>
            <a:pPr>
              <a:spcBef>
                <a:spcPts val="0"/>
              </a:spcBef>
            </a:pPr>
            <a:r>
              <a:rPr lang="en-US" sz="2400" dirty="0"/>
              <a:t>U.S. Department of Agriculture </a:t>
            </a:r>
          </a:p>
          <a:p>
            <a:pPr>
              <a:spcBef>
                <a:spcPts val="0"/>
              </a:spcBef>
            </a:pPr>
            <a:endParaRPr lang="en-US" sz="2400" dirty="0"/>
          </a:p>
          <a:p>
            <a:pPr>
              <a:spcBef>
                <a:spcPts val="0"/>
              </a:spcBef>
            </a:pPr>
            <a:r>
              <a:rPr lang="en-US" sz="2400" dirty="0"/>
              <a:t>Address: 	1400 Independence Ave, SW </a:t>
            </a:r>
          </a:p>
          <a:p>
            <a:pPr>
              <a:spcBef>
                <a:spcPts val="0"/>
              </a:spcBef>
            </a:pPr>
            <a:r>
              <a:rPr lang="en-US" sz="2400" dirty="0"/>
              <a:t>				Room 4531-S</a:t>
            </a:r>
          </a:p>
          <a:p>
            <a:pPr>
              <a:spcBef>
                <a:spcPts val="0"/>
              </a:spcBef>
            </a:pPr>
            <a:r>
              <a:rPr lang="en-US" sz="2400" dirty="0"/>
              <a:t>				Washington, DC  20250</a:t>
            </a:r>
          </a:p>
          <a:p>
            <a:pPr>
              <a:spcBef>
                <a:spcPts val="0"/>
              </a:spcBef>
            </a:pPr>
            <a:endParaRPr lang="en-US" sz="2400" dirty="0"/>
          </a:p>
          <a:p>
            <a:pPr>
              <a:spcBef>
                <a:spcPts val="0"/>
              </a:spcBef>
            </a:pPr>
            <a:r>
              <a:rPr lang="en-US" sz="2400" dirty="0"/>
              <a:t>Phone: (202) 720-0833</a:t>
            </a:r>
          </a:p>
          <a:p>
            <a:pPr>
              <a:spcBef>
                <a:spcPts val="0"/>
              </a:spcBef>
            </a:pPr>
            <a:r>
              <a:rPr lang="en-US" sz="2400" dirty="0"/>
              <a:t>Email: </a:t>
            </a:r>
            <a:r>
              <a:rPr lang="en-US" sz="2400" dirty="0">
                <a:hlinkClick r:id="rId3"/>
              </a:rPr>
              <a:t>delmy.salin@usda.gov</a:t>
            </a:r>
            <a:endParaRPr lang="en-US" sz="2400" dirty="0"/>
          </a:p>
          <a:p>
            <a:pPr>
              <a:spcBef>
                <a:spcPts val="0"/>
              </a:spcBef>
            </a:pPr>
            <a:r>
              <a:rPr lang="en-US" sz="2400" dirty="0"/>
              <a:t>Website: </a:t>
            </a:r>
            <a:r>
              <a:rPr lang="en-US" sz="2400" dirty="0">
                <a:hlinkClick r:id="rId4"/>
              </a:rPr>
              <a:t>www.ams.usda.gov/AgTransportation</a:t>
            </a:r>
            <a:endParaRPr lang="en-US" sz="2400" dirty="0"/>
          </a:p>
        </p:txBody>
      </p:sp>
      <p:sp>
        <p:nvSpPr>
          <p:cNvPr id="4" name="Title 1">
            <a:extLst>
              <a:ext uri="{FF2B5EF4-FFF2-40B4-BE49-F238E27FC236}">
                <a16:creationId xmlns:a16="http://schemas.microsoft.com/office/drawing/2014/main" id="{7F757C7C-0EA1-4DE9-B86F-6814802AA403}"/>
              </a:ext>
            </a:extLst>
          </p:cNvPr>
          <p:cNvSpPr txBox="1">
            <a:spLocks/>
          </p:cNvSpPr>
          <p:nvPr/>
        </p:nvSpPr>
        <p:spPr>
          <a:xfrm>
            <a:off x="1" y="762000"/>
            <a:ext cx="9144000" cy="548640"/>
          </a:xfrm>
          <a:prstGeom prst="rect">
            <a:avLst/>
          </a:prstGeom>
          <a:solidFill>
            <a:srgbClr val="2E6D34"/>
          </a:solidFill>
        </p:spPr>
        <p:txBody>
          <a:bodyPr lIns="64281" tIns="32140" rIns="64281" bIns="32140" anchor="ctr" anchorCtr="0"/>
          <a:lstStyle>
            <a:lvl1pPr algn="ctr" defTabSz="410709" rtl="0" eaLnBrk="1" fontAlgn="base" hangingPunct="1">
              <a:spcBef>
                <a:spcPct val="0"/>
              </a:spcBef>
              <a:spcAft>
                <a:spcPct val="0"/>
              </a:spcAft>
              <a:defRPr sz="5600">
                <a:solidFill>
                  <a:srgbClr val="000000"/>
                </a:solidFill>
                <a:latin typeface="+mj-lt"/>
                <a:ea typeface="+mj-ea"/>
                <a:cs typeface="+mj-cs"/>
                <a:sym typeface="Helvetica Light" charset="0"/>
              </a:defRPr>
            </a:lvl1pPr>
            <a:lvl2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2pPr>
            <a:lvl3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3pPr>
            <a:lvl4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4pPr>
            <a:lvl5pPr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5pPr>
            <a:lvl6pPr marL="32142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6pPr>
            <a:lvl7pPr marL="642849"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7pPr>
            <a:lvl8pPr marL="964274"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8pPr>
            <a:lvl9pPr marL="1285697" algn="ctr" defTabSz="410709" rtl="0" eaLnBrk="1" fontAlgn="base" hangingPunct="1">
              <a:spcBef>
                <a:spcPct val="0"/>
              </a:spcBef>
              <a:spcAft>
                <a:spcPct val="0"/>
              </a:spcAft>
              <a:defRPr sz="5600">
                <a:solidFill>
                  <a:srgbClr val="000000"/>
                </a:solidFill>
                <a:latin typeface="Helvetica Light" charset="0"/>
                <a:ea typeface="Helvetica Light" charset="0"/>
                <a:cs typeface="Helvetica Light" charset="0"/>
                <a:sym typeface="Helvetica Light" charset="0"/>
              </a:defRPr>
            </a:lvl9pPr>
          </a:lstStyle>
          <a:p>
            <a:r>
              <a:rPr lang="en-US" sz="2800" b="1" dirty="0">
                <a:solidFill>
                  <a:schemeClr val="bg1"/>
                </a:solidFill>
              </a:rPr>
              <a:t>Contact information</a:t>
            </a:r>
            <a:endParaRPr lang="en-US" sz="2800" b="1" i="1" kern="0" dirty="0">
              <a:solidFill>
                <a:schemeClr val="bg1"/>
              </a:solidFill>
            </a:endParaRPr>
          </a:p>
        </p:txBody>
      </p:sp>
    </p:spTree>
    <p:extLst>
      <p:ext uri="{BB962C8B-B14F-4D97-AF65-F5344CB8AC3E}">
        <p14:creationId xmlns:p14="http://schemas.microsoft.com/office/powerpoint/2010/main" val="2555597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32231"/>
            <a:ext cx="9143999" cy="548640"/>
          </a:xfrm>
          <a:solidFill>
            <a:srgbClr val="2E6D34"/>
          </a:solidFill>
        </p:spPr>
        <p:txBody>
          <a:bodyPr anchor="ctr" anchorCtr="0"/>
          <a:lstStyle/>
          <a:p>
            <a:r>
              <a:rPr lang="en-US" sz="2800" b="1" dirty="0">
                <a:solidFill>
                  <a:schemeClr val="bg1"/>
                </a:solidFill>
              </a:rPr>
              <a:t>Why do U.S. producers have interest in this region?</a:t>
            </a:r>
          </a:p>
        </p:txBody>
      </p:sp>
      <p:sp>
        <p:nvSpPr>
          <p:cNvPr id="3" name="Content Placeholder 2"/>
          <p:cNvSpPr>
            <a:spLocks noGrp="1"/>
          </p:cNvSpPr>
          <p:nvPr>
            <p:ph idx="1"/>
          </p:nvPr>
        </p:nvSpPr>
        <p:spPr>
          <a:xfrm>
            <a:off x="457647" y="1447800"/>
            <a:ext cx="8228707" cy="4495800"/>
          </a:xfrm>
        </p:spPr>
        <p:txBody>
          <a:bodyPr/>
          <a:lstStyle/>
          <a:p>
            <a:pPr marL="342900" lvl="0" indent="-342900">
              <a:buClr>
                <a:srgbClr val="2E6D34"/>
              </a:buClr>
              <a:buSzPct val="140000"/>
              <a:buFont typeface="Arial" panose="020B0604020202020204" pitchFamily="34" charset="0"/>
              <a:buChar char="•"/>
            </a:pPr>
            <a:r>
              <a:rPr lang="en-US" sz="2400" dirty="0"/>
              <a:t>The Black Sea Region–Kazakhstan, Russia, and Ukraine–is a strong player in grain world market.</a:t>
            </a:r>
          </a:p>
          <a:p>
            <a:pPr marL="342900" lvl="0" indent="-342900">
              <a:buClr>
                <a:srgbClr val="2E6D34"/>
              </a:buClr>
              <a:buSzPct val="140000"/>
              <a:buFont typeface="Arial" panose="020B0604020202020204" pitchFamily="34" charset="0"/>
              <a:buChar char="•"/>
            </a:pPr>
            <a:r>
              <a:rPr lang="en-US" sz="2400" dirty="0"/>
              <a:t>The U.S. share of the global wheat market has been declining over the past two decades as the European Union (EU) and Russia have risen in prominence. </a:t>
            </a:r>
          </a:p>
          <a:p>
            <a:pPr marL="342900" lvl="0" indent="-342900">
              <a:buClr>
                <a:srgbClr val="2E6D34"/>
              </a:buClr>
              <a:buSzPct val="140000"/>
              <a:buFont typeface="Arial" panose="020B0604020202020204" pitchFamily="34" charset="0"/>
              <a:buChar char="•"/>
            </a:pPr>
            <a:r>
              <a:rPr lang="en-US" sz="2400" dirty="0"/>
              <a:t>Russia is the top world wheat exporter, followed by the EU, United States, Canada, Ukraine, Australia, and Argentina. </a:t>
            </a:r>
          </a:p>
          <a:p>
            <a:pPr lvl="0"/>
            <a:endParaRPr lang="en-US" sz="2400" dirty="0"/>
          </a:p>
        </p:txBody>
      </p:sp>
    </p:spTree>
    <p:extLst>
      <p:ext uri="{BB962C8B-B14F-4D97-AF65-F5344CB8AC3E}">
        <p14:creationId xmlns:p14="http://schemas.microsoft.com/office/powerpoint/2010/main" val="29505378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32231"/>
            <a:ext cx="9143999" cy="548640"/>
          </a:xfrm>
          <a:solidFill>
            <a:srgbClr val="2E6D34"/>
          </a:solidFill>
        </p:spPr>
        <p:txBody>
          <a:bodyPr anchor="ctr" anchorCtr="0"/>
          <a:lstStyle/>
          <a:p>
            <a:r>
              <a:rPr lang="en-US" sz="2800" b="1" dirty="0">
                <a:solidFill>
                  <a:schemeClr val="bg1"/>
                </a:solidFill>
              </a:rPr>
              <a:t>Why do U.S. producers have interest in this region?</a:t>
            </a:r>
          </a:p>
        </p:txBody>
      </p:sp>
      <p:sp>
        <p:nvSpPr>
          <p:cNvPr id="3" name="Content Placeholder 2"/>
          <p:cNvSpPr>
            <a:spLocks noGrp="1"/>
          </p:cNvSpPr>
          <p:nvPr>
            <p:ph idx="1"/>
          </p:nvPr>
        </p:nvSpPr>
        <p:spPr>
          <a:xfrm>
            <a:off x="457647" y="1418031"/>
            <a:ext cx="8228707" cy="4449369"/>
          </a:xfrm>
        </p:spPr>
        <p:txBody>
          <a:bodyPr/>
          <a:lstStyle/>
          <a:p>
            <a:pPr marL="342900" lvl="0" indent="-342900">
              <a:buClr>
                <a:srgbClr val="2E6D34"/>
              </a:buClr>
              <a:buSzPct val="140000"/>
              <a:buFont typeface="Arial" panose="020B0604020202020204" pitchFamily="34" charset="0"/>
              <a:buChar char="•"/>
            </a:pPr>
            <a:r>
              <a:rPr lang="en-US" sz="2400" dirty="0"/>
              <a:t>In the corn market, the United States is still the leading exporter, but faces strong competition from Brazil, Argentina, and Ukraine.  </a:t>
            </a:r>
          </a:p>
          <a:p>
            <a:pPr marL="342900" lvl="0" indent="-342900">
              <a:buClr>
                <a:srgbClr val="2E6D34"/>
              </a:buClr>
              <a:buSzPct val="140000"/>
              <a:buFont typeface="Arial" panose="020B0604020202020204" pitchFamily="34" charset="0"/>
              <a:buChar char="•"/>
            </a:pPr>
            <a:r>
              <a:rPr lang="en-US" sz="2400" dirty="0"/>
              <a:t>The U.S. corn prices are still competitive but Black Sea prices are declining and production is increasing.</a:t>
            </a:r>
          </a:p>
          <a:p>
            <a:pPr marL="342900" lvl="0" indent="-342900">
              <a:buClr>
                <a:srgbClr val="2E6D34"/>
              </a:buClr>
              <a:buSzPct val="140000"/>
              <a:buFont typeface="Arial" panose="020B0604020202020204" pitchFamily="34" charset="0"/>
              <a:buChar char="•"/>
            </a:pPr>
            <a:r>
              <a:rPr lang="en-US" sz="2400" dirty="0"/>
              <a:t>The USDA forecasts that Ukraine is expected to be a major corn exporter of 31.2 million metric tons (mmt) in 2029.</a:t>
            </a:r>
          </a:p>
        </p:txBody>
      </p:sp>
    </p:spTree>
    <p:extLst>
      <p:ext uri="{BB962C8B-B14F-4D97-AF65-F5344CB8AC3E}">
        <p14:creationId xmlns:p14="http://schemas.microsoft.com/office/powerpoint/2010/main" val="3689656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Why Ukraine?</a:t>
            </a:r>
          </a:p>
        </p:txBody>
      </p:sp>
      <p:sp>
        <p:nvSpPr>
          <p:cNvPr id="3" name="Content Placeholder 2"/>
          <p:cNvSpPr>
            <a:spLocks noGrp="1"/>
          </p:cNvSpPr>
          <p:nvPr>
            <p:ph idx="1"/>
          </p:nvPr>
        </p:nvSpPr>
        <p:spPr>
          <a:xfrm>
            <a:off x="457647" y="1447800"/>
            <a:ext cx="8228707" cy="5181600"/>
          </a:xfrm>
        </p:spPr>
        <p:txBody>
          <a:bodyPr/>
          <a:lstStyle/>
          <a:p>
            <a:pPr marL="342900" lvl="0" indent="-342900">
              <a:buClr>
                <a:srgbClr val="2E6D34"/>
              </a:buClr>
              <a:buSzPct val="140000"/>
              <a:buFont typeface="Arial" panose="020B0604020202020204" pitchFamily="34" charset="0"/>
              <a:buChar char="•"/>
            </a:pPr>
            <a:r>
              <a:rPr lang="en-US" sz="2400" dirty="0"/>
              <a:t>Because of challenges getting specific data out of the full Black Sea region, Ukraine is being used as a proxy for the entire region.</a:t>
            </a:r>
          </a:p>
          <a:p>
            <a:pPr marL="342900" lvl="0" indent="-342900">
              <a:buClr>
                <a:srgbClr val="2E6D34"/>
              </a:buClr>
              <a:buSzPct val="140000"/>
              <a:buFont typeface="Arial" panose="020B0604020202020204" pitchFamily="34" charset="0"/>
              <a:buChar char="•"/>
            </a:pPr>
            <a:r>
              <a:rPr lang="en-US" sz="2400" dirty="0"/>
              <a:t>Worked in coordination with the USDA,FAS/Office of Agricultural Affairs, Kyiv, Ukraine, FAS staff in Washington, DC, and the Office of the Chief Economist. </a:t>
            </a:r>
          </a:p>
          <a:p>
            <a:pPr marL="342900" lvl="0" indent="-342900">
              <a:buClr>
                <a:srgbClr val="2E6D34"/>
              </a:buClr>
              <a:buSzPct val="140000"/>
              <a:buFont typeface="Arial" panose="020B0604020202020204" pitchFamily="34" charset="0"/>
              <a:buChar char="•"/>
            </a:pPr>
            <a:r>
              <a:rPr lang="en-US" sz="2400" dirty="0"/>
              <a:t>Collaborated with the Centre for Transport Strategies, Kyiv, Ukraine, to collect data and develop the report. The project is funded through Cooperative Agreement #19-TMTSD-UA-0006.</a:t>
            </a:r>
          </a:p>
          <a:p>
            <a:pPr marL="342900" lvl="0" indent="-342900">
              <a:buClr>
                <a:srgbClr val="2E6D34"/>
              </a:buClr>
              <a:buSzPct val="140000"/>
              <a:buFont typeface="Arial" panose="020B0604020202020204" pitchFamily="34" charset="0"/>
              <a:buChar char="•"/>
            </a:pPr>
            <a:endParaRPr lang="en-US" sz="2400" dirty="0"/>
          </a:p>
        </p:txBody>
      </p:sp>
    </p:spTree>
    <p:extLst>
      <p:ext uri="{BB962C8B-B14F-4D97-AF65-F5344CB8AC3E}">
        <p14:creationId xmlns:p14="http://schemas.microsoft.com/office/powerpoint/2010/main" val="11421612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3999" cy="548640"/>
          </a:xfrm>
          <a:solidFill>
            <a:srgbClr val="2E6D34"/>
          </a:solidFill>
        </p:spPr>
        <p:txBody>
          <a:bodyPr anchor="ctr" anchorCtr="0"/>
          <a:lstStyle/>
          <a:p>
            <a:r>
              <a:rPr lang="en-US" sz="2800" b="1" dirty="0">
                <a:solidFill>
                  <a:schemeClr val="bg1"/>
                </a:solidFill>
              </a:rPr>
              <a:t>Black Sea Competitiveness</a:t>
            </a:r>
          </a:p>
        </p:txBody>
      </p:sp>
      <p:sp>
        <p:nvSpPr>
          <p:cNvPr id="3" name="Content Placeholder 2"/>
          <p:cNvSpPr>
            <a:spLocks noGrp="1"/>
          </p:cNvSpPr>
          <p:nvPr>
            <p:ph idx="1"/>
          </p:nvPr>
        </p:nvSpPr>
        <p:spPr>
          <a:xfrm>
            <a:off x="457647" y="1494231"/>
            <a:ext cx="8228707" cy="4449369"/>
          </a:xfrm>
        </p:spPr>
        <p:txBody>
          <a:bodyPr/>
          <a:lstStyle/>
          <a:p>
            <a:pPr marL="342900" lvl="0" indent="-342900">
              <a:buClr>
                <a:srgbClr val="2E6D34"/>
              </a:buClr>
              <a:buSzPct val="140000"/>
              <a:buFont typeface="Arial" panose="020B0604020202020204" pitchFamily="34" charset="0"/>
              <a:buChar char="•"/>
            </a:pPr>
            <a:r>
              <a:rPr lang="en-US" sz="2400" dirty="0"/>
              <a:t>Black Sea wheat successfully competes because of lower prices, favorable exchange rates, and the region’s advantageous location.</a:t>
            </a:r>
          </a:p>
          <a:p>
            <a:pPr marL="342900" lvl="0" indent="-342900">
              <a:buClr>
                <a:srgbClr val="2E6D34"/>
              </a:buClr>
              <a:buSzPct val="140000"/>
              <a:buFont typeface="Arial" panose="020B0604020202020204" pitchFamily="34" charset="0"/>
              <a:buChar char="•"/>
            </a:pPr>
            <a:r>
              <a:rPr lang="en-US" sz="2400" dirty="0"/>
              <a:t>Ports on the Black Sea have easy access to rapidly growing markets in the Middle East and North Africa where wheat and feed demand has grown significantly in recent years.</a:t>
            </a:r>
          </a:p>
          <a:p>
            <a:pPr marL="342900" indent="-342900">
              <a:buClr>
                <a:srgbClr val="2E6D34"/>
              </a:buClr>
              <a:buSzPct val="140000"/>
              <a:buFont typeface="Arial" panose="020B0604020202020204" pitchFamily="34" charset="0"/>
              <a:buChar char="•"/>
            </a:pPr>
            <a:r>
              <a:rPr lang="en-US" sz="2400" dirty="0"/>
              <a:t>Wheat is mainly used for human consumption and corn for feed. Ukraine exports wheat both for milling and feed.</a:t>
            </a:r>
          </a:p>
          <a:p>
            <a:pPr marL="342900" lvl="0" indent="-342900">
              <a:buClr>
                <a:srgbClr val="2E6D34"/>
              </a:buClr>
              <a:buSzPct val="140000"/>
              <a:buFont typeface="Arial" panose="020B0604020202020204" pitchFamily="34" charset="0"/>
              <a:buChar char="•"/>
            </a:pPr>
            <a:endParaRPr lang="en-US" sz="2400" dirty="0"/>
          </a:p>
          <a:p>
            <a:pPr lvl="0">
              <a:buClr>
                <a:srgbClr val="2E6D34"/>
              </a:buClr>
              <a:buSzPct val="140000"/>
            </a:pPr>
            <a:endParaRPr lang="en-US" sz="2400" dirty="0"/>
          </a:p>
        </p:txBody>
      </p:sp>
    </p:spTree>
    <p:extLst>
      <p:ext uri="{BB962C8B-B14F-4D97-AF65-F5344CB8AC3E}">
        <p14:creationId xmlns:p14="http://schemas.microsoft.com/office/powerpoint/2010/main" val="109690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3999" cy="914400"/>
          </a:xfrm>
          <a:solidFill>
            <a:srgbClr val="2E6D34"/>
          </a:solidFill>
        </p:spPr>
        <p:txBody>
          <a:bodyPr anchor="ctr" anchorCtr="0"/>
          <a:lstStyle/>
          <a:p>
            <a:r>
              <a:rPr lang="en-US" sz="2800" b="1" dirty="0">
                <a:solidFill>
                  <a:schemeClr val="bg1"/>
                </a:solidFill>
              </a:rPr>
              <a:t>Selected ocean routes distances </a:t>
            </a:r>
            <a:br>
              <a:rPr lang="en-US" sz="2800" b="1" dirty="0">
                <a:solidFill>
                  <a:schemeClr val="bg1"/>
                </a:solidFill>
              </a:rPr>
            </a:br>
            <a:r>
              <a:rPr lang="en-US" sz="2800" b="1" dirty="0">
                <a:solidFill>
                  <a:schemeClr val="bg1"/>
                </a:solidFill>
              </a:rPr>
              <a:t>in nautical miles (nm) at 12 knots</a:t>
            </a:r>
          </a:p>
        </p:txBody>
      </p:sp>
      <p:sp>
        <p:nvSpPr>
          <p:cNvPr id="3" name="Content Placeholder 2"/>
          <p:cNvSpPr>
            <a:spLocks noGrp="1"/>
          </p:cNvSpPr>
          <p:nvPr>
            <p:ph idx="1"/>
          </p:nvPr>
        </p:nvSpPr>
        <p:spPr>
          <a:xfrm>
            <a:off x="457647" y="1828800"/>
            <a:ext cx="8228707" cy="4495800"/>
          </a:xfrm>
        </p:spPr>
        <p:txBody>
          <a:bodyPr/>
          <a:lstStyle/>
          <a:p>
            <a:pPr marL="347472" lvl="0" indent="-347472">
              <a:buClr>
                <a:srgbClr val="2E6D34"/>
              </a:buClr>
              <a:buSzPct val="140000"/>
              <a:buFont typeface="Arial" panose="020B0604020202020204" pitchFamily="34" charset="0"/>
              <a:buChar char="•"/>
            </a:pPr>
            <a:r>
              <a:rPr lang="en-US" sz="2400" dirty="0"/>
              <a:t>U.S. Gulf* to Egypt: 6,368 nm (22.03 days)</a:t>
            </a:r>
          </a:p>
          <a:p>
            <a:pPr marL="347472" lvl="0" indent="-347472">
              <a:buClr>
                <a:srgbClr val="2E6D34"/>
              </a:buClr>
              <a:buSzPct val="140000"/>
              <a:buFont typeface="Arial" panose="020B0604020202020204" pitchFamily="34" charset="0"/>
              <a:buChar char="•"/>
            </a:pPr>
            <a:r>
              <a:rPr lang="en-US" sz="2400" dirty="0"/>
              <a:t>Odesa, Ukraine, to Egypt: 1,064 (3.17 days)</a:t>
            </a:r>
          </a:p>
          <a:p>
            <a:pPr marL="347472" lvl="0" indent="-347472">
              <a:buClr>
                <a:srgbClr val="2E6D34"/>
              </a:buClr>
              <a:buSzPct val="140000"/>
              <a:buFont typeface="Arial" panose="020B0604020202020204" pitchFamily="34" charset="0"/>
              <a:buChar char="•"/>
            </a:pPr>
            <a:r>
              <a:rPr lang="en-US" sz="2400" dirty="0"/>
              <a:t>Novorossiysk, Russia, to Egypt: 1,178 nm (4 .02 days)</a:t>
            </a:r>
          </a:p>
          <a:p>
            <a:pPr lvl="0"/>
            <a:endParaRPr lang="en-US" sz="2800" dirty="0"/>
          </a:p>
          <a:p>
            <a:r>
              <a:rPr lang="en-US" sz="2000" dirty="0"/>
              <a:t>*The U.S. Gulf includes the East Gulf, the Mississippi River, and North and South Texas.</a:t>
            </a:r>
          </a:p>
          <a:p>
            <a:br>
              <a:rPr lang="en-US" sz="2700" dirty="0"/>
            </a:br>
            <a:endParaRPr lang="en-US" sz="2700" dirty="0"/>
          </a:p>
          <a:p>
            <a:pPr marL="342900" lvl="0" indent="-342900">
              <a:buFont typeface="Arial" panose="020B0604020202020204" pitchFamily="34" charset="0"/>
              <a:buChar char="•"/>
            </a:pPr>
            <a:endParaRPr lang="en-US" sz="2700" dirty="0"/>
          </a:p>
        </p:txBody>
      </p:sp>
    </p:spTree>
    <p:extLst>
      <p:ext uri="{BB962C8B-B14F-4D97-AF65-F5344CB8AC3E}">
        <p14:creationId xmlns:p14="http://schemas.microsoft.com/office/powerpoint/2010/main" val="30328952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_rels/theme5.xml.rels><?xml version="1.0" encoding="UTF-8" standalone="yes"?>
<Relationships xmlns="http://schemas.openxmlformats.org/package/2006/relationships"><Relationship Id="rId1" Type="http://schemas.openxmlformats.org/officeDocument/2006/relationships/image" Target="../media/image1.png"/></Relationships>
</file>

<file path=ppt/theme/_rels/theme6.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AMS 2014">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2.xml><?xml version="1.0" encoding="utf-8"?>
<a:theme xmlns:a="http://schemas.openxmlformats.org/drawingml/2006/main" name="Large Bar - Blank">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3.xml><?xml version="1.0" encoding="utf-8"?>
<a:theme xmlns:a="http://schemas.openxmlformats.org/drawingml/2006/main" name="Small Bar - Blank">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4.xml><?xml version="1.0" encoding="utf-8"?>
<a:theme xmlns:a="http://schemas.openxmlformats.org/drawingml/2006/main" name="Small Bar - Photo 1">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5.xml><?xml version="1.0" encoding="utf-8"?>
<a:theme xmlns:a="http://schemas.openxmlformats.org/drawingml/2006/main" name="Small Bar - Photo 2">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6.xml><?xml version="1.0" encoding="utf-8"?>
<a:theme xmlns:a="http://schemas.openxmlformats.org/drawingml/2006/main" name="Small Bar - Photo 3">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Them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228600" marR="0" indent="0" algn="ctr" defTabSz="584200" rtl="0" eaLnBrk="1" fontAlgn="base" latinLnBrk="0" hangingPunct="0">
          <a:lnSpc>
            <a:spcPct val="100000"/>
          </a:lnSpc>
          <a:spcBef>
            <a:spcPct val="0"/>
          </a:spcBef>
          <a:spcAft>
            <a:spcPct val="0"/>
          </a:spcAft>
          <a:buClrTx/>
          <a:buSzTx/>
          <a:buFontTx/>
          <a:buNone/>
          <a:tabLst/>
          <a:defRPr kumimoji="0" lang="en-US" altLang="en-US" sz="3600" b="0" i="0" u="none" strike="noStrike" cap="none" normalizeH="0" baseline="0" smtClean="0">
            <a:ln>
              <a:noFill/>
            </a:ln>
            <a:solidFill>
              <a:srgbClr val="000000"/>
            </a:solidFill>
            <a:effectLst/>
            <a:latin typeface="Helvetica Light" charset="0"/>
            <a:ea typeface="Helvetica Light" charset="0"/>
            <a:cs typeface="Helvetica Light" charset="0"/>
            <a:sym typeface="Helvetica Light" charset="0"/>
          </a:defRPr>
        </a:defPPr>
      </a:lstStyle>
    </a:lnDef>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D8A80F421F8E844B8E38284FC33A5D0" ma:contentTypeVersion="0" ma:contentTypeDescription="Create a new document." ma:contentTypeScope="" ma:versionID="501052447bc21472039bf6557ccd6532">
  <xsd:schema xmlns:xsd="http://www.w3.org/2001/XMLSchema" xmlns:xs="http://www.w3.org/2001/XMLSchema" xmlns:p="http://schemas.microsoft.com/office/2006/metadata/properties" targetNamespace="http://schemas.microsoft.com/office/2006/metadata/properties" ma:root="true" ma:fieldsID="c64490b4aec6201516c3a874156f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06BA3F-2BC5-408C-9289-81CFBF24A104}">
  <ds:schemaRefs>
    <ds:schemaRef ds:uri="http://schemas.microsoft.com/sharepoint/v3/contenttype/forms"/>
  </ds:schemaRefs>
</ds:datastoreItem>
</file>

<file path=customXml/itemProps2.xml><?xml version="1.0" encoding="utf-8"?>
<ds:datastoreItem xmlns:ds="http://schemas.openxmlformats.org/officeDocument/2006/customXml" ds:itemID="{EFE7D1A5-9A33-47A0-90A4-70CA3421EB38}">
  <ds:schemaRefs>
    <ds:schemaRef ds:uri="http://schemas.microsoft.com/office/2006/documentManagement/type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www.w3.org/XML/1998/namespace"/>
    <ds:schemaRef ds:uri="http://purl.org/dc/terms/"/>
  </ds:schemaRefs>
</ds:datastoreItem>
</file>

<file path=customXml/itemProps3.xml><?xml version="1.0" encoding="utf-8"?>
<ds:datastoreItem xmlns:ds="http://schemas.openxmlformats.org/officeDocument/2006/customXml" ds:itemID="{422BD3DA-1CCC-46A0-9E98-E3745D23F1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AMS 2014</Template>
  <TotalTime>10135</TotalTime>
  <Words>1972</Words>
  <Application>Microsoft Office PowerPoint</Application>
  <PresentationFormat>On-screen Show (4:3)</PresentationFormat>
  <Paragraphs>211</Paragraphs>
  <Slides>42</Slides>
  <Notes>42</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42</vt:i4>
      </vt:variant>
    </vt:vector>
  </HeadingPairs>
  <TitlesOfParts>
    <vt:vector size="51" baseType="lpstr">
      <vt:lpstr>Arial</vt:lpstr>
      <vt:lpstr>Calibri</vt:lpstr>
      <vt:lpstr>Helvetica Light</vt:lpstr>
      <vt:lpstr>AMS 2014</vt:lpstr>
      <vt:lpstr>Large Bar - Blank</vt:lpstr>
      <vt:lpstr>Small Bar - Blank</vt:lpstr>
      <vt:lpstr>Small Bar - Photo 1</vt:lpstr>
      <vt:lpstr>Small Bar - Photo 2</vt:lpstr>
      <vt:lpstr>Small Bar - Photo 3</vt:lpstr>
      <vt:lpstr>PowerPoint Presentation</vt:lpstr>
      <vt:lpstr>Outline</vt:lpstr>
      <vt:lpstr>Why is USDA working on the Black Sea region?</vt:lpstr>
      <vt:lpstr>Why is USDA working on the Black Sea regions?</vt:lpstr>
      <vt:lpstr>Why do U.S. producers have interest in this region?</vt:lpstr>
      <vt:lpstr>Why do U.S. producers have interest in this region?</vt:lpstr>
      <vt:lpstr>Why Ukraine?</vt:lpstr>
      <vt:lpstr>Black Sea Competitiveness</vt:lpstr>
      <vt:lpstr>Selected ocean routes distances  in nautical miles (nm) at 12 knots</vt:lpstr>
      <vt:lpstr>Selected ocean routes distances  in nautical miles (nm) at 12 knots</vt:lpstr>
      <vt:lpstr>Selected ocean routes distances  in nautical miles (nm) at 12 knots</vt:lpstr>
      <vt:lpstr>PowerPoint Presentation</vt:lpstr>
      <vt:lpstr>U.S. and Ukraine selected ocean routes for corn </vt:lpstr>
      <vt:lpstr>U.S. and Ukrainian grain and oilseeds by mode, 2019</vt:lpstr>
      <vt:lpstr>Ukrainian rail transportation</vt:lpstr>
      <vt:lpstr>Ukrainian rail transportation</vt:lpstr>
      <vt:lpstr>Ukraine railway network extension: 13,425 miles</vt:lpstr>
      <vt:lpstr>Train size</vt:lpstr>
      <vt:lpstr>Major railway transportation challenges</vt:lpstr>
      <vt:lpstr>Ukrainian truck transportation</vt:lpstr>
      <vt:lpstr>Major truck transportation challenges</vt:lpstr>
      <vt:lpstr>Ukrainian barge transportation</vt:lpstr>
      <vt:lpstr>Ukrainian barge transportation</vt:lpstr>
      <vt:lpstr>Ukraine navigable rivers</vt:lpstr>
      <vt:lpstr>Ukraine river cargo volume, 2013-19</vt:lpstr>
      <vt:lpstr>Major barge transportation challenges</vt:lpstr>
      <vt:lpstr>Ukraine Grain Transportation Report</vt:lpstr>
      <vt:lpstr>Regions considered in the  Ukraine grain export transportation report</vt:lpstr>
      <vt:lpstr>Routes and wheat, corn, and soybean regions for the Ukraine grain export transportation indicator</vt:lpstr>
      <vt:lpstr>Routes and wheat regions for the  Ukraine grain export transportation indicator</vt:lpstr>
      <vt:lpstr>Routes and corn regions for the  Ukraine grain export transportation indicator</vt:lpstr>
      <vt:lpstr>Routes and soybeans regions for the  Ukraine grain export transportation indicator</vt:lpstr>
      <vt:lpstr>Wheat transportation cost differences between selected Ukraine &amp; U.S. routes to Egypt, 3rd qtr. 2019</vt:lpstr>
      <vt:lpstr>Corn transportation cost differences between selected Ukraine &amp; U.S. routes to Egypt, 3rd qtr. 2019</vt:lpstr>
      <vt:lpstr>Ukraine Grain Transportation Report</vt:lpstr>
      <vt:lpstr>Ukraine Grain Transportation Report</vt:lpstr>
      <vt:lpstr>Ukraine Grain Transportation Report</vt:lpstr>
      <vt:lpstr>Ukraine Grain Transportation Report</vt:lpstr>
      <vt:lpstr>Ukraine Grain Transportation Report</vt:lpstr>
      <vt:lpstr>  Frequency to be determined.</vt:lpstr>
      <vt:lpstr>PowerPoint Presentation</vt:lpstr>
      <vt:lpstr>PowerPoint Presentation</vt:lpstr>
    </vt:vector>
  </TitlesOfParts>
  <Company>USDA/AMS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USDA</dc:creator>
  <cp:lastModifiedBy>Salin, Delmy - AMS</cp:lastModifiedBy>
  <cp:revision>591</cp:revision>
  <cp:lastPrinted>2020-02-19T17:32:54Z</cp:lastPrinted>
  <dcterms:created xsi:type="dcterms:W3CDTF">2014-02-19T14:37:34Z</dcterms:created>
  <dcterms:modified xsi:type="dcterms:W3CDTF">2020-02-19T20:47:49Z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0x0101003D8A80F421F8E844B8E38284FC33A5D0</vt:lpwstr>
  </property>
</Properties>
</file>