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3" r:id="rId8"/>
    <p:sldId id="270" r:id="rId9"/>
    <p:sldId id="276" r:id="rId10"/>
    <p:sldId id="271" r:id="rId11"/>
    <p:sldId id="264" r:id="rId12"/>
    <p:sldId id="265" r:id="rId13"/>
    <p:sldId id="275" r:id="rId14"/>
  </p:sldIdLst>
  <p:sldSz cx="12192000" cy="6858000"/>
  <p:notesSz cx="6858000" cy="9144000"/>
  <p:embeddedFontLst>
    <p:embeddedFont>
      <p:font typeface="Rockwell" panose="02060603020205020403" pitchFamily="18" charset="0"/>
      <p:regular r:id="rId16"/>
      <p:bold r:id="rId17"/>
      <p:italic r:id="rId18"/>
      <p:boldItalic r:id="rId19"/>
    </p:embeddedFont>
    <p:embeddedFont>
      <p:font typeface="Calibri" panose="020F0502020204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mAr8NG46SoqlBptd62+09B1QJ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140EAA-B2AF-4636-B650-E57C1F3FA4CA}">
  <a:tblStyle styleId="{31140EAA-B2AF-4636-B650-E57C1F3FA4C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44"/>
    <p:restoredTop sz="94712"/>
  </p:normalViewPr>
  <p:slideViewPr>
    <p:cSldViewPr snapToGrid="0" snapToObjects="1">
      <p:cViewPr varScale="1">
        <p:scale>
          <a:sx n="109" d="100"/>
          <a:sy n="109" d="100"/>
        </p:scale>
        <p:origin x="72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30"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dirty="0">
                <a:solidFill>
                  <a:schemeClr val="tx1"/>
                </a:solidFill>
              </a:rPr>
              <a:t>2014-2019</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Registrations </c:v>
                </c:pt>
              </c:strCache>
            </c:strRef>
          </c:tx>
          <c:spPr>
            <a:ln w="28575" cap="rnd">
              <a:solidFill>
                <a:schemeClr val="accent1"/>
              </a:solidFill>
              <a:round/>
            </a:ln>
            <a:effectLst/>
          </c:spPr>
          <c:marker>
            <c:symbol val="none"/>
          </c:marker>
          <c:dLbls>
            <c:dLbl>
              <c:idx val="4"/>
              <c:layout>
                <c:manualLayout>
                  <c:x val="-7.1389112336573593E-2"/>
                  <c:y val="-0.1043331275560255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1B-4CFC-A288-55ABD9BE7EC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259</c:v>
                </c:pt>
                <c:pt idx="1">
                  <c:v>333</c:v>
                </c:pt>
                <c:pt idx="2">
                  <c:v>424</c:v>
                </c:pt>
                <c:pt idx="3">
                  <c:v>539</c:v>
                </c:pt>
                <c:pt idx="4">
                  <c:v>1130</c:v>
                </c:pt>
                <c:pt idx="5">
                  <c:v>2650</c:v>
                </c:pt>
              </c:numCache>
            </c:numRef>
          </c:val>
          <c:smooth val="0"/>
          <c:extLst>
            <c:ext xmlns:c16="http://schemas.microsoft.com/office/drawing/2014/chart" uri="{C3380CC4-5D6E-409C-BE32-E72D297353CC}">
              <c16:uniqueId val="{00000001-6C1B-4CFC-A288-55ABD9BE7EC3}"/>
            </c:ext>
          </c:extLst>
        </c:ser>
        <c:ser>
          <c:idx val="1"/>
          <c:order val="1"/>
          <c:tx>
            <c:strRef>
              <c:f>Sheet1!$C$1</c:f>
              <c:strCache>
                <c:ptCount val="1"/>
                <c:pt idx="0">
                  <c:v>Registrants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2014</c:v>
                </c:pt>
                <c:pt idx="1">
                  <c:v>2015</c:v>
                </c:pt>
                <c:pt idx="2">
                  <c:v>2016</c:v>
                </c:pt>
                <c:pt idx="3">
                  <c:v>2017</c:v>
                </c:pt>
                <c:pt idx="4">
                  <c:v>2018</c:v>
                </c:pt>
                <c:pt idx="5">
                  <c:v>2019</c:v>
                </c:pt>
              </c:numCache>
            </c:numRef>
          </c:cat>
          <c:val>
            <c:numRef>
              <c:f>Sheet1!$C$2:$C$7</c:f>
              <c:numCache>
                <c:formatCode>General</c:formatCode>
                <c:ptCount val="6"/>
                <c:pt idx="0">
                  <c:v>131</c:v>
                </c:pt>
                <c:pt idx="1">
                  <c:v>166</c:v>
                </c:pt>
                <c:pt idx="2">
                  <c:v>312</c:v>
                </c:pt>
                <c:pt idx="3">
                  <c:v>404</c:v>
                </c:pt>
                <c:pt idx="4">
                  <c:v>872</c:v>
                </c:pt>
                <c:pt idx="5">
                  <c:v>1956</c:v>
                </c:pt>
              </c:numCache>
            </c:numRef>
          </c:val>
          <c:smooth val="0"/>
          <c:extLst>
            <c:ext xmlns:c16="http://schemas.microsoft.com/office/drawing/2014/chart" uri="{C3380CC4-5D6E-409C-BE32-E72D297353CC}">
              <c16:uniqueId val="{00000002-6C1B-4CFC-A288-55ABD9BE7EC3}"/>
            </c:ext>
          </c:extLst>
        </c:ser>
        <c:dLbls>
          <c:showLegendKey val="0"/>
          <c:showVal val="0"/>
          <c:showCatName val="0"/>
          <c:showSerName val="0"/>
          <c:showPercent val="0"/>
          <c:showBubbleSize val="0"/>
        </c:dLbls>
        <c:smooth val="0"/>
        <c:axId val="448279336"/>
        <c:axId val="448276592"/>
      </c:lineChart>
      <c:catAx>
        <c:axId val="448279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8276592"/>
        <c:crosses val="autoZero"/>
        <c:auto val="1"/>
        <c:lblAlgn val="ctr"/>
        <c:lblOffset val="100"/>
        <c:noMultiLvlLbl val="0"/>
      </c:catAx>
      <c:valAx>
        <c:axId val="448276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8279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PLANTED ACRES </a:t>
            </a:r>
          </a:p>
        </c:rich>
      </c:tx>
      <c:layout>
        <c:manualLayout>
          <c:xMode val="edge"/>
          <c:yMode val="edge"/>
          <c:x val="0.3730426397329355"/>
          <c:y val="5.47834901929657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2017</c:v>
                </c:pt>
              </c:strCache>
            </c:strRef>
          </c:tx>
          <c:spPr>
            <a:solidFill>
              <a:schemeClr val="accent6">
                <a:tint val="65000"/>
              </a:schemeClr>
            </a:solidFill>
            <a:ln>
              <a:noFill/>
            </a:ln>
            <a:effectLst/>
          </c:spPr>
          <c:invertIfNegative val="0"/>
          <c:dPt>
            <c:idx val="0"/>
            <c:invertIfNegative val="0"/>
            <c:bubble3D val="0"/>
            <c:spPr>
              <a:solidFill>
                <a:schemeClr val="accent6">
                  <a:tint val="65000"/>
                </a:schemeClr>
              </a:solidFill>
              <a:ln>
                <a:noFill/>
              </a:ln>
              <a:effectLst/>
            </c:spPr>
            <c:extLst>
              <c:ext xmlns:c16="http://schemas.microsoft.com/office/drawing/2014/chart" uri="{C3380CC4-5D6E-409C-BE32-E72D297353CC}">
                <c16:uniqueId val="{00000001-C213-4C9A-8693-BED379F9BB7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solidFill>
                        <a:schemeClr val="tx1"/>
                      </a:solid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9900</c:v>
                </c:pt>
              </c:numCache>
            </c:numRef>
          </c:val>
          <c:extLst>
            <c:ext xmlns:c16="http://schemas.microsoft.com/office/drawing/2014/chart" uri="{C3380CC4-5D6E-409C-BE32-E72D297353CC}">
              <c16:uniqueId val="{00000002-C213-4C9A-8693-BED379F9BB70}"/>
            </c:ext>
          </c:extLst>
        </c:ser>
        <c:ser>
          <c:idx val="1"/>
          <c:order val="1"/>
          <c:tx>
            <c:strRef>
              <c:f>Sheet1!$C$1</c:f>
              <c:strCache>
                <c:ptCount val="1"/>
                <c:pt idx="0">
                  <c:v>2018</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solidFill>
                        <a:schemeClr val="tx1"/>
                      </a:solid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17100</c:v>
                </c:pt>
              </c:numCache>
            </c:numRef>
          </c:val>
          <c:extLst>
            <c:ext xmlns:c16="http://schemas.microsoft.com/office/drawing/2014/chart" uri="{C3380CC4-5D6E-409C-BE32-E72D297353CC}">
              <c16:uniqueId val="{00000003-C213-4C9A-8693-BED379F9BB70}"/>
            </c:ext>
          </c:extLst>
        </c:ser>
        <c:ser>
          <c:idx val="2"/>
          <c:order val="2"/>
          <c:tx>
            <c:strRef>
              <c:f>Sheet1!$D$1</c:f>
              <c:strCache>
                <c:ptCount val="1"/>
                <c:pt idx="0">
                  <c:v>2019</c:v>
                </c:pt>
              </c:strCache>
            </c:strRef>
          </c:tx>
          <c:spPr>
            <a:solidFill>
              <a:schemeClr val="accent6">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solidFill>
                        <a:schemeClr val="tx1"/>
                      </a:solidFill>
                    </a:ln>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50000</c:v>
                </c:pt>
              </c:numCache>
            </c:numRef>
          </c:val>
          <c:extLst>
            <c:ext xmlns:c16="http://schemas.microsoft.com/office/drawing/2014/chart" uri="{C3380CC4-5D6E-409C-BE32-E72D297353CC}">
              <c16:uniqueId val="{00000004-C213-4C9A-8693-BED379F9BB70}"/>
            </c:ext>
          </c:extLst>
        </c:ser>
        <c:dLbls>
          <c:showLegendKey val="0"/>
          <c:showVal val="0"/>
          <c:showCatName val="0"/>
          <c:showSerName val="0"/>
          <c:showPercent val="0"/>
          <c:showBubbleSize val="0"/>
        </c:dLbls>
        <c:gapWidth val="219"/>
        <c:overlap val="-27"/>
        <c:axId val="448275808"/>
        <c:axId val="448278552"/>
      </c:barChart>
      <c:catAx>
        <c:axId val="448275808"/>
        <c:scaling>
          <c:orientation val="minMax"/>
        </c:scaling>
        <c:delete val="1"/>
        <c:axPos val="b"/>
        <c:numFmt formatCode="General" sourceLinked="1"/>
        <c:majorTickMark val="none"/>
        <c:minorTickMark val="none"/>
        <c:tickLblPos val="nextTo"/>
        <c:crossAx val="448278552"/>
        <c:crosses val="autoZero"/>
        <c:auto val="1"/>
        <c:lblAlgn val="ctr"/>
        <c:lblOffset val="100"/>
        <c:noMultiLvlLbl val="0"/>
      </c:catAx>
      <c:valAx>
        <c:axId val="448278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8275808"/>
        <c:crosses val="autoZero"/>
        <c:crossBetween val="between"/>
      </c:valAx>
      <c:spPr>
        <a:noFill/>
        <a:ln>
          <a:noFill/>
        </a:ln>
        <a:effectLst/>
      </c:spPr>
    </c:plotArea>
    <c:legend>
      <c:legendPos val="b"/>
      <c:layout>
        <c:manualLayout>
          <c:xMode val="edge"/>
          <c:yMode val="edge"/>
          <c:x val="0.20884904035433074"/>
          <c:y val="0.93328765174165529"/>
          <c:w val="0.22221796355277665"/>
          <c:h val="5.23565609685637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2014</a:t>
            </a:r>
          </a:p>
        </c:rich>
      </c:tx>
      <c:layout>
        <c:manualLayout>
          <c:xMode val="edge"/>
          <c:yMode val="edge"/>
          <c:x val="8.4595456100767435E-2"/>
          <c:y val="0.4111985539746148"/>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144195435862214"/>
          <c:y val="6.5853663470895163E-2"/>
          <c:w val="0.3987847003364231"/>
          <c:h val="0.74981003583217998"/>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49-41C9-81FA-925053298F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49-41C9-81FA-925053298F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49-41C9-81FA-925053298F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49-41C9-81FA-925053298F3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49-41C9-81FA-925053298F3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549-41C9-81FA-925053298F3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less than 1 acre</c:v>
                </c:pt>
                <c:pt idx="1">
                  <c:v>1 acre  to 25</c:v>
                </c:pt>
                <c:pt idx="2">
                  <c:v>26 to 50 acres</c:v>
                </c:pt>
                <c:pt idx="3">
                  <c:v>51-100 acres</c:v>
                </c:pt>
                <c:pt idx="4">
                  <c:v>101-200 acres</c:v>
                </c:pt>
                <c:pt idx="5">
                  <c:v>200 or more acres</c:v>
                </c:pt>
              </c:strCache>
            </c:strRef>
          </c:cat>
          <c:val>
            <c:numRef>
              <c:f>Sheet1!$B$2:$B$7</c:f>
              <c:numCache>
                <c:formatCode>General</c:formatCode>
                <c:ptCount val="6"/>
                <c:pt idx="0">
                  <c:v>28.04</c:v>
                </c:pt>
                <c:pt idx="1">
                  <c:v>54.9</c:v>
                </c:pt>
                <c:pt idx="2">
                  <c:v>8.5299999999999994</c:v>
                </c:pt>
                <c:pt idx="3">
                  <c:v>4.87</c:v>
                </c:pt>
                <c:pt idx="4">
                  <c:v>2.4300000000000002</c:v>
                </c:pt>
                <c:pt idx="5">
                  <c:v>1.21</c:v>
                </c:pt>
              </c:numCache>
            </c:numRef>
          </c:val>
          <c:extLst>
            <c:ext xmlns:c16="http://schemas.microsoft.com/office/drawing/2014/chart" uri="{C3380CC4-5D6E-409C-BE32-E72D297353CC}">
              <c16:uniqueId val="{0000000C-1549-41C9-81FA-925053298F3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1.2670549385101839E-2"/>
          <c:y val="0.79760360958120802"/>
          <c:w val="0.96441681500554344"/>
          <c:h val="0.1817496536303210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2019</a:t>
            </a:r>
          </a:p>
        </c:rich>
      </c:tx>
      <c:layout>
        <c:manualLayout>
          <c:xMode val="edge"/>
          <c:yMode val="edge"/>
          <c:x val="8.1102220121120533E-2"/>
          <c:y val="0.3971573394832287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554370754634352"/>
          <c:y val="5.2996854683689684E-2"/>
          <c:w val="0.3983230113195681"/>
          <c:h val="0.74849723996609996"/>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E80-4D04-9300-63BB726233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E80-4D04-9300-63BB726233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E80-4D04-9300-63BB7262339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E80-4D04-9300-63BB7262339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E80-4D04-9300-63BB7262339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E80-4D04-9300-63BB7262339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less than 1 acre</c:v>
                </c:pt>
                <c:pt idx="1">
                  <c:v>1 acre  to 25</c:v>
                </c:pt>
                <c:pt idx="2">
                  <c:v>26 to 50 acres</c:v>
                </c:pt>
                <c:pt idx="3">
                  <c:v>51-100 acres</c:v>
                </c:pt>
                <c:pt idx="4">
                  <c:v>101-200 acres</c:v>
                </c:pt>
                <c:pt idx="5">
                  <c:v>200 or more acres</c:v>
                </c:pt>
              </c:strCache>
            </c:strRef>
          </c:cat>
          <c:val>
            <c:numRef>
              <c:f>Sheet1!$B$2:$B$7</c:f>
              <c:numCache>
                <c:formatCode>General</c:formatCode>
                <c:ptCount val="6"/>
                <c:pt idx="0">
                  <c:v>10.5</c:v>
                </c:pt>
                <c:pt idx="1">
                  <c:v>51.5</c:v>
                </c:pt>
                <c:pt idx="2">
                  <c:v>14.8</c:v>
                </c:pt>
                <c:pt idx="3">
                  <c:v>12</c:v>
                </c:pt>
                <c:pt idx="4">
                  <c:v>8.6</c:v>
                </c:pt>
                <c:pt idx="5">
                  <c:v>2.2999999999999998</c:v>
                </c:pt>
              </c:numCache>
            </c:numRef>
          </c:val>
          <c:extLst>
            <c:ext xmlns:c16="http://schemas.microsoft.com/office/drawing/2014/chart" uri="{C3380CC4-5D6E-409C-BE32-E72D297353CC}">
              <c16:uniqueId val="{0000000C-1E80-4D04-9300-63BB7262339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0"/>
      <c:rotY val="20"/>
      <c:depthPercent val="70"/>
      <c:rAngAx val="0"/>
      <c:perspective val="0"/>
    </c:view3D>
    <c:floor>
      <c:thickness val="0"/>
      <c:spPr>
        <a:noFill/>
        <a:ln>
          <a:noFill/>
        </a:ln>
        <a:effectLst/>
        <a:sp3d/>
      </c:spPr>
    </c:floor>
    <c:sideWall>
      <c:thickness val="0"/>
      <c:spPr>
        <a:noFill/>
        <a:ln>
          <a:noFill/>
        </a:ln>
        <a:effectLst/>
        <a:scene3d>
          <a:camera prst="orthographicFront"/>
          <a:lightRig rig="threePt" dir="t"/>
        </a:scene3d>
        <a:sp3d>
          <a:bevelT w="152400" h="50800" prst="softRound"/>
        </a:sp3d>
      </c:spPr>
    </c:sideWall>
    <c:backWall>
      <c:thickness val="0"/>
      <c:spPr>
        <a:noFill/>
        <a:ln>
          <a:noFill/>
        </a:ln>
        <a:effectLst/>
        <a:scene3d>
          <a:camera prst="orthographicFront"/>
          <a:lightRig rig="threePt" dir="t"/>
        </a:scene3d>
        <a:sp3d>
          <a:bevelT w="152400" h="50800" prst="softRound"/>
        </a:sp3d>
      </c:spPr>
    </c:backWall>
    <c:plotArea>
      <c:layout>
        <c:manualLayout>
          <c:layoutTarget val="inner"/>
          <c:xMode val="edge"/>
          <c:yMode val="edge"/>
          <c:x val="3.3605257960727913E-2"/>
          <c:y val="2.7792468898247043E-2"/>
          <c:w val="0.9698773141743916"/>
          <c:h val="0.7715288867699146"/>
        </c:manualLayout>
      </c:layout>
      <c:bar3DChart>
        <c:barDir val="col"/>
        <c:grouping val="clustered"/>
        <c:varyColors val="0"/>
        <c:ser>
          <c:idx val="0"/>
          <c:order val="0"/>
          <c:tx>
            <c:strRef>
              <c:f>Sheet1!$B$1</c:f>
              <c:strCache>
                <c:ptCount val="1"/>
                <c:pt idx="0">
                  <c:v>2014</c:v>
                </c:pt>
              </c:strCache>
            </c:strRef>
          </c:tx>
          <c:spPr>
            <a:solidFill>
              <a:schemeClr val="accent6">
                <a:lumMod val="75000"/>
              </a:schemeClr>
            </a:solidFill>
            <a:ln>
              <a:noFill/>
            </a:ln>
            <a:effectLst>
              <a:innerShdw blurRad="114300">
                <a:scrgbClr r="0" g="0" b="0"/>
              </a:innerShdw>
            </a:effectLst>
            <a:sp3d/>
          </c:spPr>
          <c:invertIfNegative val="0"/>
          <c:dPt>
            <c:idx val="0"/>
            <c:invertIfNegative val="0"/>
            <c:bubble3D val="0"/>
            <c:extLst>
              <c:ext xmlns:c16="http://schemas.microsoft.com/office/drawing/2014/chart" uri="{C3380CC4-5D6E-409C-BE32-E72D297353CC}">
                <c16:uniqueId val="{00000000-2462-4498-987F-8F2F3ED4DB29}"/>
              </c:ext>
            </c:extLst>
          </c:dPt>
          <c:dLbls>
            <c:dLbl>
              <c:idx val="0"/>
              <c:layout>
                <c:manualLayout>
                  <c:x val="-1.0961026980141193E-2"/>
                  <c:y val="-1.03539147417896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62-4498-987F-8F2F3ED4DB29}"/>
                </c:ext>
              </c:extLst>
            </c:dLbl>
            <c:spPr>
              <a:noFill/>
              <a:ln>
                <a:noFill/>
              </a:ln>
              <a:effectLst/>
            </c:spPr>
            <c:txPr>
              <a:bodyPr rot="-5400000" spcFirstLastPara="1" vertOverflow="overflow" horzOverflow="overflow" vert="horz" wrap="none" lIns="0" tIns="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Sheet1!$B$2:$B$7</c:f>
              <c:numCache>
                <c:formatCode>General</c:formatCode>
                <c:ptCount val="6"/>
                <c:pt idx="0">
                  <c:v>28.04</c:v>
                </c:pt>
                <c:pt idx="1">
                  <c:v>54.9</c:v>
                </c:pt>
                <c:pt idx="2">
                  <c:v>8.5299999999999994</c:v>
                </c:pt>
                <c:pt idx="3">
                  <c:v>4.87</c:v>
                </c:pt>
                <c:pt idx="4">
                  <c:v>2.4300000000000002</c:v>
                </c:pt>
                <c:pt idx="5">
                  <c:v>1.21</c:v>
                </c:pt>
              </c:numCache>
            </c:numRef>
          </c:val>
          <c:extLst>
            <c:ext xmlns:c16="http://schemas.microsoft.com/office/drawing/2014/chart" uri="{C3380CC4-5D6E-409C-BE32-E72D297353CC}">
              <c16:uniqueId val="{00000001-2462-4498-987F-8F2F3ED4DB29}"/>
            </c:ext>
          </c:extLst>
        </c:ser>
        <c:ser>
          <c:idx val="1"/>
          <c:order val="1"/>
          <c:tx>
            <c:strRef>
              <c:f>Sheet1!$C$1</c:f>
              <c:strCache>
                <c:ptCount val="1"/>
                <c:pt idx="0">
                  <c:v>2015</c:v>
                </c:pt>
              </c:strCache>
            </c:strRef>
          </c:tx>
          <c:spPr>
            <a:solidFill>
              <a:schemeClr val="accent6">
                <a:lumMod val="60000"/>
                <a:lumOff val="40000"/>
              </a:schemeClr>
            </a:solidFill>
            <a:ln>
              <a:noFill/>
            </a:ln>
            <a:effectLst>
              <a:innerShdw blurRad="114300">
                <a:scrgbClr r="0" g="0" b="0"/>
              </a:inn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Sheet1!$C$2:$C$7</c:f>
              <c:numCache>
                <c:formatCode>General</c:formatCode>
                <c:ptCount val="6"/>
                <c:pt idx="0">
                  <c:v>36.36</c:v>
                </c:pt>
                <c:pt idx="1">
                  <c:v>45.02</c:v>
                </c:pt>
                <c:pt idx="2">
                  <c:v>9.9499999999999993</c:v>
                </c:pt>
                <c:pt idx="3">
                  <c:v>4.32</c:v>
                </c:pt>
                <c:pt idx="4">
                  <c:v>4.32</c:v>
                </c:pt>
                <c:pt idx="5">
                  <c:v>0</c:v>
                </c:pt>
              </c:numCache>
            </c:numRef>
          </c:val>
          <c:extLst>
            <c:ext xmlns:c16="http://schemas.microsoft.com/office/drawing/2014/chart" uri="{C3380CC4-5D6E-409C-BE32-E72D297353CC}">
              <c16:uniqueId val="{00000002-2462-4498-987F-8F2F3ED4DB29}"/>
            </c:ext>
          </c:extLst>
        </c:ser>
        <c:ser>
          <c:idx val="2"/>
          <c:order val="2"/>
          <c:tx>
            <c:strRef>
              <c:f>Sheet1!$D$1</c:f>
              <c:strCache>
                <c:ptCount val="1"/>
                <c:pt idx="0">
                  <c:v>2016</c:v>
                </c:pt>
              </c:strCache>
            </c:strRef>
          </c:tx>
          <c:spPr>
            <a:pattFill prst="narVert">
              <a:fgClr>
                <a:schemeClr val="accent6">
                  <a:lumMod val="60000"/>
                  <a:lumOff val="40000"/>
                </a:schemeClr>
              </a:fgClr>
              <a:bgClr>
                <a:schemeClr val="bg1"/>
              </a:bgClr>
            </a:pattFill>
            <a:ln>
              <a:noFill/>
            </a:ln>
            <a:effectLst>
              <a:innerShdw blurRad="114300">
                <a:scrgbClr r="0" g="0" b="0"/>
              </a:inn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Sheet1!$D$2:$D$7</c:f>
              <c:numCache>
                <c:formatCode>General</c:formatCode>
                <c:ptCount val="6"/>
                <c:pt idx="0">
                  <c:v>18.34</c:v>
                </c:pt>
                <c:pt idx="1">
                  <c:v>56.21</c:v>
                </c:pt>
                <c:pt idx="2">
                  <c:v>11.24</c:v>
                </c:pt>
                <c:pt idx="3">
                  <c:v>9.17</c:v>
                </c:pt>
                <c:pt idx="4">
                  <c:v>4.1399999999999997</c:v>
                </c:pt>
                <c:pt idx="5">
                  <c:v>0.88</c:v>
                </c:pt>
              </c:numCache>
            </c:numRef>
          </c:val>
          <c:extLst>
            <c:ext xmlns:c16="http://schemas.microsoft.com/office/drawing/2014/chart" uri="{C3380CC4-5D6E-409C-BE32-E72D297353CC}">
              <c16:uniqueId val="{00000003-2462-4498-987F-8F2F3ED4DB29}"/>
            </c:ext>
          </c:extLst>
        </c:ser>
        <c:ser>
          <c:idx val="3"/>
          <c:order val="3"/>
          <c:tx>
            <c:strRef>
              <c:f>Sheet1!$E$1</c:f>
              <c:strCache>
                <c:ptCount val="1"/>
                <c:pt idx="0">
                  <c:v>2017</c:v>
                </c:pt>
              </c:strCache>
            </c:strRef>
          </c:tx>
          <c:spPr>
            <a:solidFill>
              <a:srgbClr val="92D050"/>
            </a:solidFill>
            <a:ln>
              <a:noFill/>
            </a:ln>
            <a:effectLst>
              <a:innerShdw blurRad="114300">
                <a:scrgbClr r="0" g="0" b="0"/>
              </a:innerShdw>
            </a:effectLst>
            <a:sp3d/>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Sheet1!$E$2:$E$7</c:f>
              <c:numCache>
                <c:formatCode>General</c:formatCode>
                <c:ptCount val="6"/>
                <c:pt idx="0">
                  <c:v>19.23</c:v>
                </c:pt>
                <c:pt idx="1">
                  <c:v>52.35</c:v>
                </c:pt>
                <c:pt idx="2">
                  <c:v>10</c:v>
                </c:pt>
                <c:pt idx="3">
                  <c:v>10.89</c:v>
                </c:pt>
                <c:pt idx="4">
                  <c:v>6.19</c:v>
                </c:pt>
                <c:pt idx="5">
                  <c:v>1.28</c:v>
                </c:pt>
              </c:numCache>
            </c:numRef>
          </c:val>
          <c:extLst>
            <c:ext xmlns:c16="http://schemas.microsoft.com/office/drawing/2014/chart" uri="{C3380CC4-5D6E-409C-BE32-E72D297353CC}">
              <c16:uniqueId val="{00000004-2462-4498-987F-8F2F3ED4DB29}"/>
            </c:ext>
          </c:extLst>
        </c:ser>
        <c:ser>
          <c:idx val="4"/>
          <c:order val="4"/>
          <c:tx>
            <c:strRef>
              <c:f>Sheet1!$F$1</c:f>
              <c:strCache>
                <c:ptCount val="1"/>
                <c:pt idx="0">
                  <c:v>2018</c:v>
                </c:pt>
              </c:strCache>
            </c:strRef>
          </c:tx>
          <c:spPr>
            <a:solidFill>
              <a:schemeClr val="bg1">
                <a:lumMod val="65000"/>
              </a:schemeClr>
            </a:solidFill>
            <a:ln>
              <a:noFill/>
            </a:ln>
            <a:effectLst>
              <a:innerShdw blurRad="114300">
                <a:scrgbClr r="0" g="0" b="0"/>
              </a:innerShdw>
            </a:effectLst>
            <a:sp3d/>
          </c:spPr>
          <c:invertIfNegative val="0"/>
          <c:dLbls>
            <c:dLbl>
              <c:idx val="0"/>
              <c:layout>
                <c:manualLayout>
                  <c:x val="4.8715675467294085E-3"/>
                  <c:y val="-4.14156589671586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62-4498-987F-8F2F3ED4DB29}"/>
                </c:ext>
              </c:extLst>
            </c:dLbl>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Sheet1!$F$2:$F$7</c:f>
              <c:numCache>
                <c:formatCode>General</c:formatCode>
                <c:ptCount val="6"/>
                <c:pt idx="0">
                  <c:v>14.56</c:v>
                </c:pt>
                <c:pt idx="1">
                  <c:v>55.3</c:v>
                </c:pt>
                <c:pt idx="2">
                  <c:v>10.61</c:v>
                </c:pt>
                <c:pt idx="3">
                  <c:v>9.9</c:v>
                </c:pt>
                <c:pt idx="4">
                  <c:v>7.68</c:v>
                </c:pt>
                <c:pt idx="5">
                  <c:v>1.92</c:v>
                </c:pt>
              </c:numCache>
            </c:numRef>
          </c:val>
          <c:extLst>
            <c:ext xmlns:c16="http://schemas.microsoft.com/office/drawing/2014/chart" uri="{C3380CC4-5D6E-409C-BE32-E72D297353CC}">
              <c16:uniqueId val="{00000006-2462-4498-987F-8F2F3ED4DB29}"/>
            </c:ext>
          </c:extLst>
        </c:ser>
        <c:ser>
          <c:idx val="5"/>
          <c:order val="5"/>
          <c:tx>
            <c:strRef>
              <c:f>Sheet1!$G$1</c:f>
              <c:strCache>
                <c:ptCount val="1"/>
                <c:pt idx="0">
                  <c:v>2019</c:v>
                </c:pt>
              </c:strCache>
            </c:strRef>
          </c:tx>
          <c:spPr>
            <a:solidFill>
              <a:srgbClr val="304A1E"/>
            </a:solidFill>
            <a:ln>
              <a:noFill/>
            </a:ln>
            <a:effectLst>
              <a:innerShdw blurRad="114300">
                <a:scrgbClr r="0" g="0" b="0"/>
              </a:innerShdw>
            </a:effectLst>
            <a:sp3d/>
          </c:spPr>
          <c:invertIfNegative val="0"/>
          <c:dLbls>
            <c:dLbl>
              <c:idx val="0"/>
              <c:layout>
                <c:manualLayout>
                  <c:x val="2.435783773364704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462-4498-987F-8F2F3ED4DB29}"/>
                </c:ext>
              </c:extLst>
            </c:dLbl>
            <c:spPr>
              <a:noFill/>
              <a:ln>
                <a:noFill/>
              </a:ln>
              <a:effectLst/>
            </c:spPr>
            <c:txPr>
              <a:bodyPr rot="-5400000" spcFirstLastPara="1" vertOverflow="overflow" horzOverflow="overflow" vert="horz" wrap="square" lIns="38100" tIns="19050" rIns="38100" bIns="19050" anchor="ctr" anchorCtr="1">
                <a:norm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a:solidFill>
                        <a:schemeClr val="tx1">
                          <a:lumMod val="35000"/>
                          <a:lumOff val="65000"/>
                        </a:schemeClr>
                      </a:solidFill>
                    </a:ln>
                    <a:effectLst/>
                  </c:spPr>
                </c15:leaderLines>
              </c:ext>
            </c:extLst>
          </c:dLbls>
          <c:cat>
            <c:strRef>
              <c:f>Sheet1!$A$2:$A$7</c:f>
              <c:strCache>
                <c:ptCount val="6"/>
                <c:pt idx="0">
                  <c:v>Less than 1 Acre</c:v>
                </c:pt>
                <c:pt idx="1">
                  <c:v>1 to 25 Acres</c:v>
                </c:pt>
                <c:pt idx="2">
                  <c:v>26-50 Acres</c:v>
                </c:pt>
                <c:pt idx="3">
                  <c:v>51-100 Acres</c:v>
                </c:pt>
                <c:pt idx="4">
                  <c:v>101-200 Acres</c:v>
                </c:pt>
                <c:pt idx="5">
                  <c:v>200 + Acres</c:v>
                </c:pt>
              </c:strCache>
            </c:strRef>
          </c:cat>
          <c:val>
            <c:numRef>
              <c:f>Sheet1!$G$2:$G$7</c:f>
              <c:numCache>
                <c:formatCode>General</c:formatCode>
                <c:ptCount val="6"/>
                <c:pt idx="0">
                  <c:v>10.5</c:v>
                </c:pt>
                <c:pt idx="1">
                  <c:v>51.5</c:v>
                </c:pt>
                <c:pt idx="2">
                  <c:v>14.8</c:v>
                </c:pt>
                <c:pt idx="3">
                  <c:v>12</c:v>
                </c:pt>
                <c:pt idx="4">
                  <c:v>8.6</c:v>
                </c:pt>
                <c:pt idx="5">
                  <c:v>2.2999999999999998</c:v>
                </c:pt>
              </c:numCache>
            </c:numRef>
          </c:val>
          <c:extLst>
            <c:ext xmlns:c16="http://schemas.microsoft.com/office/drawing/2014/chart" uri="{C3380CC4-5D6E-409C-BE32-E72D297353CC}">
              <c16:uniqueId val="{00000008-2462-4498-987F-8F2F3ED4DB29}"/>
            </c:ext>
          </c:extLst>
        </c:ser>
        <c:dLbls>
          <c:showLegendKey val="0"/>
          <c:showVal val="0"/>
          <c:showCatName val="0"/>
          <c:showSerName val="0"/>
          <c:showPercent val="0"/>
          <c:showBubbleSize val="0"/>
        </c:dLbls>
        <c:gapWidth val="195"/>
        <c:gapDepth val="278"/>
        <c:shape val="box"/>
        <c:axId val="346107936"/>
        <c:axId val="346106760"/>
        <c:axId val="0"/>
      </c:bar3DChart>
      <c:catAx>
        <c:axId val="34610793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6106760"/>
        <c:crosses val="autoZero"/>
        <c:auto val="1"/>
        <c:lblAlgn val="ctr"/>
        <c:lblOffset val="100"/>
        <c:noMultiLvlLbl val="0"/>
      </c:catAx>
      <c:valAx>
        <c:axId val="3461067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6107936"/>
        <c:crosses val="autoZero"/>
        <c:crossBetween val="between"/>
        <c:majorUnit val="5"/>
      </c:valAx>
      <c:spPr>
        <a:noFill/>
        <a:ln>
          <a:noFill/>
        </a:ln>
        <a:effectLst>
          <a:softEdge rad="241300"/>
        </a:effectLst>
      </c:spPr>
    </c:plotArea>
    <c:legend>
      <c:legendPos val="t"/>
      <c:layout>
        <c:manualLayout>
          <c:xMode val="edge"/>
          <c:yMode val="edge"/>
          <c:x val="0.12701196658078709"/>
          <c:y val="0.93038560108841162"/>
          <c:w val="0.73968213021757589"/>
          <c:h val="6.74905723060129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283F19"/>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7c77f9e4cb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7c77f9e4cb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7c753f3659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g7c753f3659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7c753f3659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7c753f3659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6da57ce6f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6da57ce6f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g6da57ce6f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7c77f9e4cb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7c77f9e4cb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Google Shape;72;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88"/>
        <p:cNvGrpSpPr/>
        <p:nvPr/>
      </p:nvGrpSpPr>
      <p:grpSpPr>
        <a:xfrm>
          <a:off x="0" y="0"/>
          <a:ext cx="0" cy="0"/>
          <a:chOff x="0" y="0"/>
          <a:chExt cx="0" cy="0"/>
        </a:xfrm>
      </p:grpSpPr>
      <p:sp>
        <p:nvSpPr>
          <p:cNvPr id="89" name="Google Shape;89;p29"/>
          <p:cNvSpPr txBox="1">
            <a:spLocks noGrp="1"/>
          </p:cNvSpPr>
          <p:nvPr>
            <p:ph type="title"/>
          </p:nvPr>
        </p:nvSpPr>
        <p:spPr>
          <a:xfrm>
            <a:off x="595312" y="375052"/>
            <a:ext cx="10287000" cy="878682"/>
          </a:xfrm>
          <a:prstGeom prst="rect">
            <a:avLst/>
          </a:prstGeom>
          <a:noFill/>
          <a:ln>
            <a:noFill/>
          </a:ln>
        </p:spPr>
        <p:txBody>
          <a:bodyPr spcFirstLastPara="1" wrap="square" lIns="63300" tIns="31600" rIns="63300" bIns="31600" anchor="t" anchorCtr="0">
            <a:normAutofit/>
          </a:bodyPr>
          <a:lstStyle>
            <a:lvl1pPr lvl="0" algn="l">
              <a:lnSpc>
                <a:spcPct val="90000"/>
              </a:lnSpc>
              <a:spcBef>
                <a:spcPts val="0"/>
              </a:spcBef>
              <a:spcAft>
                <a:spcPts val="0"/>
              </a:spcAft>
              <a:buClr>
                <a:srgbClr val="53585F"/>
              </a:buClr>
              <a:buSzPts val="4200"/>
              <a:buFont typeface="Calibri"/>
              <a:buNone/>
              <a:defRPr sz="4200" b="0">
                <a:solidFill>
                  <a:srgbClr val="53585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9"/>
          <p:cNvSpPr txBox="1">
            <a:spLocks noGrp="1"/>
          </p:cNvSpPr>
          <p:nvPr>
            <p:ph type="body" idx="1"/>
          </p:nvPr>
        </p:nvSpPr>
        <p:spPr>
          <a:xfrm>
            <a:off x="610195" y="1339455"/>
            <a:ext cx="10287000" cy="4607719"/>
          </a:xfrm>
          <a:prstGeom prst="rect">
            <a:avLst/>
          </a:prstGeom>
          <a:noFill/>
          <a:ln>
            <a:noFill/>
          </a:ln>
        </p:spPr>
        <p:txBody>
          <a:bodyPr spcFirstLastPara="1" wrap="square" lIns="63300" tIns="31600" rIns="63300" bIns="31600" anchor="t" anchorCtr="0">
            <a:normAutofit/>
          </a:bodyPr>
          <a:lstStyle>
            <a:lvl1pPr marL="457200" lvl="0" indent="-406400" algn="l">
              <a:lnSpc>
                <a:spcPct val="90000"/>
              </a:lnSpc>
              <a:spcBef>
                <a:spcPts val="1000"/>
              </a:spcBef>
              <a:spcAft>
                <a:spcPts val="0"/>
              </a:spcAft>
              <a:buClr>
                <a:srgbClr val="53585F"/>
              </a:buClr>
              <a:buSzPts val="2800"/>
              <a:buChar char="•"/>
              <a:defRPr>
                <a:solidFill>
                  <a:srgbClr val="53585F"/>
                </a:solidFill>
              </a:defRPr>
            </a:lvl1pPr>
            <a:lvl2pPr marL="914400" lvl="1" indent="-381000" algn="l">
              <a:lnSpc>
                <a:spcPct val="90000"/>
              </a:lnSpc>
              <a:spcBef>
                <a:spcPts val="500"/>
              </a:spcBef>
              <a:spcAft>
                <a:spcPts val="0"/>
              </a:spcAft>
              <a:buClr>
                <a:srgbClr val="53585F"/>
              </a:buClr>
              <a:buSzPts val="2400"/>
              <a:buChar char="•"/>
              <a:defRPr>
                <a:solidFill>
                  <a:srgbClr val="53585F"/>
                </a:solidFill>
              </a:defRPr>
            </a:lvl2pPr>
            <a:lvl3pPr marL="1371600" lvl="2" indent="-355600" algn="l">
              <a:lnSpc>
                <a:spcPct val="90000"/>
              </a:lnSpc>
              <a:spcBef>
                <a:spcPts val="500"/>
              </a:spcBef>
              <a:spcAft>
                <a:spcPts val="0"/>
              </a:spcAft>
              <a:buClr>
                <a:srgbClr val="53585F"/>
              </a:buClr>
              <a:buSzPts val="2000"/>
              <a:buChar char="•"/>
              <a:defRPr>
                <a:solidFill>
                  <a:srgbClr val="53585F"/>
                </a:solidFill>
              </a:defRPr>
            </a:lvl3pPr>
            <a:lvl4pPr marL="1828800" lvl="3" indent="-342900" algn="l">
              <a:lnSpc>
                <a:spcPct val="90000"/>
              </a:lnSpc>
              <a:spcBef>
                <a:spcPts val="500"/>
              </a:spcBef>
              <a:spcAft>
                <a:spcPts val="0"/>
              </a:spcAft>
              <a:buClr>
                <a:srgbClr val="53585F"/>
              </a:buClr>
              <a:buSzPts val="1800"/>
              <a:buChar char="•"/>
              <a:defRPr>
                <a:solidFill>
                  <a:srgbClr val="53585F"/>
                </a:solidFill>
              </a:defRPr>
            </a:lvl4pPr>
            <a:lvl5pPr marL="2286000" lvl="4" indent="-342900" algn="l">
              <a:lnSpc>
                <a:spcPct val="90000"/>
              </a:lnSpc>
              <a:spcBef>
                <a:spcPts val="500"/>
              </a:spcBef>
              <a:spcAft>
                <a:spcPts val="0"/>
              </a:spcAft>
              <a:buClr>
                <a:srgbClr val="53585F"/>
              </a:buClr>
              <a:buSzPts val="1800"/>
              <a:buChar char="•"/>
              <a:defRPr>
                <a:solidFill>
                  <a:srgbClr val="53585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2"/>
        <p:cNvGrpSpPr/>
        <p:nvPr/>
      </p:nvGrpSpPr>
      <p:grpSpPr>
        <a:xfrm>
          <a:off x="0" y="0"/>
          <a:ext cx="0" cy="0"/>
          <a:chOff x="0" y="0"/>
          <a:chExt cx="0" cy="0"/>
        </a:xfrm>
      </p:grpSpPr>
      <p:sp>
        <p:nvSpPr>
          <p:cNvPr id="23" name="Google Shape;23;p18"/>
          <p:cNvSpPr txBox="1">
            <a:spLocks noGrp="1"/>
          </p:cNvSpPr>
          <p:nvPr>
            <p:ph type="title"/>
          </p:nvPr>
        </p:nvSpPr>
        <p:spPr>
          <a:xfrm>
            <a:off x="595312" y="375052"/>
            <a:ext cx="10287000" cy="878682"/>
          </a:xfrm>
          <a:prstGeom prst="rect">
            <a:avLst/>
          </a:prstGeom>
          <a:noFill/>
          <a:ln>
            <a:noFill/>
          </a:ln>
        </p:spPr>
        <p:txBody>
          <a:bodyPr spcFirstLastPara="1" wrap="square" lIns="63300" tIns="31600" rIns="63300" bIns="31600" anchor="t" anchorCtr="0">
            <a:normAutofit/>
          </a:bodyPr>
          <a:lstStyle>
            <a:lvl1pPr lvl="0" algn="l">
              <a:lnSpc>
                <a:spcPct val="90000"/>
              </a:lnSpc>
              <a:spcBef>
                <a:spcPts val="0"/>
              </a:spcBef>
              <a:spcAft>
                <a:spcPts val="0"/>
              </a:spcAft>
              <a:buClr>
                <a:srgbClr val="53585F"/>
              </a:buClr>
              <a:buSzPts val="4200"/>
              <a:buFont typeface="Calibri"/>
              <a:buNone/>
              <a:defRPr sz="4200" b="0">
                <a:solidFill>
                  <a:srgbClr val="53585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610195" y="1339455"/>
            <a:ext cx="10287000" cy="4607719"/>
          </a:xfrm>
          <a:prstGeom prst="rect">
            <a:avLst/>
          </a:prstGeom>
          <a:noFill/>
          <a:ln>
            <a:noFill/>
          </a:ln>
        </p:spPr>
        <p:txBody>
          <a:bodyPr spcFirstLastPara="1" wrap="square" lIns="63300" tIns="31600" rIns="63300" bIns="31600" anchor="t" anchorCtr="0">
            <a:normAutofit/>
          </a:bodyPr>
          <a:lstStyle>
            <a:lvl1pPr marL="457200" lvl="0" indent="-406400" algn="l">
              <a:lnSpc>
                <a:spcPct val="90000"/>
              </a:lnSpc>
              <a:spcBef>
                <a:spcPts val="1000"/>
              </a:spcBef>
              <a:spcAft>
                <a:spcPts val="0"/>
              </a:spcAft>
              <a:buClr>
                <a:srgbClr val="53585F"/>
              </a:buClr>
              <a:buSzPts val="2800"/>
              <a:buChar char="•"/>
              <a:defRPr>
                <a:solidFill>
                  <a:srgbClr val="53585F"/>
                </a:solidFill>
              </a:defRPr>
            </a:lvl1pPr>
            <a:lvl2pPr marL="914400" lvl="1" indent="-381000" algn="l">
              <a:lnSpc>
                <a:spcPct val="90000"/>
              </a:lnSpc>
              <a:spcBef>
                <a:spcPts val="500"/>
              </a:spcBef>
              <a:spcAft>
                <a:spcPts val="0"/>
              </a:spcAft>
              <a:buClr>
                <a:srgbClr val="53585F"/>
              </a:buClr>
              <a:buSzPts val="2400"/>
              <a:buChar char="•"/>
              <a:defRPr>
                <a:solidFill>
                  <a:srgbClr val="53585F"/>
                </a:solidFill>
              </a:defRPr>
            </a:lvl2pPr>
            <a:lvl3pPr marL="1371600" lvl="2" indent="-355600" algn="l">
              <a:lnSpc>
                <a:spcPct val="90000"/>
              </a:lnSpc>
              <a:spcBef>
                <a:spcPts val="500"/>
              </a:spcBef>
              <a:spcAft>
                <a:spcPts val="0"/>
              </a:spcAft>
              <a:buClr>
                <a:srgbClr val="53585F"/>
              </a:buClr>
              <a:buSzPts val="2000"/>
              <a:buChar char="•"/>
              <a:defRPr>
                <a:solidFill>
                  <a:srgbClr val="53585F"/>
                </a:solidFill>
              </a:defRPr>
            </a:lvl3pPr>
            <a:lvl4pPr marL="1828800" lvl="3" indent="-342900" algn="l">
              <a:lnSpc>
                <a:spcPct val="90000"/>
              </a:lnSpc>
              <a:spcBef>
                <a:spcPts val="500"/>
              </a:spcBef>
              <a:spcAft>
                <a:spcPts val="0"/>
              </a:spcAft>
              <a:buClr>
                <a:srgbClr val="53585F"/>
              </a:buClr>
              <a:buSzPts val="1800"/>
              <a:buChar char="•"/>
              <a:defRPr>
                <a:solidFill>
                  <a:srgbClr val="53585F"/>
                </a:solidFill>
              </a:defRPr>
            </a:lvl4pPr>
            <a:lvl5pPr marL="2286000" lvl="4" indent="-342900" algn="l">
              <a:lnSpc>
                <a:spcPct val="90000"/>
              </a:lnSpc>
              <a:spcBef>
                <a:spcPts val="500"/>
              </a:spcBef>
              <a:spcAft>
                <a:spcPts val="0"/>
              </a:spcAft>
              <a:buClr>
                <a:srgbClr val="53585F"/>
              </a:buClr>
              <a:buSzPts val="1800"/>
              <a:buChar char="•"/>
              <a:defRPr>
                <a:solidFill>
                  <a:srgbClr val="53585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2" name="Google Shape;3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6"/>
          <p:cNvPicPr preferRelativeResize="0"/>
          <p:nvPr/>
        </p:nvPicPr>
        <p:blipFill rotWithShape="1">
          <a:blip r:embed="rId16">
            <a:alphaModFix/>
          </a:blip>
          <a:srcRect/>
          <a:stretch/>
        </p:blipFill>
        <p:spPr>
          <a:xfrm>
            <a:off x="0" y="6566244"/>
            <a:ext cx="1201475" cy="328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1"/>
          <p:cNvSpPr txBox="1"/>
          <p:nvPr/>
        </p:nvSpPr>
        <p:spPr>
          <a:xfrm>
            <a:off x="860081" y="425942"/>
            <a:ext cx="10566400" cy="20005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1" dirty="0">
                <a:solidFill>
                  <a:srgbClr val="385623"/>
                </a:solidFill>
                <a:latin typeface="Rockwell"/>
                <a:ea typeface="Rockwell"/>
                <a:cs typeface="Rockwell"/>
                <a:sym typeface="Rockwell"/>
              </a:rPr>
              <a:t>Colorado’s </a:t>
            </a:r>
            <a:r>
              <a:rPr lang="en-US" sz="4400" b="1" i="0" u="none" strike="noStrike" cap="none" dirty="0">
                <a:solidFill>
                  <a:srgbClr val="385623"/>
                </a:solidFill>
                <a:latin typeface="Rockwell"/>
                <a:ea typeface="Rockwell"/>
                <a:cs typeface="Rockwell"/>
                <a:sym typeface="Rockwell"/>
              </a:rPr>
              <a:t>Industrial Hemp Program</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400"/>
              <a:buFont typeface="Arial"/>
              <a:buNone/>
            </a:pPr>
            <a:r>
              <a:rPr lang="en-US" sz="4400" b="1" dirty="0">
                <a:solidFill>
                  <a:schemeClr val="dk1"/>
                </a:solidFill>
                <a:latin typeface="Rockwell"/>
                <a:ea typeface="Rockwell"/>
                <a:cs typeface="Rockwell"/>
                <a:sym typeface="Rockwell"/>
              </a:rPr>
              <a:t>USDA Agricultural Outlook Forum</a:t>
            </a:r>
            <a:r>
              <a:rPr lang="en-US" sz="4400" b="1" i="0" u="none" strike="noStrike" cap="none" dirty="0">
                <a:solidFill>
                  <a:schemeClr val="dk1"/>
                </a:solidFill>
                <a:latin typeface="Rockwell"/>
                <a:ea typeface="Rockwell"/>
                <a:cs typeface="Rockwell"/>
                <a:sym typeface="Rockwell"/>
              </a:rPr>
              <a:t>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r>
              <a:rPr lang="en-US" sz="3600" b="1" dirty="0">
                <a:solidFill>
                  <a:schemeClr val="dk1"/>
                </a:solidFill>
                <a:latin typeface="Rockwell"/>
                <a:ea typeface="Rockwell"/>
                <a:cs typeface="Rockwell"/>
                <a:sym typeface="Rockwell"/>
              </a:rPr>
              <a:t>February 20</a:t>
            </a:r>
            <a:r>
              <a:rPr lang="en-US" sz="3600" b="1" i="0" u="none" strike="noStrike" cap="none" dirty="0">
                <a:solidFill>
                  <a:schemeClr val="dk1"/>
                </a:solidFill>
                <a:latin typeface="Rockwell"/>
                <a:ea typeface="Rockwell"/>
                <a:cs typeface="Rockwell"/>
                <a:sym typeface="Rockwell"/>
              </a:rPr>
              <a:t>, 2020</a:t>
            </a:r>
            <a:endParaRPr sz="3600" b="1" i="0" u="none" strike="noStrike" cap="none" dirty="0">
              <a:solidFill>
                <a:schemeClr val="dk1"/>
              </a:solidFill>
              <a:latin typeface="Rockwell"/>
              <a:ea typeface="Rockwell"/>
              <a:cs typeface="Rockwell"/>
              <a:sym typeface="Rockwell"/>
            </a:endParaRPr>
          </a:p>
        </p:txBody>
      </p:sp>
      <p:grpSp>
        <p:nvGrpSpPr>
          <p:cNvPr id="97" name="Google Shape;97;p1"/>
          <p:cNvGrpSpPr/>
          <p:nvPr/>
        </p:nvGrpSpPr>
        <p:grpSpPr>
          <a:xfrm>
            <a:off x="0" y="6529589"/>
            <a:ext cx="12230636" cy="328411"/>
            <a:chOff x="0" y="6529589"/>
            <a:chExt cx="12230636" cy="328411"/>
          </a:xfrm>
        </p:grpSpPr>
        <p:sp>
          <p:nvSpPr>
            <p:cNvPr id="98" name="Google Shape;98;p1"/>
            <p:cNvSpPr/>
            <p:nvPr/>
          </p:nvSpPr>
          <p:spPr>
            <a:xfrm>
              <a:off x="0" y="6529589"/>
              <a:ext cx="12192000" cy="328411"/>
            </a:xfrm>
            <a:prstGeom prst="rect">
              <a:avLst/>
            </a:prstGeom>
            <a:solidFill>
              <a:srgbClr val="AEAB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9" name="Google Shape;99;p1"/>
            <p:cNvPicPr preferRelativeResize="0"/>
            <p:nvPr/>
          </p:nvPicPr>
          <p:blipFill rotWithShape="1">
            <a:blip r:embed="rId4">
              <a:alphaModFix/>
            </a:blip>
            <a:srcRect b="49098"/>
            <a:stretch/>
          </p:blipFill>
          <p:spPr>
            <a:xfrm>
              <a:off x="11392436" y="6569389"/>
              <a:ext cx="838200" cy="254712"/>
            </a:xfrm>
            <a:prstGeom prst="rect">
              <a:avLst/>
            </a:prstGeom>
            <a:noFill/>
            <a:ln>
              <a:noFill/>
            </a:ln>
          </p:spPr>
        </p:pic>
      </p:grpSp>
      <p:sp>
        <p:nvSpPr>
          <p:cNvPr id="100" name="Google Shape;100;p1"/>
          <p:cNvSpPr/>
          <p:nvPr/>
        </p:nvSpPr>
        <p:spPr>
          <a:xfrm>
            <a:off x="2350920" y="2682240"/>
            <a:ext cx="7124400" cy="2086609"/>
          </a:xfrm>
          <a:prstGeom prst="rect">
            <a:avLst/>
          </a:prstGeom>
          <a:solidFill>
            <a:schemeClr val="lt1">
              <a:alpha val="5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200" dirty="0">
                <a:solidFill>
                  <a:schemeClr val="tx1"/>
                </a:solidFill>
                <a:latin typeface="Calibri"/>
                <a:ea typeface="Calibri"/>
                <a:cs typeface="Calibri"/>
                <a:sym typeface="Calibri"/>
              </a:rPr>
              <a:t>Presented by Steve Silverman</a:t>
            </a:r>
            <a:r>
              <a:rPr lang="en-US" sz="3200" b="0" i="0" u="none" strike="noStrike" cap="none" dirty="0">
                <a:solidFill>
                  <a:schemeClr val="tx1"/>
                </a:solidFill>
                <a:latin typeface="Calibri"/>
                <a:ea typeface="Calibri"/>
                <a:cs typeface="Calibri"/>
                <a:sym typeface="Calibri"/>
              </a:rPr>
              <a:t>        </a:t>
            </a:r>
          </a:p>
          <a:p>
            <a:pPr marL="0" marR="0" lvl="0" indent="0" algn="l" rtl="0">
              <a:lnSpc>
                <a:spcPct val="100000"/>
              </a:lnSpc>
              <a:spcBef>
                <a:spcPts val="0"/>
              </a:spcBef>
              <a:spcAft>
                <a:spcPts val="0"/>
              </a:spcAft>
              <a:buClr>
                <a:srgbClr val="000000"/>
              </a:buClr>
              <a:buSzPts val="2400"/>
              <a:buFont typeface="Arial"/>
              <a:buNone/>
            </a:pPr>
            <a:r>
              <a:rPr lang="en-US" sz="3200" dirty="0">
                <a:solidFill>
                  <a:schemeClr val="tx1"/>
                </a:solidFill>
                <a:latin typeface="Calibri"/>
                <a:ea typeface="Calibri"/>
                <a:cs typeface="Calibri"/>
                <a:sym typeface="Calibri"/>
              </a:rPr>
              <a:t>Deputy Commissioner</a:t>
            </a:r>
          </a:p>
          <a:p>
            <a:pPr marL="0" marR="0" lvl="0" indent="0" algn="l" rtl="0">
              <a:lnSpc>
                <a:spcPct val="100000"/>
              </a:lnSpc>
              <a:spcBef>
                <a:spcPts val="0"/>
              </a:spcBef>
              <a:spcAft>
                <a:spcPts val="0"/>
              </a:spcAft>
              <a:buClr>
                <a:srgbClr val="000000"/>
              </a:buClr>
              <a:buSzPts val="2400"/>
              <a:buFont typeface="Arial"/>
              <a:buNone/>
            </a:pPr>
            <a:r>
              <a:rPr lang="en-US" sz="3200" b="0" i="0" u="none" strike="noStrike" cap="none" dirty="0">
                <a:solidFill>
                  <a:schemeClr val="tx1"/>
                </a:solidFill>
                <a:latin typeface="Calibri"/>
                <a:ea typeface="Calibri"/>
                <a:cs typeface="Calibri"/>
                <a:sym typeface="Calibri"/>
              </a:rPr>
              <a:t>Colorado Department of Agriculture</a:t>
            </a:r>
            <a:endParaRPr sz="3200" b="0"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7c77f9e4cb_0_8"/>
          <p:cNvSpPr txBox="1">
            <a:spLocks noGrp="1"/>
          </p:cNvSpPr>
          <p:nvPr>
            <p:ph type="title"/>
          </p:nvPr>
        </p:nvSpPr>
        <p:spPr>
          <a:xfrm>
            <a:off x="1485900" y="504700"/>
            <a:ext cx="9126900" cy="452400"/>
          </a:xfrm>
          <a:prstGeom prst="rect">
            <a:avLst/>
          </a:prstGeom>
          <a:noFill/>
          <a:ln>
            <a:noFill/>
          </a:ln>
        </p:spPr>
        <p:txBody>
          <a:bodyPr spcFirstLastPara="1" wrap="square" lIns="63300" tIns="31600" rIns="63300" bIns="31600" anchor="t" anchorCtr="0">
            <a:noAutofit/>
          </a:bodyPr>
          <a:lstStyle/>
          <a:p>
            <a:pPr marL="0" lvl="0" indent="0" algn="ctr" rtl="0">
              <a:lnSpc>
                <a:spcPct val="90000"/>
              </a:lnSpc>
              <a:spcBef>
                <a:spcPts val="0"/>
              </a:spcBef>
              <a:spcAft>
                <a:spcPts val="0"/>
              </a:spcAft>
              <a:buClr>
                <a:schemeClr val="accent6"/>
              </a:buClr>
              <a:buSzPts val="3037"/>
              <a:buFont typeface="Calibri"/>
              <a:buNone/>
            </a:pPr>
            <a:r>
              <a:rPr lang="en-US" sz="3037" b="1">
                <a:solidFill>
                  <a:schemeClr val="accent6"/>
                </a:solidFill>
              </a:rPr>
              <a:t>CHAMP - Hemp Supply Chain</a:t>
            </a:r>
            <a:endParaRPr/>
          </a:p>
        </p:txBody>
      </p:sp>
      <p:pic>
        <p:nvPicPr>
          <p:cNvPr id="201" name="Google Shape;201;g7c77f9e4cb_0_8"/>
          <p:cNvPicPr preferRelativeResize="0"/>
          <p:nvPr/>
        </p:nvPicPr>
        <p:blipFill rotWithShape="1">
          <a:blip r:embed="rId3">
            <a:alphaModFix/>
          </a:blip>
          <a:srcRect/>
          <a:stretch/>
        </p:blipFill>
        <p:spPr>
          <a:xfrm>
            <a:off x="105750" y="2204825"/>
            <a:ext cx="11887199" cy="20118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5"/>
        <p:cNvGrpSpPr/>
        <p:nvPr/>
      </p:nvGrpSpPr>
      <p:grpSpPr>
        <a:xfrm>
          <a:off x="0" y="0"/>
          <a:ext cx="0" cy="0"/>
          <a:chOff x="0" y="0"/>
          <a:chExt cx="0" cy="0"/>
        </a:xfrm>
      </p:grpSpPr>
      <p:sp>
        <p:nvSpPr>
          <p:cNvPr id="156" name="Google Shape;156;g7c77f9e4cb_0_3"/>
          <p:cNvSpPr txBox="1">
            <a:spLocks noGrp="1"/>
          </p:cNvSpPr>
          <p:nvPr>
            <p:ph type="title"/>
          </p:nvPr>
        </p:nvSpPr>
        <p:spPr>
          <a:xfrm>
            <a:off x="1485900" y="198800"/>
            <a:ext cx="9126900" cy="452400"/>
          </a:xfrm>
          <a:prstGeom prst="rect">
            <a:avLst/>
          </a:prstGeom>
          <a:noFill/>
          <a:ln>
            <a:noFill/>
          </a:ln>
        </p:spPr>
        <p:txBody>
          <a:bodyPr spcFirstLastPara="1" wrap="square" lIns="63300" tIns="31600" rIns="63300" bIns="31600" anchor="t" anchorCtr="0">
            <a:noAutofit/>
          </a:bodyPr>
          <a:lstStyle/>
          <a:p>
            <a:pPr marL="0" lvl="0" indent="0" algn="ctr" rtl="0">
              <a:lnSpc>
                <a:spcPct val="90000"/>
              </a:lnSpc>
              <a:spcBef>
                <a:spcPts val="0"/>
              </a:spcBef>
              <a:spcAft>
                <a:spcPts val="0"/>
              </a:spcAft>
              <a:buClr>
                <a:schemeClr val="accent6"/>
              </a:buClr>
              <a:buSzPts val="3037"/>
              <a:buFont typeface="Calibri"/>
              <a:buNone/>
            </a:pPr>
            <a:r>
              <a:rPr lang="en-US" sz="3037" b="1" dirty="0">
                <a:solidFill>
                  <a:schemeClr val="accent6"/>
                </a:solidFill>
              </a:rPr>
              <a:t>Challenges Facing Colorado’s Hemp Industry</a:t>
            </a:r>
            <a:endParaRPr dirty="0"/>
          </a:p>
        </p:txBody>
      </p:sp>
      <p:sp>
        <p:nvSpPr>
          <p:cNvPr id="157" name="Google Shape;157;g7c77f9e4cb_0_3"/>
          <p:cNvSpPr txBox="1">
            <a:spLocks noGrp="1"/>
          </p:cNvSpPr>
          <p:nvPr>
            <p:ph type="body" idx="1"/>
          </p:nvPr>
        </p:nvSpPr>
        <p:spPr>
          <a:xfrm>
            <a:off x="404446" y="1213337"/>
            <a:ext cx="11720100" cy="4948200"/>
          </a:xfrm>
          <a:prstGeom prst="rect">
            <a:avLst/>
          </a:prstGeom>
          <a:noFill/>
          <a:ln>
            <a:noFill/>
          </a:ln>
        </p:spPr>
        <p:txBody>
          <a:bodyPr spcFirstLastPara="1" wrap="square" lIns="63300" tIns="31600" rIns="63300" bIns="31600" anchor="t" anchorCtr="0">
            <a:noAutofit/>
          </a:bodyPr>
          <a:lstStyle/>
          <a:p>
            <a:pPr marL="514350" lvl="0" indent="-514350" algn="l" rtl="0">
              <a:lnSpc>
                <a:spcPct val="115000"/>
              </a:lnSpc>
              <a:spcBef>
                <a:spcPts val="1000"/>
              </a:spcBef>
              <a:spcAft>
                <a:spcPts val="0"/>
              </a:spcAft>
              <a:buSzPts val="2800"/>
              <a:buFont typeface="+mj-lt"/>
              <a:buAutoNum type="arabicPeriod"/>
            </a:pPr>
            <a:r>
              <a:rPr lang="en-US" dirty="0"/>
              <a:t>Market Uncertainty</a:t>
            </a:r>
          </a:p>
          <a:p>
            <a:pPr marL="514350" lvl="0" indent="-514350" algn="l" rtl="0">
              <a:lnSpc>
                <a:spcPct val="115000"/>
              </a:lnSpc>
              <a:spcBef>
                <a:spcPts val="1000"/>
              </a:spcBef>
              <a:spcAft>
                <a:spcPts val="0"/>
              </a:spcAft>
              <a:buSzPts val="2800"/>
              <a:buFont typeface="+mj-lt"/>
              <a:buAutoNum type="arabicPeriod"/>
            </a:pPr>
            <a:r>
              <a:rPr lang="en-US" dirty="0"/>
              <a:t>Supply Chain uncertainty</a:t>
            </a:r>
          </a:p>
          <a:p>
            <a:pPr marL="514350" lvl="0" indent="-514350" algn="l" rtl="0">
              <a:lnSpc>
                <a:spcPct val="115000"/>
              </a:lnSpc>
              <a:spcBef>
                <a:spcPts val="1000"/>
              </a:spcBef>
              <a:spcAft>
                <a:spcPts val="0"/>
              </a:spcAft>
              <a:buSzPts val="2800"/>
              <a:buFont typeface="+mj-lt"/>
              <a:buAutoNum type="arabicPeriod"/>
            </a:pPr>
            <a:r>
              <a:rPr lang="en-US" dirty="0"/>
              <a:t>Regulatory/Legal Uncertainty (e.g., FDA’s recent issuance of warning letters)</a:t>
            </a:r>
          </a:p>
          <a:p>
            <a:pPr marL="514350" lvl="0" indent="-514350" algn="l" rtl="0">
              <a:lnSpc>
                <a:spcPct val="115000"/>
              </a:lnSpc>
              <a:spcBef>
                <a:spcPts val="1000"/>
              </a:spcBef>
              <a:spcAft>
                <a:spcPts val="0"/>
              </a:spcAft>
              <a:buSzPts val="2800"/>
              <a:buFont typeface="+mj-lt"/>
              <a:buAutoNum type="arabicPeriod"/>
            </a:pPr>
            <a:r>
              <a:rPr lang="en-US" dirty="0"/>
              <a:t>Unstable genetics - rigid THC requirements</a:t>
            </a:r>
          </a:p>
          <a:p>
            <a:pPr marL="514350" lvl="0" indent="-514350" algn="l" rtl="0">
              <a:lnSpc>
                <a:spcPct val="115000"/>
              </a:lnSpc>
              <a:spcBef>
                <a:spcPts val="1000"/>
              </a:spcBef>
              <a:spcAft>
                <a:spcPts val="0"/>
              </a:spcAft>
              <a:buSzPts val="2800"/>
              <a:buFont typeface="+mj-lt"/>
              <a:buAutoNum type="arabicPeriod"/>
            </a:pPr>
            <a:r>
              <a:rPr lang="en-US" dirty="0"/>
              <a:t>Unnecessary value destruction</a:t>
            </a:r>
          </a:p>
          <a:p>
            <a:pPr marL="514350" lvl="0" indent="-514350" algn="l" rtl="0">
              <a:lnSpc>
                <a:spcPct val="115000"/>
              </a:lnSpc>
              <a:spcBef>
                <a:spcPts val="1000"/>
              </a:spcBef>
              <a:spcAft>
                <a:spcPts val="0"/>
              </a:spcAft>
              <a:buSzPts val="2800"/>
              <a:buFont typeface="+mj-lt"/>
              <a:buAutoNum type="arabicPeriod"/>
            </a:pPr>
            <a:r>
              <a:rPr lang="en-US" dirty="0"/>
              <a:t>Inefficient/costly disposal</a:t>
            </a:r>
            <a:endParaRPr dirty="0"/>
          </a:p>
          <a:p>
            <a:pPr marL="0" lvl="0" indent="0" algn="l" rtl="0">
              <a:lnSpc>
                <a:spcPct val="90000"/>
              </a:lnSpc>
              <a:spcBef>
                <a:spcPts val="1000"/>
              </a:spcBef>
              <a:spcAft>
                <a:spcPts val="0"/>
              </a:spcAft>
              <a:buClr>
                <a:srgbClr val="53585F"/>
              </a:buClr>
              <a:buSzPts val="2800"/>
              <a:buNone/>
            </a:pPr>
            <a:r>
              <a:rPr lang="en-US" dirty="0"/>
              <a:t/>
            </a:r>
            <a:br>
              <a:rPr lang="en-US" dirty="0"/>
            </a:br>
            <a:endParaRPr sz="2800" b="1" dirty="0">
              <a:solidFill>
                <a:srgbClr val="38562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g7c753f3659_0_9"/>
          <p:cNvSpPr txBox="1">
            <a:spLocks noGrp="1"/>
          </p:cNvSpPr>
          <p:nvPr>
            <p:ph type="title"/>
          </p:nvPr>
        </p:nvSpPr>
        <p:spPr>
          <a:xfrm>
            <a:off x="1485900" y="198800"/>
            <a:ext cx="10011156" cy="452400"/>
          </a:xfrm>
          <a:prstGeom prst="rect">
            <a:avLst/>
          </a:prstGeom>
          <a:noFill/>
          <a:ln>
            <a:noFill/>
          </a:ln>
        </p:spPr>
        <p:txBody>
          <a:bodyPr spcFirstLastPara="1" wrap="square" lIns="63300" tIns="31600" rIns="63300" bIns="31600" anchor="t" anchorCtr="0">
            <a:noAutofit/>
          </a:bodyPr>
          <a:lstStyle/>
          <a:p>
            <a:pPr marL="0" lvl="0" indent="0" algn="ctr" rtl="0">
              <a:lnSpc>
                <a:spcPct val="90000"/>
              </a:lnSpc>
              <a:spcBef>
                <a:spcPts val="0"/>
              </a:spcBef>
              <a:spcAft>
                <a:spcPts val="0"/>
              </a:spcAft>
              <a:buClr>
                <a:schemeClr val="accent6"/>
              </a:buClr>
              <a:buSzPts val="3037"/>
              <a:buFont typeface="Calibri"/>
              <a:buNone/>
            </a:pPr>
            <a:r>
              <a:rPr lang="en-US" sz="3037" b="1" dirty="0">
                <a:solidFill>
                  <a:schemeClr val="accent6"/>
                </a:solidFill>
              </a:rPr>
              <a:t>Key Colorado Concerns about USDA’s Interim Final Rule (IFR)</a:t>
            </a:r>
            <a:endParaRPr dirty="0"/>
          </a:p>
        </p:txBody>
      </p:sp>
      <p:sp>
        <p:nvSpPr>
          <p:cNvPr id="163" name="Google Shape;163;g7c753f3659_0_9"/>
          <p:cNvSpPr txBox="1">
            <a:spLocks noGrp="1"/>
          </p:cNvSpPr>
          <p:nvPr>
            <p:ph type="body" idx="1"/>
          </p:nvPr>
        </p:nvSpPr>
        <p:spPr>
          <a:xfrm>
            <a:off x="404446" y="1213337"/>
            <a:ext cx="11720100" cy="4948200"/>
          </a:xfrm>
          <a:prstGeom prst="rect">
            <a:avLst/>
          </a:prstGeom>
          <a:noFill/>
          <a:ln>
            <a:noFill/>
          </a:ln>
        </p:spPr>
        <p:txBody>
          <a:bodyPr spcFirstLastPara="1" wrap="square" lIns="63300" tIns="31600" rIns="63300" bIns="31600" anchor="t" anchorCtr="0">
            <a:noAutofit/>
          </a:bodyPr>
          <a:lstStyle/>
          <a:p>
            <a:pPr marL="228600" lvl="0" indent="-228600" algn="l" rtl="0">
              <a:lnSpc>
                <a:spcPct val="90000"/>
              </a:lnSpc>
              <a:spcBef>
                <a:spcPts val="0"/>
              </a:spcBef>
              <a:spcAft>
                <a:spcPts val="0"/>
              </a:spcAft>
              <a:buClr>
                <a:srgbClr val="53585F"/>
              </a:buClr>
              <a:buSzPts val="2800"/>
              <a:buChar char="•"/>
            </a:pPr>
            <a:r>
              <a:rPr lang="en-US" dirty="0"/>
              <a:t>15-day Sampling period is too tight </a:t>
            </a:r>
            <a:endParaRPr dirty="0"/>
          </a:p>
          <a:p>
            <a:pPr marL="228600" lvl="0" indent="-228600" algn="l" rtl="0">
              <a:lnSpc>
                <a:spcPct val="90000"/>
              </a:lnSpc>
              <a:spcBef>
                <a:spcPts val="1000"/>
              </a:spcBef>
              <a:spcAft>
                <a:spcPts val="0"/>
              </a:spcAft>
              <a:buClr>
                <a:srgbClr val="53585F"/>
              </a:buClr>
              <a:buSzPts val="2800"/>
              <a:buChar char="•"/>
            </a:pPr>
            <a:r>
              <a:rPr lang="en-US" dirty="0"/>
              <a:t>DEA lab certification requirement is onerous and unnecessary</a:t>
            </a:r>
            <a:endParaRPr dirty="0"/>
          </a:p>
          <a:p>
            <a:pPr marL="228600" lvl="0" indent="-228600" algn="l" rtl="0">
              <a:lnSpc>
                <a:spcPct val="90000"/>
              </a:lnSpc>
              <a:spcBef>
                <a:spcPts val="1000"/>
              </a:spcBef>
              <a:spcAft>
                <a:spcPts val="0"/>
              </a:spcAft>
              <a:buClr>
                <a:srgbClr val="53585F"/>
              </a:buClr>
              <a:buSzPts val="2800"/>
              <a:buChar char="•"/>
            </a:pPr>
            <a:r>
              <a:rPr lang="en-US" dirty="0"/>
              <a:t>0.5 percent negligence threshold is too low</a:t>
            </a:r>
            <a:endParaRPr dirty="0"/>
          </a:p>
          <a:p>
            <a:pPr marL="228600" lvl="0" indent="-228600" algn="l" rtl="0">
              <a:lnSpc>
                <a:spcPct val="90000"/>
              </a:lnSpc>
              <a:spcBef>
                <a:spcPts val="1000"/>
              </a:spcBef>
              <a:spcAft>
                <a:spcPts val="0"/>
              </a:spcAft>
              <a:buClr>
                <a:srgbClr val="53585F"/>
              </a:buClr>
              <a:buSzPts val="2800"/>
              <a:buChar char="•"/>
            </a:pPr>
            <a:r>
              <a:rPr lang="en-US" dirty="0"/>
              <a:t>0.3 percent destruction threshold is too low</a:t>
            </a:r>
            <a:endParaRPr dirty="0"/>
          </a:p>
          <a:p>
            <a:pPr marL="228600" lvl="0" indent="-228600" algn="l" rtl="0">
              <a:lnSpc>
                <a:spcPct val="90000"/>
              </a:lnSpc>
              <a:spcBef>
                <a:spcPts val="1000"/>
              </a:spcBef>
              <a:spcAft>
                <a:spcPts val="0"/>
              </a:spcAft>
              <a:buClr>
                <a:srgbClr val="53585F"/>
              </a:buClr>
              <a:buSzPts val="2800"/>
              <a:buChar char="•"/>
            </a:pPr>
            <a:r>
              <a:rPr lang="en-US" dirty="0"/>
              <a:t>More guidance and flexibility needed for disposal protocol</a:t>
            </a:r>
            <a:endParaRPr dirty="0"/>
          </a:p>
          <a:p>
            <a:pPr marL="228600" lvl="0" indent="-228600" algn="l" rtl="0">
              <a:lnSpc>
                <a:spcPct val="90000"/>
              </a:lnSpc>
              <a:spcBef>
                <a:spcPts val="1000"/>
              </a:spcBef>
              <a:spcAft>
                <a:spcPts val="0"/>
              </a:spcAft>
              <a:buClr>
                <a:srgbClr val="53585F"/>
              </a:buClr>
              <a:buSzPts val="2800"/>
              <a:buChar char="•"/>
            </a:pPr>
            <a:r>
              <a:rPr lang="en-US" dirty="0"/>
              <a:t>Cumulative effects - systemic bias towards disadvantaged producers </a:t>
            </a:r>
          </a:p>
          <a:p>
            <a:pPr marL="228600" lvl="0" indent="-228600" algn="l" rtl="0">
              <a:lnSpc>
                <a:spcPct val="90000"/>
              </a:lnSpc>
              <a:spcBef>
                <a:spcPts val="1000"/>
              </a:spcBef>
              <a:spcAft>
                <a:spcPts val="0"/>
              </a:spcAft>
              <a:buClr>
                <a:srgbClr val="53585F"/>
              </a:buClr>
              <a:buSzPts val="2800"/>
              <a:buChar char="•"/>
            </a:pPr>
            <a:r>
              <a:rPr lang="en-US" dirty="0"/>
              <a:t>Need to extend deadline for the sunset of the 2014 Pilot Program authority</a:t>
            </a:r>
            <a:endParaRPr dirty="0"/>
          </a:p>
          <a:p>
            <a:pPr marL="0" lvl="0" indent="0" algn="l" rtl="0">
              <a:lnSpc>
                <a:spcPct val="90000"/>
              </a:lnSpc>
              <a:spcBef>
                <a:spcPts val="1000"/>
              </a:spcBef>
              <a:spcAft>
                <a:spcPts val="0"/>
              </a:spcAft>
              <a:buClr>
                <a:srgbClr val="53585F"/>
              </a:buClr>
              <a:buSzPts val="2800"/>
              <a:buNone/>
            </a:pPr>
            <a:r>
              <a:rPr lang="en-US" dirty="0"/>
              <a:t/>
            </a:r>
            <a:br>
              <a:rPr lang="en-US" dirty="0"/>
            </a:br>
            <a:endParaRPr sz="2800" b="1" dirty="0">
              <a:solidFill>
                <a:srgbClr val="38562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15"/>
          <p:cNvSpPr txBox="1">
            <a:spLocks noGrp="1"/>
          </p:cNvSpPr>
          <p:nvPr>
            <p:ph type="title"/>
          </p:nvPr>
        </p:nvSpPr>
        <p:spPr>
          <a:xfrm>
            <a:off x="1970485" y="131885"/>
            <a:ext cx="8197454" cy="939676"/>
          </a:xfrm>
          <a:prstGeom prst="rect">
            <a:avLst/>
          </a:prstGeom>
          <a:noFill/>
          <a:ln>
            <a:noFill/>
          </a:ln>
        </p:spPr>
        <p:txBody>
          <a:bodyPr spcFirstLastPara="1" wrap="square" lIns="63300" tIns="31600" rIns="63300" bIns="31600" anchor="t" anchorCtr="0">
            <a:normAutofit/>
          </a:bodyPr>
          <a:lstStyle/>
          <a:p>
            <a:pPr marL="0" lvl="0" indent="0" algn="ctr" rtl="0">
              <a:lnSpc>
                <a:spcPct val="90000"/>
              </a:lnSpc>
              <a:spcBef>
                <a:spcPts val="0"/>
              </a:spcBef>
              <a:spcAft>
                <a:spcPts val="0"/>
              </a:spcAft>
              <a:buClr>
                <a:schemeClr val="accent6"/>
              </a:buClr>
              <a:buSzPts val="3037"/>
              <a:buFont typeface="Calibri"/>
              <a:buNone/>
            </a:pPr>
            <a:r>
              <a:rPr lang="en-US" sz="3037" b="1" dirty="0">
                <a:solidFill>
                  <a:schemeClr val="accent6"/>
                </a:solidFill>
              </a:rPr>
              <a:t>Questions?</a:t>
            </a:r>
            <a:br>
              <a:rPr lang="en-US" sz="3037" b="1" dirty="0">
                <a:solidFill>
                  <a:schemeClr val="accent6"/>
                </a:solidFill>
              </a:rPr>
            </a:br>
            <a:r>
              <a:rPr lang="en-US" sz="3037" b="1" dirty="0" err="1">
                <a:solidFill>
                  <a:srgbClr val="385623"/>
                </a:solidFill>
              </a:rPr>
              <a:t>steve.silverman@state.co.us</a:t>
            </a:r>
            <a:endParaRPr sz="3037" b="1" dirty="0">
              <a:solidFill>
                <a:srgbClr val="385623"/>
              </a:solidFill>
            </a:endParaRPr>
          </a:p>
        </p:txBody>
      </p:sp>
      <p:pic>
        <p:nvPicPr>
          <p:cNvPr id="226" name="Google Shape;226;p15"/>
          <p:cNvPicPr preferRelativeResize="0"/>
          <p:nvPr/>
        </p:nvPicPr>
        <p:blipFill rotWithShape="1">
          <a:blip r:embed="rId4">
            <a:alphaModFix/>
          </a:blip>
          <a:srcRect/>
          <a:stretch/>
        </p:blipFill>
        <p:spPr>
          <a:xfrm>
            <a:off x="2760762" y="1172141"/>
            <a:ext cx="6616900" cy="49626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
          <p:cNvSpPr txBox="1"/>
          <p:nvPr/>
        </p:nvSpPr>
        <p:spPr>
          <a:xfrm>
            <a:off x="1562100" y="1033349"/>
            <a:ext cx="8691600" cy="4783898"/>
          </a:xfrm>
          <a:prstGeom prst="rect">
            <a:avLst/>
          </a:prstGeom>
          <a:solidFill>
            <a:srgbClr val="A5A5A5">
              <a:alpha val="57254"/>
            </a:srgb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Brian Koontz		  Program Manager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Jessica Quinn	 	  Registration and Compliance Coordinator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Margaret Foderaro        Inspection and Outreach Coordinator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Mindy Archuleta	  Administrative Assistant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Jeremy Aguirre	  Administrative Assistant</a:t>
            </a: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Rob Donald		  Certified Seed Trials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Laura Pottorff     	  Plant Health and Certification Section Chief</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Wondirad Gebru	  Plant Industry Assistant Division Director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Field Services	        20 Inspectors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Laboratory Services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87"/>
              <a:buFont typeface="Arial"/>
              <a:buNone/>
            </a:pPr>
            <a:endParaRPr sz="1687" b="0" i="0" u="none" strike="noStrike" cap="none">
              <a:solidFill>
                <a:srgbClr val="06080A"/>
              </a:solidFill>
              <a:latin typeface="Calibri"/>
              <a:ea typeface="Calibri"/>
              <a:cs typeface="Calibri"/>
              <a:sym typeface="Calibri"/>
            </a:endParaRPr>
          </a:p>
        </p:txBody>
      </p:sp>
      <p:sp>
        <p:nvSpPr>
          <p:cNvPr id="107" name="Google Shape;107;p2"/>
          <p:cNvSpPr txBox="1"/>
          <p:nvPr/>
        </p:nvSpPr>
        <p:spPr>
          <a:xfrm>
            <a:off x="737419" y="167148"/>
            <a:ext cx="111080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385623"/>
                </a:solidFill>
                <a:latin typeface="Calibri"/>
                <a:ea typeface="Calibri"/>
                <a:cs typeface="Calibri"/>
                <a:sym typeface="Calibri"/>
              </a:rPr>
              <a:t>Colorado Department of Agriculture, Industrial Hemp Program Staff</a:t>
            </a:r>
            <a:endParaRPr sz="1400" b="0" i="0" u="none" strike="noStrike" cap="none">
              <a:solidFill>
                <a:srgbClr val="000000"/>
              </a:solidFill>
              <a:latin typeface="Arial"/>
              <a:ea typeface="Arial"/>
              <a:cs typeface="Arial"/>
              <a:sym typeface="Arial"/>
            </a:endParaRPr>
          </a:p>
        </p:txBody>
      </p:sp>
      <p:grpSp>
        <p:nvGrpSpPr>
          <p:cNvPr id="108" name="Google Shape;108;p2"/>
          <p:cNvGrpSpPr/>
          <p:nvPr/>
        </p:nvGrpSpPr>
        <p:grpSpPr>
          <a:xfrm>
            <a:off x="0" y="6529589"/>
            <a:ext cx="12230636" cy="328411"/>
            <a:chOff x="0" y="6529589"/>
            <a:chExt cx="12230636" cy="328411"/>
          </a:xfrm>
        </p:grpSpPr>
        <p:sp>
          <p:nvSpPr>
            <p:cNvPr id="109" name="Google Shape;109;p2"/>
            <p:cNvSpPr/>
            <p:nvPr/>
          </p:nvSpPr>
          <p:spPr>
            <a:xfrm>
              <a:off x="0" y="6529589"/>
              <a:ext cx="12192000" cy="328411"/>
            </a:xfrm>
            <a:prstGeom prst="rect">
              <a:avLst/>
            </a:prstGeom>
            <a:solidFill>
              <a:srgbClr val="AEAB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0" name="Google Shape;110;p2"/>
            <p:cNvPicPr preferRelativeResize="0"/>
            <p:nvPr/>
          </p:nvPicPr>
          <p:blipFill rotWithShape="1">
            <a:blip r:embed="rId4">
              <a:alphaModFix/>
            </a:blip>
            <a:srcRect b="49098"/>
            <a:stretch/>
          </p:blipFill>
          <p:spPr>
            <a:xfrm>
              <a:off x="11392436" y="6569389"/>
              <a:ext cx="838200" cy="254712"/>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xfrm>
            <a:off x="1032050" y="210125"/>
            <a:ext cx="10515600" cy="26242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385623"/>
              </a:buClr>
              <a:buSzPts val="4410"/>
              <a:buFont typeface="Calibri"/>
              <a:buNone/>
            </a:pPr>
            <a:r>
              <a:rPr lang="en-US" sz="3968" dirty="0">
                <a:solidFill>
                  <a:srgbClr val="385623"/>
                </a:solidFill>
              </a:rPr>
              <a:t> </a:t>
            </a:r>
            <a:r>
              <a:rPr lang="en-US" sz="3563" dirty="0">
                <a:solidFill>
                  <a:srgbClr val="385623"/>
                </a:solidFill>
              </a:rPr>
              <a:t/>
            </a:r>
            <a:br>
              <a:rPr lang="en-US" sz="3563" dirty="0">
                <a:solidFill>
                  <a:srgbClr val="385623"/>
                </a:solidFill>
              </a:rPr>
            </a:br>
            <a:endParaRPr sz="1620" dirty="0">
              <a:solidFill>
                <a:srgbClr val="385623"/>
              </a:solidFill>
            </a:endParaRPr>
          </a:p>
        </p:txBody>
      </p:sp>
      <p:sp>
        <p:nvSpPr>
          <p:cNvPr id="117" name="Google Shape;117;p3"/>
          <p:cNvSpPr txBox="1">
            <a:spLocks noGrp="1"/>
          </p:cNvSpPr>
          <p:nvPr>
            <p:ph type="body" idx="1"/>
          </p:nvPr>
        </p:nvSpPr>
        <p:spPr>
          <a:xfrm>
            <a:off x="838200" y="2080998"/>
            <a:ext cx="10515600" cy="37431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 </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aphicFrame>
        <p:nvGraphicFramePr>
          <p:cNvPr id="118" name="Google Shape;118;p3"/>
          <p:cNvGraphicFramePr/>
          <p:nvPr/>
        </p:nvGraphicFramePr>
        <p:xfrm>
          <a:off x="953529" y="1868619"/>
          <a:ext cx="4121650" cy="3841570"/>
        </p:xfrm>
        <a:graphic>
          <a:graphicData uri="http://schemas.openxmlformats.org/drawingml/2006/table">
            <a:tbl>
              <a:tblPr firstRow="1" bandRow="1">
                <a:noFill/>
                <a:tableStyleId>{31140EAA-B2AF-4636-B650-E57C1F3FA4CA}</a:tableStyleId>
              </a:tblPr>
              <a:tblGrid>
                <a:gridCol w="2060825">
                  <a:extLst>
                    <a:ext uri="{9D8B030D-6E8A-4147-A177-3AD203B41FA5}">
                      <a16:colId xmlns:a16="http://schemas.microsoft.com/office/drawing/2014/main" val="20000"/>
                    </a:ext>
                  </a:extLst>
                </a:gridCol>
                <a:gridCol w="2060825">
                  <a:extLst>
                    <a:ext uri="{9D8B030D-6E8A-4147-A177-3AD203B41FA5}">
                      <a16:colId xmlns:a16="http://schemas.microsoft.com/office/drawing/2014/main" val="20001"/>
                    </a:ext>
                  </a:extLst>
                </a:gridCol>
              </a:tblGrid>
              <a:tr h="754650">
                <a:tc gridSpan="2">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solidFill>
                            <a:schemeClr val="dk1"/>
                          </a:solidFill>
                        </a:rPr>
                        <a:t>CURRENT REGISTRATION NUMBERS</a:t>
                      </a:r>
                      <a:endParaRPr sz="2400" b="1" u="none" strike="noStrike" cap="none">
                        <a:solidFill>
                          <a:schemeClr val="dk1"/>
                        </a:solidFill>
                      </a:endParaRPr>
                    </a:p>
                  </a:txBody>
                  <a:tcPr marL="91450" marR="91450" marT="45725" marB="45725">
                    <a:solidFill>
                      <a:srgbClr val="FBE4D4"/>
                    </a:solidFill>
                  </a:tcPr>
                </a:tc>
                <a:tc hMerge="1">
                  <a:txBody>
                    <a:bodyPr/>
                    <a:lstStyle/>
                    <a:p>
                      <a:endParaRPr lang="en-US"/>
                    </a:p>
                  </a:txBody>
                  <a:tcPr/>
                </a:tc>
                <a:extLst>
                  <a:ext uri="{0D108BD9-81ED-4DB2-BD59-A6C34878D82A}">
                    <a16:rowId xmlns:a16="http://schemas.microsoft.com/office/drawing/2014/main" val="10000"/>
                  </a:ext>
                </a:extLst>
              </a:tr>
              <a:tr h="7546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Active Registrations</a:t>
                      </a:r>
                      <a:endParaRPr sz="1800" b="1" u="none" strike="noStrike" cap="none">
                        <a:solidFill>
                          <a:schemeClr val="dk1"/>
                        </a:solidFill>
                      </a:endParaRPr>
                    </a:p>
                  </a:txBody>
                  <a:tcPr marL="91450" marR="91450" marT="45725" marB="45725">
                    <a:solidFill>
                      <a:srgbClr val="FBE4D4"/>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dk1"/>
                          </a:solidFill>
                        </a:rPr>
                        <a:t>2635</a:t>
                      </a:r>
                      <a:endParaRPr sz="1800" b="1" u="none" strike="noStrike" cap="none">
                        <a:solidFill>
                          <a:schemeClr val="dk1"/>
                        </a:solidFill>
                      </a:endParaRPr>
                    </a:p>
                  </a:txBody>
                  <a:tcPr marL="91450" marR="91450" marT="45725" marB="45725">
                    <a:solidFill>
                      <a:srgbClr val="FBE4D4"/>
                    </a:solidFill>
                  </a:tcPr>
                </a:tc>
                <a:extLst>
                  <a:ext uri="{0D108BD9-81ED-4DB2-BD59-A6C34878D82A}">
                    <a16:rowId xmlns:a16="http://schemas.microsoft.com/office/drawing/2014/main" val="10001"/>
                  </a:ext>
                </a:extLst>
              </a:tr>
              <a:tr h="7546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Registrants </a:t>
                      </a:r>
                      <a:endParaRPr sz="1800" b="1" u="none" strike="noStrike" cap="none"/>
                    </a:p>
                  </a:txBody>
                  <a:tcPr marL="91450" marR="91450" marT="45725" marB="45725">
                    <a:solidFill>
                      <a:srgbClr val="FBE4D4"/>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1950</a:t>
                      </a:r>
                      <a:endParaRPr sz="1800" b="1" u="none" strike="noStrike" cap="none"/>
                    </a:p>
                  </a:txBody>
                  <a:tcPr marL="91450" marR="91450" marT="45725" marB="45725">
                    <a:solidFill>
                      <a:srgbClr val="FBE4D4"/>
                    </a:solidFill>
                  </a:tcPr>
                </a:tc>
                <a:extLst>
                  <a:ext uri="{0D108BD9-81ED-4DB2-BD59-A6C34878D82A}">
                    <a16:rowId xmlns:a16="http://schemas.microsoft.com/office/drawing/2014/main" val="10002"/>
                  </a:ext>
                </a:extLst>
              </a:tr>
              <a:tr h="7546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Registered Acres</a:t>
                      </a:r>
                      <a:endParaRPr sz="1800" b="1" u="none" strike="noStrike" cap="none"/>
                    </a:p>
                  </a:txBody>
                  <a:tcPr marL="91450" marR="91450" marT="45725" marB="45725">
                    <a:solidFill>
                      <a:srgbClr val="FBE4D4"/>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88743</a:t>
                      </a:r>
                      <a:endParaRPr sz="1800" b="1" u="none" strike="noStrike" cap="none"/>
                    </a:p>
                  </a:txBody>
                  <a:tcPr marL="91450" marR="91450" marT="45725" marB="45725">
                    <a:solidFill>
                      <a:srgbClr val="FBE4D4"/>
                    </a:solidFill>
                  </a:tcPr>
                </a:tc>
                <a:extLst>
                  <a:ext uri="{0D108BD9-81ED-4DB2-BD59-A6C34878D82A}">
                    <a16:rowId xmlns:a16="http://schemas.microsoft.com/office/drawing/2014/main" val="10003"/>
                  </a:ext>
                </a:extLst>
              </a:tr>
              <a:tr h="7546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Registered Square Feet</a:t>
                      </a:r>
                      <a:endParaRPr sz="1800" b="1" u="none" strike="noStrike" cap="none"/>
                    </a:p>
                  </a:txBody>
                  <a:tcPr marL="91450" marR="91450" marT="45725" marB="45725">
                    <a:solidFill>
                      <a:srgbClr val="FBE4D4"/>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15.4 Million </a:t>
                      </a:r>
                      <a:endParaRPr sz="1800" b="1" u="none" strike="noStrike" cap="none"/>
                    </a:p>
                  </a:txBody>
                  <a:tcPr marL="91450" marR="91450" marT="45725" marB="45725">
                    <a:solidFill>
                      <a:srgbClr val="FBE4D4"/>
                    </a:solidFill>
                  </a:tcPr>
                </a:tc>
                <a:extLst>
                  <a:ext uri="{0D108BD9-81ED-4DB2-BD59-A6C34878D82A}">
                    <a16:rowId xmlns:a16="http://schemas.microsoft.com/office/drawing/2014/main" val="10004"/>
                  </a:ext>
                </a:extLst>
              </a:tr>
            </a:tbl>
          </a:graphicData>
        </a:graphic>
      </p:graphicFrame>
      <p:graphicFrame>
        <p:nvGraphicFramePr>
          <p:cNvPr id="119" name="Google Shape;119;p3"/>
          <p:cNvGraphicFramePr/>
          <p:nvPr/>
        </p:nvGraphicFramePr>
        <p:xfrm>
          <a:off x="5751973" y="1458471"/>
          <a:ext cx="5601827" cy="4251668"/>
        </p:xfrm>
        <a:graphic>
          <a:graphicData uri="http://schemas.openxmlformats.org/drawingml/2006/chart">
            <c:chart xmlns:c="http://schemas.openxmlformats.org/drawingml/2006/chart" xmlns:r="http://schemas.openxmlformats.org/officeDocument/2006/relationships" r:id="rId4"/>
          </a:graphicData>
        </a:graphic>
      </p:graphicFrame>
      <p:sp>
        <p:nvSpPr>
          <p:cNvPr id="120" name="Google Shape;120;p3"/>
          <p:cNvSpPr txBox="1"/>
          <p:nvPr/>
        </p:nvSpPr>
        <p:spPr>
          <a:xfrm>
            <a:off x="3722925" y="1095126"/>
            <a:ext cx="5561100" cy="363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385623"/>
                </a:solidFill>
                <a:latin typeface="Calibri"/>
                <a:ea typeface="Calibri"/>
                <a:cs typeface="Calibri"/>
                <a:sym typeface="Calibri"/>
              </a:rPr>
              <a:t>REGISTRATIONS ISSUED AND NUMBER OF REGISTRANTS</a:t>
            </a:r>
            <a:endParaRPr sz="1400" b="0" i="0" u="none" strike="noStrike" cap="none">
              <a:solidFill>
                <a:srgbClr val="000000"/>
              </a:solidFill>
              <a:latin typeface="Arial"/>
              <a:ea typeface="Arial"/>
              <a:cs typeface="Arial"/>
              <a:sym typeface="Arial"/>
            </a:endParaRPr>
          </a:p>
        </p:txBody>
      </p:sp>
      <p:sp>
        <p:nvSpPr>
          <p:cNvPr id="121" name="Google Shape;121;p3"/>
          <p:cNvSpPr txBox="1"/>
          <p:nvPr/>
        </p:nvSpPr>
        <p:spPr>
          <a:xfrm>
            <a:off x="494173" y="194525"/>
            <a:ext cx="10515600" cy="770988"/>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6"/>
              </a:buClr>
              <a:buSzPts val="2730"/>
              <a:buFont typeface="Calibri"/>
              <a:buNone/>
            </a:pPr>
            <a:r>
              <a:rPr lang="en-US" sz="4000" b="0" i="0" u="none" strike="noStrike" cap="none" dirty="0">
                <a:solidFill>
                  <a:schemeClr val="accent6"/>
                </a:solidFill>
                <a:latin typeface="Calibri"/>
                <a:ea typeface="Calibri"/>
                <a:cs typeface="Calibri"/>
                <a:sym typeface="Calibri"/>
              </a:rPr>
              <a:t>GROWTH OF PROGRAM</a:t>
            </a:r>
            <a:endParaRPr sz="2400" b="0" i="0" u="none" strike="noStrike" cap="none" dirty="0">
              <a:solidFill>
                <a:schemeClr val="accent6"/>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5"/>
        <p:cNvGrpSpPr/>
        <p:nvPr/>
      </p:nvGrpSpPr>
      <p:grpSpPr>
        <a:xfrm>
          <a:off x="0" y="0"/>
          <a:ext cx="0" cy="0"/>
          <a:chOff x="0" y="0"/>
          <a:chExt cx="0" cy="0"/>
        </a:xfrm>
      </p:grpSpPr>
      <p:graphicFrame>
        <p:nvGraphicFramePr>
          <p:cNvPr id="126" name="Google Shape;126;p4"/>
          <p:cNvGraphicFramePr/>
          <p:nvPr/>
        </p:nvGraphicFramePr>
        <p:xfrm>
          <a:off x="2174025" y="1381475"/>
          <a:ext cx="7696800" cy="4983300"/>
        </p:xfrm>
        <a:graphic>
          <a:graphicData uri="http://schemas.openxmlformats.org/drawingml/2006/chart">
            <c:chart xmlns:c="http://schemas.openxmlformats.org/drawingml/2006/chart" xmlns:r="http://schemas.openxmlformats.org/officeDocument/2006/relationships" r:id="rId4"/>
          </a:graphicData>
        </a:graphic>
      </p:graphicFrame>
      <p:sp>
        <p:nvSpPr>
          <p:cNvPr id="127" name="Google Shape;127;p4"/>
          <p:cNvSpPr txBox="1"/>
          <p:nvPr/>
        </p:nvSpPr>
        <p:spPr>
          <a:xfrm>
            <a:off x="4581330" y="6195527"/>
            <a:ext cx="426408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**Rounded to nearest hundred</a:t>
            </a:r>
            <a:endParaRPr sz="1400" b="0" i="0" u="none" strike="noStrike" cap="none">
              <a:solidFill>
                <a:srgbClr val="000000"/>
              </a:solidFill>
              <a:latin typeface="Arial"/>
              <a:ea typeface="Arial"/>
              <a:cs typeface="Arial"/>
              <a:sym typeface="Arial"/>
            </a:endParaRPr>
          </a:p>
        </p:txBody>
      </p:sp>
      <p:sp>
        <p:nvSpPr>
          <p:cNvPr id="128" name="Google Shape;128;p4"/>
          <p:cNvSpPr txBox="1"/>
          <p:nvPr/>
        </p:nvSpPr>
        <p:spPr>
          <a:xfrm>
            <a:off x="838200" y="79700"/>
            <a:ext cx="10515600" cy="1005388"/>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385623"/>
              </a:buClr>
              <a:buSzPts val="4777"/>
              <a:buFont typeface="Calibri"/>
              <a:buNone/>
            </a:pPr>
            <a:r>
              <a:rPr lang="en-US" sz="4777" dirty="0">
                <a:solidFill>
                  <a:srgbClr val="385623"/>
                </a:solidFill>
                <a:latin typeface="Calibri"/>
                <a:ea typeface="Calibri"/>
                <a:cs typeface="Calibri"/>
                <a:sym typeface="Calibri"/>
              </a:rPr>
              <a:t>Acres Planted Continues to Grow</a:t>
            </a:r>
            <a:r>
              <a:rPr lang="en-US" sz="4777" b="0" i="0" u="none" strike="noStrike" cap="none" dirty="0">
                <a:solidFill>
                  <a:srgbClr val="385623"/>
                </a:solidFill>
                <a:latin typeface="Calibri"/>
                <a:ea typeface="Calibri"/>
                <a:cs typeface="Calibri"/>
                <a:sym typeface="Calibri"/>
              </a:rPr>
              <a:t> </a:t>
            </a:r>
            <a:r>
              <a:rPr lang="en-US" sz="4290" b="0" i="0" u="none" strike="noStrike" cap="none" dirty="0">
                <a:solidFill>
                  <a:srgbClr val="385623"/>
                </a:solidFill>
                <a:latin typeface="Calibri"/>
                <a:ea typeface="Calibri"/>
                <a:cs typeface="Calibri"/>
                <a:sym typeface="Calibri"/>
              </a:rPr>
              <a:t/>
            </a:r>
            <a:br>
              <a:rPr lang="en-US" sz="4290" b="0" i="0" u="none" strike="noStrike" cap="none" dirty="0">
                <a:solidFill>
                  <a:srgbClr val="385623"/>
                </a:solidFill>
                <a:latin typeface="Calibri"/>
                <a:ea typeface="Calibri"/>
                <a:cs typeface="Calibri"/>
                <a:sym typeface="Calibri"/>
              </a:rPr>
            </a:br>
            <a:endParaRPr sz="1950" b="0" i="0" u="none" strike="noStrike" cap="none" dirty="0">
              <a:solidFill>
                <a:srgbClr val="385623"/>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graphicFrame>
        <p:nvGraphicFramePr>
          <p:cNvPr id="133" name="Google Shape;133;p5"/>
          <p:cNvGraphicFramePr/>
          <p:nvPr/>
        </p:nvGraphicFramePr>
        <p:xfrm>
          <a:off x="914400" y="3883900"/>
          <a:ext cx="4664400" cy="2600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4" name="Google Shape;134;p5"/>
          <p:cNvGraphicFramePr/>
          <p:nvPr/>
        </p:nvGraphicFramePr>
        <p:xfrm>
          <a:off x="5902036" y="3823855"/>
          <a:ext cx="4738255" cy="260080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5" name="Google Shape;135;p5"/>
          <p:cNvGraphicFramePr/>
          <p:nvPr/>
        </p:nvGraphicFramePr>
        <p:xfrm>
          <a:off x="1246911" y="267855"/>
          <a:ext cx="9393380" cy="35560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6"/>
          <p:cNvPicPr preferRelativeResize="0"/>
          <p:nvPr/>
        </p:nvPicPr>
        <p:blipFill rotWithShape="1">
          <a:blip r:embed="rId3">
            <a:alphaModFix/>
          </a:blip>
          <a:srcRect/>
          <a:stretch/>
        </p:blipFill>
        <p:spPr>
          <a:xfrm>
            <a:off x="1022888" y="0"/>
            <a:ext cx="10011905" cy="656482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g7c753f3659_0_3"/>
          <p:cNvSpPr txBox="1">
            <a:spLocks noGrp="1"/>
          </p:cNvSpPr>
          <p:nvPr>
            <p:ph type="title"/>
          </p:nvPr>
        </p:nvSpPr>
        <p:spPr>
          <a:xfrm>
            <a:off x="1485900" y="198800"/>
            <a:ext cx="9126900" cy="1044784"/>
          </a:xfrm>
          <a:prstGeom prst="rect">
            <a:avLst/>
          </a:prstGeom>
          <a:noFill/>
          <a:ln>
            <a:noFill/>
          </a:ln>
        </p:spPr>
        <p:txBody>
          <a:bodyPr spcFirstLastPara="1" wrap="square" lIns="63300" tIns="31600" rIns="63300" bIns="31600" anchor="t" anchorCtr="0">
            <a:noAutofit/>
          </a:bodyPr>
          <a:lstStyle/>
          <a:p>
            <a:pPr marL="0" lvl="0" indent="0" algn="ctr" rtl="0">
              <a:lnSpc>
                <a:spcPct val="90000"/>
              </a:lnSpc>
              <a:spcBef>
                <a:spcPts val="0"/>
              </a:spcBef>
              <a:spcAft>
                <a:spcPts val="0"/>
              </a:spcAft>
              <a:buClr>
                <a:schemeClr val="accent6"/>
              </a:buClr>
              <a:buSzPts val="3037"/>
              <a:buFont typeface="Calibri"/>
              <a:buNone/>
            </a:pPr>
            <a:r>
              <a:rPr lang="en-US" sz="4800" b="1" dirty="0">
                <a:solidFill>
                  <a:schemeClr val="accent6"/>
                </a:solidFill>
              </a:rPr>
              <a:t>Current State Initiatives</a:t>
            </a:r>
            <a:endParaRPr sz="6600" dirty="0"/>
          </a:p>
        </p:txBody>
      </p:sp>
      <p:sp>
        <p:nvSpPr>
          <p:cNvPr id="151" name="Google Shape;151;g7c753f3659_0_3"/>
          <p:cNvSpPr txBox="1">
            <a:spLocks noGrp="1"/>
          </p:cNvSpPr>
          <p:nvPr>
            <p:ph type="body" idx="1"/>
          </p:nvPr>
        </p:nvSpPr>
        <p:spPr>
          <a:xfrm>
            <a:off x="235950" y="1389888"/>
            <a:ext cx="11720100" cy="3767328"/>
          </a:xfrm>
          <a:prstGeom prst="rect">
            <a:avLst/>
          </a:prstGeom>
          <a:noFill/>
          <a:ln>
            <a:noFill/>
          </a:ln>
        </p:spPr>
        <p:txBody>
          <a:bodyPr spcFirstLastPara="1" wrap="square" lIns="63300" tIns="31600" rIns="63300" bIns="31600" anchor="t" anchorCtr="0">
            <a:noAutofit/>
          </a:bodyPr>
          <a:lstStyle/>
          <a:p>
            <a:pPr marL="228600" lvl="0" indent="-228600" algn="l" rtl="0">
              <a:lnSpc>
                <a:spcPct val="125000"/>
              </a:lnSpc>
              <a:spcBef>
                <a:spcPts val="0"/>
              </a:spcBef>
              <a:spcAft>
                <a:spcPts val="0"/>
              </a:spcAft>
              <a:buSzPts val="2800"/>
              <a:buChar char="•"/>
            </a:pPr>
            <a:r>
              <a:rPr lang="en-US" sz="3600" dirty="0"/>
              <a:t>Colorado Hemp Advancement &amp; Management Plan (CHAMP)</a:t>
            </a:r>
            <a:endParaRPr sz="3600" dirty="0"/>
          </a:p>
          <a:p>
            <a:pPr marL="228600" lvl="0" indent="-228600" algn="l" rtl="0">
              <a:lnSpc>
                <a:spcPct val="125000"/>
              </a:lnSpc>
              <a:spcBef>
                <a:spcPts val="1000"/>
              </a:spcBef>
              <a:spcAft>
                <a:spcPts val="0"/>
              </a:spcAft>
              <a:buSzPts val="2800"/>
              <a:buChar char="•"/>
            </a:pPr>
            <a:r>
              <a:rPr lang="en-US" sz="3600" dirty="0"/>
              <a:t>USDA Interim Final Rule Comments</a:t>
            </a:r>
          </a:p>
          <a:p>
            <a:pPr marL="228600" lvl="0" indent="-228600" algn="l" rtl="0">
              <a:lnSpc>
                <a:spcPct val="125000"/>
              </a:lnSpc>
              <a:spcBef>
                <a:spcPts val="1000"/>
              </a:spcBef>
              <a:spcAft>
                <a:spcPts val="0"/>
              </a:spcAft>
              <a:buSzPts val="2800"/>
              <a:buChar char="•"/>
            </a:pPr>
            <a:r>
              <a:rPr lang="en-US" sz="3600" dirty="0"/>
              <a:t>Submission of State Plan to USDA</a:t>
            </a:r>
            <a:r>
              <a:rPr lang="en-US" dirty="0"/>
              <a:t/>
            </a:r>
            <a:br>
              <a:rPr lang="en-US" dirty="0"/>
            </a:br>
            <a:endParaRPr sz="2800" b="1" dirty="0">
              <a:solidFill>
                <a:srgbClr val="38562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6da57ce6f3_0_0"/>
          <p:cNvSpPr txBox="1">
            <a:spLocks noGrp="1"/>
          </p:cNvSpPr>
          <p:nvPr>
            <p:ph type="title"/>
          </p:nvPr>
        </p:nvSpPr>
        <p:spPr>
          <a:xfrm>
            <a:off x="595312" y="375052"/>
            <a:ext cx="10287000" cy="878700"/>
          </a:xfrm>
          <a:prstGeom prst="rect">
            <a:avLst/>
          </a:prstGeom>
          <a:noFill/>
          <a:ln>
            <a:noFill/>
          </a:ln>
        </p:spPr>
        <p:txBody>
          <a:bodyPr spcFirstLastPara="1" wrap="square" lIns="63300" tIns="31600" rIns="63300" bIns="31600" anchor="t" anchorCtr="0">
            <a:noAutofit/>
          </a:bodyPr>
          <a:lstStyle/>
          <a:p>
            <a:pPr marL="0" lvl="0" indent="0" algn="ctr" rtl="0">
              <a:lnSpc>
                <a:spcPct val="90000"/>
              </a:lnSpc>
              <a:spcBef>
                <a:spcPts val="0"/>
              </a:spcBef>
              <a:spcAft>
                <a:spcPts val="0"/>
              </a:spcAft>
              <a:buSzPts val="4200"/>
              <a:buNone/>
            </a:pPr>
            <a:r>
              <a:rPr lang="en-US" sz="6000">
                <a:solidFill>
                  <a:srgbClr val="38761D"/>
                </a:solidFill>
                <a:highlight>
                  <a:schemeClr val="lt1"/>
                </a:highlight>
              </a:rPr>
              <a:t>CHAMP Updates</a:t>
            </a:r>
            <a:endParaRPr sz="6000">
              <a:solidFill>
                <a:srgbClr val="38761D"/>
              </a:solidFill>
              <a:highlight>
                <a:schemeClr val="lt1"/>
              </a:highlight>
            </a:endParaRPr>
          </a:p>
        </p:txBody>
      </p:sp>
      <p:sp>
        <p:nvSpPr>
          <p:cNvPr id="194" name="Google Shape;194;g6da57ce6f3_0_0"/>
          <p:cNvSpPr txBox="1">
            <a:spLocks noGrp="1"/>
          </p:cNvSpPr>
          <p:nvPr>
            <p:ph type="body" idx="1"/>
          </p:nvPr>
        </p:nvSpPr>
        <p:spPr>
          <a:xfrm>
            <a:off x="610195" y="1339455"/>
            <a:ext cx="10287000" cy="4607700"/>
          </a:xfrm>
          <a:prstGeom prst="rect">
            <a:avLst/>
          </a:prstGeom>
          <a:noFill/>
          <a:ln>
            <a:noFill/>
          </a:ln>
        </p:spPr>
        <p:txBody>
          <a:bodyPr spcFirstLastPara="1" wrap="square" lIns="63300" tIns="31600" rIns="63300" bIns="31600" anchor="t" anchorCtr="0">
            <a:noAutofit/>
          </a:bodyPr>
          <a:lstStyle/>
          <a:p>
            <a:pPr marL="0" lvl="0" indent="0" algn="l" rtl="0">
              <a:lnSpc>
                <a:spcPct val="90000"/>
              </a:lnSpc>
              <a:spcBef>
                <a:spcPts val="1000"/>
              </a:spcBef>
              <a:spcAft>
                <a:spcPts val="0"/>
              </a:spcAft>
              <a:buSzPts val="2800"/>
              <a:buNone/>
            </a:pPr>
            <a:endParaRPr/>
          </a:p>
          <a:p>
            <a:pPr marL="0" lvl="0" indent="0" algn="l" rtl="0">
              <a:lnSpc>
                <a:spcPct val="90000"/>
              </a:lnSpc>
              <a:spcBef>
                <a:spcPts val="1000"/>
              </a:spcBef>
              <a:spcAft>
                <a:spcPts val="0"/>
              </a:spcAft>
              <a:buSzPts val="2800"/>
              <a:buNone/>
            </a:pPr>
            <a:r>
              <a:rPr lang="en-US"/>
              <a:t>               Colorado Hemp Advancement &amp; Management Plan</a:t>
            </a:r>
            <a:endParaRPr/>
          </a:p>
        </p:txBody>
      </p:sp>
      <p:pic>
        <p:nvPicPr>
          <p:cNvPr id="195" name="Google Shape;195;g6da57ce6f3_0_0"/>
          <p:cNvPicPr preferRelativeResize="0"/>
          <p:nvPr/>
        </p:nvPicPr>
        <p:blipFill rotWithShape="1">
          <a:blip r:embed="rId3">
            <a:alphaModFix/>
          </a:blip>
          <a:srcRect/>
          <a:stretch/>
        </p:blipFill>
        <p:spPr>
          <a:xfrm>
            <a:off x="513125" y="1339450"/>
            <a:ext cx="10790210" cy="4803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F248-7517-2A40-B65E-AA3A5B42C0EC}"/>
              </a:ext>
            </a:extLst>
          </p:cNvPr>
          <p:cNvSpPr>
            <a:spLocks noGrp="1"/>
          </p:cNvSpPr>
          <p:nvPr>
            <p:ph type="title"/>
          </p:nvPr>
        </p:nvSpPr>
        <p:spPr/>
        <p:txBody>
          <a:bodyPr>
            <a:normAutofit fontScale="90000"/>
          </a:bodyPr>
          <a:lstStyle/>
          <a:p>
            <a:r>
              <a:rPr lang="en-US" dirty="0"/>
              <a:t>The CHAMP Initiative</a:t>
            </a:r>
            <a:br>
              <a:rPr lang="en-US" dirty="0"/>
            </a:br>
            <a:endParaRPr lang="en-US" dirty="0"/>
          </a:p>
        </p:txBody>
      </p:sp>
      <p:sp>
        <p:nvSpPr>
          <p:cNvPr id="3" name="Text Placeholder 2">
            <a:extLst>
              <a:ext uri="{FF2B5EF4-FFF2-40B4-BE49-F238E27FC236}">
                <a16:creationId xmlns:a16="http://schemas.microsoft.com/office/drawing/2014/main" id="{9A711630-D3D1-1F46-924A-EDE505D937FD}"/>
              </a:ext>
            </a:extLst>
          </p:cNvPr>
          <p:cNvSpPr>
            <a:spLocks noGrp="1"/>
          </p:cNvSpPr>
          <p:nvPr>
            <p:ph type="body" idx="1"/>
          </p:nvPr>
        </p:nvSpPr>
        <p:spPr>
          <a:xfrm>
            <a:off x="610194" y="1036321"/>
            <a:ext cx="11240429" cy="4910854"/>
          </a:xfrm>
        </p:spPr>
        <p:txBody>
          <a:bodyPr>
            <a:normAutofit fontScale="92500" lnSpcReduction="20000"/>
          </a:bodyPr>
          <a:lstStyle/>
          <a:p>
            <a:r>
              <a:rPr lang="en-US" dirty="0"/>
              <a:t>The Colorado Department of Agriculture is partnering with leading state, local, and tribal agencies, as well as industry experts in cultivation, testing, research, processing, finance and economics to establish a statewide initiative known as the Colorado Hemp Advancement and Management Plan (CHAMP).</a:t>
            </a:r>
          </a:p>
          <a:p>
            <a:r>
              <a:rPr lang="en-US" dirty="0"/>
              <a:t>The CHAMP initiative is a </a:t>
            </a:r>
            <a:r>
              <a:rPr lang="en-US" dirty="0">
                <a:highlight>
                  <a:srgbClr val="FFFF00"/>
                </a:highlight>
              </a:rPr>
              <a:t>broad stakeholder effort</a:t>
            </a:r>
            <a:r>
              <a:rPr lang="en-US" dirty="0"/>
              <a:t>. A key objective is to define a well structured supply chain for hemp in order to establish a strong market for the state’s farming communities.</a:t>
            </a:r>
          </a:p>
          <a:p>
            <a:r>
              <a:rPr lang="en-US" dirty="0"/>
              <a:t>The CHAMP initiative is a year-long project that will conclude with the publishing of the CHAMP Report in spring 2020.</a:t>
            </a:r>
          </a:p>
          <a:p>
            <a:r>
              <a:rPr lang="en-US" dirty="0"/>
              <a:t>The collaborative effort includes CDA, the Governor's Office, Department of Public Health and Environment, Department of Revenue, Department of Regulatory Agencies, Office of Economic Development and International Trade, Department of Public Safety, Colorado Commission of Indian Affairs, Department of Higher Education, local governments and industry experts.</a:t>
            </a:r>
          </a:p>
          <a:p>
            <a:endParaRPr lang="en-US" dirty="0"/>
          </a:p>
        </p:txBody>
      </p:sp>
    </p:spTree>
    <p:extLst>
      <p:ext uri="{BB962C8B-B14F-4D97-AF65-F5344CB8AC3E}">
        <p14:creationId xmlns:p14="http://schemas.microsoft.com/office/powerpoint/2010/main" val="2548827224"/>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383</Words>
  <Application>Microsoft Office PowerPoint</Application>
  <PresentationFormat>Widescreen</PresentationFormat>
  <Paragraphs>72</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Rockwell</vt:lpstr>
      <vt:lpstr>Arial</vt:lpstr>
      <vt:lpstr>Calibri</vt:lpstr>
      <vt:lpstr>1_Office Theme</vt:lpstr>
      <vt:lpstr>PowerPoint Presentation</vt:lpstr>
      <vt:lpstr>PowerPoint Presentation</vt:lpstr>
      <vt:lpstr>  </vt:lpstr>
      <vt:lpstr>PowerPoint Presentation</vt:lpstr>
      <vt:lpstr>PowerPoint Presentation</vt:lpstr>
      <vt:lpstr>PowerPoint Presentation</vt:lpstr>
      <vt:lpstr>Current State Initiatives</vt:lpstr>
      <vt:lpstr>CHAMP Updates</vt:lpstr>
      <vt:lpstr>The CHAMP Initiative </vt:lpstr>
      <vt:lpstr>CHAMP - Hemp Supply Chain</vt:lpstr>
      <vt:lpstr>Challenges Facing Colorado’s Hemp Industry</vt:lpstr>
      <vt:lpstr>Key Colorado Concerns about USDA’s Interim Final Rule (IFR)</vt:lpstr>
      <vt:lpstr>Questions? steve.silverman@state.co.us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Quinn, Jessica</dc:creator>
  <cp:lastModifiedBy>Beverly Zubke</cp:lastModifiedBy>
  <cp:revision>7</cp:revision>
  <dcterms:created xsi:type="dcterms:W3CDTF">2019-10-25T17:52:11Z</dcterms:created>
  <dcterms:modified xsi:type="dcterms:W3CDTF">2020-02-18T23:21:02Z</dcterms:modified>
</cp:coreProperties>
</file>