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0" r:id="rId1"/>
    <p:sldMasterId id="2147483805" r:id="rId2"/>
    <p:sldMasterId id="2147483817" r:id="rId3"/>
    <p:sldMasterId id="2147483830" r:id="rId4"/>
    <p:sldMasterId id="2147483838" r:id="rId5"/>
  </p:sldMasterIdLst>
  <p:notesMasterIdLst>
    <p:notesMasterId r:id="rId18"/>
  </p:notesMasterIdLst>
  <p:handoutMasterIdLst>
    <p:handoutMasterId r:id="rId19"/>
  </p:handoutMasterIdLst>
  <p:sldIdLst>
    <p:sldId id="536" r:id="rId6"/>
    <p:sldId id="1477" r:id="rId7"/>
    <p:sldId id="640" r:id="rId8"/>
    <p:sldId id="1487" r:id="rId9"/>
    <p:sldId id="1478" r:id="rId10"/>
    <p:sldId id="1476" r:id="rId11"/>
    <p:sldId id="1436" r:id="rId12"/>
    <p:sldId id="1483" r:id="rId13"/>
    <p:sldId id="1435" r:id="rId14"/>
    <p:sldId id="1486" r:id="rId15"/>
    <p:sldId id="1482" r:id="rId16"/>
    <p:sldId id="1438" r:id="rId17"/>
  </p:sldIdLst>
  <p:sldSz cx="12192000" cy="68580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 userDrawn="1">
          <p15:clr>
            <a:srgbClr val="A4A3A4"/>
          </p15:clr>
        </p15:guide>
        <p15:guide id="2" pos="264" userDrawn="1">
          <p15:clr>
            <a:srgbClr val="A4A3A4"/>
          </p15:clr>
        </p15:guide>
      </p15:sldGuideLst>
    </p:ext>
    <p:ext uri="{2D200454-40CA-4A62-9FC3-DE9A4176ACB9}">
      <p15:notesGuideLst xmlns:p15="http://schemas.microsoft.com/office/powerpoint/2012/main">
        <p15:guide id="1" orient="horz" pos="2952">
          <p15:clr>
            <a:srgbClr val="A4A3A4"/>
          </p15:clr>
        </p15:guide>
        <p15:guide id="2" pos="223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5006"/>
    <a:srgbClr val="FFCCCC"/>
    <a:srgbClr val="E0860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18" autoAdjust="0"/>
    <p:restoredTop sz="93969" autoAdjust="0"/>
  </p:normalViewPr>
  <p:slideViewPr>
    <p:cSldViewPr snapToGrid="0">
      <p:cViewPr>
        <p:scale>
          <a:sx n="70" d="100"/>
          <a:sy n="70" d="100"/>
        </p:scale>
        <p:origin x="854" y="139"/>
      </p:cViewPr>
      <p:guideLst>
        <p:guide orient="horz" pos="235"/>
        <p:guide pos="264"/>
      </p:guideLst>
    </p:cSldViewPr>
  </p:slideViewPr>
  <p:outlineViewPr>
    <p:cViewPr>
      <p:scale>
        <a:sx n="33" d="100"/>
        <a:sy n="33" d="100"/>
      </p:scale>
      <p:origin x="0" y="-442"/>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1" d="100"/>
          <a:sy n="61" d="100"/>
        </p:scale>
        <p:origin x="3125" y="58"/>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U.S. SAF Procurements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2"/>
          <c:order val="1"/>
          <c:tx>
            <c:strRef>
              <c:f>'Data Set for Graph'!$C$4</c:f>
              <c:strCache>
                <c:ptCount val="1"/>
                <c:pt idx="0">
                  <c:v>Government</c:v>
                </c:pt>
              </c:strCache>
            </c:strRef>
          </c:tx>
          <c:spPr>
            <a:solidFill>
              <a:srgbClr val="FF0000"/>
            </a:solidFill>
            <a:ln>
              <a:noFill/>
            </a:ln>
            <a:effectLst/>
          </c:spPr>
          <c:invertIfNegative val="0"/>
          <c:cat>
            <c:numRef>
              <c:f>'Data Set for Graph'!$B$5:$B$19</c:f>
              <c:numCache>
                <c:formatCode>General</c:formatCode>
                <c:ptCount val="15"/>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numCache>
            </c:numRef>
          </c:cat>
          <c:val>
            <c:numRef>
              <c:f>'Data Set for Graph'!$C$5:$C$19</c:f>
              <c:numCache>
                <c:formatCode>0.000000</c:formatCode>
                <c:ptCount val="15"/>
                <c:pt idx="0">
                  <c:v>0.315</c:v>
                </c:pt>
                <c:pt idx="1">
                  <c:v>0.39500000000000002</c:v>
                </c:pt>
                <c:pt idx="2">
                  <c:v>0.24149999999999999</c:v>
                </c:pt>
                <c:pt idx="3">
                  <c:v>0.38495000000000001</c:v>
                </c:pt>
                <c:pt idx="4">
                  <c:v>0.11550000000000001</c:v>
                </c:pt>
                <c:pt idx="5">
                  <c:v>4.9599999999999998E-2</c:v>
                </c:pt>
                <c:pt idx="6">
                  <c:v>3.7100000000000001E-2</c:v>
                </c:pt>
                <c:pt idx="7">
                  <c:v>3.6131000000000003E-2</c:v>
                </c:pt>
                <c:pt idx="8">
                  <c:v>7.4918999999999999E-2</c:v>
                </c:pt>
                <c:pt idx="11">
                  <c:v>3.2890000000000003E-2</c:v>
                </c:pt>
              </c:numCache>
            </c:numRef>
          </c:val>
          <c:extLst>
            <c:ext xmlns:c16="http://schemas.microsoft.com/office/drawing/2014/chart" uri="{C3380CC4-5D6E-409C-BE32-E72D297353CC}">
              <c16:uniqueId val="{00000000-5CCD-4223-A33C-8AF7B708F9B9}"/>
            </c:ext>
          </c:extLst>
        </c:ser>
        <c:ser>
          <c:idx val="1"/>
          <c:order val="2"/>
          <c:tx>
            <c:strRef>
              <c:f>'Data Set for Graph'!$D$4</c:f>
              <c:strCache>
                <c:ptCount val="1"/>
                <c:pt idx="0">
                  <c:v>Commercial</c:v>
                </c:pt>
              </c:strCache>
            </c:strRef>
          </c:tx>
          <c:spPr>
            <a:solidFill>
              <a:srgbClr val="92D050"/>
            </a:solidFill>
            <a:ln>
              <a:noFill/>
            </a:ln>
            <a:effectLst/>
          </c:spPr>
          <c:invertIfNegative val="0"/>
          <c:cat>
            <c:numRef>
              <c:f>'Data Set for Graph'!$B$5:$B$19</c:f>
              <c:numCache>
                <c:formatCode>General</c:formatCode>
                <c:ptCount val="15"/>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numCache>
            </c:numRef>
          </c:cat>
          <c:val>
            <c:numRef>
              <c:f>'Data Set for Graph'!$D$5:$D$19</c:f>
              <c:numCache>
                <c:formatCode>General</c:formatCode>
                <c:ptCount val="15"/>
                <c:pt idx="4" formatCode="0.000000">
                  <c:v>2.9399999999999999E-2</c:v>
                </c:pt>
                <c:pt idx="6" formatCode="0.000000">
                  <c:v>8.0100000000000005E-2</c:v>
                </c:pt>
                <c:pt idx="9" formatCode="0.000000">
                  <c:v>1.1018490000000001</c:v>
                </c:pt>
                <c:pt idx="10" formatCode="0.000000">
                  <c:v>1.741017</c:v>
                </c:pt>
                <c:pt idx="11" formatCode="0.000000">
                  <c:v>1.8281780000000001</c:v>
                </c:pt>
                <c:pt idx="12" formatCode="0.000000">
                  <c:v>2.4250479999999999</c:v>
                </c:pt>
                <c:pt idx="13" formatCode="0.000000">
                  <c:v>4.6083790000000002</c:v>
                </c:pt>
                <c:pt idx="14" formatCode="0.000000">
                  <c:v>4.7119679999999997</c:v>
                </c:pt>
              </c:numCache>
            </c:numRef>
          </c:val>
          <c:extLst>
            <c:ext xmlns:c16="http://schemas.microsoft.com/office/drawing/2014/chart" uri="{C3380CC4-5D6E-409C-BE32-E72D297353CC}">
              <c16:uniqueId val="{00000001-5CCD-4223-A33C-8AF7B708F9B9}"/>
            </c:ext>
          </c:extLst>
        </c:ser>
        <c:dLbls>
          <c:showLegendKey val="0"/>
          <c:showVal val="0"/>
          <c:showCatName val="0"/>
          <c:showSerName val="0"/>
          <c:showPercent val="0"/>
          <c:showBubbleSize val="0"/>
        </c:dLbls>
        <c:gapWidth val="150"/>
        <c:overlap val="100"/>
        <c:axId val="434035040"/>
        <c:axId val="434029792"/>
        <c:extLst>
          <c:ext xmlns:c15="http://schemas.microsoft.com/office/drawing/2012/chart" uri="{02D57815-91ED-43cb-92C2-25804820EDAC}">
            <c15:filteredBarSeries>
              <c15:ser>
                <c:idx val="0"/>
                <c:order val="0"/>
                <c:tx>
                  <c:strRef>
                    <c:extLst>
                      <c:ext uri="{02D57815-91ED-43cb-92C2-25804820EDAC}">
                        <c15:formulaRef>
                          <c15:sqref>'Data Set for Graph'!$B$4</c15:sqref>
                        </c15:formulaRef>
                      </c:ext>
                    </c:extLst>
                    <c:strCache>
                      <c:ptCount val="1"/>
                      <c:pt idx="0">
                        <c:v>Year</c:v>
                      </c:pt>
                    </c:strCache>
                  </c:strRef>
                </c:tx>
                <c:spPr>
                  <a:solidFill>
                    <a:schemeClr val="accent6"/>
                  </a:solidFill>
                  <a:ln>
                    <a:noFill/>
                  </a:ln>
                  <a:effectLst/>
                </c:spPr>
                <c:invertIfNegative val="0"/>
                <c:cat>
                  <c:numRef>
                    <c:extLst>
                      <c:ext uri="{02D57815-91ED-43cb-92C2-25804820EDAC}">
                        <c15:formulaRef>
                          <c15:sqref>'Data Set for Graph'!$B$5:$B$19</c15:sqref>
                        </c15:formulaRef>
                      </c:ext>
                    </c:extLst>
                    <c:numCache>
                      <c:formatCode>General</c:formatCode>
                      <c:ptCount val="15"/>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numCache>
                  </c:numRef>
                </c:cat>
                <c:val>
                  <c:numRef>
                    <c:extLst>
                      <c:ext uri="{02D57815-91ED-43cb-92C2-25804820EDAC}">
                        <c15:formulaRef>
                          <c15:sqref>'Data Set for Graph'!$B$5:$B$19</c15:sqref>
                        </c15:formulaRef>
                      </c:ext>
                    </c:extLst>
                    <c:numCache>
                      <c:formatCode>General</c:formatCode>
                      <c:ptCount val="15"/>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numCache>
                  </c:numRef>
                </c:val>
                <c:extLst>
                  <c:ext xmlns:c16="http://schemas.microsoft.com/office/drawing/2014/chart" uri="{C3380CC4-5D6E-409C-BE32-E72D297353CC}">
                    <c16:uniqueId val="{00000002-5CCD-4223-A33C-8AF7B708F9B9}"/>
                  </c:ext>
                </c:extLst>
              </c15:ser>
            </c15:filteredBarSeries>
          </c:ext>
        </c:extLst>
      </c:barChart>
      <c:dateAx>
        <c:axId val="434035040"/>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434029792"/>
        <c:crosses val="autoZero"/>
        <c:auto val="0"/>
        <c:lblOffset val="100"/>
        <c:baseTimeUnit val="days"/>
      </c:dateAx>
      <c:valAx>
        <c:axId val="4340297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340350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Column3</c:v>
                </c:pt>
              </c:strCache>
            </c:strRef>
          </c:tx>
          <c:spPr>
            <a:ln w="28575" cap="rnd">
              <a:solidFill>
                <a:schemeClr val="accent1"/>
              </a:solidFill>
              <a:round/>
            </a:ln>
            <a:effectLst/>
          </c:spPr>
          <c:marker>
            <c:symbol val="none"/>
          </c:marker>
          <c:cat>
            <c:strRef>
              <c:f>Sheet1!$A$2:$A$7</c:f>
              <c:strCache>
                <c:ptCount val="6"/>
                <c:pt idx="0">
                  <c:v>By YE '21</c:v>
                </c:pt>
                <c:pt idx="1">
                  <c:v>2022</c:v>
                </c:pt>
                <c:pt idx="2">
                  <c:v>2023</c:v>
                </c:pt>
                <c:pt idx="3">
                  <c:v>2024</c:v>
                </c:pt>
                <c:pt idx="4">
                  <c:v>2025</c:v>
                </c:pt>
                <c:pt idx="5">
                  <c:v>2026</c:v>
                </c:pt>
              </c:strCache>
            </c:strRef>
          </c:cat>
          <c:val>
            <c:numRef>
              <c:f>Sheet1!$B$2:$B$7</c:f>
              <c:numCache>
                <c:formatCode>General</c:formatCode>
                <c:ptCount val="6"/>
              </c:numCache>
            </c:numRef>
          </c:val>
          <c:smooth val="0"/>
          <c:extLst>
            <c:ext xmlns:c16="http://schemas.microsoft.com/office/drawing/2014/chart" uri="{C3380CC4-5D6E-409C-BE32-E72D297353CC}">
              <c16:uniqueId val="{00000000-60AA-4F64-BD6D-5F8DDC478B2F}"/>
            </c:ext>
          </c:extLst>
        </c:ser>
        <c:ser>
          <c:idx val="1"/>
          <c:order val="1"/>
          <c:tx>
            <c:strRef>
              <c:f>Sheet1!$C$1</c:f>
              <c:strCache>
                <c:ptCount val="1"/>
                <c:pt idx="0">
                  <c:v>Column2</c:v>
                </c:pt>
              </c:strCache>
            </c:strRef>
          </c:tx>
          <c:spPr>
            <a:ln w="28575" cap="rnd">
              <a:solidFill>
                <a:schemeClr val="accent2"/>
              </a:solidFill>
              <a:round/>
            </a:ln>
            <a:effectLst/>
          </c:spPr>
          <c:marker>
            <c:symbol val="none"/>
          </c:marker>
          <c:cat>
            <c:strRef>
              <c:f>Sheet1!$A$2:$A$7</c:f>
              <c:strCache>
                <c:ptCount val="6"/>
                <c:pt idx="0">
                  <c:v>By YE '21</c:v>
                </c:pt>
                <c:pt idx="1">
                  <c:v>2022</c:v>
                </c:pt>
                <c:pt idx="2">
                  <c:v>2023</c:v>
                </c:pt>
                <c:pt idx="3">
                  <c:v>2024</c:v>
                </c:pt>
                <c:pt idx="4">
                  <c:v>2025</c:v>
                </c:pt>
                <c:pt idx="5">
                  <c:v>2026</c:v>
                </c:pt>
              </c:strCache>
            </c:strRef>
          </c:cat>
          <c:val>
            <c:numRef>
              <c:f>Sheet1!$C$2:$C$7</c:f>
              <c:numCache>
                <c:formatCode>General</c:formatCode>
                <c:ptCount val="6"/>
              </c:numCache>
            </c:numRef>
          </c:val>
          <c:smooth val="0"/>
          <c:extLst>
            <c:ext xmlns:c16="http://schemas.microsoft.com/office/drawing/2014/chart" uri="{C3380CC4-5D6E-409C-BE32-E72D297353CC}">
              <c16:uniqueId val="{00000001-60AA-4F64-BD6D-5F8DDC478B2F}"/>
            </c:ext>
          </c:extLst>
        </c:ser>
        <c:ser>
          <c:idx val="2"/>
          <c:order val="2"/>
          <c:tx>
            <c:strRef>
              <c:f>Sheet1!$D$1</c:f>
              <c:strCache>
                <c:ptCount val="1"/>
                <c:pt idx="0">
                  <c:v>Column1</c:v>
                </c:pt>
              </c:strCache>
            </c:strRef>
          </c:tx>
          <c:spPr>
            <a:ln w="28575" cap="rnd">
              <a:solidFill>
                <a:schemeClr val="accent3"/>
              </a:solidFill>
              <a:round/>
            </a:ln>
            <a:effectLst/>
          </c:spPr>
          <c:marker>
            <c:symbol val="none"/>
          </c:marker>
          <c:cat>
            <c:strRef>
              <c:f>Sheet1!$A$2:$A$7</c:f>
              <c:strCache>
                <c:ptCount val="6"/>
                <c:pt idx="0">
                  <c:v>By YE '21</c:v>
                </c:pt>
                <c:pt idx="1">
                  <c:v>2022</c:v>
                </c:pt>
                <c:pt idx="2">
                  <c:v>2023</c:v>
                </c:pt>
                <c:pt idx="3">
                  <c:v>2024</c:v>
                </c:pt>
                <c:pt idx="4">
                  <c:v>2025</c:v>
                </c:pt>
                <c:pt idx="5">
                  <c:v>2026</c:v>
                </c:pt>
              </c:strCache>
            </c:strRef>
          </c:cat>
          <c:val>
            <c:numRef>
              <c:f>Sheet1!$D$2:$D$7</c:f>
              <c:numCache>
                <c:formatCode>General</c:formatCode>
                <c:ptCount val="6"/>
              </c:numCache>
            </c:numRef>
          </c:val>
          <c:smooth val="0"/>
          <c:extLst>
            <c:ext xmlns:c16="http://schemas.microsoft.com/office/drawing/2014/chart" uri="{C3380CC4-5D6E-409C-BE32-E72D297353CC}">
              <c16:uniqueId val="{00000002-60AA-4F64-BD6D-5F8DDC478B2F}"/>
            </c:ext>
          </c:extLst>
        </c:ser>
        <c:dLbls>
          <c:showLegendKey val="0"/>
          <c:showVal val="0"/>
          <c:showCatName val="0"/>
          <c:showSerName val="0"/>
          <c:showPercent val="0"/>
          <c:showBubbleSize val="0"/>
        </c:dLbls>
        <c:smooth val="0"/>
        <c:axId val="610563872"/>
        <c:axId val="102653664"/>
      </c:lineChart>
      <c:dateAx>
        <c:axId val="6105638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rgbClr val="00B0F0"/>
                </a:solidFill>
                <a:latin typeface="+mn-lt"/>
                <a:ea typeface="+mn-ea"/>
                <a:cs typeface="+mn-cs"/>
              </a:defRPr>
            </a:pPr>
            <a:endParaRPr lang="en-US"/>
          </a:p>
        </c:txPr>
        <c:crossAx val="102653664"/>
        <c:crosses val="autoZero"/>
        <c:auto val="0"/>
        <c:lblOffset val="100"/>
        <c:baseTimeUnit val="days"/>
      </c:dateAx>
      <c:valAx>
        <c:axId val="102653664"/>
        <c:scaling>
          <c:orientation val="minMax"/>
        </c:scaling>
        <c:delete val="1"/>
        <c:axPos val="l"/>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b="1" dirty="0"/>
                  <a:t>Year-end Production</a:t>
                </a:r>
                <a:r>
                  <a:rPr lang="en-US" sz="1800" b="1" baseline="0" dirty="0"/>
                  <a:t> Capacity (M </a:t>
                </a:r>
                <a:r>
                  <a:rPr lang="en-US" sz="1800" b="1" baseline="0" dirty="0" err="1"/>
                  <a:t>gpy</a:t>
                </a:r>
                <a:r>
                  <a:rPr lang="en-US" sz="1800" b="1" baseline="0" dirty="0"/>
                  <a:t>)</a:t>
                </a:r>
                <a:endParaRPr lang="en-US" sz="1800" b="1" dirty="0"/>
              </a:p>
            </c:rich>
          </c:tx>
          <c:layout>
            <c:manualLayout>
              <c:xMode val="edge"/>
              <c:yMode val="edge"/>
              <c:x val="2.2909887654961941E-3"/>
              <c:y val="0.11348314606741573"/>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610563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4.png"/></Relationships>
</file>

<file path=ppt/drawings/drawing1.xml><?xml version="1.0" encoding="utf-8"?>
<c:userShapes xmlns:c="http://schemas.openxmlformats.org/drawingml/2006/chart">
  <cdr:relSizeAnchor xmlns:cdr="http://schemas.openxmlformats.org/drawingml/2006/chartDrawing">
    <cdr:from>
      <cdr:x>0.06803</cdr:x>
      <cdr:y>0.20013</cdr:y>
    </cdr:from>
    <cdr:to>
      <cdr:x>0.16977</cdr:x>
      <cdr:y>0.29633</cdr:y>
    </cdr:to>
    <cdr:pic>
      <cdr:nvPicPr>
        <cdr:cNvPr id="5" name="Picture 4">
          <a:extLst xmlns:a="http://schemas.openxmlformats.org/drawingml/2006/main">
            <a:ext uri="{FF2B5EF4-FFF2-40B4-BE49-F238E27FC236}">
              <a16:creationId xmlns:a16="http://schemas.microsoft.com/office/drawing/2014/main" id="{86EA274D-AA06-4BB1-AF23-F8B2FA8DF58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54249" y="972667"/>
          <a:ext cx="1127983" cy="467560"/>
        </a:xfrm>
        <a:prstGeom xmlns:a="http://schemas.openxmlformats.org/drawingml/2006/main" prst="rect">
          <a:avLst/>
        </a:prstGeom>
      </cdr:spPr>
    </cdr:pic>
  </cdr:relSizeAnchor>
  <cdr:relSizeAnchor xmlns:cdr="http://schemas.openxmlformats.org/drawingml/2006/chartDrawing">
    <cdr:from>
      <cdr:x>0.21206</cdr:x>
      <cdr:y>0.64825</cdr:y>
    </cdr:from>
    <cdr:to>
      <cdr:x>0.3138</cdr:x>
      <cdr:y>0.74445</cdr:y>
    </cdr:to>
    <cdr:pic>
      <cdr:nvPicPr>
        <cdr:cNvPr id="6" name="Picture 5">
          <a:extLst xmlns:a="http://schemas.openxmlformats.org/drawingml/2006/main">
            <a:ext uri="{FF2B5EF4-FFF2-40B4-BE49-F238E27FC236}">
              <a16:creationId xmlns:a16="http://schemas.microsoft.com/office/drawing/2014/main" id="{6D87F48F-7DCD-48CB-9446-11131AA8D2DA}"/>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2351091" y="3150697"/>
          <a:ext cx="1127983" cy="467560"/>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68630"/>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sz="quarter" idx="1"/>
          </p:nvPr>
        </p:nvSpPr>
        <p:spPr>
          <a:xfrm>
            <a:off x="4014100" y="0"/>
            <a:ext cx="3070860" cy="468630"/>
          </a:xfrm>
          <a:prstGeom prst="rect">
            <a:avLst/>
          </a:prstGeom>
        </p:spPr>
        <p:txBody>
          <a:bodyPr vert="horz" lIns="94046" tIns="47023" rIns="94046" bIns="47023" rtlCol="0"/>
          <a:lstStyle>
            <a:lvl1pPr algn="r">
              <a:defRPr sz="1200"/>
            </a:lvl1pPr>
          </a:lstStyle>
          <a:p>
            <a:fld id="{3ED58B02-D0CB-4F40-A032-59A3C1400200}" type="datetimeFigureOut">
              <a:rPr lang="en-US" smtClean="0"/>
              <a:t>1/19/2022</a:t>
            </a:fld>
            <a:endParaRPr lang="en-US"/>
          </a:p>
        </p:txBody>
      </p:sp>
      <p:sp>
        <p:nvSpPr>
          <p:cNvPr id="4" name="Footer Placeholder 3"/>
          <p:cNvSpPr>
            <a:spLocks noGrp="1"/>
          </p:cNvSpPr>
          <p:nvPr>
            <p:ph type="ftr" sz="quarter" idx="2"/>
          </p:nvPr>
        </p:nvSpPr>
        <p:spPr>
          <a:xfrm>
            <a:off x="0" y="8902343"/>
            <a:ext cx="3070860" cy="468630"/>
          </a:xfrm>
          <a:prstGeom prst="rect">
            <a:avLst/>
          </a:prstGeom>
        </p:spPr>
        <p:txBody>
          <a:bodyPr vert="horz" lIns="94046" tIns="47023" rIns="94046" bIns="47023" rtlCol="0" anchor="b"/>
          <a:lstStyle>
            <a:lvl1pPr algn="l">
              <a:defRPr sz="1200"/>
            </a:lvl1pPr>
          </a:lstStyle>
          <a:p>
            <a:endParaRPr lang="en-US"/>
          </a:p>
        </p:txBody>
      </p:sp>
      <p:sp>
        <p:nvSpPr>
          <p:cNvPr id="5" name="Slide Number Placeholder 4"/>
          <p:cNvSpPr>
            <a:spLocks noGrp="1"/>
          </p:cNvSpPr>
          <p:nvPr>
            <p:ph type="sldNum" sz="quarter" idx="3"/>
          </p:nvPr>
        </p:nvSpPr>
        <p:spPr>
          <a:xfrm>
            <a:off x="4014100" y="8902343"/>
            <a:ext cx="3070860" cy="468630"/>
          </a:xfrm>
          <a:prstGeom prst="rect">
            <a:avLst/>
          </a:prstGeom>
        </p:spPr>
        <p:txBody>
          <a:bodyPr vert="horz" lIns="94046" tIns="47023" rIns="94046" bIns="47023" rtlCol="0" anchor="b"/>
          <a:lstStyle>
            <a:lvl1pPr algn="r">
              <a:defRPr sz="1200"/>
            </a:lvl1pPr>
          </a:lstStyle>
          <a:p>
            <a:fld id="{73CC6BFF-36E4-43F3-844A-A4A88FBBC174}" type="slidenum">
              <a:rPr lang="en-US" smtClean="0"/>
              <a:t>‹#›</a:t>
            </a:fld>
            <a:endParaRPr lang="en-US"/>
          </a:p>
        </p:txBody>
      </p:sp>
    </p:spTree>
    <p:extLst>
      <p:ext uri="{BB962C8B-B14F-4D97-AF65-F5344CB8AC3E}">
        <p14:creationId xmlns:p14="http://schemas.microsoft.com/office/powerpoint/2010/main" val="40754384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68630"/>
          </a:xfrm>
          <a:prstGeom prst="rect">
            <a:avLst/>
          </a:prstGeom>
        </p:spPr>
        <p:txBody>
          <a:bodyPr vert="horz" lIns="94046" tIns="47023" rIns="94046" bIns="47023" rtlCol="0"/>
          <a:lstStyle>
            <a:lvl1pPr algn="l">
              <a:defRPr sz="1200"/>
            </a:lvl1pPr>
          </a:lstStyle>
          <a:p>
            <a:endParaRPr lang="en-US"/>
          </a:p>
        </p:txBody>
      </p:sp>
      <p:sp>
        <p:nvSpPr>
          <p:cNvPr id="3" name="Date Placeholder 2"/>
          <p:cNvSpPr>
            <a:spLocks noGrp="1"/>
          </p:cNvSpPr>
          <p:nvPr>
            <p:ph type="dt" idx="1"/>
          </p:nvPr>
        </p:nvSpPr>
        <p:spPr>
          <a:xfrm>
            <a:off x="4014100" y="0"/>
            <a:ext cx="3070860" cy="468630"/>
          </a:xfrm>
          <a:prstGeom prst="rect">
            <a:avLst/>
          </a:prstGeom>
        </p:spPr>
        <p:txBody>
          <a:bodyPr vert="horz" lIns="94046" tIns="47023" rIns="94046" bIns="47023" rtlCol="0"/>
          <a:lstStyle>
            <a:lvl1pPr algn="r">
              <a:defRPr sz="1200"/>
            </a:lvl1pPr>
          </a:lstStyle>
          <a:p>
            <a:fld id="{67A15064-C9F5-4430-9529-2A1E7AE7DFBB}" type="datetimeFigureOut">
              <a:rPr lang="en-US" smtClean="0"/>
              <a:t>1/19/2022</a:t>
            </a:fld>
            <a:endParaRPr lang="en-US"/>
          </a:p>
        </p:txBody>
      </p:sp>
      <p:sp>
        <p:nvSpPr>
          <p:cNvPr id="4" name="Slide Image Placeholder 3"/>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4046" tIns="47023" rIns="94046" bIns="47023" rtlCol="0" anchor="ctr"/>
          <a:lstStyle/>
          <a:p>
            <a:endParaRPr lang="en-US"/>
          </a:p>
        </p:txBody>
      </p:sp>
      <p:sp>
        <p:nvSpPr>
          <p:cNvPr id="5" name="Notes Placeholder 4"/>
          <p:cNvSpPr>
            <a:spLocks noGrp="1"/>
          </p:cNvSpPr>
          <p:nvPr>
            <p:ph type="body" sz="quarter" idx="3"/>
          </p:nvPr>
        </p:nvSpPr>
        <p:spPr>
          <a:xfrm>
            <a:off x="708660" y="4451985"/>
            <a:ext cx="5669280" cy="4217670"/>
          </a:xfrm>
          <a:prstGeom prst="rect">
            <a:avLst/>
          </a:prstGeom>
        </p:spPr>
        <p:txBody>
          <a:bodyPr vert="horz" lIns="94046" tIns="47023" rIns="94046" bIns="470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3"/>
            <a:ext cx="3070860" cy="468630"/>
          </a:xfrm>
          <a:prstGeom prst="rect">
            <a:avLst/>
          </a:prstGeom>
        </p:spPr>
        <p:txBody>
          <a:bodyPr vert="horz" lIns="94046" tIns="47023" rIns="94046" bIns="47023"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3"/>
            <a:ext cx="3070860" cy="468630"/>
          </a:xfrm>
          <a:prstGeom prst="rect">
            <a:avLst/>
          </a:prstGeom>
        </p:spPr>
        <p:txBody>
          <a:bodyPr vert="horz" lIns="94046" tIns="47023" rIns="94046" bIns="47023" rtlCol="0" anchor="b"/>
          <a:lstStyle>
            <a:lvl1pPr algn="r">
              <a:defRPr sz="1200"/>
            </a:lvl1pPr>
          </a:lstStyle>
          <a:p>
            <a:fld id="{C6C25EC8-B765-4DE9-8105-FD05775F1735}" type="slidenum">
              <a:rPr lang="en-US" smtClean="0"/>
              <a:t>‹#›</a:t>
            </a:fld>
            <a:endParaRPr lang="en-US"/>
          </a:p>
        </p:txBody>
      </p:sp>
    </p:spTree>
    <p:extLst>
      <p:ext uri="{BB962C8B-B14F-4D97-AF65-F5344CB8AC3E}">
        <p14:creationId xmlns:p14="http://schemas.microsoft.com/office/powerpoint/2010/main" val="1585199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703263"/>
            <a:ext cx="6248400" cy="3514725"/>
          </a:xfrm>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fld id="{C6C25EC8-B765-4DE9-8105-FD05775F1735}" type="slidenum">
              <a:rPr lang="en-US" smtClean="0"/>
              <a:t>1</a:t>
            </a:fld>
            <a:endParaRPr lang="en-US"/>
          </a:p>
        </p:txBody>
      </p:sp>
    </p:spTree>
    <p:extLst>
      <p:ext uri="{BB962C8B-B14F-4D97-AF65-F5344CB8AC3E}">
        <p14:creationId xmlns:p14="http://schemas.microsoft.com/office/powerpoint/2010/main" val="34057007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25EC8-B765-4DE9-8105-FD05775F1735}" type="slidenum">
              <a:rPr lang="en-US" smtClean="0"/>
              <a:t>12</a:t>
            </a:fld>
            <a:endParaRPr lang="en-US"/>
          </a:p>
        </p:txBody>
      </p:sp>
    </p:spTree>
    <p:extLst>
      <p:ext uri="{BB962C8B-B14F-4D97-AF65-F5344CB8AC3E}">
        <p14:creationId xmlns:p14="http://schemas.microsoft.com/office/powerpoint/2010/main" val="856970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71438" y="222250"/>
            <a:ext cx="7464426" cy="4198938"/>
          </a:xfrm>
          <a:ln/>
        </p:spPr>
      </p:sp>
      <p:sp>
        <p:nvSpPr>
          <p:cNvPr id="6147" name="Rectangle 3"/>
          <p:cNvSpPr>
            <a:spLocks noGrp="1" noChangeArrowheads="1"/>
          </p:cNvSpPr>
          <p:nvPr>
            <p:ph type="body" idx="1"/>
          </p:nvPr>
        </p:nvSpPr>
        <p:spPr>
          <a:xfrm>
            <a:off x="885826" y="4537452"/>
            <a:ext cx="5550850" cy="4193343"/>
          </a:xfrm>
          <a:noFill/>
        </p:spPr>
        <p:txBody>
          <a:bodyPr/>
          <a:lstStyle/>
          <a:p>
            <a:pPr eaLnBrk="1" hangingPunct="1"/>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25EC8-B765-4DE9-8105-FD05775F1735}" type="slidenum">
              <a:rPr lang="en-US" smtClean="0"/>
              <a:t>3</a:t>
            </a:fld>
            <a:endParaRPr lang="en-US"/>
          </a:p>
        </p:txBody>
      </p:sp>
    </p:spTree>
    <p:extLst>
      <p:ext uri="{BB962C8B-B14F-4D97-AF65-F5344CB8AC3E}">
        <p14:creationId xmlns:p14="http://schemas.microsoft.com/office/powerpoint/2010/main" val="1071194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25EC8-B765-4DE9-8105-FD05775F1735}" type="slidenum">
              <a:rPr lang="en-US" smtClean="0"/>
              <a:t>4</a:t>
            </a:fld>
            <a:endParaRPr lang="en-US"/>
          </a:p>
        </p:txBody>
      </p:sp>
    </p:spTree>
    <p:extLst>
      <p:ext uri="{BB962C8B-B14F-4D97-AF65-F5344CB8AC3E}">
        <p14:creationId xmlns:p14="http://schemas.microsoft.com/office/powerpoint/2010/main" val="4111782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C25EC8-B765-4DE9-8105-FD05775F1735}" type="slidenum">
              <a:rPr lang="en-US" smtClean="0"/>
              <a:t>5</a:t>
            </a:fld>
            <a:endParaRPr lang="en-US"/>
          </a:p>
        </p:txBody>
      </p:sp>
    </p:spTree>
    <p:extLst>
      <p:ext uri="{BB962C8B-B14F-4D97-AF65-F5344CB8AC3E}">
        <p14:creationId xmlns:p14="http://schemas.microsoft.com/office/powerpoint/2010/main" val="2111900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8C154D-8EE4-444E-8C9E-DDF268052CD3}" type="slidenum">
              <a:rPr lang="en-US"/>
              <a:pPr/>
              <a:t>6</a:t>
            </a:fld>
            <a:endParaRPr lang="en-US" dirty="0"/>
          </a:p>
        </p:txBody>
      </p:sp>
      <p:sp>
        <p:nvSpPr>
          <p:cNvPr id="50178" name="Rectangle 1026"/>
          <p:cNvSpPr>
            <a:spLocks noGrp="1" noRot="1" noChangeAspect="1" noChangeArrowheads="1" noTextEdit="1"/>
          </p:cNvSpPr>
          <p:nvPr>
            <p:ph type="sldImg"/>
          </p:nvPr>
        </p:nvSpPr>
        <p:spPr bwMode="auto">
          <a:xfrm>
            <a:off x="425450" y="703263"/>
            <a:ext cx="6243638" cy="3513137"/>
          </a:xfrm>
          <a:prstGeom prst="rect">
            <a:avLst/>
          </a:prstGeom>
          <a:solidFill>
            <a:srgbClr val="FFFFFF"/>
          </a:solidFill>
          <a:ln>
            <a:solidFill>
              <a:srgbClr val="000000"/>
            </a:solidFill>
            <a:miter lim="800000"/>
            <a:headEnd/>
            <a:tailEnd/>
          </a:ln>
        </p:spPr>
      </p:sp>
      <p:sp>
        <p:nvSpPr>
          <p:cNvPr id="50179" name="Rectangle 1027"/>
          <p:cNvSpPr>
            <a:spLocks noGrp="1" noChangeArrowheads="1"/>
          </p:cNvSpPr>
          <p:nvPr>
            <p:ph type="body" idx="1"/>
          </p:nvPr>
        </p:nvSpPr>
        <p:spPr bwMode="auto">
          <a:xfrm>
            <a:off x="944244" y="4452545"/>
            <a:ext cx="5198116" cy="4217193"/>
          </a:xfrm>
          <a:prstGeom prst="rect">
            <a:avLst/>
          </a:prstGeom>
          <a:solidFill>
            <a:srgbClr val="FFFFFF"/>
          </a:solidFill>
          <a:ln>
            <a:solidFill>
              <a:srgbClr val="000000"/>
            </a:solidFill>
            <a:miter lim="800000"/>
            <a:headEnd/>
            <a:tailEnd/>
          </a:ln>
        </p:spPr>
        <p:txBody>
          <a:bodyPr lIns="92246" tIns="46123" rIns="92246" bIns="46123"/>
          <a:lstStyle/>
          <a:p>
            <a:endParaRPr lang="en-US" dirty="0"/>
          </a:p>
        </p:txBody>
      </p:sp>
    </p:spTree>
    <p:extLst>
      <p:ext uri="{BB962C8B-B14F-4D97-AF65-F5344CB8AC3E}">
        <p14:creationId xmlns:p14="http://schemas.microsoft.com/office/powerpoint/2010/main" val="116174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xfrm>
            <a:off x="2460625" y="863600"/>
            <a:ext cx="4148138" cy="2333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i="1" dirty="0"/>
              <a:t>So, the U.S. market utilization of jet fuel was about 26.7 B </a:t>
            </a:r>
            <a:r>
              <a:rPr lang="en-US" altLang="en-US" i="1" dirty="0" err="1"/>
              <a:t>gpy</a:t>
            </a:r>
            <a:r>
              <a:rPr lang="en-US" altLang="en-US" i="1" dirty="0"/>
              <a:t> in 2019.</a:t>
            </a:r>
            <a:endParaRPr lang="en-US" altLang="en-US" i="1" baseline="0" dirty="0"/>
          </a:p>
          <a:p>
            <a:pPr eaLnBrk="1" hangingPunct="1">
              <a:spcBef>
                <a:spcPct val="0"/>
              </a:spcBef>
            </a:pPr>
            <a:endParaRPr lang="en-US" altLang="en-US" dirty="0"/>
          </a:p>
          <a:p>
            <a:pPr eaLnBrk="1" hangingPunct="1">
              <a:spcBef>
                <a:spcPct val="0"/>
              </a:spcBef>
            </a:pPr>
            <a:r>
              <a:rPr lang="en-US" altLang="en-US" dirty="0">
                <a:solidFill>
                  <a:schemeClr val="bg1"/>
                </a:solidFill>
              </a:rPr>
              <a:t>These aggregated numbers are based on voluntarily reported data from Airlines for America (A4A), Department of Defense (Defense Logistics Agency, DLA-Energy),  manufacturers (e.g. Gulfstream Inc.), Fuel producers (e.g. Gevo Inc.), fuel providers </a:t>
            </a:r>
            <a:r>
              <a:rPr lang="en-US" altLang="en-US" dirty="0" err="1">
                <a:solidFill>
                  <a:schemeClr val="bg1"/>
                </a:solidFill>
              </a:rPr>
              <a:t>SkyNRG</a:t>
            </a:r>
            <a:r>
              <a:rPr lang="en-US" altLang="en-US" dirty="0">
                <a:solidFill>
                  <a:schemeClr val="bg1"/>
                </a:solidFill>
              </a:rPr>
              <a:t> and other users.</a:t>
            </a:r>
          </a:p>
          <a:p>
            <a:pPr eaLnBrk="1" hangingPunct="1">
              <a:spcBef>
                <a:spcPct val="0"/>
              </a:spcBef>
            </a:pPr>
            <a:r>
              <a:rPr lang="en-US" altLang="en-US" dirty="0"/>
              <a:t>Reflects U.S.</a:t>
            </a:r>
            <a:r>
              <a:rPr lang="en-US" altLang="en-US" baseline="0" dirty="0"/>
              <a:t> airlines and govt. users (e.g. DoD, CLEEN etc.), foreign carriers uplifting at U.S. airports, and other U.S. users.</a:t>
            </a:r>
            <a:endParaRPr lang="en-US" altLang="en-US" dirty="0"/>
          </a:p>
          <a:p>
            <a:pPr eaLnBrk="1" hangingPunct="1">
              <a:spcBef>
                <a:spcPct val="0"/>
              </a:spcBef>
            </a:pPr>
            <a:endParaRPr lang="en-US" altLang="en-US" dirty="0"/>
          </a:p>
          <a:p>
            <a:pPr eaLnBrk="1" hangingPunct="1">
              <a:spcBef>
                <a:spcPct val="0"/>
              </a:spcBef>
            </a:pPr>
            <a:r>
              <a:rPr lang="en-US" altLang="en-US" dirty="0"/>
              <a:t>Government purchases drove initial production, testing and approvals</a:t>
            </a:r>
          </a:p>
          <a:p>
            <a:pPr eaLnBrk="1" hangingPunct="1">
              <a:spcBef>
                <a:spcPct val="0"/>
              </a:spcBef>
            </a:pPr>
            <a:r>
              <a:rPr lang="en-US" altLang="en-US" dirty="0"/>
              <a:t>Commercial purchases driving industry scale up</a:t>
            </a:r>
          </a:p>
          <a:p>
            <a:pPr eaLnBrk="1" hangingPunct="1">
              <a:spcBef>
                <a:spcPct val="0"/>
              </a:spcBef>
            </a:pPr>
            <a:endParaRPr lang="en-US" altLang="en-US" dirty="0"/>
          </a:p>
          <a:p>
            <a:pPr eaLnBrk="1" hangingPunct="1">
              <a:spcBef>
                <a:spcPct val="0"/>
              </a:spcBef>
            </a:pPr>
            <a:r>
              <a:rPr lang="en-US" altLang="en-US" dirty="0"/>
              <a:t>World Fuel Services (WFS) and </a:t>
            </a:r>
            <a:r>
              <a:rPr lang="en-US" altLang="en-US" dirty="0" err="1"/>
              <a:t>SkyNRG</a:t>
            </a:r>
            <a:r>
              <a:rPr lang="en-US" altLang="en-US" dirty="0"/>
              <a:t> have facilitated fuel deliveries between producers and users.</a:t>
            </a:r>
          </a:p>
          <a:p>
            <a:pPr eaLnBrk="1" hangingPunct="1">
              <a:spcBef>
                <a:spcPct val="0"/>
              </a:spcBef>
            </a:pPr>
            <a:endParaRPr lang="en-US" altLang="en-US" dirty="0"/>
          </a:p>
          <a:p>
            <a:pPr eaLnBrk="1" hangingPunct="1">
              <a:spcBef>
                <a:spcPct val="0"/>
              </a:spcBef>
            </a:pPr>
            <a:r>
              <a:rPr lang="en-US" altLang="en-US" dirty="0"/>
              <a:t>Under the FAA CLEEN program GE and RR procured a total of 4,040 neat gallons of AJF for qualification testing.</a:t>
            </a:r>
          </a:p>
          <a:p>
            <a:pPr eaLnBrk="1" hangingPunct="1">
              <a:spcBef>
                <a:spcPct val="0"/>
              </a:spcBef>
            </a:pPr>
            <a:endParaRPr lang="en-US" altLang="en-US" dirty="0"/>
          </a:p>
          <a:p>
            <a:pPr eaLnBrk="1" hangingPunct="1">
              <a:spcBef>
                <a:spcPct val="0"/>
              </a:spcBef>
            </a:pPr>
            <a:r>
              <a:rPr lang="en-US" altLang="en-US" dirty="0"/>
              <a:t>We have aggregated numbers at request of some of the commercial partners who would like to keep their specific totals private.</a:t>
            </a:r>
          </a:p>
          <a:p>
            <a:pPr eaLnBrk="1" hangingPunct="1">
              <a:spcBef>
                <a:spcPct val="0"/>
              </a:spcBef>
            </a:pPr>
            <a:endParaRPr lang="en-US" altLang="en-US" dirty="0"/>
          </a:p>
          <a:p>
            <a:pPr eaLnBrk="1" hangingPunct="1">
              <a:spcBef>
                <a:spcPct val="0"/>
              </a:spcBef>
            </a:pPr>
            <a:r>
              <a:rPr lang="en-US" altLang="en-US" dirty="0"/>
              <a:t>We are on the cusp of much more fuel production: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Altair Fuels in Paramount, CA is the </a:t>
            </a:r>
            <a:r>
              <a:rPr lang="en-US" sz="1200" b="1" kern="1200" dirty="0">
                <a:solidFill>
                  <a:schemeClr val="tx1"/>
                </a:solidFill>
                <a:effectLst/>
                <a:latin typeface="+mn-lt"/>
                <a:ea typeface="+mn-ea"/>
                <a:cs typeface="+mn-cs"/>
              </a:rPr>
              <a:t>first and only</a:t>
            </a:r>
            <a:r>
              <a:rPr lang="en-US" sz="1200" kern="1200" dirty="0">
                <a:solidFill>
                  <a:schemeClr val="tx1"/>
                </a:solidFill>
                <a:effectLst/>
                <a:latin typeface="+mn-lt"/>
                <a:ea typeface="+mn-ea"/>
                <a:cs typeface="+mn-cs"/>
              </a:rPr>
              <a:t> U.S. based </a:t>
            </a:r>
            <a:r>
              <a:rPr lang="en-US" sz="1200" b="1" kern="1200" dirty="0">
                <a:solidFill>
                  <a:schemeClr val="tx1"/>
                </a:solidFill>
                <a:effectLst/>
                <a:latin typeface="+mn-lt"/>
                <a:ea typeface="+mn-ea"/>
                <a:cs typeface="+mn-cs"/>
              </a:rPr>
              <a:t>full scale facility </a:t>
            </a:r>
            <a:r>
              <a:rPr lang="en-US" sz="1200" kern="1200" dirty="0">
                <a:solidFill>
                  <a:schemeClr val="tx1"/>
                </a:solidFill>
                <a:effectLst/>
                <a:latin typeface="+mn-lt"/>
                <a:ea typeface="+mn-ea"/>
                <a:cs typeface="+mn-cs"/>
              </a:rPr>
              <a:t>with a capacity of 30-40M gallons/year – most of this is diesel production currently</a:t>
            </a:r>
            <a:r>
              <a:rPr lang="en-US" sz="1200" kern="1200" baseline="0" dirty="0">
                <a:solidFill>
                  <a:schemeClr val="tx1"/>
                </a:solidFill>
                <a:effectLst/>
                <a:latin typeface="+mn-lt"/>
                <a:ea typeface="+mn-ea"/>
                <a:cs typeface="+mn-cs"/>
              </a:rPr>
              <a:t> – expansion plans…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Gevo, Inc. is </a:t>
            </a:r>
            <a:r>
              <a:rPr lang="en-US" sz="1200" b="1" kern="1200" dirty="0">
                <a:solidFill>
                  <a:schemeClr val="tx1"/>
                </a:solidFill>
                <a:effectLst/>
                <a:latin typeface="+mn-lt"/>
                <a:ea typeface="+mn-ea"/>
                <a:cs typeface="+mn-cs"/>
              </a:rPr>
              <a:t>operating a small facility</a:t>
            </a:r>
            <a:r>
              <a:rPr lang="en-US" sz="1200" kern="1200" dirty="0">
                <a:solidFill>
                  <a:schemeClr val="tx1"/>
                </a:solidFill>
                <a:effectLst/>
                <a:latin typeface="+mn-lt"/>
                <a:ea typeface="+mn-ea"/>
                <a:cs typeface="+mn-cs"/>
              </a:rPr>
              <a:t> in </a:t>
            </a:r>
            <a:r>
              <a:rPr lang="en-US" sz="1200" kern="1200" dirty="0" err="1">
                <a:solidFill>
                  <a:schemeClr val="tx1"/>
                </a:solidFill>
                <a:effectLst/>
                <a:latin typeface="+mn-lt"/>
                <a:ea typeface="+mn-ea"/>
                <a:cs typeface="+mn-cs"/>
              </a:rPr>
              <a:t>Silsby</a:t>
            </a:r>
            <a:r>
              <a:rPr lang="en-US" sz="1200" kern="1200" dirty="0">
                <a:solidFill>
                  <a:schemeClr val="tx1"/>
                </a:solidFill>
                <a:effectLst/>
                <a:latin typeface="+mn-lt"/>
                <a:ea typeface="+mn-ea"/>
                <a:cs typeface="+mn-cs"/>
              </a:rPr>
              <a:t>, Texas that has a jet fuel capacity of 30,000 gallons/year and they may double capacity to 60,000 gallons in 2018. If they can get financing and airline commitment they would also like to pursue jet production at full scale (5M gallon/year AJF) at their existing facility in </a:t>
            </a:r>
            <a:r>
              <a:rPr lang="en-US" sz="1200" kern="1200" dirty="0" err="1">
                <a:solidFill>
                  <a:schemeClr val="tx1"/>
                </a:solidFill>
                <a:effectLst/>
                <a:latin typeface="+mn-lt"/>
                <a:ea typeface="+mn-ea"/>
                <a:cs typeface="+mn-cs"/>
              </a:rPr>
              <a:t>Luverne</a:t>
            </a:r>
            <a:r>
              <a:rPr lang="en-US" sz="1200" kern="1200" dirty="0">
                <a:solidFill>
                  <a:schemeClr val="tx1"/>
                </a:solidFill>
                <a:effectLst/>
                <a:latin typeface="+mn-lt"/>
                <a:ea typeface="+mn-ea"/>
                <a:cs typeface="+mn-cs"/>
              </a:rPr>
              <a:t>, MN. This would require a couple of years to build once financing is obtained.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commercial facilities closed on financing late last year and are beginning construction this year (Fulcrum and Red Rock) each with about 10M gallon/year capacity.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Multiple additional facilities are working on financing, engineering and planning in the hopes of construction over the next several years (</a:t>
            </a:r>
            <a:r>
              <a:rPr lang="en-US" sz="1200" kern="1200" dirty="0" err="1">
                <a:solidFill>
                  <a:schemeClr val="tx1"/>
                </a:solidFill>
                <a:effectLst/>
                <a:latin typeface="+mn-lt"/>
                <a:ea typeface="+mn-ea"/>
                <a:cs typeface="+mn-cs"/>
              </a:rPr>
              <a:t>Velocys</a:t>
            </a:r>
            <a:r>
              <a:rPr lang="en-US" sz="1200" kern="1200" dirty="0">
                <a:solidFill>
                  <a:schemeClr val="tx1"/>
                </a:solidFill>
                <a:effectLst/>
                <a:latin typeface="+mn-lt"/>
                <a:ea typeface="+mn-ea"/>
                <a:cs typeface="+mn-cs"/>
              </a:rPr>
              <a:t>, SG Preston etc.). Some of these could be considerably larger in capacity (e.g. 100M gallons/year).</a:t>
            </a:r>
          </a:p>
          <a:p>
            <a:pPr eaLnBrk="1" hangingPunct="1">
              <a:spcBef>
                <a:spcPct val="0"/>
              </a:spcBef>
            </a:pPr>
            <a:endParaRPr lang="en-US" altLang="en-US" dirty="0"/>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F0F3361-2AA8-481D-9ECF-4F02D1096ECA}"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264012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C6C25EC8-B765-4DE9-8105-FD05775F1735}" type="slidenum">
              <a:rPr lang="en-US" smtClean="0"/>
              <a:t>8</a:t>
            </a:fld>
            <a:endParaRPr lang="en-US"/>
          </a:p>
        </p:txBody>
      </p:sp>
    </p:spTree>
    <p:extLst>
      <p:ext uri="{BB962C8B-B14F-4D97-AF65-F5344CB8AC3E}">
        <p14:creationId xmlns:p14="http://schemas.microsoft.com/office/powerpoint/2010/main" val="8475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6838" y="217488"/>
            <a:ext cx="7278688" cy="4095750"/>
          </a:xfrm>
          <a:ln/>
        </p:spPr>
      </p:sp>
      <p:sp>
        <p:nvSpPr>
          <p:cNvPr id="6147" name="Rectangle 3"/>
          <p:cNvSpPr>
            <a:spLocks noGrp="1" noChangeArrowheads="1"/>
          </p:cNvSpPr>
          <p:nvPr>
            <p:ph type="body" idx="1"/>
          </p:nvPr>
        </p:nvSpPr>
        <p:spPr>
          <a:xfrm>
            <a:off x="857251" y="4426783"/>
            <a:ext cx="5371790" cy="4091066"/>
          </a:xfrm>
          <a:noFill/>
        </p:spPr>
        <p:txBody>
          <a:bodyPr/>
          <a:lstStyle/>
          <a:p>
            <a:pPr marL="0" indent="0" defTabSz="891631">
              <a:spcBef>
                <a:spcPct val="20000"/>
              </a:spcBef>
              <a:buClr>
                <a:srgbClr val="31B6FD"/>
              </a:buClr>
              <a:buSzPct val="100000"/>
              <a:buFont typeface="Symbol" pitchFamily="18" charset="2"/>
              <a:buNone/>
              <a:defRPr/>
            </a:pPr>
            <a:endParaRPr lang="en-US" sz="1000" b="1" dirty="0"/>
          </a:p>
        </p:txBody>
      </p:sp>
    </p:spTree>
    <p:extLst>
      <p:ext uri="{BB962C8B-B14F-4D97-AF65-F5344CB8AC3E}">
        <p14:creationId xmlns:p14="http://schemas.microsoft.com/office/powerpoint/2010/main" val="3516201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53184" y="4648200"/>
            <a:ext cx="8534400" cy="1473200"/>
          </a:xfrm>
        </p:spPr>
        <p:txBody>
          <a:bodyPr>
            <a:normAutofit/>
          </a:bodyPr>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52E36D8F-AF80-492A-97F7-59AEB6A78A9A}" type="datetime3">
              <a:rPr lang="en-US" smtClean="0"/>
              <a:t>19 January 2022</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3B2A1-A12A-4A0A-B1E2-43FEC22D2202}" type="slidenum">
              <a:rPr lang="en-US" smtClean="0"/>
              <a:t>‹#›</a:t>
            </a:fld>
            <a:endParaRPr lang="en-US"/>
          </a:p>
        </p:txBody>
      </p:sp>
      <p:sp>
        <p:nvSpPr>
          <p:cNvPr id="2" name="Title 1"/>
          <p:cNvSpPr>
            <a:spLocks noGrp="1"/>
          </p:cNvSpPr>
          <p:nvPr>
            <p:ph type="ctrTitle"/>
          </p:nvPr>
        </p:nvSpPr>
        <p:spPr>
          <a:xfrm>
            <a:off x="938784" y="2819400"/>
            <a:ext cx="10363200" cy="1780108"/>
          </a:xfrm>
        </p:spPr>
        <p:txBody>
          <a:bodyPr anchor="t">
            <a:normAutofit/>
          </a:bodyPr>
          <a:lstStyle>
            <a:lvl1pPr algn="ctr">
              <a:defRPr sz="4400">
                <a:solidFill>
                  <a:schemeClr val="tx2"/>
                </a:solidFill>
              </a:defRPr>
            </a:lvl1pPr>
          </a:lstStyle>
          <a:p>
            <a:r>
              <a:rPr lang="en-US" dirty="0"/>
              <a:t>Click to edit Master title style</a:t>
            </a:r>
          </a:p>
        </p:txBody>
      </p:sp>
      <p:sp>
        <p:nvSpPr>
          <p:cNvPr id="16" name="Rounded Rectangle 15"/>
          <p:cNvSpPr/>
          <p:nvPr userDrawn="1"/>
        </p:nvSpPr>
        <p:spPr>
          <a:xfrm>
            <a:off x="304800" y="228601"/>
            <a:ext cx="11594592" cy="1315509"/>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8" name="Group 15"/>
          <p:cNvGrpSpPr>
            <a:grpSpLocks noChangeAspect="1"/>
          </p:cNvGrpSpPr>
          <p:nvPr userDrawn="1"/>
        </p:nvGrpSpPr>
        <p:grpSpPr bwMode="hidden">
          <a:xfrm>
            <a:off x="289901" y="1248337"/>
            <a:ext cx="11631168" cy="441804"/>
            <a:chOff x="-3905251" y="4294188"/>
            <a:chExt cx="13027839" cy="1892300"/>
          </a:xfrm>
        </p:grpSpPr>
        <p:sp>
          <p:nvSpPr>
            <p:cNvPr id="19"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1"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3"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BE9CB1-516D-454A-A5AA-9F9B467BE943}" type="datetime3">
              <a:rPr lang="en-US" smtClean="0"/>
              <a:t>19 January 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3B2A1-A12A-4A0A-B1E2-43FEC22D2202}"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5" name="Rounded Rectangle 14"/>
          <p:cNvSpPr/>
          <p:nvPr userDrawn="1"/>
        </p:nvSpPr>
        <p:spPr>
          <a:xfrm>
            <a:off x="304800" y="228601"/>
            <a:ext cx="11594592" cy="1315509"/>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6" name="Group 15"/>
          <p:cNvGrpSpPr>
            <a:grpSpLocks noChangeAspect="1"/>
          </p:cNvGrpSpPr>
          <p:nvPr userDrawn="1"/>
        </p:nvGrpSpPr>
        <p:grpSpPr bwMode="hidden">
          <a:xfrm>
            <a:off x="289901" y="1248337"/>
            <a:ext cx="11631168" cy="44180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4" name="Date Placeholder 3"/>
          <p:cNvSpPr>
            <a:spLocks noGrp="1"/>
          </p:cNvSpPr>
          <p:nvPr>
            <p:ph type="dt" sz="half" idx="10"/>
          </p:nvPr>
        </p:nvSpPr>
        <p:spPr/>
        <p:txBody>
          <a:bodyPr/>
          <a:lstStyle/>
          <a:p>
            <a:fld id="{4B762780-2413-4896-A9B9-E877A1D7A34D}" type="datetime3">
              <a:rPr lang="en-US" smtClean="0"/>
              <a:t>19 January 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3B2A1-A12A-4A0A-B1E2-43FEC22D2202}" type="slidenum">
              <a:rPr lang="en-US" smtClean="0"/>
              <a:t>‹#›</a:t>
            </a:fld>
            <a:endParaRPr lang="en-US"/>
          </a:p>
        </p:txBody>
      </p:sp>
      <p:sp>
        <p:nvSpPr>
          <p:cNvPr id="3" name="Vertical Text Placeholder 2"/>
          <p:cNvSpPr>
            <a:spLocks noGrp="1"/>
          </p:cNvSpPr>
          <p:nvPr>
            <p:ph type="body" orient="vert" idx="1"/>
          </p:nvPr>
        </p:nvSpPr>
        <p:spPr>
          <a:xfrm>
            <a:off x="609600" y="1553634"/>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Vertical Title 1"/>
          <p:cNvSpPr>
            <a:spLocks noGrp="1"/>
          </p:cNvSpPr>
          <p:nvPr>
            <p:ph type="title" orient="vert"/>
          </p:nvPr>
        </p:nvSpPr>
        <p:spPr>
          <a:xfrm>
            <a:off x="8839200" y="1544110"/>
            <a:ext cx="2743200" cy="4487333"/>
          </a:xfrm>
        </p:spPr>
        <p:txBody>
          <a:bodyPr vert="eaVert" anchor="ctr"/>
          <a:lstStyle>
            <a:lvl1pPr algn="l">
              <a:defRPr>
                <a:solidFill>
                  <a:schemeClr val="tx2"/>
                </a:solidFill>
              </a:defRPr>
            </a:lvl1pPr>
          </a:lstStyle>
          <a:p>
            <a:r>
              <a:rPr lang="en-US"/>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Ending Slide">
    <p:spTree>
      <p:nvGrpSpPr>
        <p:cNvPr id="1" name=""/>
        <p:cNvGrpSpPr/>
        <p:nvPr/>
      </p:nvGrpSpPr>
      <p:grpSpPr>
        <a:xfrm>
          <a:off x="0" y="0"/>
          <a:ext cx="0" cy="0"/>
          <a:chOff x="0" y="0"/>
          <a:chExt cx="0" cy="0"/>
        </a:xfrm>
      </p:grpSpPr>
      <p:sp>
        <p:nvSpPr>
          <p:cNvPr id="14" name="Rounded Rectangle 13"/>
          <p:cNvSpPr/>
          <p:nvPr userDrawn="1"/>
        </p:nvSpPr>
        <p:spPr>
          <a:xfrm>
            <a:off x="304800" y="228601"/>
            <a:ext cx="11594592" cy="1315509"/>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5" name="Group 15"/>
          <p:cNvGrpSpPr>
            <a:grpSpLocks noChangeAspect="1"/>
          </p:cNvGrpSpPr>
          <p:nvPr userDrawn="1"/>
        </p:nvGrpSpPr>
        <p:grpSpPr bwMode="hidden">
          <a:xfrm>
            <a:off x="289901" y="1248337"/>
            <a:ext cx="11631168" cy="441804"/>
            <a:chOff x="-3905251" y="4294188"/>
            <a:chExt cx="13027839"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0"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pic>
        <p:nvPicPr>
          <p:cNvPr id="10" name="Picture 2">
            <a:extLst>
              <a:ext uri="{FF2B5EF4-FFF2-40B4-BE49-F238E27FC236}">
                <a16:creationId xmlns:a16="http://schemas.microsoft.com/office/drawing/2014/main" id="{BD2580C1-A044-44B4-955D-DA373889E1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129209" y="1942638"/>
            <a:ext cx="3952552" cy="395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2982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2F68"/>
        </a:solidFill>
        <a:effectLst/>
      </p:bgPr>
    </p:bg>
    <p:spTree>
      <p:nvGrpSpPr>
        <p:cNvPr id="1" name=""/>
        <p:cNvGrpSpPr/>
        <p:nvPr/>
      </p:nvGrpSpPr>
      <p:grpSpPr>
        <a:xfrm>
          <a:off x="0" y="0"/>
          <a:ext cx="0" cy="0"/>
          <a:chOff x="0" y="0"/>
          <a:chExt cx="0" cy="0"/>
        </a:xfrm>
      </p:grpSpPr>
      <p:pic>
        <p:nvPicPr>
          <p:cNvPr id="63545" name="Picture 1081" descr="sunrise_plane_powerpoint"/>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50667" y="0"/>
            <a:ext cx="4741333" cy="6858000"/>
          </a:xfrm>
          <a:prstGeom prst="rect">
            <a:avLst/>
          </a:prstGeom>
          <a:noFill/>
          <a:extLst>
            <a:ext uri="{909E8E84-426E-40DD-AFC4-6F175D3DCCD1}">
              <a14:hiddenFill xmlns:a14="http://schemas.microsoft.com/office/drawing/2010/main">
                <a:solidFill>
                  <a:srgbClr val="FFFFFF"/>
                </a:solidFill>
              </a14:hiddenFill>
            </a:ext>
          </a:extLst>
        </p:spPr>
      </p:pic>
      <p:sp>
        <p:nvSpPr>
          <p:cNvPr id="63490" name="Rectangle 1026"/>
          <p:cNvSpPr>
            <a:spLocks noGrp="1" noChangeArrowheads="1"/>
          </p:cNvSpPr>
          <p:nvPr>
            <p:ph type="ctrTitle"/>
          </p:nvPr>
        </p:nvSpPr>
        <p:spPr>
          <a:xfrm>
            <a:off x="594784" y="312738"/>
            <a:ext cx="6644216" cy="1395412"/>
          </a:xfrm>
        </p:spPr>
        <p:txBody>
          <a:bodyPr anchor="t"/>
          <a:lstStyle>
            <a:lvl1pPr>
              <a:defRPr>
                <a:solidFill>
                  <a:schemeClr val="bg1"/>
                </a:solidFill>
              </a:defRPr>
            </a:lvl1pPr>
          </a:lstStyle>
          <a:p>
            <a:pPr lvl="0"/>
            <a:r>
              <a:rPr lang="en-US" noProof="0"/>
              <a:t>Select to edit master title</a:t>
            </a:r>
          </a:p>
        </p:txBody>
      </p:sp>
      <p:sp>
        <p:nvSpPr>
          <p:cNvPr id="63491" name="Rectangle 1027"/>
          <p:cNvSpPr>
            <a:spLocks noGrp="1" noChangeArrowheads="1"/>
          </p:cNvSpPr>
          <p:nvPr>
            <p:ph type="subTitle" idx="1"/>
          </p:nvPr>
        </p:nvSpPr>
        <p:spPr>
          <a:xfrm>
            <a:off x="599017" y="1754188"/>
            <a:ext cx="6601883" cy="1752600"/>
          </a:xfrm>
        </p:spPr>
        <p:txBody>
          <a:bodyPr/>
          <a:lstStyle>
            <a:lvl1pPr marL="0" indent="0">
              <a:buFontTx/>
              <a:buNone/>
              <a:defRPr sz="3200">
                <a:solidFill>
                  <a:schemeClr val="bg2"/>
                </a:solidFill>
              </a:defRPr>
            </a:lvl1pPr>
          </a:lstStyle>
          <a:p>
            <a:pPr lvl="0"/>
            <a:r>
              <a:rPr lang="en-US" noProof="0"/>
              <a:t>Select to edit master subtitle</a:t>
            </a:r>
          </a:p>
        </p:txBody>
      </p:sp>
      <p:grpSp>
        <p:nvGrpSpPr>
          <p:cNvPr id="63544" name="Group 1080"/>
          <p:cNvGrpSpPr>
            <a:grpSpLocks/>
          </p:cNvGrpSpPr>
          <p:nvPr userDrawn="1"/>
        </p:nvGrpSpPr>
        <p:grpSpPr bwMode="auto">
          <a:xfrm>
            <a:off x="7831667" y="269876"/>
            <a:ext cx="3206750" cy="911225"/>
            <a:chOff x="3700" y="170"/>
            <a:chExt cx="1515" cy="574"/>
          </a:xfrm>
        </p:grpSpPr>
        <p:pic>
          <p:nvPicPr>
            <p:cNvPr id="63543" name="Picture 1079" descr="NEW FAA LOGO"/>
            <p:cNvPicPr>
              <a:picLocks noChangeAspect="1" noChangeArrowheads="1"/>
            </p:cNvPicPr>
            <p:nvPr userDrawn="1"/>
          </p:nvPicPr>
          <p:blipFill>
            <a:blip r:embed="rId3" cstate="print">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927"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lnSpc>
                  <a:spcPct val="85000"/>
                </a:lnSpc>
                <a:spcBef>
                  <a:spcPct val="0"/>
                </a:spcBef>
                <a:spcAft>
                  <a:spcPct val="0"/>
                </a:spcAft>
              </a:pPr>
              <a:r>
                <a:rPr lang="en-US" sz="1800" b="1">
                  <a:solidFill>
                    <a:srgbClr val="FFFFFF"/>
                  </a:solidFill>
                </a:rPr>
                <a:t>Federal Aviation</a:t>
              </a:r>
            </a:p>
            <a:p>
              <a:pPr fontAlgn="base">
                <a:lnSpc>
                  <a:spcPct val="85000"/>
                </a:lnSpc>
                <a:spcBef>
                  <a:spcPct val="0"/>
                </a:spcBef>
                <a:spcAft>
                  <a:spcPct val="0"/>
                </a:spcAft>
              </a:pPr>
              <a:r>
                <a:rPr lang="en-US" sz="1800" b="1">
                  <a:solidFill>
                    <a:srgbClr val="FFFFFF"/>
                  </a:solidFill>
                </a:rPr>
                <a:t>Administration</a:t>
              </a:r>
            </a:p>
          </p:txBody>
        </p:sp>
      </p:grpSp>
    </p:spTree>
    <p:extLst>
      <p:ext uri="{BB962C8B-B14F-4D97-AF65-F5344CB8AC3E}">
        <p14:creationId xmlns:p14="http://schemas.microsoft.com/office/powerpoint/2010/main" val="2721313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3F45C4C-4567-4F05-82B0-C32FC8ABD30D}"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50906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EAFADC4-F8C0-4132-8D81-2857112C17EC}"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76372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32BC561-2E68-4CC7-B924-F79BA43C478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1660608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5D5C3EC4-2F3A-4BAC-B1AF-E56D6370CC2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066651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3CA76735-11BE-40B9-949B-AB0EF128112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8895418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7FCE1D82-182E-4AAA-838E-6A37B6E2032C}"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423262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13457" y="1676401"/>
            <a:ext cx="9877777" cy="44497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54686CA-D09A-4E0D-A524-AEB185A28B7F}" type="datetime3">
              <a:rPr lang="en-US" smtClean="0"/>
              <a:t>19 January 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3B2A1-A12A-4A0A-B1E2-43FEC22D2202}" type="slidenum">
              <a:rPr lang="en-US" smtClean="0"/>
              <a:t>‹#›</a:t>
            </a:fld>
            <a:endParaRPr lang="en-US"/>
          </a:p>
        </p:txBody>
      </p:sp>
      <p:sp>
        <p:nvSpPr>
          <p:cNvPr id="2" name="Title 1"/>
          <p:cNvSpPr>
            <a:spLocks noGrp="1"/>
          </p:cNvSpPr>
          <p:nvPr>
            <p:ph type="title"/>
          </p:nvPr>
        </p:nvSpPr>
        <p:spPr>
          <a:xfrm>
            <a:off x="381000" y="152400"/>
            <a:ext cx="10972800" cy="819150"/>
          </a:xfrm>
        </p:spPr>
        <p:txBody>
          <a:bodyPr/>
          <a:lstStyle>
            <a:lvl1pPr algn="l">
              <a:defRPr b="1"/>
            </a:lvl1pPr>
          </a:lstStyle>
          <a:p>
            <a:r>
              <a:rPr lang="en-US" dirty="0"/>
              <a:t>Click to edit Master title style</a:t>
            </a:r>
          </a:p>
        </p:txBody>
      </p:sp>
      <p:pic>
        <p:nvPicPr>
          <p:cNvPr id="10" name="Picture 2">
            <a:extLst>
              <a:ext uri="{FF2B5EF4-FFF2-40B4-BE49-F238E27FC236}">
                <a16:creationId xmlns:a16="http://schemas.microsoft.com/office/drawing/2014/main" id="{1EB4E037-386F-4F1D-BD11-1D261A23E62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75125" y="5508009"/>
            <a:ext cx="1349991" cy="1349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57D710C-BFFB-43B9-9C6E-25C0EDA9A2E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18853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D49D76C-6237-4138-8C81-A73F9F08415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1203866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CDE0130-1D10-4F10-A5C5-BA3D07D4688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2302575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4518" y="344488"/>
            <a:ext cx="2823633" cy="55546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1" y="344488"/>
            <a:ext cx="8269817" cy="5554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767A1D4-61FB-43FC-9DA8-4DC095FBFB9F}"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543988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2F68"/>
        </a:solidFill>
        <a:effectLst/>
      </p:bgPr>
    </p:bg>
    <p:spTree>
      <p:nvGrpSpPr>
        <p:cNvPr id="1" name=""/>
        <p:cNvGrpSpPr/>
        <p:nvPr/>
      </p:nvGrpSpPr>
      <p:grpSpPr>
        <a:xfrm>
          <a:off x="0" y="0"/>
          <a:ext cx="0" cy="0"/>
          <a:chOff x="0" y="0"/>
          <a:chExt cx="0" cy="0"/>
        </a:xfrm>
      </p:grpSpPr>
      <p:pic>
        <p:nvPicPr>
          <p:cNvPr id="4" name="Picture 1078" descr="title_imagery_nologo"/>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54901" y="0"/>
            <a:ext cx="4737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080"/>
          <p:cNvGrpSpPr>
            <a:grpSpLocks/>
          </p:cNvGrpSpPr>
          <p:nvPr userDrawn="1"/>
        </p:nvGrpSpPr>
        <p:grpSpPr bwMode="auto">
          <a:xfrm>
            <a:off x="7831667" y="269876"/>
            <a:ext cx="3206750" cy="911225"/>
            <a:chOff x="3700" y="170"/>
            <a:chExt cx="1515" cy="574"/>
          </a:xfrm>
        </p:grpSpPr>
        <p:pic>
          <p:nvPicPr>
            <p:cNvPr id="6" name="Picture 1079" descr="NEW FAA LOGO"/>
            <p:cNvPicPr>
              <a:picLocks noChangeAspect="1" noChangeArrowheads="1"/>
            </p:cNvPicPr>
            <p:nvPr userDrawn="1"/>
          </p:nvPicPr>
          <p:blipFill>
            <a:blip r:embed="rId3" cstate="print">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071"/>
            <p:cNvSpPr txBox="1">
              <a:spLocks noChangeArrowheads="1"/>
            </p:cNvSpPr>
            <p:nvPr userDrawn="1"/>
          </p:nvSpPr>
          <p:spPr bwMode="ltGray">
            <a:xfrm>
              <a:off x="4288" y="288"/>
              <a:ext cx="927" cy="355"/>
            </a:xfrm>
            <a:prstGeom prst="rect">
              <a:avLst/>
            </a:prstGeom>
            <a:noFill/>
            <a:ln w="9525">
              <a:noFill/>
              <a:miter lim="800000"/>
              <a:headEnd/>
              <a:tailEnd/>
            </a:ln>
            <a:effectLst/>
          </p:spPr>
          <p:txBody>
            <a:bodyPr wrap="none">
              <a:spAutoFit/>
            </a:bodyPr>
            <a:lstStyle/>
            <a:p>
              <a:pPr fontAlgn="base">
                <a:lnSpc>
                  <a:spcPct val="85000"/>
                </a:lnSpc>
                <a:spcBef>
                  <a:spcPct val="0"/>
                </a:spcBef>
                <a:spcAft>
                  <a:spcPct val="0"/>
                </a:spcAft>
                <a:defRPr/>
              </a:pPr>
              <a:r>
                <a:rPr lang="en-US" sz="1800" b="1">
                  <a:solidFill>
                    <a:srgbClr val="FFFFFF"/>
                  </a:solidFill>
                </a:rPr>
                <a:t>Federal Aviation</a:t>
              </a:r>
            </a:p>
            <a:p>
              <a:pPr fontAlgn="base">
                <a:lnSpc>
                  <a:spcPct val="85000"/>
                </a:lnSpc>
                <a:spcBef>
                  <a:spcPct val="0"/>
                </a:spcBef>
                <a:spcAft>
                  <a:spcPct val="0"/>
                </a:spcAft>
                <a:defRPr/>
              </a:pPr>
              <a:r>
                <a:rPr lang="en-US" sz="1800" b="1">
                  <a:solidFill>
                    <a:srgbClr val="FFFFFF"/>
                  </a:solidFill>
                </a:rPr>
                <a:t>Administration</a:t>
              </a:r>
            </a:p>
          </p:txBody>
        </p:sp>
      </p:grpSp>
      <p:sp>
        <p:nvSpPr>
          <p:cNvPr id="63490" name="Rectangle 1026"/>
          <p:cNvSpPr>
            <a:spLocks noGrp="1" noChangeArrowheads="1"/>
          </p:cNvSpPr>
          <p:nvPr>
            <p:ph type="ctrTitle"/>
          </p:nvPr>
        </p:nvSpPr>
        <p:spPr>
          <a:xfrm>
            <a:off x="594784" y="312738"/>
            <a:ext cx="6644216" cy="1395412"/>
          </a:xfrm>
        </p:spPr>
        <p:txBody>
          <a:bodyPr anchor="t"/>
          <a:lstStyle>
            <a:lvl1pPr>
              <a:defRPr>
                <a:solidFill>
                  <a:schemeClr val="bg1"/>
                </a:solidFill>
              </a:defRPr>
            </a:lvl1pPr>
          </a:lstStyle>
          <a:p>
            <a:r>
              <a:rPr lang="en-US"/>
              <a:t>Select to edit master title</a:t>
            </a:r>
          </a:p>
        </p:txBody>
      </p:sp>
      <p:sp>
        <p:nvSpPr>
          <p:cNvPr id="63491" name="Rectangle 1027"/>
          <p:cNvSpPr>
            <a:spLocks noGrp="1" noChangeArrowheads="1"/>
          </p:cNvSpPr>
          <p:nvPr>
            <p:ph type="subTitle" idx="1"/>
          </p:nvPr>
        </p:nvSpPr>
        <p:spPr>
          <a:xfrm>
            <a:off x="599017" y="1754188"/>
            <a:ext cx="6601883" cy="1752600"/>
          </a:xfrm>
        </p:spPr>
        <p:txBody>
          <a:bodyPr/>
          <a:lstStyle>
            <a:lvl1pPr marL="0" indent="0">
              <a:buFontTx/>
              <a:buNone/>
              <a:defRPr sz="3200">
                <a:solidFill>
                  <a:schemeClr val="bg2"/>
                </a:solidFill>
              </a:defRPr>
            </a:lvl1pPr>
          </a:lstStyle>
          <a:p>
            <a:r>
              <a:rPr lang="en-US"/>
              <a:t>Select to edit master subtitle</a:t>
            </a:r>
          </a:p>
        </p:txBody>
      </p:sp>
    </p:spTree>
    <p:extLst>
      <p:ext uri="{BB962C8B-B14F-4D97-AF65-F5344CB8AC3E}">
        <p14:creationId xmlns:p14="http://schemas.microsoft.com/office/powerpoint/2010/main" val="6593100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xfrm>
            <a:off x="1896533" y="6223000"/>
            <a:ext cx="2540000" cy="457200"/>
          </a:xfrm>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AAAEF08C-B8C0-413F-B150-F298D061D50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585906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E60EAA80-D079-4648-AE54-124797B3A84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911317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30049F0B-FF3A-4941-9060-5ACC7B83CA7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9702387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540AEB85-EF3F-463E-8A70-02859999CA9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7131000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11"/>
          <p:cNvSpPr>
            <a:spLocks noGrp="1" noChangeArrowheads="1"/>
          </p:cNvSpPr>
          <p:nvPr>
            <p:ph type="sldNum" sz="quarter" idx="12"/>
          </p:nvPr>
        </p:nvSpPr>
        <p:spPr>
          <a:ln/>
        </p:spPr>
        <p:txBody>
          <a:bodyPr/>
          <a:lstStyle>
            <a:lvl1pPr>
              <a:defRPr/>
            </a:lvl1pPr>
          </a:lstStyle>
          <a:p>
            <a:pPr>
              <a:defRPr/>
            </a:pPr>
            <a:fld id="{78E0C7D8-AD6F-426B-A6C2-B9E29D5DE69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991774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4" name="Rounded Rectangle 13"/>
          <p:cNvSpPr/>
          <p:nvPr userDrawn="1"/>
        </p:nvSpPr>
        <p:spPr>
          <a:xfrm>
            <a:off x="304800" y="228601"/>
            <a:ext cx="11594592" cy="1315509"/>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5" name="Group 15"/>
          <p:cNvGrpSpPr>
            <a:grpSpLocks noChangeAspect="1"/>
          </p:cNvGrpSpPr>
          <p:nvPr userDrawn="1"/>
        </p:nvGrpSpPr>
        <p:grpSpPr bwMode="hidden">
          <a:xfrm>
            <a:off x="289901" y="1248337"/>
            <a:ext cx="11631168" cy="441804"/>
            <a:chOff x="-3905251" y="4294188"/>
            <a:chExt cx="13027839"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0"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12" name="Freeform 26"/>
          <p:cNvSpPr>
            <a:spLocks/>
          </p:cNvSpPr>
          <p:nvPr/>
        </p:nvSpPr>
        <p:spPr bwMode="hidden">
          <a:xfrm>
            <a:off x="7479319" y="407417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 name="Date Placeholder 3"/>
          <p:cNvSpPr>
            <a:spLocks noGrp="1"/>
          </p:cNvSpPr>
          <p:nvPr>
            <p:ph type="dt" sz="half" idx="10"/>
          </p:nvPr>
        </p:nvSpPr>
        <p:spPr/>
        <p:txBody>
          <a:bodyPr/>
          <a:lstStyle/>
          <a:p>
            <a:fld id="{E90CB590-13D6-41A6-AD51-9BE3E65F2226}" type="datetime3">
              <a:rPr lang="en-US" smtClean="0"/>
              <a:t>19 January 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3B2A1-A12A-4A0A-B1E2-43FEC22D2202}" type="slidenum">
              <a:rPr lang="en-US" smtClean="0"/>
              <a:t>‹#›</a:t>
            </a:fld>
            <a:endParaRPr lang="en-US"/>
          </a:p>
        </p:txBody>
      </p:sp>
      <p:sp>
        <p:nvSpPr>
          <p:cNvPr id="3" name="Text Placeholder 2"/>
          <p:cNvSpPr>
            <a:spLocks noGrp="1"/>
          </p:cNvSpPr>
          <p:nvPr>
            <p:ph type="body" idx="1"/>
          </p:nvPr>
        </p:nvSpPr>
        <p:spPr>
          <a:xfrm>
            <a:off x="1219200" y="337112"/>
            <a:ext cx="10261600" cy="939801"/>
          </a:xfrm>
        </p:spPr>
        <p:txBody>
          <a:bodyPr anchor="b">
            <a:noAutofit/>
          </a:bodyPr>
          <a:lstStyle>
            <a:lvl1pPr marL="0" indent="0" algn="ctr">
              <a:buNone/>
              <a:defRPr sz="4400" b="1">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24" name="Picture 2">
            <a:extLst>
              <a:ext uri="{FF2B5EF4-FFF2-40B4-BE49-F238E27FC236}">
                <a16:creationId xmlns:a16="http://schemas.microsoft.com/office/drawing/2014/main" id="{FC9E0E32-C1F5-4616-9DA0-F226ED9223F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75125" y="5508009"/>
            <a:ext cx="1349991" cy="1349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11"/>
          <p:cNvSpPr>
            <a:spLocks noGrp="1" noChangeArrowheads="1"/>
          </p:cNvSpPr>
          <p:nvPr>
            <p:ph type="sldNum" sz="quarter" idx="12"/>
          </p:nvPr>
        </p:nvSpPr>
        <p:spPr>
          <a:ln/>
        </p:spPr>
        <p:txBody>
          <a:bodyPr/>
          <a:lstStyle>
            <a:lvl1pPr>
              <a:defRPr/>
            </a:lvl1pPr>
          </a:lstStyle>
          <a:p>
            <a:pPr>
              <a:defRPr/>
            </a:pPr>
            <a:fld id="{077CBF77-5A1D-4B3C-9823-C71BED155AB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1534700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4B2F9E02-DEBB-4953-A48B-96D6EC07016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354366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11"/>
          <p:cNvSpPr>
            <a:spLocks noGrp="1" noChangeArrowheads="1"/>
          </p:cNvSpPr>
          <p:nvPr>
            <p:ph type="sldNum" sz="quarter" idx="12"/>
          </p:nvPr>
        </p:nvSpPr>
        <p:spPr>
          <a:ln/>
        </p:spPr>
        <p:txBody>
          <a:bodyPr/>
          <a:lstStyle>
            <a:lvl1pPr>
              <a:defRPr/>
            </a:lvl1pPr>
          </a:lstStyle>
          <a:p>
            <a:pPr>
              <a:defRPr/>
            </a:pPr>
            <a:fld id="{E7F687BA-7769-4CD2-8A22-BE0C4ED7C6C4}"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710495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E413A705-3344-43C7-A43C-99539057738C}"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5885259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4518" y="344488"/>
            <a:ext cx="2823633" cy="55546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1" y="344488"/>
            <a:ext cx="8269817" cy="5554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3F2D921C-F0BF-4FC6-ADAD-132D81E3A550}"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487693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81"/>
          <p:cNvPicPr>
            <a:picLocks noChangeAspect="1" noChangeArrowheads="1"/>
          </p:cNvPicPr>
          <p:nvPr userDrawn="1"/>
        </p:nvPicPr>
        <p:blipFill>
          <a:blip r:embed="rId2">
            <a:extLst>
              <a:ext uri="{28A0092B-C50C-407E-A947-70E740481C1C}">
                <a14:useLocalDpi xmlns:a14="http://schemas.microsoft.com/office/drawing/2010/main" val="0"/>
              </a:ext>
            </a:extLst>
          </a:blip>
          <a:srcRect l="848" r="31892"/>
          <a:stretch>
            <a:fillRect/>
          </a:stretch>
        </p:blipFill>
        <p:spPr bwMode="auto">
          <a:xfrm>
            <a:off x="8237989" y="-1588"/>
            <a:ext cx="3954012"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080"/>
          <p:cNvGrpSpPr>
            <a:grpSpLocks/>
          </p:cNvGrpSpPr>
          <p:nvPr userDrawn="1"/>
        </p:nvGrpSpPr>
        <p:grpSpPr bwMode="auto">
          <a:xfrm>
            <a:off x="8732939" y="271464"/>
            <a:ext cx="2600587" cy="978496"/>
            <a:chOff x="3700" y="171"/>
            <a:chExt cx="1515" cy="573"/>
          </a:xfrm>
        </p:grpSpPr>
        <p:pic>
          <p:nvPicPr>
            <p:cNvPr id="6"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700" y="171"/>
              <a:ext cx="573" cy="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1071"/>
            <p:cNvSpPr txBox="1">
              <a:spLocks noChangeArrowheads="1"/>
            </p:cNvSpPr>
            <p:nvPr userDrawn="1"/>
          </p:nvSpPr>
          <p:spPr bwMode="ltGray">
            <a:xfrm>
              <a:off x="4288" y="288"/>
              <a:ext cx="927" cy="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eaLnBrk="1" fontAlgn="base" hangingPunct="1">
                <a:lnSpc>
                  <a:spcPct val="85000"/>
                </a:lnSpc>
                <a:spcBef>
                  <a:spcPct val="0"/>
                </a:spcBef>
                <a:spcAft>
                  <a:spcPct val="0"/>
                </a:spcAft>
                <a:defRPr/>
              </a:pPr>
              <a:r>
                <a:rPr lang="en-US" sz="1800" b="1">
                  <a:solidFill>
                    <a:srgbClr val="FFFFFF"/>
                  </a:solidFill>
                </a:rPr>
                <a:t>Federal Aviation</a:t>
              </a:r>
            </a:p>
            <a:p>
              <a:pPr eaLnBrk="1" fontAlgn="base" hangingPunct="1">
                <a:lnSpc>
                  <a:spcPct val="85000"/>
                </a:lnSpc>
                <a:spcBef>
                  <a:spcPct val="0"/>
                </a:spcBef>
                <a:spcAft>
                  <a:spcPct val="0"/>
                </a:spcAft>
                <a:defRPr/>
              </a:pPr>
              <a:r>
                <a:rPr lang="en-US" sz="1800" b="1">
                  <a:solidFill>
                    <a:srgbClr val="FFFFFF"/>
                  </a:solidFill>
                </a:rPr>
                <a:t>Administration</a:t>
              </a:r>
            </a:p>
          </p:txBody>
        </p:sp>
      </p:grpSp>
      <p:sp>
        <p:nvSpPr>
          <p:cNvPr id="63490" name="Rectangle 1026"/>
          <p:cNvSpPr>
            <a:spLocks noGrp="1" noChangeArrowheads="1"/>
          </p:cNvSpPr>
          <p:nvPr>
            <p:ph type="ctrTitle"/>
          </p:nvPr>
        </p:nvSpPr>
        <p:spPr>
          <a:xfrm>
            <a:off x="594784" y="312738"/>
            <a:ext cx="6644216" cy="1395412"/>
          </a:xfrm>
        </p:spPr>
        <p:txBody>
          <a:bodyPr anchor="t"/>
          <a:lstStyle>
            <a:lvl1pPr>
              <a:defRPr/>
            </a:lvl1pPr>
          </a:lstStyle>
          <a:p>
            <a:pPr lvl="0"/>
            <a:r>
              <a:rPr lang="en-US" noProof="0"/>
              <a:t>Select to edit master title</a:t>
            </a:r>
          </a:p>
        </p:txBody>
      </p:sp>
      <p:sp>
        <p:nvSpPr>
          <p:cNvPr id="63491" name="Rectangle 1027"/>
          <p:cNvSpPr>
            <a:spLocks noGrp="1" noChangeArrowheads="1"/>
          </p:cNvSpPr>
          <p:nvPr>
            <p:ph type="subTitle" idx="1"/>
          </p:nvPr>
        </p:nvSpPr>
        <p:spPr>
          <a:xfrm>
            <a:off x="599017" y="1754188"/>
            <a:ext cx="6601883" cy="1752600"/>
          </a:xfrm>
        </p:spPr>
        <p:txBody>
          <a:bodyPr/>
          <a:lstStyle>
            <a:lvl1pPr marL="0" indent="0">
              <a:buFontTx/>
              <a:buNone/>
              <a:defRPr sz="3200">
                <a:solidFill>
                  <a:schemeClr val="bg2"/>
                </a:solidFill>
              </a:defRPr>
            </a:lvl1pPr>
          </a:lstStyle>
          <a:p>
            <a:pPr lvl="0"/>
            <a:endParaRPr lang="en-US" noProof="0" dirty="0"/>
          </a:p>
        </p:txBody>
      </p:sp>
    </p:spTree>
    <p:extLst>
      <p:ext uri="{BB962C8B-B14F-4D97-AF65-F5344CB8AC3E}">
        <p14:creationId xmlns:p14="http://schemas.microsoft.com/office/powerpoint/2010/main" val="29181779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9072033" y="6248400"/>
            <a:ext cx="2315633" cy="457200"/>
          </a:xfrm>
          <a:prstGeom prst="rect">
            <a:avLst/>
          </a:prstGeom>
        </p:spPr>
        <p:txBody>
          <a:bodyPr/>
          <a:lstStyle>
            <a:lvl1pPr algn="l">
              <a:defRPr>
                <a:solidFill>
                  <a:srgbClr val="FFFFFF">
                    <a:lumMod val="65000"/>
                  </a:srgbClr>
                </a:solidFill>
                <a:latin typeface="Arial" charset="0"/>
              </a:defRPr>
            </a:lvl1pPr>
          </a:lstStyle>
          <a:p>
            <a:pPr fontAlgn="base">
              <a:spcBef>
                <a:spcPct val="0"/>
              </a:spcBef>
              <a:spcAft>
                <a:spcPct val="0"/>
              </a:spcAft>
              <a:defRPr/>
            </a:pPr>
            <a:fld id="{15D0C457-6781-4BA0-9C54-5725A6D09EE2}" type="slidenum">
              <a:rPr lang="en-US" sz="2400"/>
              <a:pPr fontAlgn="base">
                <a:spcBef>
                  <a:spcPct val="0"/>
                </a:spcBef>
                <a:spcAft>
                  <a:spcPct val="0"/>
                </a:spcAft>
                <a:defRPr/>
              </a:pPr>
              <a:t>‹#›</a:t>
            </a:fld>
            <a:endParaRPr lang="en-US" sz="2400" dirty="0"/>
          </a:p>
        </p:txBody>
      </p:sp>
      <p:sp>
        <p:nvSpPr>
          <p:cNvPr id="7" name="Rectangle 9"/>
          <p:cNvSpPr>
            <a:spLocks noGrp="1" noChangeArrowheads="1"/>
          </p:cNvSpPr>
          <p:nvPr>
            <p:ph type="dt" sz="half" idx="2"/>
          </p:nvPr>
        </p:nvSpPr>
        <p:spPr bwMode="auto">
          <a:xfrm>
            <a:off x="679452" y="6446798"/>
            <a:ext cx="2315633" cy="35168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spcBef>
                <a:spcPct val="0"/>
              </a:spcBef>
              <a:buFontTx/>
              <a:buNone/>
              <a:defRPr sz="1400">
                <a:solidFill>
                  <a:srgbClr val="FFFFFF">
                    <a:lumMod val="65000"/>
                  </a:srgbClr>
                </a:solidFill>
                <a:latin typeface="Times New Roman" pitchFamily="18" charset="0"/>
              </a:defRPr>
            </a:lvl1pPr>
          </a:lstStyle>
          <a:p>
            <a:pPr fontAlgn="base">
              <a:spcAft>
                <a:spcPct val="0"/>
              </a:spcAft>
              <a:defRPr/>
            </a:pPr>
            <a:r>
              <a:rPr lang="en-US" dirty="0"/>
              <a:t>November 12, 2019</a:t>
            </a:r>
          </a:p>
        </p:txBody>
      </p:sp>
      <p:sp>
        <p:nvSpPr>
          <p:cNvPr id="8" name="Rectangle 10"/>
          <p:cNvSpPr>
            <a:spLocks noGrp="1" noChangeArrowheads="1"/>
          </p:cNvSpPr>
          <p:nvPr>
            <p:ph type="ftr" sz="quarter" idx="3"/>
          </p:nvPr>
        </p:nvSpPr>
        <p:spPr bwMode="auto">
          <a:xfrm>
            <a:off x="3086100" y="6446798"/>
            <a:ext cx="3860800" cy="350808"/>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spcBef>
                <a:spcPct val="0"/>
              </a:spcBef>
              <a:buFontTx/>
              <a:buNone/>
              <a:defRPr sz="1400">
                <a:solidFill>
                  <a:srgbClr val="FFFFFF">
                    <a:lumMod val="65000"/>
                  </a:srgbClr>
                </a:solidFill>
                <a:latin typeface="Times New Roman" pitchFamily="18" charset="0"/>
              </a:defRPr>
            </a:lvl1pPr>
          </a:lstStyle>
          <a:p>
            <a:pPr fontAlgn="base">
              <a:spcAft>
                <a:spcPct val="0"/>
              </a:spcAft>
              <a:defRPr/>
            </a:pPr>
            <a:r>
              <a:rPr lang="en-US"/>
              <a:t>Mark Rumizen/FAA</a:t>
            </a:r>
            <a:endParaRPr lang="en-US" dirty="0"/>
          </a:p>
        </p:txBody>
      </p:sp>
    </p:spTree>
    <p:extLst>
      <p:ext uri="{BB962C8B-B14F-4D97-AF65-F5344CB8AC3E}">
        <p14:creationId xmlns:p14="http://schemas.microsoft.com/office/powerpoint/2010/main" val="126006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lvl1pPr>
              <a:defRPr/>
            </a:lvl1pPr>
          </a:lstStyle>
          <a:p>
            <a:pPr>
              <a:defRPr/>
            </a:pPr>
            <a:r>
              <a:rPr lang="en-US"/>
              <a:t>Mark Rumizen/FAA</a:t>
            </a:r>
          </a:p>
        </p:txBody>
      </p:sp>
      <p:sp>
        <p:nvSpPr>
          <p:cNvPr id="7" name="Slide Number Placeholder 6"/>
          <p:cNvSpPr>
            <a:spLocks noGrp="1"/>
          </p:cNvSpPr>
          <p:nvPr>
            <p:ph type="sldNum" sz="quarter" idx="12"/>
          </p:nvPr>
        </p:nvSpPr>
        <p:spPr>
          <a:xfrm>
            <a:off x="8868833" y="6248400"/>
            <a:ext cx="2540000" cy="457200"/>
          </a:xfrm>
          <a:prstGeom prst="rect">
            <a:avLst/>
          </a:prstGeom>
        </p:spPr>
        <p:txBody>
          <a:bodyPr/>
          <a:lstStyle>
            <a:lvl1pPr algn="l">
              <a:defRPr>
                <a:solidFill>
                  <a:srgbClr val="FFFFFF">
                    <a:lumMod val="65000"/>
                  </a:srgbClr>
                </a:solidFill>
                <a:latin typeface="Arial" charset="0"/>
              </a:defRPr>
            </a:lvl1pPr>
          </a:lstStyle>
          <a:p>
            <a:pPr fontAlgn="base">
              <a:spcBef>
                <a:spcPct val="0"/>
              </a:spcBef>
              <a:spcAft>
                <a:spcPct val="0"/>
              </a:spcAft>
              <a:defRPr/>
            </a:pPr>
            <a:fld id="{A6BB88DD-2A52-4790-8155-5E1DBBC9A075}" type="slidenum">
              <a:rPr lang="en-US" sz="2400"/>
              <a:pPr fontAlgn="base">
                <a:spcBef>
                  <a:spcPct val="0"/>
                </a:spcBef>
                <a:spcAft>
                  <a:spcPct val="0"/>
                </a:spcAft>
                <a:defRPr/>
              </a:pPr>
              <a:t>‹#›</a:t>
            </a:fld>
            <a:endParaRPr lang="en-US" sz="2400" dirty="0"/>
          </a:p>
        </p:txBody>
      </p:sp>
      <p:sp>
        <p:nvSpPr>
          <p:cNvPr id="8" name="Rectangle 9">
            <a:extLst>
              <a:ext uri="{FF2B5EF4-FFF2-40B4-BE49-F238E27FC236}">
                <a16:creationId xmlns:a16="http://schemas.microsoft.com/office/drawing/2014/main" id="{3657B345-BCCF-4435-B68C-826A4A10CE3D}"/>
              </a:ext>
            </a:extLst>
          </p:cNvPr>
          <p:cNvSpPr>
            <a:spLocks noGrp="1" noChangeArrowheads="1"/>
          </p:cNvSpPr>
          <p:nvPr>
            <p:ph type="dt" sz="half" idx="13"/>
          </p:nvPr>
        </p:nvSpPr>
        <p:spPr bwMode="auto">
          <a:xfrm>
            <a:off x="679452" y="6446798"/>
            <a:ext cx="2315633" cy="35168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spcBef>
                <a:spcPct val="0"/>
              </a:spcBef>
              <a:buFontTx/>
              <a:buNone/>
              <a:defRPr sz="1400">
                <a:solidFill>
                  <a:srgbClr val="FFFFFF">
                    <a:lumMod val="65000"/>
                  </a:srgbClr>
                </a:solidFill>
                <a:latin typeface="Times New Roman" pitchFamily="18" charset="0"/>
              </a:defRPr>
            </a:lvl1pPr>
          </a:lstStyle>
          <a:p>
            <a:pPr fontAlgn="base">
              <a:spcAft>
                <a:spcPct val="0"/>
              </a:spcAft>
              <a:defRPr/>
            </a:pPr>
            <a:r>
              <a:rPr lang="en-US" dirty="0"/>
              <a:t>November 12, 2019</a:t>
            </a:r>
          </a:p>
        </p:txBody>
      </p:sp>
    </p:spTree>
    <p:extLst>
      <p:ext uri="{BB962C8B-B14F-4D97-AF65-F5344CB8AC3E}">
        <p14:creationId xmlns:p14="http://schemas.microsoft.com/office/powerpoint/2010/main" val="40407159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lvl1pPr>
              <a:defRPr/>
            </a:lvl1pPr>
          </a:lstStyle>
          <a:p>
            <a:pPr>
              <a:defRPr/>
            </a:pPr>
            <a:r>
              <a:rPr lang="en-US"/>
              <a:t>Mark Rumizen/FAA</a:t>
            </a:r>
          </a:p>
        </p:txBody>
      </p:sp>
      <p:sp>
        <p:nvSpPr>
          <p:cNvPr id="5" name="Slide Number Placeholder 4"/>
          <p:cNvSpPr>
            <a:spLocks noGrp="1"/>
          </p:cNvSpPr>
          <p:nvPr>
            <p:ph type="sldNum" sz="quarter" idx="12"/>
          </p:nvPr>
        </p:nvSpPr>
        <p:spPr>
          <a:xfrm>
            <a:off x="8868833" y="6248400"/>
            <a:ext cx="2540000" cy="457200"/>
          </a:xfrm>
          <a:prstGeom prst="rect">
            <a:avLst/>
          </a:prstGeom>
        </p:spPr>
        <p:txBody>
          <a:bodyPr/>
          <a:lstStyle>
            <a:lvl1pPr algn="l">
              <a:defRPr>
                <a:solidFill>
                  <a:srgbClr val="FFFFFF">
                    <a:lumMod val="65000"/>
                  </a:srgbClr>
                </a:solidFill>
                <a:latin typeface="Arial" charset="0"/>
              </a:defRPr>
            </a:lvl1pPr>
          </a:lstStyle>
          <a:p>
            <a:pPr fontAlgn="base">
              <a:spcBef>
                <a:spcPct val="0"/>
              </a:spcBef>
              <a:spcAft>
                <a:spcPct val="0"/>
              </a:spcAft>
              <a:defRPr/>
            </a:pPr>
            <a:fld id="{A51036CC-7454-4D5B-B2A4-63C30206208E}" type="slidenum">
              <a:rPr lang="en-US" sz="2400"/>
              <a:pPr fontAlgn="base">
                <a:spcBef>
                  <a:spcPct val="0"/>
                </a:spcBef>
                <a:spcAft>
                  <a:spcPct val="0"/>
                </a:spcAft>
                <a:defRPr/>
              </a:pPr>
              <a:t>‹#›</a:t>
            </a:fld>
            <a:endParaRPr lang="en-US" sz="2400" dirty="0"/>
          </a:p>
        </p:txBody>
      </p:sp>
      <p:sp>
        <p:nvSpPr>
          <p:cNvPr id="6" name="Rectangle 9">
            <a:extLst>
              <a:ext uri="{FF2B5EF4-FFF2-40B4-BE49-F238E27FC236}">
                <a16:creationId xmlns:a16="http://schemas.microsoft.com/office/drawing/2014/main" id="{4D46E4C0-3269-4E23-B1E6-6C71C7972AED}"/>
              </a:ext>
            </a:extLst>
          </p:cNvPr>
          <p:cNvSpPr>
            <a:spLocks noGrp="1" noChangeArrowheads="1"/>
          </p:cNvSpPr>
          <p:nvPr>
            <p:ph type="dt" sz="half" idx="2"/>
          </p:nvPr>
        </p:nvSpPr>
        <p:spPr bwMode="auto">
          <a:xfrm>
            <a:off x="679452" y="6446798"/>
            <a:ext cx="2315633" cy="35168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spcBef>
                <a:spcPct val="0"/>
              </a:spcBef>
              <a:buFontTx/>
              <a:buNone/>
              <a:defRPr sz="1400">
                <a:solidFill>
                  <a:srgbClr val="FFFFFF">
                    <a:lumMod val="65000"/>
                  </a:srgbClr>
                </a:solidFill>
                <a:latin typeface="Times New Roman" pitchFamily="18" charset="0"/>
              </a:defRPr>
            </a:lvl1pPr>
          </a:lstStyle>
          <a:p>
            <a:pPr fontAlgn="base">
              <a:spcAft>
                <a:spcPct val="0"/>
              </a:spcAft>
              <a:defRPr/>
            </a:pPr>
            <a:r>
              <a:rPr lang="en-US" dirty="0"/>
              <a:t>November 12, 2019</a:t>
            </a:r>
          </a:p>
        </p:txBody>
      </p:sp>
    </p:spTree>
    <p:extLst>
      <p:ext uri="{BB962C8B-B14F-4D97-AF65-F5344CB8AC3E}">
        <p14:creationId xmlns:p14="http://schemas.microsoft.com/office/powerpoint/2010/main" val="8278518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pPr>
              <a:defRPr/>
            </a:pPr>
            <a:r>
              <a:rPr lang="en-US"/>
              <a:t>Mark Rumizen/FAA</a:t>
            </a:r>
          </a:p>
        </p:txBody>
      </p:sp>
      <p:sp>
        <p:nvSpPr>
          <p:cNvPr id="4" name="Slide Number Placeholder 3"/>
          <p:cNvSpPr>
            <a:spLocks noGrp="1"/>
          </p:cNvSpPr>
          <p:nvPr>
            <p:ph type="sldNum" sz="quarter" idx="12"/>
          </p:nvPr>
        </p:nvSpPr>
        <p:spPr>
          <a:xfrm>
            <a:off x="8868833" y="6248400"/>
            <a:ext cx="2540000" cy="457200"/>
          </a:xfrm>
          <a:prstGeom prst="rect">
            <a:avLst/>
          </a:prstGeom>
        </p:spPr>
        <p:txBody>
          <a:bodyPr/>
          <a:lstStyle>
            <a:lvl1pPr algn="l">
              <a:defRPr>
                <a:solidFill>
                  <a:srgbClr val="FFFFFF">
                    <a:lumMod val="65000"/>
                  </a:srgbClr>
                </a:solidFill>
                <a:latin typeface="Arial" charset="0"/>
              </a:defRPr>
            </a:lvl1pPr>
          </a:lstStyle>
          <a:p>
            <a:pPr fontAlgn="base">
              <a:spcBef>
                <a:spcPct val="0"/>
              </a:spcBef>
              <a:spcAft>
                <a:spcPct val="0"/>
              </a:spcAft>
              <a:defRPr/>
            </a:pPr>
            <a:fld id="{E0579F9B-2B93-4C93-80D7-0F31C339DC90}" type="slidenum">
              <a:rPr lang="en-US" sz="2400"/>
              <a:pPr fontAlgn="base">
                <a:spcBef>
                  <a:spcPct val="0"/>
                </a:spcBef>
                <a:spcAft>
                  <a:spcPct val="0"/>
                </a:spcAft>
                <a:defRPr/>
              </a:pPr>
              <a:t>‹#›</a:t>
            </a:fld>
            <a:endParaRPr lang="en-US" sz="2400" dirty="0"/>
          </a:p>
        </p:txBody>
      </p:sp>
      <p:sp>
        <p:nvSpPr>
          <p:cNvPr id="5" name="Rectangle 9">
            <a:extLst>
              <a:ext uri="{FF2B5EF4-FFF2-40B4-BE49-F238E27FC236}">
                <a16:creationId xmlns:a16="http://schemas.microsoft.com/office/drawing/2014/main" id="{41959130-4C35-4B3F-93E5-717EF0CD259A}"/>
              </a:ext>
            </a:extLst>
          </p:cNvPr>
          <p:cNvSpPr>
            <a:spLocks noGrp="1" noChangeArrowheads="1"/>
          </p:cNvSpPr>
          <p:nvPr>
            <p:ph type="dt" sz="half" idx="2"/>
          </p:nvPr>
        </p:nvSpPr>
        <p:spPr bwMode="auto">
          <a:xfrm>
            <a:off x="679452" y="6446798"/>
            <a:ext cx="2315633" cy="35168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spcBef>
                <a:spcPct val="0"/>
              </a:spcBef>
              <a:buFontTx/>
              <a:buNone/>
              <a:defRPr sz="1400">
                <a:solidFill>
                  <a:srgbClr val="FFFFFF">
                    <a:lumMod val="65000"/>
                  </a:srgbClr>
                </a:solidFill>
                <a:latin typeface="Times New Roman" pitchFamily="18" charset="0"/>
              </a:defRPr>
            </a:lvl1pPr>
          </a:lstStyle>
          <a:p>
            <a:pPr fontAlgn="base">
              <a:spcAft>
                <a:spcPct val="0"/>
              </a:spcAft>
              <a:defRPr/>
            </a:pPr>
            <a:r>
              <a:rPr lang="en-US" dirty="0"/>
              <a:t>November 12, 2019</a:t>
            </a:r>
          </a:p>
        </p:txBody>
      </p:sp>
    </p:spTree>
    <p:extLst>
      <p:ext uri="{BB962C8B-B14F-4D97-AF65-F5344CB8AC3E}">
        <p14:creationId xmlns:p14="http://schemas.microsoft.com/office/powerpoint/2010/main" val="602651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799" y="152400"/>
            <a:ext cx="11659092" cy="933450"/>
          </a:xfrm>
        </p:spPr>
        <p:txBody>
          <a:bodyPr/>
          <a:lstStyle>
            <a:lvl1pPr algn="l">
              <a:defRPr b="1"/>
            </a:lvl1pPr>
          </a:lstStyle>
          <a:p>
            <a:r>
              <a:rPr lang="en-US" dirty="0"/>
              <a:t>Click to edit Master title style</a:t>
            </a:r>
          </a:p>
        </p:txBody>
      </p:sp>
      <p:sp>
        <p:nvSpPr>
          <p:cNvPr id="5" name="Date Placeholder 4"/>
          <p:cNvSpPr>
            <a:spLocks noGrp="1"/>
          </p:cNvSpPr>
          <p:nvPr>
            <p:ph type="dt" sz="half" idx="10"/>
          </p:nvPr>
        </p:nvSpPr>
        <p:spPr/>
        <p:txBody>
          <a:bodyPr/>
          <a:lstStyle/>
          <a:p>
            <a:fld id="{2A434E53-63EB-4882-B2DD-0AADD6788395}" type="datetime3">
              <a:rPr lang="en-US" smtClean="0"/>
              <a:t>19 January 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93B2A1-A12A-4A0A-B1E2-43FEC22D2202}" type="slidenum">
              <a:rPr lang="en-US" smtClean="0"/>
              <a:t>‹#›</a:t>
            </a:fld>
            <a:endParaRPr lang="en-US"/>
          </a:p>
        </p:txBody>
      </p:sp>
      <p:sp>
        <p:nvSpPr>
          <p:cNvPr id="9" name="Content Placeholder 8"/>
          <p:cNvSpPr>
            <a:spLocks noGrp="1"/>
          </p:cNvSpPr>
          <p:nvPr>
            <p:ph sz="quarter" idx="13"/>
          </p:nvPr>
        </p:nvSpPr>
        <p:spPr>
          <a:xfrm>
            <a:off x="902207" y="1600200"/>
            <a:ext cx="5096256"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1600200"/>
            <a:ext cx="5096256" cy="4526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2">
            <a:extLst>
              <a:ext uri="{FF2B5EF4-FFF2-40B4-BE49-F238E27FC236}">
                <a16:creationId xmlns:a16="http://schemas.microsoft.com/office/drawing/2014/main" id="{96854AAC-89C7-411A-834D-09D7D8857C3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75125" y="5508009"/>
            <a:ext cx="1349991" cy="1349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lvl1pPr>
              <a:defRPr/>
            </a:lvl1pPr>
          </a:lstStyle>
          <a:p>
            <a:pPr>
              <a:defRPr/>
            </a:pPr>
            <a:r>
              <a:rPr lang="en-US"/>
              <a:t>Mark Rumizen/FAA</a:t>
            </a:r>
          </a:p>
        </p:txBody>
      </p:sp>
      <p:sp>
        <p:nvSpPr>
          <p:cNvPr id="7" name="Slide Number Placeholder 6"/>
          <p:cNvSpPr>
            <a:spLocks noGrp="1"/>
          </p:cNvSpPr>
          <p:nvPr>
            <p:ph type="sldNum" sz="quarter" idx="12"/>
          </p:nvPr>
        </p:nvSpPr>
        <p:spPr>
          <a:xfrm>
            <a:off x="8868833" y="6248400"/>
            <a:ext cx="2540000" cy="457200"/>
          </a:xfrm>
          <a:prstGeom prst="rect">
            <a:avLst/>
          </a:prstGeom>
        </p:spPr>
        <p:txBody>
          <a:bodyPr/>
          <a:lstStyle>
            <a:lvl1pPr algn="l">
              <a:defRPr>
                <a:solidFill>
                  <a:srgbClr val="FFFFFF">
                    <a:lumMod val="65000"/>
                  </a:srgbClr>
                </a:solidFill>
                <a:latin typeface="Arial" charset="0"/>
              </a:defRPr>
            </a:lvl1pPr>
          </a:lstStyle>
          <a:p>
            <a:pPr fontAlgn="base">
              <a:spcBef>
                <a:spcPct val="0"/>
              </a:spcBef>
              <a:spcAft>
                <a:spcPct val="0"/>
              </a:spcAft>
              <a:defRPr/>
            </a:pPr>
            <a:fld id="{775D9096-91AF-4901-8D2B-A361E3851C67}" type="slidenum">
              <a:rPr lang="en-US" sz="2400"/>
              <a:pPr fontAlgn="base">
                <a:spcBef>
                  <a:spcPct val="0"/>
                </a:spcBef>
                <a:spcAft>
                  <a:spcPct val="0"/>
                </a:spcAft>
                <a:defRPr/>
              </a:pPr>
              <a:t>‹#›</a:t>
            </a:fld>
            <a:endParaRPr lang="en-US" sz="2400" dirty="0"/>
          </a:p>
        </p:txBody>
      </p:sp>
      <p:sp>
        <p:nvSpPr>
          <p:cNvPr id="8" name="Rectangle 9">
            <a:extLst>
              <a:ext uri="{FF2B5EF4-FFF2-40B4-BE49-F238E27FC236}">
                <a16:creationId xmlns:a16="http://schemas.microsoft.com/office/drawing/2014/main" id="{CF105A90-A313-4802-820C-143F04527EFB}"/>
              </a:ext>
            </a:extLst>
          </p:cNvPr>
          <p:cNvSpPr>
            <a:spLocks noGrp="1" noChangeArrowheads="1"/>
          </p:cNvSpPr>
          <p:nvPr>
            <p:ph type="dt" sz="half" idx="13"/>
          </p:nvPr>
        </p:nvSpPr>
        <p:spPr bwMode="auto">
          <a:xfrm>
            <a:off x="679452" y="6446798"/>
            <a:ext cx="2315633" cy="35168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spcBef>
                <a:spcPct val="0"/>
              </a:spcBef>
              <a:buFontTx/>
              <a:buNone/>
              <a:defRPr sz="1400">
                <a:solidFill>
                  <a:srgbClr val="FFFFFF">
                    <a:lumMod val="65000"/>
                  </a:srgbClr>
                </a:solidFill>
                <a:latin typeface="Times New Roman" pitchFamily="18" charset="0"/>
              </a:defRPr>
            </a:lvl1pPr>
          </a:lstStyle>
          <a:p>
            <a:pPr fontAlgn="base">
              <a:spcAft>
                <a:spcPct val="0"/>
              </a:spcAft>
              <a:defRPr/>
            </a:pPr>
            <a:r>
              <a:rPr lang="en-US" dirty="0"/>
              <a:t>November 12, 2019</a:t>
            </a:r>
          </a:p>
        </p:txBody>
      </p:sp>
    </p:spTree>
    <p:extLst>
      <p:ext uri="{BB962C8B-B14F-4D97-AF65-F5344CB8AC3E}">
        <p14:creationId xmlns:p14="http://schemas.microsoft.com/office/powerpoint/2010/main" val="8979206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10"/>
          <p:cNvSpPr>
            <a:spLocks noGrp="1" noChangeArrowheads="1"/>
          </p:cNvSpPr>
          <p:nvPr>
            <p:ph type="ftr" sz="quarter" idx="11"/>
          </p:nvPr>
        </p:nvSpPr>
        <p:spPr/>
        <p:txBody>
          <a:bodyPr/>
          <a:lstStyle>
            <a:lvl1pPr>
              <a:defRPr/>
            </a:lvl1pPr>
          </a:lstStyle>
          <a:p>
            <a:pPr>
              <a:defRPr/>
            </a:pPr>
            <a:r>
              <a:rPr lang="en-US"/>
              <a:t>Mark Rumizen/FAA</a:t>
            </a:r>
          </a:p>
        </p:txBody>
      </p:sp>
      <p:sp>
        <p:nvSpPr>
          <p:cNvPr id="9" name="Rectangle 11"/>
          <p:cNvSpPr>
            <a:spLocks noGrp="1" noChangeArrowheads="1"/>
          </p:cNvSpPr>
          <p:nvPr>
            <p:ph type="sldNum" sz="quarter" idx="12"/>
          </p:nvPr>
        </p:nvSpPr>
        <p:spPr>
          <a:xfrm>
            <a:off x="8868833" y="6248400"/>
            <a:ext cx="2540000" cy="457200"/>
          </a:xfrm>
          <a:prstGeom prst="rect">
            <a:avLst/>
          </a:prstGeom>
        </p:spPr>
        <p:txBody>
          <a:bodyPr/>
          <a:lstStyle>
            <a:lvl1pPr algn="l">
              <a:defRPr>
                <a:solidFill>
                  <a:srgbClr val="FFFFFF">
                    <a:lumMod val="65000"/>
                  </a:srgbClr>
                </a:solidFill>
                <a:latin typeface="Arial" charset="0"/>
              </a:defRPr>
            </a:lvl1pPr>
          </a:lstStyle>
          <a:p>
            <a:pPr fontAlgn="base">
              <a:spcBef>
                <a:spcPct val="0"/>
              </a:spcBef>
              <a:spcAft>
                <a:spcPct val="0"/>
              </a:spcAft>
              <a:defRPr/>
            </a:pPr>
            <a:fld id="{6642EF29-A194-43E8-813A-EBB6473EDFEA}" type="slidenum">
              <a:rPr lang="en-US" sz="2400"/>
              <a:pPr fontAlgn="base">
                <a:spcBef>
                  <a:spcPct val="0"/>
                </a:spcBef>
                <a:spcAft>
                  <a:spcPct val="0"/>
                </a:spcAft>
                <a:defRPr/>
              </a:pPr>
              <a:t>‹#›</a:t>
            </a:fld>
            <a:endParaRPr lang="en-US" sz="2400" dirty="0"/>
          </a:p>
        </p:txBody>
      </p:sp>
      <p:sp>
        <p:nvSpPr>
          <p:cNvPr id="10" name="Date Placeholder 9">
            <a:extLst>
              <a:ext uri="{FF2B5EF4-FFF2-40B4-BE49-F238E27FC236}">
                <a16:creationId xmlns:a16="http://schemas.microsoft.com/office/drawing/2014/main" id="{FDB67F67-CC21-4BD6-A5CE-03802029EF6F}"/>
              </a:ext>
            </a:extLst>
          </p:cNvPr>
          <p:cNvSpPr>
            <a:spLocks noGrp="1" noChangeArrowheads="1"/>
          </p:cNvSpPr>
          <p:nvPr>
            <p:ph type="dt" sz="half" idx="13"/>
          </p:nvPr>
        </p:nvSpPr>
        <p:spPr bwMode="auto">
          <a:xfrm>
            <a:off x="679452" y="6446798"/>
            <a:ext cx="2315633" cy="35168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spcBef>
                <a:spcPct val="0"/>
              </a:spcBef>
              <a:buFontTx/>
              <a:buNone/>
              <a:defRPr sz="1400">
                <a:solidFill>
                  <a:srgbClr val="FFFFFF">
                    <a:lumMod val="65000"/>
                  </a:srgbClr>
                </a:solidFill>
                <a:latin typeface="Times New Roman" pitchFamily="18" charset="0"/>
              </a:defRPr>
            </a:lvl1pPr>
          </a:lstStyle>
          <a:p>
            <a:pPr fontAlgn="base">
              <a:spcAft>
                <a:spcPct val="0"/>
              </a:spcAft>
              <a:defRPr/>
            </a:pPr>
            <a:r>
              <a:rPr lang="en-US" dirty="0"/>
              <a:t>November 12, 2019</a:t>
            </a:r>
          </a:p>
        </p:txBody>
      </p:sp>
    </p:spTree>
    <p:extLst>
      <p:ext uri="{BB962C8B-B14F-4D97-AF65-F5344CB8AC3E}">
        <p14:creationId xmlns:p14="http://schemas.microsoft.com/office/powerpoint/2010/main" val="29514784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3545" name="Picture 1081"/>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849" r="31892"/>
          <a:stretch/>
        </p:blipFill>
        <p:spPr bwMode="auto">
          <a:xfrm>
            <a:off x="7437120" y="-1832"/>
            <a:ext cx="4754880" cy="6861665"/>
          </a:xfrm>
          <a:prstGeom prst="rect">
            <a:avLst/>
          </a:prstGeom>
          <a:noFill/>
          <a:extLst>
            <a:ext uri="{909E8E84-426E-40DD-AFC4-6F175D3DCCD1}">
              <a14:hiddenFill xmlns:a14="http://schemas.microsoft.com/office/drawing/2010/main">
                <a:solidFill>
                  <a:srgbClr val="FFFFFF"/>
                </a:solidFill>
              </a14:hiddenFill>
            </a:ext>
          </a:extLst>
        </p:spPr>
      </p:pic>
      <p:sp>
        <p:nvSpPr>
          <p:cNvPr id="63490" name="Rectangle 1026"/>
          <p:cNvSpPr>
            <a:spLocks noGrp="1" noChangeArrowheads="1"/>
          </p:cNvSpPr>
          <p:nvPr>
            <p:ph type="ctrTitle"/>
          </p:nvPr>
        </p:nvSpPr>
        <p:spPr>
          <a:xfrm>
            <a:off x="594784" y="312738"/>
            <a:ext cx="6644216" cy="1395412"/>
          </a:xfrm>
        </p:spPr>
        <p:txBody>
          <a:bodyPr anchor="t"/>
          <a:lstStyle>
            <a:lvl1pPr>
              <a:defRPr/>
            </a:lvl1pPr>
          </a:lstStyle>
          <a:p>
            <a:pPr lvl="0"/>
            <a:r>
              <a:rPr lang="en-US" noProof="0"/>
              <a:t>Select to edit master title</a:t>
            </a:r>
          </a:p>
        </p:txBody>
      </p:sp>
      <p:sp>
        <p:nvSpPr>
          <p:cNvPr id="63491" name="Rectangle 1027"/>
          <p:cNvSpPr>
            <a:spLocks noGrp="1" noChangeArrowheads="1"/>
          </p:cNvSpPr>
          <p:nvPr>
            <p:ph type="subTitle" idx="1"/>
          </p:nvPr>
        </p:nvSpPr>
        <p:spPr>
          <a:xfrm>
            <a:off x="599017" y="1754188"/>
            <a:ext cx="6601883" cy="1752600"/>
          </a:xfrm>
        </p:spPr>
        <p:txBody>
          <a:bodyPr/>
          <a:lstStyle>
            <a:lvl1pPr marL="0" indent="0">
              <a:buFontTx/>
              <a:buNone/>
              <a:defRPr sz="3200">
                <a:solidFill>
                  <a:schemeClr val="bg2"/>
                </a:solidFill>
              </a:defRPr>
            </a:lvl1pPr>
          </a:lstStyle>
          <a:p>
            <a:pPr lvl="0"/>
            <a:r>
              <a:rPr lang="en-US" noProof="0"/>
              <a:t>Select to edit master subtitle</a:t>
            </a:r>
          </a:p>
        </p:txBody>
      </p:sp>
      <p:sp>
        <p:nvSpPr>
          <p:cNvPr id="63535" name="Text Box 1071"/>
          <p:cNvSpPr txBox="1">
            <a:spLocks noChangeArrowheads="1"/>
          </p:cNvSpPr>
          <p:nvPr userDrawn="1"/>
        </p:nvSpPr>
        <p:spPr bwMode="ltGray">
          <a:xfrm>
            <a:off x="9076267" y="457200"/>
            <a:ext cx="1962845"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rgbClr val="FFFFFF"/>
                </a:solidFill>
                <a:latin typeface="Arial"/>
              </a:rPr>
              <a:t>Federal Aviation</a:t>
            </a:r>
          </a:p>
          <a:p>
            <a:pPr>
              <a:lnSpc>
                <a:spcPct val="85000"/>
              </a:lnSpc>
              <a:spcBef>
                <a:spcPct val="0"/>
              </a:spcBef>
              <a:buFontTx/>
              <a:buNone/>
            </a:pPr>
            <a:r>
              <a:rPr lang="en-US" sz="1800" b="1" dirty="0">
                <a:solidFill>
                  <a:srgbClr val="FFFFFF"/>
                </a:solidFill>
                <a:latin typeface="Arial"/>
              </a:rPr>
              <a:t>Administration</a:t>
            </a:r>
          </a:p>
        </p:txBody>
      </p:sp>
      <p:pic>
        <p:nvPicPr>
          <p:cNvPr id="8" name="Picture 6" descr="NEW FAA LOGO"/>
          <p:cNvPicPr>
            <a:picLocks noChangeAspect="1" noChangeArrowheads="1"/>
          </p:cNvPicPr>
          <p:nvPr userDrawn="1"/>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8030101" y="325640"/>
            <a:ext cx="1093264" cy="82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69257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44452" y="6248400"/>
            <a:ext cx="2229376" cy="4572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5" name="Footer Placeholder 4"/>
          <p:cNvSpPr>
            <a:spLocks noGrp="1"/>
          </p:cNvSpPr>
          <p:nvPr>
            <p:ph type="ftr" sz="quarter" idx="11"/>
          </p:nvPr>
        </p:nvSpPr>
        <p:spPr>
          <a:xfrm>
            <a:off x="2929064" y="6248400"/>
            <a:ext cx="3860800" cy="457200"/>
          </a:xfrm>
        </p:spPr>
        <p:txBody>
          <a:bodyPr/>
          <a:lstStyle>
            <a:lvl1pPr>
              <a:defRPr>
                <a:solidFill>
                  <a:schemeClr val="bg1">
                    <a:lumMod val="75000"/>
                  </a:schemeClr>
                </a:solidFill>
              </a:defRPr>
            </a:lvl1pPr>
          </a:lstStyle>
          <a:p>
            <a:endParaRPr lang="en-US" dirty="0">
              <a:solidFill>
                <a:srgbClr val="FFFFFF">
                  <a:lumMod val="75000"/>
                </a:srgbClr>
              </a:solidFill>
            </a:endParaRPr>
          </a:p>
        </p:txBody>
      </p:sp>
      <p:sp>
        <p:nvSpPr>
          <p:cNvPr id="6" name="Slide Number Placeholder 5"/>
          <p:cNvSpPr>
            <a:spLocks noGrp="1"/>
          </p:cNvSpPr>
          <p:nvPr>
            <p:ph type="sldNum" sz="quarter" idx="12"/>
          </p:nvPr>
        </p:nvSpPr>
        <p:spPr>
          <a:xfrm>
            <a:off x="8848672" y="6248400"/>
            <a:ext cx="2540000" cy="457200"/>
          </a:xfrm>
        </p:spPr>
        <p:txBody>
          <a:bodyPr/>
          <a:lstStyle>
            <a:lvl1pPr>
              <a:defRPr/>
            </a:lvl1pPr>
          </a:lstStyle>
          <a:p>
            <a:fld id="{78D3ABA1-EA94-43C0-B992-7CBCC31144F1}"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4322275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dirty="0">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1613317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dirty="0">
              <a:solidFill>
                <a:srgbClr val="FFFFFF">
                  <a:lumMod val="65000"/>
                </a:srgbClr>
              </a:solidFill>
            </a:endParaRPr>
          </a:p>
        </p:txBody>
      </p:sp>
      <p:sp>
        <p:nvSpPr>
          <p:cNvPr id="4" name="Footer Placeholder 3"/>
          <p:cNvSpPr>
            <a:spLocks noGrp="1"/>
          </p:cNvSpPr>
          <p:nvPr>
            <p:ph type="ftr" sz="quarter" idx="11"/>
          </p:nvPr>
        </p:nvSpPr>
        <p:spPr/>
        <p:txBody>
          <a:bodyPr/>
          <a:lstStyle>
            <a:lvl1pPr>
              <a:defRPr/>
            </a:lvl1pPr>
          </a:lstStyle>
          <a:p>
            <a:endParaRPr lang="en-US" dirty="0">
              <a:solidFill>
                <a:srgbClr val="FFFFFF">
                  <a:lumMod val="65000"/>
                </a:srgbClr>
              </a:solidFill>
            </a:endParaRPr>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25799011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dirty="0">
              <a:solidFill>
                <a:srgbClr val="FFFFFF">
                  <a:lumMod val="65000"/>
                </a:srgbClr>
              </a:solidFill>
            </a:endParaRPr>
          </a:p>
        </p:txBody>
      </p:sp>
      <p:sp>
        <p:nvSpPr>
          <p:cNvPr id="3" name="Footer Placeholder 2"/>
          <p:cNvSpPr>
            <a:spLocks noGrp="1"/>
          </p:cNvSpPr>
          <p:nvPr>
            <p:ph type="ftr" sz="quarter" idx="11"/>
          </p:nvPr>
        </p:nvSpPr>
        <p:spPr/>
        <p:txBody>
          <a:bodyPr/>
          <a:lstStyle>
            <a:lvl1pPr>
              <a:defRPr/>
            </a:lvl1pPr>
          </a:lstStyle>
          <a:p>
            <a:endParaRPr lang="en-US" dirty="0">
              <a:solidFill>
                <a:srgbClr val="FFFFFF">
                  <a:lumMod val="65000"/>
                </a:srgbClr>
              </a:solidFill>
            </a:endParaRPr>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24303785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dirty="0">
              <a:solidFill>
                <a:srgbClr val="FFFFFF">
                  <a:lumMod val="65000"/>
                </a:srgbClr>
              </a:solidFill>
            </a:endParaRPr>
          </a:p>
        </p:txBody>
      </p:sp>
      <p:sp>
        <p:nvSpPr>
          <p:cNvPr id="6" name="Footer Placeholder 5"/>
          <p:cNvSpPr>
            <a:spLocks noGrp="1"/>
          </p:cNvSpPr>
          <p:nvPr>
            <p:ph type="ftr" sz="quarter" idx="11"/>
          </p:nvPr>
        </p:nvSpPr>
        <p:spPr/>
        <p:txBody>
          <a:bodyPr/>
          <a:lstStyle>
            <a:lvl1pPr>
              <a:defRPr/>
            </a:lvl1pPr>
          </a:lstStyle>
          <a:p>
            <a:endParaRPr lang="en-US" dirty="0">
              <a:solidFill>
                <a:srgbClr val="FFFFFF">
                  <a:lumMod val="65000"/>
                </a:srgbClr>
              </a:solidFill>
            </a:endParaRPr>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solidFill>
                  <a:srgbClr val="FFFFFF">
                    <a:lumMod val="65000"/>
                  </a:srgbClr>
                </a:solidFill>
              </a:rPr>
              <a:pPr/>
              <a:t>‹#›</a:t>
            </a:fld>
            <a:endParaRPr lang="en-US" dirty="0">
              <a:solidFill>
                <a:srgbClr val="FFFFFF">
                  <a:lumMod val="65000"/>
                </a:srgbClr>
              </a:solidFill>
            </a:endParaRPr>
          </a:p>
        </p:txBody>
      </p:sp>
    </p:spTree>
    <p:extLst>
      <p:ext uri="{BB962C8B-B14F-4D97-AF65-F5344CB8AC3E}">
        <p14:creationId xmlns:p14="http://schemas.microsoft.com/office/powerpoint/2010/main" val="4830342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quarter" idx="1"/>
          </p:nvPr>
        </p:nvSpPr>
        <p:spPr>
          <a:xfrm>
            <a:off x="609600"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848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89"/>
            <a:ext cx="53848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dirty="0">
              <a:solidFill>
                <a:srgbClr val="FFFFFF">
                  <a:lumMod val="65000"/>
                </a:srgbClr>
              </a:solidFill>
            </a:endParaRPr>
          </a:p>
        </p:txBody>
      </p:sp>
      <p:sp>
        <p:nvSpPr>
          <p:cNvPr id="8" name="Rectangle 10"/>
          <p:cNvSpPr>
            <a:spLocks noGrp="1" noChangeArrowheads="1"/>
          </p:cNvSpPr>
          <p:nvPr>
            <p:ph type="ftr" sz="quarter" idx="11"/>
          </p:nvPr>
        </p:nvSpPr>
        <p:spPr>
          <a:ln/>
        </p:spPr>
        <p:txBody>
          <a:bodyPr/>
          <a:lstStyle>
            <a:lvl1pPr>
              <a:defRPr/>
            </a:lvl1pPr>
          </a:lstStyle>
          <a:p>
            <a:pPr>
              <a:defRPr/>
            </a:pPr>
            <a:endParaRPr lang="en-US" dirty="0">
              <a:solidFill>
                <a:srgbClr val="FFFFFF">
                  <a:lumMod val="65000"/>
                </a:srgbClr>
              </a:solidFill>
            </a:endParaRPr>
          </a:p>
        </p:txBody>
      </p:sp>
      <p:sp>
        <p:nvSpPr>
          <p:cNvPr id="9" name="Rectangle 11"/>
          <p:cNvSpPr>
            <a:spLocks noGrp="1" noChangeArrowheads="1"/>
          </p:cNvSpPr>
          <p:nvPr>
            <p:ph type="sldNum" sz="quarter" idx="12"/>
          </p:nvPr>
        </p:nvSpPr>
        <p:spPr>
          <a:ln/>
        </p:spPr>
        <p:txBody>
          <a:bodyPr/>
          <a:lstStyle>
            <a:lvl1pPr>
              <a:defRPr/>
            </a:lvl1pPr>
          </a:lstStyle>
          <a:p>
            <a:pPr>
              <a:defRPr/>
            </a:pPr>
            <a:fld id="{5B6B2C6A-CDC5-43B3-82E2-A956377D50BC}" type="slidenum">
              <a:rPr lang="en-US">
                <a:solidFill>
                  <a:srgbClr val="FFFFFF">
                    <a:lumMod val="65000"/>
                  </a:srgbClr>
                </a:solidFill>
              </a:rPr>
              <a:pPr>
                <a:defRPr/>
              </a:pPr>
              <a:t>‹#›</a:t>
            </a:fld>
            <a:endParaRPr lang="en-US" dirty="0">
              <a:solidFill>
                <a:srgbClr val="FFFFFF">
                  <a:lumMod val="65000"/>
                </a:srgbClr>
              </a:solidFill>
            </a:endParaRPr>
          </a:p>
        </p:txBody>
      </p:sp>
    </p:spTree>
    <p:extLst>
      <p:ext uri="{BB962C8B-B14F-4D97-AF65-F5344CB8AC3E}">
        <p14:creationId xmlns:p14="http://schemas.microsoft.com/office/powerpoint/2010/main" val="2737727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10"/>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11"/>
          <p:cNvSpPr>
            <a:spLocks noGrp="1" noChangeArrowheads="1"/>
          </p:cNvSpPr>
          <p:nvPr>
            <p:ph type="sldNum" sz="quarter" idx="12"/>
          </p:nvPr>
        </p:nvSpPr>
        <p:spPr>
          <a:ln/>
        </p:spPr>
        <p:txBody>
          <a:bodyPr/>
          <a:lstStyle>
            <a:lvl1pPr>
              <a:defRPr/>
            </a:lvl1pPr>
          </a:lstStyle>
          <a:p>
            <a:pPr>
              <a:defRPr/>
            </a:pPr>
            <a:fld id="{2FF52DED-2112-4C1D-A464-2CF9CBDA8C2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609851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2100" y="228601"/>
            <a:ext cx="11669323" cy="676275"/>
          </a:xfrm>
        </p:spPr>
        <p:txBody>
          <a:bodyPr/>
          <a:lstStyle>
            <a:lvl1pPr algn="l">
              <a:defRPr b="1"/>
            </a:lvl1pPr>
          </a:lstStyle>
          <a:p>
            <a:r>
              <a:rPr lang="en-US" dirty="0"/>
              <a:t>Click to edit Master title style</a:t>
            </a:r>
          </a:p>
        </p:txBody>
      </p:sp>
      <p:sp>
        <p:nvSpPr>
          <p:cNvPr id="3" name="Text Placeholder 2"/>
          <p:cNvSpPr>
            <a:spLocks noGrp="1"/>
          </p:cNvSpPr>
          <p:nvPr>
            <p:ph type="body" idx="1"/>
          </p:nvPr>
        </p:nvSpPr>
        <p:spPr>
          <a:xfrm>
            <a:off x="902208" y="16113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903110" y="23622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7600" y="16113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23622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F825D8-B7B3-42CE-96AB-E635827E5EBF}" type="datetime3">
              <a:rPr lang="en-US" smtClean="0"/>
              <a:t>19 January 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93B2A1-A12A-4A0A-B1E2-43FEC22D2202}" type="slidenum">
              <a:rPr lang="en-US" smtClean="0"/>
              <a:t>‹#›</a:t>
            </a:fld>
            <a:endParaRPr lang="en-US"/>
          </a:p>
        </p:txBody>
      </p:sp>
      <p:pic>
        <p:nvPicPr>
          <p:cNvPr id="13" name="Picture 2">
            <a:extLst>
              <a:ext uri="{FF2B5EF4-FFF2-40B4-BE49-F238E27FC236}">
                <a16:creationId xmlns:a16="http://schemas.microsoft.com/office/drawing/2014/main" id="{727D9E6B-0C44-4519-A2B1-437F80957D4A}"/>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75125" y="5508009"/>
            <a:ext cx="1349991" cy="1349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1500" y="344488"/>
            <a:ext cx="11296651" cy="609600"/>
          </a:xfrm>
        </p:spPr>
        <p:txBody>
          <a:bodyPr/>
          <a:lstStyle/>
          <a:p>
            <a:r>
              <a:rPr lang="en-US"/>
              <a:t>Click to edit Master title style</a:t>
            </a:r>
          </a:p>
        </p:txBody>
      </p:sp>
      <p:sp>
        <p:nvSpPr>
          <p:cNvPr id="3" name="Table Placeholder 2"/>
          <p:cNvSpPr>
            <a:spLocks noGrp="1"/>
          </p:cNvSpPr>
          <p:nvPr>
            <p:ph type="tbl" idx="1"/>
          </p:nvPr>
        </p:nvSpPr>
        <p:spPr>
          <a:xfrm>
            <a:off x="660404" y="1508128"/>
            <a:ext cx="10733617" cy="4391025"/>
          </a:xfrm>
        </p:spPr>
        <p:txBody>
          <a:bodyPr/>
          <a:lstStyle/>
          <a:p>
            <a:pPr lvl="0"/>
            <a:endParaRPr lang="en-US" noProof="0"/>
          </a:p>
        </p:txBody>
      </p:sp>
      <p:sp>
        <p:nvSpPr>
          <p:cNvPr id="4" name="Rectangle 9"/>
          <p:cNvSpPr>
            <a:spLocks noGrp="1" noChangeArrowheads="1"/>
          </p:cNvSpPr>
          <p:nvPr>
            <p:ph type="sldNum" sz="quarter" idx="10"/>
          </p:nvPr>
        </p:nvSpPr>
        <p:spPr>
          <a:ln/>
        </p:spPr>
        <p:txBody>
          <a:bodyPr/>
          <a:lstStyle>
            <a:lvl1pPr>
              <a:defRPr/>
            </a:lvl1pPr>
          </a:lstStyle>
          <a:p>
            <a:pPr>
              <a:defRPr/>
            </a:pPr>
            <a:fld id="{7C1A0F63-AE50-47DD-8125-B71084440A47}" type="slidenum">
              <a:rPr lang="en-US"/>
              <a:pPr>
                <a:defRPr/>
              </a:pPr>
              <a:t>‹#›</a:t>
            </a:fld>
            <a:endParaRPr lang="en-US"/>
          </a:p>
        </p:txBody>
      </p:sp>
    </p:spTree>
    <p:extLst>
      <p:ext uri="{BB962C8B-B14F-4D97-AF65-F5344CB8AC3E}">
        <p14:creationId xmlns:p14="http://schemas.microsoft.com/office/powerpoint/2010/main" val="3683136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1252728"/>
          </a:xfrm>
        </p:spPr>
        <p:txBody>
          <a:bodyPr/>
          <a:lstStyle>
            <a:lvl1pPr>
              <a:defRPr b="1"/>
            </a:lvl1pPr>
          </a:lstStyle>
          <a:p>
            <a:r>
              <a:rPr lang="en-US" dirty="0"/>
              <a:t>Click to edit Master title style</a:t>
            </a:r>
          </a:p>
        </p:txBody>
      </p:sp>
      <p:sp>
        <p:nvSpPr>
          <p:cNvPr id="3" name="Date Placeholder 2"/>
          <p:cNvSpPr>
            <a:spLocks noGrp="1"/>
          </p:cNvSpPr>
          <p:nvPr>
            <p:ph type="dt" sz="half" idx="10"/>
          </p:nvPr>
        </p:nvSpPr>
        <p:spPr/>
        <p:txBody>
          <a:bodyPr/>
          <a:lstStyle/>
          <a:p>
            <a:fld id="{CAF82299-F6CC-4737-A678-914DC6745B15}" type="datetime3">
              <a:rPr lang="en-US" smtClean="0"/>
              <a:t>19 January 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93B2A1-A12A-4A0A-B1E2-43FEC22D2202}" type="slidenum">
              <a:rPr lang="en-US" smtClean="0"/>
              <a:t>‹#›</a:t>
            </a:fld>
            <a:endParaRPr lang="en-US"/>
          </a:p>
        </p:txBody>
      </p:sp>
      <p:pic>
        <p:nvPicPr>
          <p:cNvPr id="9" name="Picture 2">
            <a:extLst>
              <a:ext uri="{FF2B5EF4-FFF2-40B4-BE49-F238E27FC236}">
                <a16:creationId xmlns:a16="http://schemas.microsoft.com/office/drawing/2014/main" id="{100D90A3-1D3E-4B60-8713-28A4830DEDC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75125" y="5508009"/>
            <a:ext cx="1349991" cy="1349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3115BA-FA54-4CEA-A694-CAF17E06C9CF}" type="datetime3">
              <a:rPr lang="en-US" smtClean="0"/>
              <a:t>19 January 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93B2A1-A12A-4A0A-B1E2-43FEC22D2202}" type="slidenum">
              <a:rPr lang="en-US" smtClean="0"/>
              <a:t>‹#›</a:t>
            </a:fld>
            <a:endParaRPr lang="en-US"/>
          </a:p>
        </p:txBody>
      </p:sp>
      <p:sp>
        <p:nvSpPr>
          <p:cNvPr id="12" name="Rounded Rectangle 11"/>
          <p:cNvSpPr/>
          <p:nvPr userDrawn="1"/>
        </p:nvSpPr>
        <p:spPr>
          <a:xfrm>
            <a:off x="304800" y="228601"/>
            <a:ext cx="11594592" cy="1315509"/>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0" name="Group 15"/>
          <p:cNvGrpSpPr>
            <a:grpSpLocks noChangeAspect="1"/>
          </p:cNvGrpSpPr>
          <p:nvPr userDrawn="1"/>
        </p:nvGrpSpPr>
        <p:grpSpPr bwMode="hidden">
          <a:xfrm>
            <a:off x="289901" y="1248337"/>
            <a:ext cx="11631168" cy="441804"/>
            <a:chOff x="-3905251" y="4294188"/>
            <a:chExt cx="13027839" cy="1892300"/>
          </a:xfrm>
        </p:grpSpPr>
        <p:sp>
          <p:nvSpPr>
            <p:cNvPr id="2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5"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pic>
        <p:nvPicPr>
          <p:cNvPr id="16" name="Picture 2">
            <a:extLst>
              <a:ext uri="{FF2B5EF4-FFF2-40B4-BE49-F238E27FC236}">
                <a16:creationId xmlns:a16="http://schemas.microsoft.com/office/drawing/2014/main" id="{04708DDD-DB6E-4C17-870C-F204B69E4420}"/>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75125" y="5508009"/>
            <a:ext cx="1349991" cy="1349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E4C6566-CA2A-4061-890D-934B3805C937}" type="datetime3">
              <a:rPr lang="en-US" smtClean="0"/>
              <a:t>19 January 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93B2A1-A12A-4A0A-B1E2-43FEC22D2202}" type="slidenum">
              <a:rPr lang="en-US" smtClean="0"/>
              <a:t>‹#›</a:t>
            </a:fld>
            <a:endParaRPr lang="en-US"/>
          </a:p>
        </p:txBody>
      </p:sp>
      <p:sp>
        <p:nvSpPr>
          <p:cNvPr id="4" name="Text Placeholder 3"/>
          <p:cNvSpPr>
            <a:spLocks noGrp="1"/>
          </p:cNvSpPr>
          <p:nvPr>
            <p:ph type="body" sz="half" idx="2"/>
          </p:nvPr>
        </p:nvSpPr>
        <p:spPr>
          <a:xfrm>
            <a:off x="1219200" y="358140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Rounded Rectangle 14"/>
          <p:cNvSpPr/>
          <p:nvPr userDrawn="1"/>
        </p:nvSpPr>
        <p:spPr>
          <a:xfrm>
            <a:off x="304800" y="228601"/>
            <a:ext cx="11594592" cy="1315509"/>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4" name="Group 15"/>
          <p:cNvGrpSpPr>
            <a:grpSpLocks noChangeAspect="1"/>
          </p:cNvGrpSpPr>
          <p:nvPr userDrawn="1"/>
        </p:nvGrpSpPr>
        <p:grpSpPr bwMode="hidden">
          <a:xfrm>
            <a:off x="289901" y="1248337"/>
            <a:ext cx="11631168" cy="441804"/>
            <a:chOff x="-3905251" y="4294188"/>
            <a:chExt cx="13027839"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9"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pic>
        <p:nvPicPr>
          <p:cNvPr id="19" name="Picture 2">
            <a:extLst>
              <a:ext uri="{FF2B5EF4-FFF2-40B4-BE49-F238E27FC236}">
                <a16:creationId xmlns:a16="http://schemas.microsoft.com/office/drawing/2014/main" id="{9FE1DF81-5F83-4099-B8E0-7342E4C2CA3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75125" y="5508009"/>
            <a:ext cx="1349991" cy="1349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userDrawn="1"/>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9" name="Group 8"/>
          <p:cNvGrpSpPr>
            <a:grpSpLocks noChangeAspect="1"/>
          </p:cNvGrpSpPr>
          <p:nvPr userDrawn="1"/>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205216B-E131-43AD-B152-559F7489FE3C}" type="datetime3">
              <a:rPr lang="en-US" smtClean="0"/>
              <a:t>19 January 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93B2A1-A12A-4A0A-B1E2-43FEC22D2202}" type="slidenum">
              <a:rPr lang="en-US" smtClean="0"/>
              <a:t>‹#›</a:t>
            </a:fld>
            <a:endParaRPr lang="en-US"/>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 Id="rId9" Type="http://schemas.openxmlformats.org/officeDocument/2006/relationships/image" Target="../media/image7.wmf"/></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image" Target="../media/image9.jpeg"/><Relationship Id="rId5" Type="http://schemas.openxmlformats.org/officeDocument/2006/relationships/slideLayout" Target="../slideLayouts/slideLayout46.xml"/><Relationship Id="rId10" Type="http://schemas.openxmlformats.org/officeDocument/2006/relationships/theme" Target="../theme/theme5.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Rounded Rectangle 14"/>
          <p:cNvSpPr/>
          <p:nvPr/>
        </p:nvSpPr>
        <p:spPr>
          <a:xfrm>
            <a:off x="304800" y="228601"/>
            <a:ext cx="11594592" cy="1315509"/>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6" name="Group 15"/>
          <p:cNvGrpSpPr>
            <a:grpSpLocks noChangeAspect="1"/>
          </p:cNvGrpSpPr>
          <p:nvPr/>
        </p:nvGrpSpPr>
        <p:grpSpPr bwMode="hidden">
          <a:xfrm>
            <a:off x="289901" y="1248337"/>
            <a:ext cx="11631168" cy="441804"/>
            <a:chOff x="-3905251" y="4294188"/>
            <a:chExt cx="13027839" cy="1892300"/>
          </a:xfrm>
        </p:grpSpPr>
        <p:sp>
          <p:nvSpPr>
            <p:cNvPr id="22"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3"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4"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5"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1800"/>
            </a:p>
          </p:txBody>
        </p:sp>
        <p:sp useBgFill="1">
          <p:nvSpPr>
            <p:cNvPr id="26"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
        <p:nvSpPr>
          <p:cNvPr id="4" name="Date Placeholder 3"/>
          <p:cNvSpPr>
            <a:spLocks noGrp="1"/>
          </p:cNvSpPr>
          <p:nvPr>
            <p:ph type="dt" sz="half" idx="2"/>
          </p:nvPr>
        </p:nvSpPr>
        <p:spPr>
          <a:xfrm>
            <a:off x="266884" y="6248401"/>
            <a:ext cx="5048920" cy="365125"/>
          </a:xfrm>
          <a:prstGeom prst="rect">
            <a:avLst/>
          </a:prstGeom>
        </p:spPr>
        <p:txBody>
          <a:bodyPr vert="horz" lIns="91440" tIns="45720" rIns="91440" bIns="45720" rtlCol="0" anchor="ctr"/>
          <a:lstStyle>
            <a:lvl1pPr algn="l">
              <a:defRPr sz="1000">
                <a:solidFill>
                  <a:schemeClr val="tx2"/>
                </a:solidFill>
              </a:defRPr>
            </a:lvl1pPr>
          </a:lstStyle>
          <a:p>
            <a:fld id="{F5090676-A934-4AAD-A000-B03AA5FA4C03}" type="datetime3">
              <a:rPr lang="en-US" smtClean="0"/>
              <a:t>19 January 2022</a:t>
            </a:fld>
            <a:endParaRPr lang="en-US" dirty="0"/>
          </a:p>
        </p:txBody>
      </p:sp>
      <p:sp>
        <p:nvSpPr>
          <p:cNvPr id="5" name="Footer Placeholder 4"/>
          <p:cNvSpPr>
            <a:spLocks noGrp="1"/>
          </p:cNvSpPr>
          <p:nvPr>
            <p:ph type="ftr" sz="quarter" idx="3"/>
          </p:nvPr>
        </p:nvSpPr>
        <p:spPr>
          <a:xfrm>
            <a:off x="6864468" y="6248401"/>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5321451" y="6250164"/>
            <a:ext cx="1549101" cy="365125"/>
          </a:xfrm>
          <a:prstGeom prst="rect">
            <a:avLst/>
          </a:prstGeom>
        </p:spPr>
        <p:txBody>
          <a:bodyPr vert="horz" lIns="91440" tIns="45720" rIns="91440" bIns="45720" rtlCol="0" anchor="ctr"/>
          <a:lstStyle>
            <a:lvl1pPr algn="ctr">
              <a:defRPr sz="1000">
                <a:solidFill>
                  <a:schemeClr val="tx2"/>
                </a:solidFill>
              </a:defRPr>
            </a:lvl1pPr>
          </a:lstStyle>
          <a:p>
            <a:fld id="{6693B2A1-A12A-4A0A-B1E2-43FEC22D2202}" type="slidenum">
              <a:rPr lang="en-US" smtClean="0"/>
              <a:t>‹#›</a:t>
            </a:fld>
            <a:endParaRPr lang="en-US"/>
          </a:p>
        </p:txBody>
      </p:sp>
      <p:sp>
        <p:nvSpPr>
          <p:cNvPr id="3" name="Text Placeholder 2"/>
          <p:cNvSpPr>
            <a:spLocks noGrp="1"/>
          </p:cNvSpPr>
          <p:nvPr>
            <p:ph type="body" idx="1"/>
          </p:nvPr>
        </p:nvSpPr>
        <p:spPr>
          <a:xfrm>
            <a:off x="1162757" y="2675467"/>
            <a:ext cx="9877777"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619085" y="216511"/>
            <a:ext cx="10972800" cy="1252728"/>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Select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29" name="Rectangle 9"/>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latin typeface="Times New Roman" pitchFamily="18" charset="0"/>
              </a:defRPr>
            </a:lvl1pPr>
          </a:lstStyle>
          <a:p>
            <a:pPr fontAlgn="base">
              <a:spcAft>
                <a:spcPct val="0"/>
              </a:spcAft>
            </a:pPr>
            <a:endParaRPr lang="en-US">
              <a:solidFill>
                <a:srgbClr val="000000"/>
              </a:solidFill>
            </a:endParaRPr>
          </a:p>
        </p:txBody>
      </p:sp>
      <p:sp>
        <p:nvSpPr>
          <p:cNvPr id="56330" name="Rectangle 10"/>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Times New Roman" pitchFamily="18" charset="0"/>
              </a:defRPr>
            </a:lvl1pPr>
          </a:lstStyle>
          <a:p>
            <a:pPr fontAlgn="base">
              <a:spcAft>
                <a:spcPct val="0"/>
              </a:spcAft>
            </a:pPr>
            <a:endParaRPr lang="en-US">
              <a:solidFill>
                <a:srgbClr val="000000"/>
              </a:solidFill>
            </a:endParaRPr>
          </a:p>
        </p:txBody>
      </p:sp>
      <p:sp>
        <p:nvSpPr>
          <p:cNvPr id="56331" name="Rectangle 11"/>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bg1"/>
                </a:solidFill>
                <a:latin typeface="Times New Roman" pitchFamily="18" charset="0"/>
              </a:defRPr>
            </a:lvl1pPr>
          </a:lstStyle>
          <a:p>
            <a:pPr fontAlgn="base">
              <a:spcAft>
                <a:spcPct val="0"/>
              </a:spcAft>
            </a:pPr>
            <a:fld id="{15888C93-0A30-4871-BA56-AAAF72BD03DB}" type="slidenum">
              <a:rPr lang="en-US">
                <a:solidFill>
                  <a:srgbClr val="FFFFFF"/>
                </a:solidFill>
              </a:rPr>
              <a:pPr fontAlgn="base">
                <a:spcAft>
                  <a:spcPct val="0"/>
                </a:spcAft>
              </a:pPr>
              <a:t>‹#›</a:t>
            </a:fld>
            <a:endParaRPr lang="en-US">
              <a:solidFill>
                <a:srgbClr val="FFFFFF"/>
              </a:solidFill>
            </a:endParaRPr>
          </a:p>
        </p:txBody>
      </p:sp>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50000"/>
              </a:spcBef>
              <a:spcAft>
                <a:spcPct val="0"/>
              </a:spcAft>
              <a:buFontTx/>
              <a:buChar char="•"/>
            </a:pPr>
            <a:endParaRPr lang="en-US" sz="2400">
              <a:solidFill>
                <a:srgbClr val="000000"/>
              </a:solidFill>
            </a:endParaRPr>
          </a:p>
        </p:txBody>
      </p:sp>
      <p:sp>
        <p:nvSpPr>
          <p:cNvPr id="56337" name="Rectangle 17"/>
          <p:cNvSpPr>
            <a:spLocks noChangeArrowheads="1"/>
          </p:cNvSpPr>
          <p:nvPr/>
        </p:nvSpPr>
        <p:spPr bwMode="auto">
          <a:xfrm>
            <a:off x="9254067" y="630555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fontAlgn="base">
              <a:spcBef>
                <a:spcPct val="0"/>
              </a:spcBef>
              <a:spcAft>
                <a:spcPct val="0"/>
              </a:spcAft>
            </a:pPr>
            <a:fld id="{8FD4F945-DF31-4127-A0A1-A85138081D4F}" type="slidenum">
              <a:rPr lang="en-US" sz="1200" b="1">
                <a:solidFill>
                  <a:srgbClr val="FFFFFF"/>
                </a:solidFill>
              </a:rPr>
              <a:pPr algn="r" fontAlgn="base">
                <a:spcBef>
                  <a:spcPct val="0"/>
                </a:spcBef>
                <a:spcAft>
                  <a:spcPct val="0"/>
                </a:spcAft>
              </a:pPr>
              <a:t>‹#›</a:t>
            </a:fld>
            <a:endParaRPr lang="en-US" sz="1200" b="1">
              <a:solidFill>
                <a:srgbClr val="FFFFFF"/>
              </a:solidFill>
            </a:endParaRPr>
          </a:p>
        </p:txBody>
      </p:sp>
      <p:grpSp>
        <p:nvGrpSpPr>
          <p:cNvPr id="56345" name="Group 25"/>
          <p:cNvGrpSpPr>
            <a:grpSpLocks/>
          </p:cNvGrpSpPr>
          <p:nvPr/>
        </p:nvGrpSpPr>
        <p:grpSpPr bwMode="auto">
          <a:xfrm>
            <a:off x="7611535" y="6124575"/>
            <a:ext cx="2275417" cy="661988"/>
            <a:chOff x="3596" y="3858"/>
            <a:chExt cx="1075" cy="417"/>
          </a:xfrm>
        </p:grpSpPr>
        <p:pic>
          <p:nvPicPr>
            <p:cNvPr id="56346" name="Picture 26" descr="NEW FAA LOGO"/>
            <p:cNvPicPr>
              <a:picLocks noChangeAspect="1" noChangeArrowheads="1"/>
            </p:cNvPicPr>
            <p:nvPr userDrawn="1"/>
          </p:nvPicPr>
          <p:blipFill>
            <a:blip r:embed="rId13" cstate="print">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lnSpc>
                  <a:spcPct val="85000"/>
                </a:lnSpc>
                <a:spcBef>
                  <a:spcPct val="0"/>
                </a:spcBef>
                <a:spcAft>
                  <a:spcPct val="0"/>
                </a:spcAft>
              </a:pPr>
              <a:r>
                <a:rPr lang="en-US" sz="1200" b="1">
                  <a:solidFill>
                    <a:srgbClr val="FFFFFF"/>
                  </a:solidFill>
                </a:rPr>
                <a:t>Federal Aviation</a:t>
              </a:r>
            </a:p>
            <a:p>
              <a:pPr fontAlgn="base">
                <a:lnSpc>
                  <a:spcPct val="85000"/>
                </a:lnSpc>
                <a:spcBef>
                  <a:spcPct val="0"/>
                </a:spcBef>
                <a:spcAft>
                  <a:spcPct val="0"/>
                </a:spcAft>
              </a:pPr>
              <a:r>
                <a:rPr lang="en-US" sz="1200" b="1">
                  <a:solidFill>
                    <a:srgbClr val="FFFFFF"/>
                  </a:solidFill>
                </a:rPr>
                <a:t>Administration</a:t>
              </a:r>
            </a:p>
          </p:txBody>
        </p:sp>
      </p:grpSp>
      <p:sp>
        <p:nvSpPr>
          <p:cNvPr id="56349" name="Text Box 29"/>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1200" b="1">
                <a:solidFill>
                  <a:srgbClr val="C0C0C0"/>
                </a:solidFill>
              </a:rPr>
              <a:t>&lt;Presentation Title – Change on Master Slide&gt;</a:t>
            </a:r>
            <a:endParaRPr lang="en-US" sz="1200">
              <a:solidFill>
                <a:srgbClr val="C0C0C0"/>
              </a:solidFill>
            </a:endParaRPr>
          </a:p>
        </p:txBody>
      </p:sp>
      <p:sp>
        <p:nvSpPr>
          <p:cNvPr id="56350" name="Text Box 30"/>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r>
              <a:rPr lang="en-US" sz="1200">
                <a:solidFill>
                  <a:srgbClr val="C0C0C0"/>
                </a:solidFill>
              </a:rPr>
              <a:t>&lt;Date of Presentation – Change on Master Slide&gt;</a:t>
            </a:r>
          </a:p>
        </p:txBody>
      </p:sp>
    </p:spTree>
    <p:extLst>
      <p:ext uri="{BB962C8B-B14F-4D97-AF65-F5344CB8AC3E}">
        <p14:creationId xmlns:p14="http://schemas.microsoft.com/office/powerpoint/2010/main" val="1688749623"/>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571500" y="344488"/>
            <a:ext cx="11296651"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1027" name="Rectangle 8"/>
          <p:cNvSpPr>
            <a:spLocks noGrp="1" noChangeArrowheads="1"/>
          </p:cNvSpPr>
          <p:nvPr>
            <p:ph type="body" idx="1"/>
          </p:nvPr>
        </p:nvSpPr>
        <p:spPr bwMode="auto">
          <a:xfrm>
            <a:off x="660401" y="1508126"/>
            <a:ext cx="10733617"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Select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29" name="Rectangle 9"/>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FontTx/>
              <a:buNone/>
              <a:defRPr sz="1400">
                <a:latin typeface="Times New Roman" pitchFamily="18" charset="0"/>
              </a:defRPr>
            </a:lvl1pPr>
          </a:lstStyle>
          <a:p>
            <a:pPr fontAlgn="base">
              <a:spcAft>
                <a:spcPct val="0"/>
              </a:spcAft>
              <a:defRPr/>
            </a:pPr>
            <a:endParaRPr lang="en-US">
              <a:solidFill>
                <a:srgbClr val="000000"/>
              </a:solidFill>
            </a:endParaRPr>
          </a:p>
        </p:txBody>
      </p:sp>
      <p:sp>
        <p:nvSpPr>
          <p:cNvPr id="56330" name="Rectangle 10"/>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buFontTx/>
              <a:buNone/>
              <a:defRPr sz="1400">
                <a:latin typeface="Times New Roman" pitchFamily="18" charset="0"/>
              </a:defRPr>
            </a:lvl1pPr>
          </a:lstStyle>
          <a:p>
            <a:pPr fontAlgn="base">
              <a:spcAft>
                <a:spcPct val="0"/>
              </a:spcAft>
              <a:defRPr/>
            </a:pPr>
            <a:endParaRPr lang="en-US">
              <a:solidFill>
                <a:srgbClr val="000000"/>
              </a:solidFill>
            </a:endParaRPr>
          </a:p>
        </p:txBody>
      </p:sp>
      <p:sp>
        <p:nvSpPr>
          <p:cNvPr id="56331" name="Rectangle 11"/>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bg1"/>
                </a:solidFill>
                <a:latin typeface="Times New Roman" pitchFamily="18" charset="0"/>
              </a:defRPr>
            </a:lvl1pPr>
          </a:lstStyle>
          <a:p>
            <a:pPr fontAlgn="base">
              <a:spcAft>
                <a:spcPct val="0"/>
              </a:spcAft>
              <a:defRPr/>
            </a:pPr>
            <a:fld id="{BB428EB9-F445-4B50-8A6A-041A7A71664C}" type="slidenum">
              <a:rPr lang="en-US">
                <a:solidFill>
                  <a:srgbClr val="FFFFFF"/>
                </a:solidFill>
              </a:rPr>
              <a:pPr fontAlgn="base">
                <a:spcAft>
                  <a:spcPct val="0"/>
                </a:spcAft>
                <a:defRPr/>
              </a:pPr>
              <a:t>‹#›</a:t>
            </a:fld>
            <a:endParaRPr lang="en-US">
              <a:solidFill>
                <a:srgbClr val="FFFFFF"/>
              </a:solidFill>
            </a:endParaRPr>
          </a:p>
        </p:txBody>
      </p:sp>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p:spPr>
        <p:txBody>
          <a:bodyPr wrap="none" anchor="ctr"/>
          <a:lstStyle/>
          <a:p>
            <a:pPr fontAlgn="base">
              <a:spcBef>
                <a:spcPct val="50000"/>
              </a:spcBef>
              <a:spcAft>
                <a:spcPct val="0"/>
              </a:spcAft>
              <a:buFontTx/>
              <a:buChar char="•"/>
              <a:defRPr/>
            </a:pPr>
            <a:endParaRPr lang="en-US" sz="2400">
              <a:solidFill>
                <a:srgbClr val="000000"/>
              </a:solidFill>
            </a:endParaRPr>
          </a:p>
        </p:txBody>
      </p:sp>
      <p:sp>
        <p:nvSpPr>
          <p:cNvPr id="56337" name="Rectangle 17"/>
          <p:cNvSpPr>
            <a:spLocks noChangeArrowheads="1"/>
          </p:cNvSpPr>
          <p:nvPr/>
        </p:nvSpPr>
        <p:spPr bwMode="auto">
          <a:xfrm>
            <a:off x="9254067" y="6305550"/>
            <a:ext cx="2540000" cy="457200"/>
          </a:xfrm>
          <a:prstGeom prst="rect">
            <a:avLst/>
          </a:prstGeom>
          <a:noFill/>
          <a:ln w="9525">
            <a:noFill/>
            <a:miter lim="800000"/>
            <a:headEnd/>
            <a:tailEnd/>
          </a:ln>
          <a:effectLst/>
        </p:spPr>
        <p:txBody>
          <a:bodyPr/>
          <a:lstStyle/>
          <a:p>
            <a:pPr algn="r" fontAlgn="base">
              <a:spcBef>
                <a:spcPct val="0"/>
              </a:spcBef>
              <a:spcAft>
                <a:spcPct val="0"/>
              </a:spcAft>
              <a:defRPr/>
            </a:pPr>
            <a:fld id="{3AC0BCE8-30AF-441F-A4FF-0A0250223E58}" type="slidenum">
              <a:rPr lang="en-US" sz="1200" b="1">
                <a:solidFill>
                  <a:srgbClr val="FFFFFF"/>
                </a:solidFill>
              </a:rPr>
              <a:pPr algn="r" fontAlgn="base">
                <a:spcBef>
                  <a:spcPct val="0"/>
                </a:spcBef>
                <a:spcAft>
                  <a:spcPct val="0"/>
                </a:spcAft>
                <a:defRPr/>
              </a:pPr>
              <a:t>‹#›</a:t>
            </a:fld>
            <a:endParaRPr lang="en-US" sz="1200" b="1">
              <a:solidFill>
                <a:srgbClr val="FFFFFF"/>
              </a:solidFill>
            </a:endParaRPr>
          </a:p>
        </p:txBody>
      </p:sp>
      <p:grpSp>
        <p:nvGrpSpPr>
          <p:cNvPr id="1033" name="Group 25"/>
          <p:cNvGrpSpPr>
            <a:grpSpLocks/>
          </p:cNvGrpSpPr>
          <p:nvPr/>
        </p:nvGrpSpPr>
        <p:grpSpPr bwMode="auto">
          <a:xfrm>
            <a:off x="7611535" y="6124575"/>
            <a:ext cx="2275417" cy="661988"/>
            <a:chOff x="3596" y="3858"/>
            <a:chExt cx="1075" cy="417"/>
          </a:xfrm>
        </p:grpSpPr>
        <p:pic>
          <p:nvPicPr>
            <p:cNvPr id="1036" name="Picture 26" descr="NEW FAA LOGO"/>
            <p:cNvPicPr>
              <a:picLocks noChangeAspect="1" noChangeArrowheads="1"/>
            </p:cNvPicPr>
            <p:nvPr userDrawn="1"/>
          </p:nvPicPr>
          <p:blipFill>
            <a:blip r:embed="rId13" cstate="print">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47" name="Text Box 27"/>
            <p:cNvSpPr txBox="1">
              <a:spLocks noChangeArrowheads="1"/>
            </p:cNvSpPr>
            <p:nvPr userDrawn="1"/>
          </p:nvSpPr>
          <p:spPr bwMode="auto">
            <a:xfrm>
              <a:off x="4023" y="3947"/>
              <a:ext cx="648" cy="256"/>
            </a:xfrm>
            <a:prstGeom prst="rect">
              <a:avLst/>
            </a:prstGeom>
            <a:noFill/>
            <a:ln w="9525">
              <a:noFill/>
              <a:miter lim="800000"/>
              <a:headEnd/>
              <a:tailEnd/>
            </a:ln>
            <a:effectLst/>
          </p:spPr>
          <p:txBody>
            <a:bodyPr wrap="none">
              <a:spAutoFit/>
            </a:bodyPr>
            <a:lstStyle/>
            <a:p>
              <a:pPr fontAlgn="base">
                <a:lnSpc>
                  <a:spcPct val="85000"/>
                </a:lnSpc>
                <a:spcBef>
                  <a:spcPct val="0"/>
                </a:spcBef>
                <a:spcAft>
                  <a:spcPct val="0"/>
                </a:spcAft>
                <a:defRPr/>
              </a:pPr>
              <a:r>
                <a:rPr lang="en-US" sz="1200" b="1">
                  <a:solidFill>
                    <a:srgbClr val="FFFFFF"/>
                  </a:solidFill>
                </a:rPr>
                <a:t>Federal Aviation</a:t>
              </a:r>
            </a:p>
            <a:p>
              <a:pPr fontAlgn="base">
                <a:lnSpc>
                  <a:spcPct val="85000"/>
                </a:lnSpc>
                <a:spcBef>
                  <a:spcPct val="0"/>
                </a:spcBef>
                <a:spcAft>
                  <a:spcPct val="0"/>
                </a:spcAft>
                <a:defRPr/>
              </a:pPr>
              <a:r>
                <a:rPr lang="en-US" sz="1200" b="1">
                  <a:solidFill>
                    <a:srgbClr val="FFFFFF"/>
                  </a:solidFill>
                </a:rPr>
                <a:t>Administration</a:t>
              </a:r>
            </a:p>
          </p:txBody>
        </p:sp>
      </p:grpSp>
    </p:spTree>
    <p:extLst>
      <p:ext uri="{BB962C8B-B14F-4D97-AF65-F5344CB8AC3E}">
        <p14:creationId xmlns:p14="http://schemas.microsoft.com/office/powerpoint/2010/main" val="1188141005"/>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hf hdr="0" ftr="0" dt="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charset="0"/>
        </a:defRPr>
      </a:lvl2pPr>
      <a:lvl3pPr algn="l" rtl="0" eaLnBrk="0" fontAlgn="base" hangingPunct="0">
        <a:spcBef>
          <a:spcPct val="0"/>
        </a:spcBef>
        <a:spcAft>
          <a:spcPct val="0"/>
        </a:spcAft>
        <a:defRPr sz="4000" b="1">
          <a:solidFill>
            <a:srgbClr val="1D2F68"/>
          </a:solidFill>
          <a:latin typeface="Arial" charset="0"/>
        </a:defRPr>
      </a:lvl3pPr>
      <a:lvl4pPr algn="l" rtl="0" eaLnBrk="0" fontAlgn="base" hangingPunct="0">
        <a:spcBef>
          <a:spcPct val="0"/>
        </a:spcBef>
        <a:spcAft>
          <a:spcPct val="0"/>
        </a:spcAft>
        <a:defRPr sz="4000" b="1">
          <a:solidFill>
            <a:srgbClr val="1D2F68"/>
          </a:solidFill>
          <a:latin typeface="Arial" charset="0"/>
        </a:defRPr>
      </a:lvl4pPr>
      <a:lvl5pPr algn="l" rtl="0" eaLnBrk="0" fontAlgn="base" hangingPunct="0">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p:spPr>
        <p:txBody>
          <a:bodyPr wrap="none" anchor="ctr"/>
          <a:lstStyle/>
          <a:p>
            <a:pPr fontAlgn="base">
              <a:spcBef>
                <a:spcPct val="50000"/>
              </a:spcBef>
              <a:spcAft>
                <a:spcPct val="0"/>
              </a:spcAft>
              <a:buFontTx/>
              <a:buChar char="•"/>
            </a:pPr>
            <a:endParaRPr lang="en-US" sz="2400">
              <a:solidFill>
                <a:srgbClr val="000000"/>
              </a:solidFill>
            </a:endParaRPr>
          </a:p>
        </p:txBody>
      </p:sp>
      <p:sp>
        <p:nvSpPr>
          <p:cNvPr id="4099" name="Rectangle 7"/>
          <p:cNvSpPr>
            <a:spLocks noGrp="1" noChangeArrowheads="1"/>
          </p:cNvSpPr>
          <p:nvPr>
            <p:ph type="title"/>
          </p:nvPr>
        </p:nvSpPr>
        <p:spPr bwMode="auto">
          <a:xfrm>
            <a:off x="283634" y="106363"/>
            <a:ext cx="11758084"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4100" name="Rectangle 8"/>
          <p:cNvSpPr>
            <a:spLocks noGrp="1" noChangeArrowheads="1"/>
          </p:cNvSpPr>
          <p:nvPr>
            <p:ph type="body" idx="1"/>
          </p:nvPr>
        </p:nvSpPr>
        <p:spPr bwMode="auto">
          <a:xfrm>
            <a:off x="292101" y="919164"/>
            <a:ext cx="11698817" cy="503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Select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30" name="Rectangle 10"/>
          <p:cNvSpPr>
            <a:spLocks noGrp="1" noChangeArrowheads="1"/>
          </p:cNvSpPr>
          <p:nvPr>
            <p:ph type="ftr" sz="quarter" idx="3"/>
          </p:nvPr>
        </p:nvSpPr>
        <p:spPr bwMode="auto">
          <a:xfrm>
            <a:off x="3086100" y="6446798"/>
            <a:ext cx="3860800" cy="350808"/>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spcBef>
                <a:spcPct val="0"/>
              </a:spcBef>
              <a:buFontTx/>
              <a:buNone/>
              <a:defRPr sz="1400">
                <a:solidFill>
                  <a:srgbClr val="FFFFFF">
                    <a:lumMod val="65000"/>
                  </a:srgbClr>
                </a:solidFill>
                <a:latin typeface="Times New Roman" pitchFamily="18" charset="0"/>
              </a:defRPr>
            </a:lvl1pPr>
          </a:lstStyle>
          <a:p>
            <a:pPr fontAlgn="base">
              <a:spcAft>
                <a:spcPct val="0"/>
              </a:spcAft>
              <a:defRPr/>
            </a:pPr>
            <a:r>
              <a:rPr lang="en-US"/>
              <a:t>Mark Rumizen/FAA</a:t>
            </a:r>
            <a:endParaRPr lang="en-US" dirty="0"/>
          </a:p>
        </p:txBody>
      </p:sp>
      <p:grpSp>
        <p:nvGrpSpPr>
          <p:cNvPr id="4103" name="Group 25"/>
          <p:cNvGrpSpPr>
            <a:grpSpLocks/>
          </p:cNvGrpSpPr>
          <p:nvPr userDrawn="1"/>
        </p:nvGrpSpPr>
        <p:grpSpPr bwMode="auto">
          <a:xfrm>
            <a:off x="8313490" y="6116598"/>
            <a:ext cx="1833521" cy="660400"/>
            <a:chOff x="3596" y="3859"/>
            <a:chExt cx="1075" cy="416"/>
          </a:xfrm>
        </p:grpSpPr>
        <p:pic>
          <p:nvPicPr>
            <p:cNvPr id="4107" name="Picture 26"/>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3596" y="3859"/>
              <a:ext cx="416" cy="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8" name="Text Box 27"/>
            <p:cNvSpPr txBox="1">
              <a:spLocks noChangeArrowheads="1"/>
            </p:cNvSpPr>
            <p:nvPr userDrawn="1"/>
          </p:nvSpPr>
          <p:spPr bwMode="auto">
            <a:xfrm>
              <a:off x="4023" y="3947"/>
              <a:ext cx="648"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eaLnBrk="1" fontAlgn="base" hangingPunct="1">
                <a:lnSpc>
                  <a:spcPct val="85000"/>
                </a:lnSpc>
                <a:spcBef>
                  <a:spcPct val="0"/>
                </a:spcBef>
                <a:spcAft>
                  <a:spcPct val="0"/>
                </a:spcAft>
                <a:defRPr/>
              </a:pPr>
              <a:r>
                <a:rPr lang="en-US" sz="1200" b="1">
                  <a:solidFill>
                    <a:srgbClr val="FFFFFF"/>
                  </a:solidFill>
                </a:rPr>
                <a:t>Federal Aviation</a:t>
              </a:r>
            </a:p>
            <a:p>
              <a:pPr eaLnBrk="1" fontAlgn="base" hangingPunct="1">
                <a:lnSpc>
                  <a:spcPct val="85000"/>
                </a:lnSpc>
                <a:spcBef>
                  <a:spcPct val="0"/>
                </a:spcBef>
                <a:spcAft>
                  <a:spcPct val="0"/>
                </a:spcAft>
                <a:defRPr/>
              </a:pPr>
              <a:r>
                <a:rPr lang="en-US" sz="1200" b="1">
                  <a:solidFill>
                    <a:srgbClr val="FFFFFF"/>
                  </a:solidFill>
                </a:rPr>
                <a:t>Administration</a:t>
              </a:r>
            </a:p>
          </p:txBody>
        </p:sp>
      </p:grpSp>
      <p:sp>
        <p:nvSpPr>
          <p:cNvPr id="4104" name="Text Box 29" hidden="1"/>
          <p:cNvSpPr txBox="1">
            <a:spLocks noChangeArrowheads="1"/>
          </p:cNvSpPr>
          <p:nvPr userDrawn="1"/>
        </p:nvSpPr>
        <p:spPr bwMode="auto">
          <a:xfrm>
            <a:off x="599018" y="6205539"/>
            <a:ext cx="637963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eaLnBrk="1" fontAlgn="base" hangingPunct="1">
              <a:spcBef>
                <a:spcPct val="50000"/>
              </a:spcBef>
              <a:spcAft>
                <a:spcPct val="0"/>
              </a:spcAft>
              <a:defRPr/>
            </a:pPr>
            <a:r>
              <a:rPr lang="en-US" sz="1200" b="1">
                <a:solidFill>
                  <a:srgbClr val="C0C0C0"/>
                </a:solidFill>
              </a:rPr>
              <a:t>&lt;Presentation Title – Change on Master Slide&gt;</a:t>
            </a:r>
            <a:endParaRPr lang="en-US" sz="1200">
              <a:solidFill>
                <a:srgbClr val="C0C0C0"/>
              </a:solidFill>
            </a:endParaRPr>
          </a:p>
        </p:txBody>
      </p:sp>
      <p:sp>
        <p:nvSpPr>
          <p:cNvPr id="4105" name="Text Box 30" hidden="1"/>
          <p:cNvSpPr txBox="1">
            <a:spLocks noChangeArrowheads="1"/>
          </p:cNvSpPr>
          <p:nvPr userDrawn="1"/>
        </p:nvSpPr>
        <p:spPr bwMode="auto">
          <a:xfrm>
            <a:off x="588433" y="6384925"/>
            <a:ext cx="498686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algn="ctr" eaLnBrk="0" fontAlgn="base" hangingPunct="0">
              <a:spcBef>
                <a:spcPct val="0"/>
              </a:spcBef>
              <a:spcAft>
                <a:spcPct val="0"/>
              </a:spcAft>
              <a:defRPr sz="2400">
                <a:solidFill>
                  <a:schemeClr val="tx1"/>
                </a:solidFill>
                <a:latin typeface="Arial" pitchFamily="34" charset="0"/>
              </a:defRPr>
            </a:lvl6pPr>
            <a:lvl7pPr marL="2971800" indent="-228600" algn="ctr" eaLnBrk="0" fontAlgn="base" hangingPunct="0">
              <a:spcBef>
                <a:spcPct val="0"/>
              </a:spcBef>
              <a:spcAft>
                <a:spcPct val="0"/>
              </a:spcAft>
              <a:defRPr sz="2400">
                <a:solidFill>
                  <a:schemeClr val="tx1"/>
                </a:solidFill>
                <a:latin typeface="Arial" pitchFamily="34" charset="0"/>
              </a:defRPr>
            </a:lvl7pPr>
            <a:lvl8pPr marL="3429000" indent="-228600" algn="ctr" eaLnBrk="0" fontAlgn="base" hangingPunct="0">
              <a:spcBef>
                <a:spcPct val="0"/>
              </a:spcBef>
              <a:spcAft>
                <a:spcPct val="0"/>
              </a:spcAft>
              <a:defRPr sz="2400">
                <a:solidFill>
                  <a:schemeClr val="tx1"/>
                </a:solidFill>
                <a:latin typeface="Arial" pitchFamily="34" charset="0"/>
              </a:defRPr>
            </a:lvl8pPr>
            <a:lvl9pPr marL="3886200" indent="-228600" algn="ctr" eaLnBrk="0" fontAlgn="base" hangingPunct="0">
              <a:spcBef>
                <a:spcPct val="0"/>
              </a:spcBef>
              <a:spcAft>
                <a:spcPct val="0"/>
              </a:spcAft>
              <a:defRPr sz="2400">
                <a:solidFill>
                  <a:schemeClr val="tx1"/>
                </a:solidFill>
                <a:latin typeface="Arial" pitchFamily="34" charset="0"/>
              </a:defRPr>
            </a:lvl9pPr>
          </a:lstStyle>
          <a:p>
            <a:pPr eaLnBrk="1" fontAlgn="base" hangingPunct="1">
              <a:spcBef>
                <a:spcPct val="50000"/>
              </a:spcBef>
              <a:spcAft>
                <a:spcPct val="0"/>
              </a:spcAft>
              <a:defRPr/>
            </a:pPr>
            <a:r>
              <a:rPr lang="en-US" sz="1200">
                <a:solidFill>
                  <a:srgbClr val="C0C0C0"/>
                </a:solidFill>
              </a:rPr>
              <a:t>&lt;Date of Presentation – Change on Master Slide&gt;</a:t>
            </a:r>
          </a:p>
        </p:txBody>
      </p:sp>
      <p:sp>
        <p:nvSpPr>
          <p:cNvPr id="4106" name="Rectangle 17"/>
          <p:cNvSpPr>
            <a:spLocks noChangeArrowheads="1"/>
          </p:cNvSpPr>
          <p:nvPr userDrawn="1"/>
        </p:nvSpPr>
        <p:spPr bwMode="auto">
          <a:xfrm>
            <a:off x="9254067" y="6305550"/>
            <a:ext cx="2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fontAlgn="base">
              <a:spcBef>
                <a:spcPct val="0"/>
              </a:spcBef>
              <a:spcAft>
                <a:spcPct val="0"/>
              </a:spcAft>
            </a:pPr>
            <a:fld id="{F0F29372-E467-493B-88D2-A9A30DCDBA3B}" type="slidenum">
              <a:rPr lang="en-US" sz="1200" b="1">
                <a:solidFill>
                  <a:srgbClr val="FFFFFF"/>
                </a:solidFill>
              </a:rPr>
              <a:pPr algn="r" fontAlgn="base">
                <a:spcBef>
                  <a:spcPct val="0"/>
                </a:spcBef>
                <a:spcAft>
                  <a:spcPct val="0"/>
                </a:spcAft>
              </a:pPr>
              <a:t>‹#›</a:t>
            </a:fld>
            <a:endParaRPr lang="en-US" sz="1200" b="1">
              <a:solidFill>
                <a:srgbClr val="FFFFFF"/>
              </a:solidFill>
            </a:endParaRPr>
          </a:p>
        </p:txBody>
      </p:sp>
      <p:sp>
        <p:nvSpPr>
          <p:cNvPr id="13" name="Rectangle 9">
            <a:extLst>
              <a:ext uri="{FF2B5EF4-FFF2-40B4-BE49-F238E27FC236}">
                <a16:creationId xmlns:a16="http://schemas.microsoft.com/office/drawing/2014/main" id="{EEBF9028-43A9-47CE-87BB-AF12FD898302}"/>
              </a:ext>
            </a:extLst>
          </p:cNvPr>
          <p:cNvSpPr>
            <a:spLocks noGrp="1" noChangeArrowheads="1"/>
          </p:cNvSpPr>
          <p:nvPr>
            <p:ph type="dt" sz="half" idx="2"/>
          </p:nvPr>
        </p:nvSpPr>
        <p:spPr bwMode="auto">
          <a:xfrm>
            <a:off x="679452" y="6446798"/>
            <a:ext cx="2315633" cy="35168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spcBef>
                <a:spcPct val="0"/>
              </a:spcBef>
              <a:buFontTx/>
              <a:buNone/>
              <a:defRPr sz="1400">
                <a:solidFill>
                  <a:srgbClr val="FFFFFF">
                    <a:lumMod val="65000"/>
                  </a:srgbClr>
                </a:solidFill>
                <a:latin typeface="Times New Roman" pitchFamily="18" charset="0"/>
              </a:defRPr>
            </a:lvl1pPr>
          </a:lstStyle>
          <a:p>
            <a:pPr fontAlgn="base">
              <a:spcAft>
                <a:spcPct val="0"/>
              </a:spcAft>
              <a:defRPr/>
            </a:pPr>
            <a:r>
              <a:rPr lang="en-US" dirty="0"/>
              <a:t>November 12, 2019</a:t>
            </a:r>
          </a:p>
        </p:txBody>
      </p:sp>
    </p:spTree>
    <p:extLst>
      <p:ext uri="{BB962C8B-B14F-4D97-AF65-F5344CB8AC3E}">
        <p14:creationId xmlns:p14="http://schemas.microsoft.com/office/powerpoint/2010/main" val="2383270553"/>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Lst>
  <p:hf sldNum="0" hdr="0"/>
  <p:txStyles>
    <p:titleStyle>
      <a:lvl1pPr algn="l" rtl="0" eaLnBrk="0" fontAlgn="base" hangingPunct="0">
        <a:spcBef>
          <a:spcPct val="0"/>
        </a:spcBef>
        <a:spcAft>
          <a:spcPct val="0"/>
        </a:spcAft>
        <a:defRPr sz="2800" b="1">
          <a:solidFill>
            <a:srgbClr val="1D2F68"/>
          </a:solidFill>
          <a:latin typeface="+mj-lt"/>
          <a:ea typeface="+mj-ea"/>
          <a:cs typeface="+mj-cs"/>
        </a:defRPr>
      </a:lvl1pPr>
      <a:lvl2pPr algn="l" rtl="0" eaLnBrk="0" fontAlgn="base" hangingPunct="0">
        <a:spcBef>
          <a:spcPct val="0"/>
        </a:spcBef>
        <a:spcAft>
          <a:spcPct val="0"/>
        </a:spcAft>
        <a:defRPr sz="2800" b="1">
          <a:solidFill>
            <a:srgbClr val="1D2F68"/>
          </a:solidFill>
          <a:latin typeface="Arial" charset="0"/>
        </a:defRPr>
      </a:lvl2pPr>
      <a:lvl3pPr algn="l" rtl="0" eaLnBrk="0" fontAlgn="base" hangingPunct="0">
        <a:spcBef>
          <a:spcPct val="0"/>
        </a:spcBef>
        <a:spcAft>
          <a:spcPct val="0"/>
        </a:spcAft>
        <a:defRPr sz="2800" b="1">
          <a:solidFill>
            <a:srgbClr val="1D2F68"/>
          </a:solidFill>
          <a:latin typeface="Arial" charset="0"/>
        </a:defRPr>
      </a:lvl3pPr>
      <a:lvl4pPr algn="l" rtl="0" eaLnBrk="0" fontAlgn="base" hangingPunct="0">
        <a:spcBef>
          <a:spcPct val="0"/>
        </a:spcBef>
        <a:spcAft>
          <a:spcPct val="0"/>
        </a:spcAft>
        <a:defRPr sz="2800" b="1">
          <a:solidFill>
            <a:srgbClr val="1D2F68"/>
          </a:solidFill>
          <a:latin typeface="Arial" charset="0"/>
        </a:defRPr>
      </a:lvl4pPr>
      <a:lvl5pPr algn="l" rtl="0" eaLnBrk="0" fontAlgn="base" hangingPunct="0">
        <a:spcBef>
          <a:spcPct val="0"/>
        </a:spcBef>
        <a:spcAft>
          <a:spcPct val="0"/>
        </a:spcAft>
        <a:defRPr sz="28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800" dirty="0">
              <a:solidFill>
                <a:srgbClr val="000000"/>
              </a:solidFill>
              <a:latin typeface="Arial"/>
            </a:endParaRPr>
          </a:p>
        </p:txBody>
      </p:sp>
      <p:sp>
        <p:nvSpPr>
          <p:cNvPr id="56327" name="Rectangle 7"/>
          <p:cNvSpPr>
            <a:spLocks noGrp="1" noChangeArrowheads="1"/>
          </p:cNvSpPr>
          <p:nvPr>
            <p:ph type="title"/>
          </p:nvPr>
        </p:nvSpPr>
        <p:spPr bwMode="auto">
          <a:xfrm>
            <a:off x="283923" y="106494"/>
            <a:ext cx="1175776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292971" y="919402"/>
            <a:ext cx="11698613" cy="5030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a:solidFill>
                  <a:schemeClr val="bg1">
                    <a:lumMod val="65000"/>
                  </a:schemeClr>
                </a:solidFill>
                <a:latin typeface="Times New Roman" pitchFamily="18" charset="0"/>
              </a:defRPr>
            </a:lvl1pPr>
          </a:lstStyle>
          <a:p>
            <a:endParaRPr lang="en-US" dirty="0">
              <a:solidFill>
                <a:srgbClr val="FFFFFF">
                  <a:lumMod val="65000"/>
                </a:srgbClr>
              </a:solidFill>
            </a:endParaRPr>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a:solidFill>
                  <a:schemeClr val="bg1">
                    <a:lumMod val="65000"/>
                  </a:schemeClr>
                </a:solidFill>
                <a:latin typeface="Times New Roman" pitchFamily="18" charset="0"/>
              </a:defRPr>
            </a:lvl1pPr>
          </a:lstStyle>
          <a:p>
            <a:endParaRPr lang="en-US" dirty="0">
              <a:solidFill>
                <a:srgbClr val="FFFFFF">
                  <a:lumMod val="65000"/>
                </a:srgbClr>
              </a:solidFill>
            </a:endParaRPr>
          </a:p>
        </p:txBody>
      </p:sp>
      <p:sp>
        <p:nvSpPr>
          <p:cNvPr id="56331" name="Rectangle 11"/>
          <p:cNvSpPr>
            <a:spLocks noGrp="1" noChangeArrowheads="1"/>
          </p:cNvSpPr>
          <p:nvPr>
            <p:ph type="sldNum" sz="quarter" idx="4"/>
          </p:nvPr>
        </p:nvSpPr>
        <p:spPr bwMode="auto">
          <a:xfrm>
            <a:off x="886822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bg1">
                    <a:lumMod val="65000"/>
                  </a:schemeClr>
                </a:solidFill>
                <a:latin typeface="Times New Roman" pitchFamily="18" charset="0"/>
              </a:defRPr>
            </a:lvl1pPr>
          </a:lstStyle>
          <a:p>
            <a:fld id="{74438B1A-AF1B-4C8B-993E-1BADE62A2451}" type="slidenum">
              <a:rPr lang="en-US" smtClean="0">
                <a:solidFill>
                  <a:srgbClr val="FFFFFF">
                    <a:lumMod val="65000"/>
                  </a:srgbClr>
                </a:solidFill>
              </a:rPr>
              <a:pPr/>
              <a:t>‹#›</a:t>
            </a:fld>
            <a:endParaRPr lang="en-US" dirty="0">
              <a:solidFill>
                <a:srgbClr val="FFFFFF">
                  <a:lumMod val="65000"/>
                </a:srgbClr>
              </a:solidFill>
            </a:endParaRPr>
          </a:p>
        </p:txBody>
      </p:sp>
      <p:sp>
        <p:nvSpPr>
          <p:cNvPr id="56347" name="Text Box 27"/>
          <p:cNvSpPr txBox="1">
            <a:spLocks noChangeArrowheads="1"/>
          </p:cNvSpPr>
          <p:nvPr userDrawn="1"/>
        </p:nvSpPr>
        <p:spPr bwMode="auto">
          <a:xfrm>
            <a:off x="8515354" y="6265859"/>
            <a:ext cx="1370696" cy="40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rgbClr val="FFFFFF"/>
                </a:solidFill>
                <a:latin typeface="Arial"/>
              </a:rPr>
              <a:t>Federal Aviation</a:t>
            </a:r>
          </a:p>
          <a:p>
            <a:pPr>
              <a:lnSpc>
                <a:spcPct val="85000"/>
              </a:lnSpc>
              <a:spcBef>
                <a:spcPct val="0"/>
              </a:spcBef>
              <a:buFontTx/>
              <a:buNone/>
            </a:pPr>
            <a:r>
              <a:rPr lang="en-US" sz="1200" b="1" dirty="0">
                <a:solidFill>
                  <a:srgbClr val="FFFFFF"/>
                </a:solidFill>
                <a:latin typeface="Arial"/>
              </a:rPr>
              <a:t>Administration</a:t>
            </a:r>
          </a:p>
        </p:txBody>
      </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latin typeface="Arial"/>
              </a:rPr>
              <a:t>&lt;Presentation Title – Change on Master Slide&gt;</a:t>
            </a:r>
            <a:endParaRPr lang="en-US" sz="1200" dirty="0">
              <a:solidFill>
                <a:srgbClr val="C0C0C0"/>
              </a:solidFill>
              <a:latin typeface="Aria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latin typeface="Arial"/>
              </a:rPr>
              <a:t>&lt;Date of Presentation – Change on Master Slide&gt;</a:t>
            </a:r>
          </a:p>
        </p:txBody>
      </p:sp>
      <p:pic>
        <p:nvPicPr>
          <p:cNvPr id="13" name="Picture 6" descr="NEW FAA LOGO"/>
          <p:cNvPicPr>
            <a:picLocks noChangeAspect="1" noChangeArrowheads="1"/>
          </p:cNvPicPr>
          <p:nvPr userDrawn="1"/>
        </p:nvPicPr>
        <p:blipFill>
          <a:blip r:embed="rId11">
            <a:clrChange>
              <a:clrFrom>
                <a:srgbClr val="DF1F06"/>
              </a:clrFrom>
              <a:clrTo>
                <a:srgbClr val="DF1F06">
                  <a:alpha val="0"/>
                </a:srgbClr>
              </a:clrTo>
            </a:clrChange>
            <a:extLst>
              <a:ext uri="{28A0092B-C50C-407E-A947-70E740481C1C}">
                <a14:useLocalDpi xmlns:a14="http://schemas.microsoft.com/office/drawing/2010/main" val="0"/>
              </a:ext>
            </a:extLst>
          </a:blip>
          <a:srcRect l="14333" t="3734" r="14973" b="4564"/>
          <a:stretch>
            <a:fillRect/>
          </a:stretch>
        </p:blipFill>
        <p:spPr bwMode="auto">
          <a:xfrm>
            <a:off x="7634820" y="6112668"/>
            <a:ext cx="88053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0620364"/>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Lst>
  <p:hf hdr="0" ftr="0" dt="0"/>
  <p:txStyles>
    <p:titleStyle>
      <a:lvl1pPr algn="l" rtl="0" fontAlgn="base">
        <a:spcBef>
          <a:spcPct val="0"/>
        </a:spcBef>
        <a:spcAft>
          <a:spcPct val="0"/>
        </a:spcAft>
        <a:defRPr sz="28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hyperlink" Target="mailto:Csonka.CAAFI.ED@gmail.com" TargetMode="External"/><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hyperlink" Target="mailto:info@caafi.org" TargetMode="External"/><Relationship Id="rId5" Type="http://schemas.openxmlformats.org/officeDocument/2006/relationships/hyperlink" Target="http://www.caafi.org/" TargetMode="External"/><Relationship Id="rId4" Type="http://schemas.openxmlformats.org/officeDocument/2006/relationships/hyperlink" Target="mailto:Steve.Csonka@caafi.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chart" Target="../charts/chart2.xml"/><Relationship Id="rId7" Type="http://schemas.openxmlformats.org/officeDocument/2006/relationships/image" Target="../media/image18.jpeg"/><Relationship Id="rId12" Type="http://schemas.openxmlformats.org/officeDocument/2006/relationships/image" Target="../media/image23.png"/><Relationship Id="rId17" Type="http://schemas.openxmlformats.org/officeDocument/2006/relationships/image" Target="../media/image28.png"/><Relationship Id="rId2" Type="http://schemas.openxmlformats.org/officeDocument/2006/relationships/notesSlide" Target="../notesSlides/notesSlide8.xml"/><Relationship Id="rId16"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393" y="5501132"/>
            <a:ext cx="1349991" cy="1349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314411" y="6283207"/>
            <a:ext cx="2538625" cy="338554"/>
          </a:xfrm>
          <a:prstGeom prst="rect">
            <a:avLst/>
          </a:prstGeom>
          <a:noFill/>
        </p:spPr>
        <p:txBody>
          <a:bodyPr wrap="square" rtlCol="0">
            <a:spAutoFit/>
          </a:bodyPr>
          <a:lstStyle/>
          <a:p>
            <a:pPr algn="r"/>
            <a:r>
              <a:rPr lang="en-US" sz="1600" b="1" dirty="0">
                <a:solidFill>
                  <a:schemeClr val="tx2"/>
                </a:solidFill>
              </a:rPr>
              <a:t>24Feb’22</a:t>
            </a:r>
          </a:p>
        </p:txBody>
      </p:sp>
      <p:sp>
        <p:nvSpPr>
          <p:cNvPr id="2" name="Title 1"/>
          <p:cNvSpPr>
            <a:spLocks noGrp="1"/>
          </p:cNvSpPr>
          <p:nvPr>
            <p:ph type="ctrTitle"/>
          </p:nvPr>
        </p:nvSpPr>
        <p:spPr>
          <a:xfrm>
            <a:off x="327778" y="1565188"/>
            <a:ext cx="11553394" cy="1863811"/>
          </a:xfrm>
        </p:spPr>
        <p:txBody>
          <a:bodyPr>
            <a:noAutofit/>
          </a:bodyPr>
          <a:lstStyle/>
          <a:p>
            <a:pPr marL="344488" indent="-344488" algn="l">
              <a:lnSpc>
                <a:spcPts val="4400"/>
              </a:lnSpc>
              <a:spcBef>
                <a:spcPts val="0"/>
              </a:spcBef>
            </a:pPr>
            <a:r>
              <a:rPr lang="en-US" b="1" dirty="0"/>
              <a:t>Sustainable Aviation Fuel (SAF) Update</a:t>
            </a:r>
            <a:br>
              <a:rPr lang="en-US" sz="3600" b="1" dirty="0"/>
            </a:br>
            <a:br>
              <a:rPr lang="en-US" sz="3600" b="1" dirty="0"/>
            </a:br>
            <a:endParaRPr lang="en-US" sz="3200" dirty="0"/>
          </a:p>
        </p:txBody>
      </p:sp>
      <p:pic>
        <p:nvPicPr>
          <p:cNvPr id="8" name="Picture 2">
            <a:extLst>
              <a:ext uri="{FF2B5EF4-FFF2-40B4-BE49-F238E27FC236}">
                <a16:creationId xmlns:a16="http://schemas.microsoft.com/office/drawing/2014/main" id="{4D01E253-1528-4FD2-8090-9F01496E00A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20559"/>
          <a:stretch/>
        </p:blipFill>
        <p:spPr bwMode="auto">
          <a:xfrm>
            <a:off x="7429568" y="2484980"/>
            <a:ext cx="4403323" cy="2427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BB6B6619-B9C5-4FDE-8EC1-8A12CB51FCFE}"/>
              </a:ext>
            </a:extLst>
          </p:cNvPr>
          <p:cNvSpPr txBox="1"/>
          <p:nvPr/>
        </p:nvSpPr>
        <p:spPr>
          <a:xfrm>
            <a:off x="7577798" y="4951774"/>
            <a:ext cx="3968997"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buClrTx/>
              <a:buSzTx/>
              <a:buFontTx/>
              <a:buNone/>
              <a:tabLst/>
              <a:defRPr/>
            </a:pPr>
            <a:r>
              <a:rPr kumimoji="0" lang="en-US" sz="1600" b="1" i="0" u="none" strike="noStrike" kern="1200" cap="none" spc="0" normalizeH="0" baseline="0" noProof="0" dirty="0">
                <a:ln>
                  <a:noFill/>
                </a:ln>
                <a:solidFill>
                  <a:prstClr val="black"/>
                </a:solidFill>
                <a:effectLst/>
                <a:uLnTx/>
                <a:uFillTx/>
                <a:latin typeface="Candara"/>
                <a:ea typeface="+mn-ea"/>
                <a:cs typeface="+mn-cs"/>
              </a:rPr>
              <a:t>First flight from continuous commercial production of SAF:</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ndara"/>
                <a:ea typeface="+mn-ea"/>
                <a:cs typeface="+mn-cs"/>
              </a:rPr>
              <a:t>UAL 0708, 10 March 2016, LAX-SFO</a:t>
            </a:r>
          </a:p>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ndara"/>
                <a:ea typeface="+mn-ea"/>
                <a:cs typeface="+mn-cs"/>
              </a:rPr>
              <a:t>Fuel from World Energy - Paramount (HEFA-SPK 30/70 Blend)</a:t>
            </a:r>
            <a:endParaRPr kumimoji="0" lang="en-US" sz="1500" b="1" i="0" u="none" strike="noStrike" kern="1200" cap="none" spc="0" normalizeH="0" baseline="0" noProof="0" dirty="0">
              <a:ln>
                <a:noFill/>
              </a:ln>
              <a:solidFill>
                <a:prstClr val="black"/>
              </a:solidFill>
              <a:effectLst/>
              <a:uLnTx/>
              <a:uFillTx/>
              <a:latin typeface="Candara"/>
              <a:ea typeface="+mn-ea"/>
              <a:cs typeface="+mn-cs"/>
            </a:endParaRPr>
          </a:p>
        </p:txBody>
      </p:sp>
      <p:sp>
        <p:nvSpPr>
          <p:cNvPr id="15" name="Subtitle 6">
            <a:extLst>
              <a:ext uri="{FF2B5EF4-FFF2-40B4-BE49-F238E27FC236}">
                <a16:creationId xmlns:a16="http://schemas.microsoft.com/office/drawing/2014/main" id="{D1656092-FB94-4B30-9FAE-B6FA5B310E63}"/>
              </a:ext>
            </a:extLst>
          </p:cNvPr>
          <p:cNvSpPr>
            <a:spLocks noGrp="1"/>
          </p:cNvSpPr>
          <p:nvPr>
            <p:ph type="subTitle" idx="1"/>
          </p:nvPr>
        </p:nvSpPr>
        <p:spPr>
          <a:xfrm>
            <a:off x="338964" y="4863251"/>
            <a:ext cx="7190622" cy="859216"/>
          </a:xfrm>
        </p:spPr>
        <p:txBody>
          <a:bodyPr>
            <a:noAutofit/>
          </a:bodyPr>
          <a:lstStyle/>
          <a:p>
            <a:pPr>
              <a:spcBef>
                <a:spcPts val="0"/>
              </a:spcBef>
            </a:pPr>
            <a:r>
              <a:rPr lang="en-US" b="1" dirty="0">
                <a:solidFill>
                  <a:schemeClr val="tx2"/>
                </a:solidFill>
              </a:rPr>
              <a:t>Steve Csonka</a:t>
            </a:r>
          </a:p>
          <a:p>
            <a:pPr>
              <a:spcBef>
                <a:spcPts val="0"/>
              </a:spcBef>
            </a:pPr>
            <a:r>
              <a:rPr lang="en-US" b="1" dirty="0">
                <a:solidFill>
                  <a:schemeClr val="tx2"/>
                </a:solidFill>
              </a:rPr>
              <a:t>Executive Director, CAAFI</a:t>
            </a:r>
          </a:p>
          <a:p>
            <a:pPr>
              <a:spcBef>
                <a:spcPts val="0"/>
              </a:spcBef>
            </a:pPr>
            <a:endParaRPr lang="en-US" b="1" dirty="0">
              <a:solidFill>
                <a:schemeClr val="tx2"/>
              </a:solidFill>
            </a:endParaRPr>
          </a:p>
        </p:txBody>
      </p:sp>
      <p:pic>
        <p:nvPicPr>
          <p:cNvPr id="2050" name="Picture 2" descr="Ag Outlook Forum banner">
            <a:extLst>
              <a:ext uri="{FF2B5EF4-FFF2-40B4-BE49-F238E27FC236}">
                <a16:creationId xmlns:a16="http://schemas.microsoft.com/office/drawing/2014/main" id="{C0A9CD21-6901-4945-95F1-B18C56FF161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46672"/>
          <a:stretch/>
        </p:blipFill>
        <p:spPr bwMode="auto">
          <a:xfrm>
            <a:off x="419100" y="2484980"/>
            <a:ext cx="4703618" cy="1762125"/>
          </a:xfrm>
          <a:prstGeom prst="rect">
            <a:avLst/>
          </a:prstGeom>
          <a:noFill/>
          <a:extLst>
            <a:ext uri="{909E8E84-426E-40DD-AFC4-6F175D3DCCD1}">
              <a14:hiddenFill xmlns:a14="http://schemas.microsoft.com/office/drawing/2010/main">
                <a:solidFill>
                  <a:srgbClr val="FFFFFF"/>
                </a:solidFill>
              </a14:hiddenFill>
            </a:ext>
          </a:extLst>
        </p:spPr>
      </p:pic>
      <p:sp>
        <p:nvSpPr>
          <p:cNvPr id="11" name="Subtitle 6">
            <a:extLst>
              <a:ext uri="{FF2B5EF4-FFF2-40B4-BE49-F238E27FC236}">
                <a16:creationId xmlns:a16="http://schemas.microsoft.com/office/drawing/2014/main" id="{E4714AFC-57F5-45E4-982E-2B77F2A20342}"/>
              </a:ext>
            </a:extLst>
          </p:cNvPr>
          <p:cNvSpPr txBox="1">
            <a:spLocks/>
          </p:cNvSpPr>
          <p:nvPr/>
        </p:nvSpPr>
        <p:spPr>
          <a:xfrm>
            <a:off x="359109" y="4227532"/>
            <a:ext cx="7190622" cy="469159"/>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100000"/>
              <a:buFont typeface="Symbol" pitchFamily="18" charset="2"/>
              <a:buNone/>
              <a:defRPr sz="2000" kern="1200">
                <a:solidFill>
                  <a:srgbClr val="FFFFFF"/>
                </a:solidFill>
                <a:latin typeface="+mn-lt"/>
                <a:ea typeface="+mn-ea"/>
                <a:cs typeface="+mn-cs"/>
              </a:defRPr>
            </a:lvl1pPr>
            <a:lvl2pPr marL="457200" indent="0" algn="ctr" defTabSz="914400" rtl="0" eaLnBrk="1" latinLnBrk="0" hangingPunct="1">
              <a:spcBef>
                <a:spcPct val="20000"/>
              </a:spcBef>
              <a:buClr>
                <a:schemeClr val="accent1"/>
              </a:buClr>
              <a:buSzPct val="100000"/>
              <a:buFont typeface="Symbol"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100000"/>
              <a:buFont typeface="Symbol"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100000"/>
              <a:buFont typeface="Symbol"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100000"/>
              <a:buFont typeface="Symbol" pitchFamily="18" charset="2"/>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9pPr>
          </a:lstStyle>
          <a:p>
            <a:pPr>
              <a:spcBef>
                <a:spcPts val="0"/>
              </a:spcBef>
            </a:pPr>
            <a:r>
              <a:rPr lang="en-US" b="1" dirty="0">
                <a:solidFill>
                  <a:schemeClr val="tx2"/>
                </a:solidFill>
              </a:rPr>
              <a:t>New Opportunities in the Biobased Economy</a:t>
            </a:r>
          </a:p>
        </p:txBody>
      </p:sp>
    </p:spTree>
    <p:extLst>
      <p:ext uri="{BB962C8B-B14F-4D97-AF65-F5344CB8AC3E}">
        <p14:creationId xmlns:p14="http://schemas.microsoft.com/office/powerpoint/2010/main" val="3966368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24A328-64E4-4B27-AA9B-DCA444602085}"/>
              </a:ext>
            </a:extLst>
          </p:cNvPr>
          <p:cNvSpPr>
            <a:spLocks noGrp="1"/>
          </p:cNvSpPr>
          <p:nvPr>
            <p:ph idx="1"/>
          </p:nvPr>
        </p:nvSpPr>
        <p:spPr>
          <a:xfrm>
            <a:off x="413457" y="1530626"/>
            <a:ext cx="11394721" cy="5082899"/>
          </a:xfrm>
        </p:spPr>
        <p:txBody>
          <a:bodyPr>
            <a:normAutofit lnSpcReduction="10000"/>
          </a:bodyPr>
          <a:lstStyle/>
          <a:p>
            <a:r>
              <a:rPr lang="en-US" b="1" dirty="0"/>
              <a:t>SGC Execution Team (FAA, DOE, USDA) working with SAF IAWG on the Roadmap</a:t>
            </a:r>
          </a:p>
          <a:p>
            <a:pPr lvl="1"/>
            <a:r>
              <a:rPr lang="en-US" sz="2000" b="1" dirty="0"/>
              <a:t>Targeting 6-month completion commitment made at launch</a:t>
            </a:r>
          </a:p>
          <a:p>
            <a:pPr lvl="1"/>
            <a:r>
              <a:rPr lang="en-US" sz="2000" b="1" dirty="0"/>
              <a:t>Building off update of previous FAJFR&amp;DS</a:t>
            </a:r>
          </a:p>
          <a:p>
            <a:pPr lvl="1"/>
            <a:r>
              <a:rPr lang="en-US" sz="2000" b="1" dirty="0"/>
              <a:t>Goals for 2030, 2040, 2050 – Workstreams starting immediately</a:t>
            </a:r>
          </a:p>
          <a:p>
            <a:r>
              <a:rPr lang="en-US" b="1" dirty="0"/>
              <a:t>Vetting sessions held with academia and National Labs, will next turn to select industry sessions, and then more broadly</a:t>
            </a:r>
          </a:p>
          <a:p>
            <a:pPr lvl="1"/>
            <a:r>
              <a:rPr lang="en-US" sz="2000" b="1" dirty="0"/>
              <a:t>First session in planning for Feb., other listening sessions likely, possibly by topic</a:t>
            </a:r>
          </a:p>
          <a:p>
            <a:r>
              <a:rPr lang="en-US" b="1" dirty="0"/>
              <a:t>Upon Agency agreement (March) – will announce and solicit further input via RFI</a:t>
            </a:r>
          </a:p>
          <a:p>
            <a:r>
              <a:rPr lang="en-US" b="1" dirty="0"/>
              <a:t>Execution via multiple mechanisms, likely matrixed workstreams, via 3-4 key foci</a:t>
            </a:r>
          </a:p>
          <a:p>
            <a:pPr lvl="1"/>
            <a:r>
              <a:rPr lang="en-US" sz="2000" b="1" dirty="0"/>
              <a:t>Expanding Supply &amp; Technologies for production</a:t>
            </a:r>
          </a:p>
          <a:p>
            <a:pPr lvl="1"/>
            <a:r>
              <a:rPr lang="en-US" sz="2000" b="1" dirty="0"/>
              <a:t>Expanding Regional Resources</a:t>
            </a:r>
          </a:p>
          <a:p>
            <a:pPr lvl="1"/>
            <a:r>
              <a:rPr lang="en-US" sz="2000" b="1" dirty="0"/>
              <a:t>Tools and Analysis</a:t>
            </a:r>
          </a:p>
          <a:p>
            <a:pPr lvl="1"/>
            <a:r>
              <a:rPr lang="en-US" sz="2000" b="1" dirty="0"/>
              <a:t>Barrier identification and mitigation opportunities</a:t>
            </a:r>
          </a:p>
          <a:p>
            <a:r>
              <a:rPr lang="en-US" b="1" dirty="0"/>
              <a:t>Initiation will be focus of CAAFI Biennial General Meeting on 01-03Jun in D.C.</a:t>
            </a:r>
          </a:p>
        </p:txBody>
      </p:sp>
      <p:sp>
        <p:nvSpPr>
          <p:cNvPr id="3" name="Date Placeholder 2">
            <a:extLst>
              <a:ext uri="{FF2B5EF4-FFF2-40B4-BE49-F238E27FC236}">
                <a16:creationId xmlns:a16="http://schemas.microsoft.com/office/drawing/2014/main" id="{747D6094-FA11-4DD2-94D8-5432797D90A8}"/>
              </a:ext>
            </a:extLst>
          </p:cNvPr>
          <p:cNvSpPr>
            <a:spLocks noGrp="1"/>
          </p:cNvSpPr>
          <p:nvPr>
            <p:ph type="dt" sz="half" idx="10"/>
          </p:nvPr>
        </p:nvSpPr>
        <p:spPr/>
        <p:txBody>
          <a:bodyPr/>
          <a:lstStyle/>
          <a:p>
            <a:fld id="{B54686CA-D09A-4E0D-A524-AEB185A28B7F}" type="datetime3">
              <a:rPr lang="en-US" smtClean="0"/>
              <a:t>19 January 2022</a:t>
            </a:fld>
            <a:endParaRPr lang="en-US"/>
          </a:p>
        </p:txBody>
      </p:sp>
      <p:sp>
        <p:nvSpPr>
          <p:cNvPr id="4" name="Slide Number Placeholder 3">
            <a:extLst>
              <a:ext uri="{FF2B5EF4-FFF2-40B4-BE49-F238E27FC236}">
                <a16:creationId xmlns:a16="http://schemas.microsoft.com/office/drawing/2014/main" id="{D2761AF5-CE46-4A38-888A-93CD59C3C3F2}"/>
              </a:ext>
            </a:extLst>
          </p:cNvPr>
          <p:cNvSpPr>
            <a:spLocks noGrp="1"/>
          </p:cNvSpPr>
          <p:nvPr>
            <p:ph type="sldNum" sz="quarter" idx="12"/>
          </p:nvPr>
        </p:nvSpPr>
        <p:spPr/>
        <p:txBody>
          <a:bodyPr/>
          <a:lstStyle/>
          <a:p>
            <a:fld id="{6693B2A1-A12A-4A0A-B1E2-43FEC22D2202}" type="slidenum">
              <a:rPr lang="en-US" smtClean="0"/>
              <a:t>10</a:t>
            </a:fld>
            <a:endParaRPr lang="en-US"/>
          </a:p>
        </p:txBody>
      </p:sp>
      <p:sp>
        <p:nvSpPr>
          <p:cNvPr id="5" name="Title 4">
            <a:extLst>
              <a:ext uri="{FF2B5EF4-FFF2-40B4-BE49-F238E27FC236}">
                <a16:creationId xmlns:a16="http://schemas.microsoft.com/office/drawing/2014/main" id="{FE27624A-E141-4624-99B6-482428B91795}"/>
              </a:ext>
            </a:extLst>
          </p:cNvPr>
          <p:cNvSpPr>
            <a:spLocks noGrp="1"/>
          </p:cNvSpPr>
          <p:nvPr>
            <p:ph type="title"/>
          </p:nvPr>
        </p:nvSpPr>
        <p:spPr>
          <a:xfrm>
            <a:off x="308263" y="243733"/>
            <a:ext cx="11641282" cy="1296309"/>
          </a:xfrm>
        </p:spPr>
        <p:txBody>
          <a:bodyPr>
            <a:normAutofit/>
          </a:bodyPr>
          <a:lstStyle/>
          <a:p>
            <a:pPr marL="3175" marR="0" lvl="0" indent="0" algn="l" defTabSz="914400" rtl="0" eaLnBrk="1" fontAlgn="auto" latinLnBrk="0" hangingPunct="1">
              <a:lnSpc>
                <a:spcPts val="3200"/>
              </a:lnSpc>
              <a:spcBef>
                <a:spcPts val="0"/>
              </a:spcBef>
              <a:spcAft>
                <a:spcPts val="0"/>
              </a:spcAft>
              <a:buClr>
                <a:srgbClr val="F0A933"/>
              </a:buClr>
              <a:buSzTx/>
              <a:buFontTx/>
              <a:buNone/>
              <a:tabLst/>
              <a:defRPr/>
            </a:pPr>
            <a:r>
              <a:rPr lang="en-US" sz="4900" dirty="0"/>
              <a:t>SAF Grand Challenge (SGC)</a:t>
            </a:r>
            <a:br>
              <a:rPr lang="en-US" dirty="0"/>
            </a:br>
            <a:r>
              <a:rPr kumimoji="0" lang="en-US" sz="3000" b="1" i="0" u="none" strike="noStrike" kern="1200" cap="none" spc="0" normalizeH="0" baseline="0" noProof="0" dirty="0">
                <a:ln>
                  <a:noFill/>
                </a:ln>
                <a:solidFill>
                  <a:srgbClr val="073E87"/>
                </a:solidFill>
                <a:effectLst/>
                <a:uLnTx/>
                <a:uFillTx/>
                <a:latin typeface="Candara"/>
                <a:ea typeface="+mn-ea"/>
                <a:cs typeface="Arial"/>
              </a:rPr>
              <a:t>CAAFI observations from the periphery</a:t>
            </a:r>
            <a:endParaRPr lang="en-US" sz="3600" dirty="0"/>
          </a:p>
        </p:txBody>
      </p:sp>
    </p:spTree>
    <p:extLst>
      <p:ext uri="{BB962C8B-B14F-4D97-AF65-F5344CB8AC3E}">
        <p14:creationId xmlns:p14="http://schemas.microsoft.com/office/powerpoint/2010/main" val="1031037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999" y="1463458"/>
            <a:ext cx="11529715" cy="4783180"/>
          </a:xfrm>
        </p:spPr>
        <p:txBody>
          <a:bodyPr>
            <a:noAutofit/>
          </a:bodyPr>
          <a:lstStyle/>
          <a:p>
            <a:pPr marL="0" indent="0">
              <a:spcBef>
                <a:spcPts val="1200"/>
              </a:spcBef>
              <a:buNone/>
            </a:pPr>
            <a:r>
              <a:rPr lang="en-US" b="1" dirty="0"/>
              <a:t>SAF are key for meeting industry’s commitments on carbon reductions</a:t>
            </a:r>
          </a:p>
          <a:p>
            <a:pPr marL="457200" lvl="1" indent="-342900">
              <a:spcBef>
                <a:spcPts val="600"/>
              </a:spcBef>
              <a:buFont typeface="Wingdings" panose="05000000000000000000" pitchFamily="2" charset="2"/>
              <a:buChar char="Q"/>
            </a:pPr>
            <a:r>
              <a:rPr lang="en-US" sz="2000" b="1" dirty="0"/>
              <a:t>Aviation enterprise aligned, representing a 26B </a:t>
            </a:r>
            <a:r>
              <a:rPr lang="en-US" sz="2000" b="1" dirty="0" err="1"/>
              <a:t>gpy</a:t>
            </a:r>
            <a:r>
              <a:rPr lang="en-US" sz="2000" b="1" dirty="0"/>
              <a:t> US &amp; 97B </a:t>
            </a:r>
            <a:r>
              <a:rPr lang="en-US" sz="2000" b="1" dirty="0" err="1"/>
              <a:t>gpy</a:t>
            </a:r>
            <a:r>
              <a:rPr lang="en-US" sz="2000" b="1" dirty="0"/>
              <a:t> worldwide </a:t>
            </a:r>
            <a:r>
              <a:rPr lang="en-US" sz="2000" b="1" dirty="0" err="1"/>
              <a:t>opt’y</a:t>
            </a:r>
            <a:endParaRPr lang="en-US" sz="2000" b="1" dirty="0"/>
          </a:p>
          <a:p>
            <a:pPr marL="457200" lvl="1" indent="-342900">
              <a:spcBef>
                <a:spcPts val="600"/>
              </a:spcBef>
              <a:buFont typeface="Wingdings" panose="05000000000000000000" pitchFamily="2" charset="2"/>
              <a:buChar char="Q"/>
            </a:pPr>
            <a:r>
              <a:rPr lang="en-US" sz="2000" b="1" dirty="0"/>
              <a:t>Jet fuel demand expected to increase for foreseeable future ... 3 - 5% per year </a:t>
            </a:r>
            <a:r>
              <a:rPr lang="en-US" sz="1600" b="1" dirty="0"/>
              <a:t>(following COVID rebound)</a:t>
            </a:r>
            <a:endParaRPr lang="en-US" sz="2000" b="1" dirty="0"/>
          </a:p>
          <a:p>
            <a:pPr marL="457200" lvl="1" indent="-342900">
              <a:spcBef>
                <a:spcPts val="600"/>
              </a:spcBef>
              <a:buFont typeface="Wingdings" panose="05000000000000000000" pitchFamily="2" charset="2"/>
              <a:buChar char="Q"/>
            </a:pPr>
            <a:r>
              <a:rPr lang="en-US" sz="2000" b="1" dirty="0"/>
              <a:t>SAF delivers net GHG reductions of 65-100+%, other enviro services</a:t>
            </a:r>
          </a:p>
          <a:p>
            <a:pPr marL="457200" lvl="1" indent="-342900">
              <a:spcBef>
                <a:spcPts val="600"/>
              </a:spcBef>
              <a:buFont typeface="Wingdings" panose="05000000000000000000" pitchFamily="2" charset="2"/>
              <a:buChar char="Q"/>
            </a:pPr>
            <a:r>
              <a:rPr lang="en-US" sz="2000" b="1" dirty="0"/>
              <a:t>Segment knows how to make it;  Activities from FRL 1 to 9, with many in “pipeline”</a:t>
            </a:r>
          </a:p>
          <a:p>
            <a:pPr marL="457200" lvl="1" indent="-342900">
              <a:spcBef>
                <a:spcPts val="600"/>
              </a:spcBef>
              <a:buFont typeface="Wingdings" panose="05000000000000000000" pitchFamily="2" charset="2"/>
              <a:buChar char="Q"/>
            </a:pPr>
            <a:r>
              <a:rPr lang="en-US" sz="2000" b="1" dirty="0"/>
              <a:t>Industry and Governments are working to foster, catalyze, enable, facilitate, …</a:t>
            </a:r>
          </a:p>
          <a:p>
            <a:pPr marL="736600" lvl="2" indent="-342900">
              <a:spcBef>
                <a:spcPts val="600"/>
              </a:spcBef>
              <a:buFont typeface="Wingdings" panose="05000000000000000000" pitchFamily="2" charset="2"/>
              <a:buChar char="Q"/>
            </a:pPr>
            <a:r>
              <a:rPr lang="en-US" sz="1800" b="1" dirty="0"/>
              <a:t>Removing barriers: Pathways identified for fully synthetic SAF (50% max blend today), enhancing SAF value proposition by enabling deeper net-carbon reductions</a:t>
            </a:r>
          </a:p>
          <a:p>
            <a:pPr marL="457200" lvl="1" indent="-342900">
              <a:spcBef>
                <a:spcPts val="600"/>
              </a:spcBef>
              <a:buFont typeface="Wingdings" panose="05000000000000000000" pitchFamily="2" charset="2"/>
              <a:buChar char="Q"/>
            </a:pPr>
            <a:r>
              <a:rPr lang="en-US" sz="2000" b="1" dirty="0"/>
              <a:t>First 6 facilities on-line worldwide (5 from lipids), increasing run-rates, multiple </a:t>
            </a:r>
            <a:r>
              <a:rPr lang="en-US" sz="2000" b="1" dirty="0" err="1"/>
              <a:t>offtakers</a:t>
            </a:r>
            <a:endParaRPr lang="en-US" sz="2000" b="1" dirty="0">
              <a:solidFill>
                <a:srgbClr val="C00000"/>
              </a:solidFill>
            </a:endParaRPr>
          </a:p>
          <a:p>
            <a:pPr marL="457200" lvl="1" indent="-342900">
              <a:spcBef>
                <a:spcPts val="600"/>
              </a:spcBef>
              <a:buFont typeface="Wingdings" panose="05000000000000000000" pitchFamily="2" charset="2"/>
              <a:buChar char="Q"/>
            </a:pPr>
            <a:r>
              <a:rPr lang="en-US" sz="2000" b="1" dirty="0"/>
              <a:t>Commercial agreements being pursued, fostered by policy and other unique approaches</a:t>
            </a:r>
          </a:p>
          <a:p>
            <a:pPr marL="457200" lvl="1" indent="-342900">
              <a:spcBef>
                <a:spcPts val="600"/>
              </a:spcBef>
              <a:buFont typeface="Wingdings" panose="05000000000000000000" pitchFamily="2" charset="2"/>
              <a:buChar char="Q"/>
            </a:pPr>
            <a:r>
              <a:rPr lang="en-US" sz="2000" b="1" dirty="0"/>
              <a:t>Additional work needed on “appropriate conversion process for targeted feedstocks” </a:t>
            </a:r>
            <a:r>
              <a:rPr lang="en-US" sz="2000" b="1" dirty="0">
                <a:solidFill>
                  <a:srgbClr val="C00000"/>
                </a:solidFill>
              </a:rPr>
              <a:t>enabling affordability with sustainability</a:t>
            </a:r>
          </a:p>
          <a:p>
            <a:pPr marL="457200" lvl="1" indent="-342900">
              <a:spcBef>
                <a:spcPts val="600"/>
              </a:spcBef>
              <a:buFont typeface="Wingdings" panose="05000000000000000000" pitchFamily="2" charset="2"/>
              <a:buChar char="Q"/>
            </a:pPr>
            <a:r>
              <a:rPr lang="en-US" sz="2000" b="1" dirty="0">
                <a:solidFill>
                  <a:srgbClr val="C00000"/>
                </a:solidFill>
              </a:rPr>
              <a:t>SAF will be an enabler for expanded agricultural, silviculture, aquaculture, … </a:t>
            </a:r>
          </a:p>
        </p:txBody>
      </p:sp>
      <p:sp>
        <p:nvSpPr>
          <p:cNvPr id="6" name="Date Placeholder 2"/>
          <p:cNvSpPr>
            <a:spLocks noGrp="1"/>
          </p:cNvSpPr>
          <p:nvPr>
            <p:ph type="dt" sz="half" idx="10"/>
          </p:nvPr>
        </p:nvSpPr>
        <p:spPr/>
        <p:txBody>
          <a:bodyPr/>
          <a:lstStyle/>
          <a:p>
            <a:fld id="{B54686CA-D09A-4E0D-A524-AEB185A28B7F}" type="datetime3">
              <a:rPr lang="en-US" smtClean="0">
                <a:solidFill>
                  <a:srgbClr val="073E87"/>
                </a:solidFill>
              </a:rPr>
              <a:pPr/>
              <a:t>19 January 2022</a:t>
            </a:fld>
            <a:endParaRPr lang="en-US" dirty="0">
              <a:solidFill>
                <a:srgbClr val="073E87"/>
              </a:solidFill>
            </a:endParaRPr>
          </a:p>
        </p:txBody>
      </p:sp>
      <p:sp>
        <p:nvSpPr>
          <p:cNvPr id="7" name="Slide Number Placeholder 3"/>
          <p:cNvSpPr>
            <a:spLocks noGrp="1"/>
          </p:cNvSpPr>
          <p:nvPr>
            <p:ph type="sldNum" sz="quarter" idx="12"/>
          </p:nvPr>
        </p:nvSpPr>
        <p:spPr/>
        <p:txBody>
          <a:bodyPr/>
          <a:lstStyle/>
          <a:p>
            <a:fld id="{6693B2A1-A12A-4A0A-B1E2-43FEC22D2202}" type="slidenum">
              <a:rPr lang="en-US" smtClean="0">
                <a:solidFill>
                  <a:srgbClr val="073E87"/>
                </a:solidFill>
              </a:rPr>
              <a:pPr/>
              <a:t>11</a:t>
            </a:fld>
            <a:endParaRPr lang="en-US" dirty="0">
              <a:solidFill>
                <a:srgbClr val="073E87"/>
              </a:solidFill>
            </a:endParaRPr>
          </a:p>
        </p:txBody>
      </p:sp>
      <p:sp>
        <p:nvSpPr>
          <p:cNvPr id="3074" name="Rectangle 2"/>
          <p:cNvSpPr>
            <a:spLocks noGrp="1" noChangeArrowheads="1"/>
          </p:cNvSpPr>
          <p:nvPr>
            <p:ph type="title"/>
          </p:nvPr>
        </p:nvSpPr>
        <p:spPr>
          <a:xfrm>
            <a:off x="404694" y="355255"/>
            <a:ext cx="11506021" cy="987309"/>
          </a:xfrm>
        </p:spPr>
        <p:txBody>
          <a:bodyPr>
            <a:normAutofit/>
          </a:bodyPr>
          <a:lstStyle/>
          <a:p>
            <a:pPr>
              <a:lnSpc>
                <a:spcPts val="3000"/>
              </a:lnSpc>
            </a:pPr>
            <a:r>
              <a:rPr lang="en-US" dirty="0"/>
              <a:t>Overall industry summary on SAF:</a:t>
            </a:r>
            <a:br>
              <a:rPr lang="en-US" sz="4000" dirty="0"/>
            </a:br>
            <a:endParaRPr lang="en-US" sz="2800" dirty="0">
              <a:solidFill>
                <a:schemeClr val="tx2"/>
              </a:solidFill>
            </a:endParaRPr>
          </a:p>
        </p:txBody>
      </p:sp>
    </p:spTree>
    <p:extLst>
      <p:ext uri="{BB962C8B-B14F-4D97-AF65-F5344CB8AC3E}">
        <p14:creationId xmlns:p14="http://schemas.microsoft.com/office/powerpoint/2010/main" val="3853175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1490008"/>
            <a:ext cx="3142207" cy="2708434"/>
          </a:xfrm>
          <a:prstGeom prst="rect">
            <a:avLst/>
          </a:prstGeom>
          <a:noFill/>
        </p:spPr>
        <p:txBody>
          <a:bodyPr wrap="none" rtlCol="0">
            <a:spAutoFit/>
          </a:bodyPr>
          <a:lstStyle/>
          <a:p>
            <a:r>
              <a:rPr lang="en-US" sz="2000" b="1" dirty="0">
                <a:solidFill>
                  <a:prstClr val="black"/>
                </a:solidFill>
              </a:rPr>
              <a:t>Steve Csonka</a:t>
            </a:r>
          </a:p>
          <a:p>
            <a:r>
              <a:rPr lang="en-US" sz="2000" b="1" dirty="0">
                <a:solidFill>
                  <a:prstClr val="black"/>
                </a:solidFill>
              </a:rPr>
              <a:t>Executive Director, CAAFI</a:t>
            </a:r>
          </a:p>
          <a:p>
            <a:r>
              <a:rPr lang="en-US" sz="2000" b="1" dirty="0">
                <a:solidFill>
                  <a:prstClr val="black"/>
                </a:solidFill>
              </a:rPr>
              <a:t>+1-513-800-7980</a:t>
            </a:r>
          </a:p>
          <a:p>
            <a:r>
              <a:rPr lang="en-US" b="1" dirty="0">
                <a:solidFill>
                  <a:prstClr val="black"/>
                </a:solidFill>
                <a:hlinkClick r:id="rId3"/>
              </a:rPr>
              <a:t>Csonka.CAAFI.ED@gmail.com</a:t>
            </a:r>
            <a:endParaRPr lang="en-US" b="1" dirty="0">
              <a:solidFill>
                <a:prstClr val="black"/>
              </a:solidFill>
            </a:endParaRPr>
          </a:p>
          <a:p>
            <a:r>
              <a:rPr lang="en-US" b="1" dirty="0">
                <a:solidFill>
                  <a:prstClr val="black"/>
                </a:solidFill>
                <a:hlinkClick r:id="rId4"/>
              </a:rPr>
              <a:t>Steve.Csonka@caafi.org</a:t>
            </a:r>
            <a:endParaRPr lang="en-US" b="1" dirty="0">
              <a:solidFill>
                <a:prstClr val="black"/>
              </a:solidFill>
            </a:endParaRPr>
          </a:p>
          <a:p>
            <a:r>
              <a:rPr lang="en-US" b="1" dirty="0">
                <a:solidFill>
                  <a:prstClr val="black"/>
                </a:solidFill>
                <a:hlinkClick r:id="rId5"/>
              </a:rPr>
              <a:t>www.caafi.org</a:t>
            </a:r>
            <a:endParaRPr lang="en-US" b="1" dirty="0">
              <a:solidFill>
                <a:prstClr val="black"/>
              </a:solidFill>
            </a:endParaRPr>
          </a:p>
          <a:p>
            <a:r>
              <a:rPr lang="en-US" b="1" dirty="0">
                <a:solidFill>
                  <a:prstClr val="black"/>
                </a:solidFill>
                <a:hlinkClick r:id="rId6"/>
              </a:rPr>
              <a:t>info@caafi.org</a:t>
            </a:r>
            <a:endParaRPr lang="en-US" b="1" dirty="0">
              <a:solidFill>
                <a:prstClr val="black"/>
              </a:solidFill>
            </a:endParaRPr>
          </a:p>
          <a:p>
            <a:endParaRPr lang="en-US" b="1" dirty="0">
              <a:solidFill>
                <a:prstClr val="black"/>
              </a:solidFill>
            </a:endParaRPr>
          </a:p>
          <a:p>
            <a:endParaRPr lang="en-US" sz="2000" b="1" dirty="0">
              <a:solidFill>
                <a:prstClr val="black"/>
              </a:solidFill>
            </a:endParaRPr>
          </a:p>
        </p:txBody>
      </p:sp>
      <p:pic>
        <p:nvPicPr>
          <p:cNvPr id="4" name="Picture 3">
            <a:extLst>
              <a:ext uri="{FF2B5EF4-FFF2-40B4-BE49-F238E27FC236}">
                <a16:creationId xmlns:a16="http://schemas.microsoft.com/office/drawing/2014/main" id="{C78B9BB8-39F0-4CC6-BE21-6DA063CDDF33}"/>
              </a:ext>
            </a:extLst>
          </p:cNvPr>
          <p:cNvPicPr>
            <a:picLocks noChangeAspect="1"/>
          </p:cNvPicPr>
          <p:nvPr/>
        </p:nvPicPr>
        <p:blipFill rotWithShape="1">
          <a:blip r:embed="rId7">
            <a:alphaModFix amt="66000"/>
          </a:blip>
          <a:srcRect b="7687"/>
          <a:stretch/>
        </p:blipFill>
        <p:spPr>
          <a:xfrm>
            <a:off x="9198429" y="1817911"/>
            <a:ext cx="2612571" cy="3903394"/>
          </a:xfrm>
          <a:prstGeom prst="rect">
            <a:avLst/>
          </a:prstGeom>
        </p:spPr>
      </p:pic>
      <p:pic>
        <p:nvPicPr>
          <p:cNvPr id="5" name="Picture 4" descr="A person with a beard and mustache&#10;&#10;Description automatically generated with low confidence">
            <a:extLst>
              <a:ext uri="{FF2B5EF4-FFF2-40B4-BE49-F238E27FC236}">
                <a16:creationId xmlns:a16="http://schemas.microsoft.com/office/drawing/2014/main" id="{763CB7F2-A158-48C3-B405-EC7C95C0D2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9093" y="3903064"/>
            <a:ext cx="2194186" cy="2559884"/>
          </a:xfrm>
          <a:prstGeom prst="rect">
            <a:avLst/>
          </a:prstGeom>
        </p:spPr>
      </p:pic>
      <p:sp>
        <p:nvSpPr>
          <p:cNvPr id="3" name="TextBox 2">
            <a:extLst>
              <a:ext uri="{FF2B5EF4-FFF2-40B4-BE49-F238E27FC236}">
                <a16:creationId xmlns:a16="http://schemas.microsoft.com/office/drawing/2014/main" id="{F9B25F67-ECA3-4905-8105-64D6DBE53178}"/>
              </a:ext>
            </a:extLst>
          </p:cNvPr>
          <p:cNvSpPr txBox="1"/>
          <p:nvPr/>
        </p:nvSpPr>
        <p:spPr>
          <a:xfrm>
            <a:off x="3934582" y="5755062"/>
            <a:ext cx="4264309" cy="707886"/>
          </a:xfrm>
          <a:prstGeom prst="rect">
            <a:avLst/>
          </a:prstGeom>
          <a:noFill/>
        </p:spPr>
        <p:txBody>
          <a:bodyPr wrap="none" rtlCol="0">
            <a:spAutoFit/>
          </a:bodyPr>
          <a:lstStyle/>
          <a:p>
            <a:pPr algn="ctr"/>
            <a:r>
              <a:rPr lang="en-US" sz="2000" b="1" dirty="0">
                <a:solidFill>
                  <a:srgbClr val="C00000"/>
                </a:solidFill>
              </a:rPr>
              <a:t>Next CAAFI Biennial General Meeting</a:t>
            </a:r>
          </a:p>
          <a:p>
            <a:pPr algn="ctr"/>
            <a:r>
              <a:rPr lang="en-US" sz="2000" b="1" dirty="0">
                <a:solidFill>
                  <a:srgbClr val="C00000"/>
                </a:solidFill>
              </a:rPr>
              <a:t>01-03Jun’22, Washington, D.C.</a:t>
            </a:r>
          </a:p>
        </p:txBody>
      </p:sp>
    </p:spTree>
    <p:extLst>
      <p:ext uri="{BB962C8B-B14F-4D97-AF65-F5344CB8AC3E}">
        <p14:creationId xmlns:p14="http://schemas.microsoft.com/office/powerpoint/2010/main" val="3914559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2"/>
          <p:cNvSpPr>
            <a:spLocks noGrp="1"/>
          </p:cNvSpPr>
          <p:nvPr>
            <p:ph type="dt" sz="half" idx="10"/>
          </p:nvPr>
        </p:nvSpPr>
        <p:spPr/>
        <p:txBody>
          <a:bodyPr/>
          <a:lstStyle/>
          <a:p>
            <a:fld id="{B54686CA-D09A-4E0D-A524-AEB185A28B7F}" type="datetime3">
              <a:rPr lang="en-US" smtClean="0"/>
              <a:t>19 January 2022</a:t>
            </a:fld>
            <a:endParaRPr lang="en-US" dirty="0"/>
          </a:p>
        </p:txBody>
      </p:sp>
      <p:sp>
        <p:nvSpPr>
          <p:cNvPr id="7" name="Slide Number Placeholder 3"/>
          <p:cNvSpPr>
            <a:spLocks noGrp="1"/>
          </p:cNvSpPr>
          <p:nvPr>
            <p:ph type="sldNum" sz="quarter" idx="12"/>
          </p:nvPr>
        </p:nvSpPr>
        <p:spPr/>
        <p:txBody>
          <a:bodyPr/>
          <a:lstStyle/>
          <a:p>
            <a:fld id="{6693B2A1-A12A-4A0A-B1E2-43FEC22D2202}" type="slidenum">
              <a:rPr lang="en-US" smtClean="0"/>
              <a:t>2</a:t>
            </a:fld>
            <a:endParaRPr lang="en-US" dirty="0"/>
          </a:p>
        </p:txBody>
      </p:sp>
      <p:sp>
        <p:nvSpPr>
          <p:cNvPr id="3074" name="Rectangle 2"/>
          <p:cNvSpPr>
            <a:spLocks noGrp="1" noChangeArrowheads="1"/>
          </p:cNvSpPr>
          <p:nvPr>
            <p:ph type="title"/>
          </p:nvPr>
        </p:nvSpPr>
        <p:spPr>
          <a:xfrm>
            <a:off x="329160" y="267963"/>
            <a:ext cx="9959715" cy="1150938"/>
          </a:xfrm>
        </p:spPr>
        <p:txBody>
          <a:bodyPr>
            <a:normAutofit/>
          </a:bodyPr>
          <a:lstStyle/>
          <a:p>
            <a:pPr>
              <a:lnSpc>
                <a:spcPts val="3000"/>
              </a:lnSpc>
            </a:pPr>
            <a:r>
              <a:rPr lang="en-US" dirty="0"/>
              <a:t>What is SAF</a:t>
            </a:r>
            <a:r>
              <a:rPr lang="en-US" sz="3600" dirty="0"/>
              <a:t> </a:t>
            </a:r>
            <a:r>
              <a:rPr lang="en-US" sz="3600" dirty="0">
                <a:solidFill>
                  <a:schemeClr val="bg1"/>
                </a:solidFill>
              </a:rPr>
              <a:t>(Sustainable Aviation Fuel)?</a:t>
            </a:r>
            <a:br>
              <a:rPr lang="en-US" sz="5400" dirty="0">
                <a:solidFill>
                  <a:schemeClr val="tx2"/>
                </a:solidFill>
              </a:rPr>
            </a:br>
            <a:r>
              <a:rPr lang="en-US" sz="2800" dirty="0">
                <a:solidFill>
                  <a:schemeClr val="tx2"/>
                </a:solidFill>
              </a:rPr>
              <a:t>a.k.a. aviation biofuel, biojet, alternative aviation fuel</a:t>
            </a:r>
          </a:p>
        </p:txBody>
      </p:sp>
      <p:sp>
        <p:nvSpPr>
          <p:cNvPr id="3" name="Content Placeholder 2"/>
          <p:cNvSpPr>
            <a:spLocks noGrp="1"/>
          </p:cNvSpPr>
          <p:nvPr>
            <p:ph idx="1"/>
          </p:nvPr>
        </p:nvSpPr>
        <p:spPr>
          <a:xfrm>
            <a:off x="419100" y="1718550"/>
            <a:ext cx="11438120" cy="4871487"/>
          </a:xfrm>
        </p:spPr>
        <p:txBody>
          <a:bodyPr>
            <a:noAutofit/>
          </a:bodyPr>
          <a:lstStyle/>
          <a:p>
            <a:pPr marL="213122" indent="-213122">
              <a:spcBef>
                <a:spcPts val="0"/>
              </a:spcBef>
              <a:buNone/>
            </a:pPr>
            <a:r>
              <a:rPr lang="en-US" b="1" dirty="0">
                <a:solidFill>
                  <a:srgbClr val="00B0F0"/>
                </a:solidFill>
              </a:rPr>
              <a:t>Aviation Fuel: </a:t>
            </a:r>
            <a:r>
              <a:rPr lang="en-US" b="1" dirty="0"/>
              <a:t>Maintains the certification basis of today’s aircraft and jet (gas turbine) engines by delivering the properties of ASTM D1655 – Aviation Turbine Fuel </a:t>
            </a:r>
            <a:r>
              <a:rPr lang="en-US" sz="2100" b="1" dirty="0"/>
              <a:t>– </a:t>
            </a:r>
            <a:r>
              <a:rPr lang="en-US" b="1" dirty="0">
                <a:solidFill>
                  <a:srgbClr val="C00000"/>
                </a:solidFill>
              </a:rPr>
              <a:t>enables drop-in approach – no changes to infrastructure or equipment, obviating incremental billions of dollars of investment</a:t>
            </a:r>
          </a:p>
          <a:p>
            <a:pPr marL="213122" indent="-213122">
              <a:spcBef>
                <a:spcPts val="900"/>
              </a:spcBef>
              <a:buNone/>
            </a:pPr>
            <a:r>
              <a:rPr lang="en-US" b="1" dirty="0">
                <a:solidFill>
                  <a:srgbClr val="00B0F0"/>
                </a:solidFill>
              </a:rPr>
              <a:t>Sustainable:</a:t>
            </a:r>
            <a:r>
              <a:rPr lang="en-US" b="1" dirty="0"/>
              <a:t> Doing so while taking Social, Economic, and Environmental progress into account, </a:t>
            </a:r>
            <a:r>
              <a:rPr lang="en-US" b="1" dirty="0">
                <a:solidFill>
                  <a:srgbClr val="C00000"/>
                </a:solidFill>
              </a:rPr>
              <a:t>especially addressing GHG reduction</a:t>
            </a:r>
          </a:p>
          <a:p>
            <a:pPr marL="213122" indent="-213122">
              <a:spcBef>
                <a:spcPts val="900"/>
              </a:spcBef>
              <a:buNone/>
            </a:pPr>
            <a:r>
              <a:rPr lang="en-US" b="1" dirty="0">
                <a:solidFill>
                  <a:srgbClr val="00B0F0"/>
                </a:solidFill>
              </a:rPr>
              <a:t>How:</a:t>
            </a:r>
            <a:r>
              <a:rPr lang="en-US" b="1" dirty="0">
                <a:solidFill>
                  <a:srgbClr val="C00000"/>
                </a:solidFill>
              </a:rPr>
              <a:t> </a:t>
            </a:r>
            <a:r>
              <a:rPr lang="en-US" b="1" dirty="0"/>
              <a:t>Creating synthetic jet fuel with biochemical and thermochemical processes by starting with a different set of carbon molecules than petroleum … </a:t>
            </a:r>
            <a:r>
              <a:rPr lang="en-US" b="1" dirty="0">
                <a:solidFill>
                  <a:srgbClr val="C00000"/>
                </a:solidFill>
              </a:rPr>
              <a:t>a synthetic comprised of molecules essentially identical to petroleum-based jet (in whole or in part) </a:t>
            </a:r>
          </a:p>
          <a:p>
            <a:pPr marL="213122" indent="-213122">
              <a:spcBef>
                <a:spcPts val="900"/>
              </a:spcBef>
              <a:buNone/>
            </a:pPr>
            <a:r>
              <a:rPr lang="en-US" b="1" dirty="0">
                <a:solidFill>
                  <a:srgbClr val="C00000"/>
                </a:solidFill>
              </a:rPr>
              <a:t>…Unabashedly - Lowest societal-impact way to decarbonize civil aviation!!</a:t>
            </a:r>
          </a:p>
          <a:p>
            <a:pPr marL="213122" indent="-213122">
              <a:spcBef>
                <a:spcPts val="900"/>
              </a:spcBef>
              <a:buNone/>
            </a:pPr>
            <a:endParaRPr lang="en-US" b="1" dirty="0">
              <a:solidFill>
                <a:srgbClr val="C00000"/>
              </a:solidFill>
            </a:endParaRPr>
          </a:p>
        </p:txBody>
      </p:sp>
    </p:spTree>
    <p:extLst>
      <p:ext uri="{BB962C8B-B14F-4D97-AF65-F5344CB8AC3E}">
        <p14:creationId xmlns:p14="http://schemas.microsoft.com/office/powerpoint/2010/main" val="265708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peech Bubble: Rectangle 8">
            <a:extLst>
              <a:ext uri="{FF2B5EF4-FFF2-40B4-BE49-F238E27FC236}">
                <a16:creationId xmlns:a16="http://schemas.microsoft.com/office/drawing/2014/main" id="{19FD5FE0-7CDB-4A7B-B4C2-AFEE9BAACE82}"/>
              </a:ext>
            </a:extLst>
          </p:cNvPr>
          <p:cNvSpPr/>
          <p:nvPr/>
        </p:nvSpPr>
        <p:spPr>
          <a:xfrm>
            <a:off x="6202986" y="1586606"/>
            <a:ext cx="1834136" cy="2034402"/>
          </a:xfrm>
          <a:prstGeom prst="wedgeRectCallout">
            <a:avLst>
              <a:gd name="adj1" fmla="val 43896"/>
              <a:gd name="adj2" fmla="val -10546"/>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00"/>
              </a:lnSpc>
            </a:pPr>
            <a:r>
              <a:rPr lang="en-US" b="1" dirty="0">
                <a:solidFill>
                  <a:srgbClr val="BC8F00"/>
                </a:solidFill>
              </a:rPr>
              <a:t>Refinery Processes</a:t>
            </a:r>
          </a:p>
          <a:p>
            <a:pPr marL="120650" indent="-120650">
              <a:buFont typeface="Arial" panose="020B0604020202020204" pitchFamily="34" charset="0"/>
              <a:buChar char="•"/>
            </a:pPr>
            <a:r>
              <a:rPr lang="en-US" sz="1400" b="1" dirty="0" err="1">
                <a:solidFill>
                  <a:srgbClr val="BC8F00"/>
                </a:solidFill>
              </a:rPr>
              <a:t>Hydrotreament</a:t>
            </a:r>
            <a:endParaRPr lang="en-US" sz="1400" b="1" dirty="0">
              <a:solidFill>
                <a:srgbClr val="BC8F00"/>
              </a:solidFill>
            </a:endParaRPr>
          </a:p>
          <a:p>
            <a:pPr marL="120650" indent="-120650">
              <a:buFont typeface="Arial" panose="020B0604020202020204" pitchFamily="34" charset="0"/>
              <a:buChar char="•"/>
            </a:pPr>
            <a:r>
              <a:rPr lang="en-US" sz="1400" b="1" dirty="0">
                <a:solidFill>
                  <a:srgbClr val="BC8F00"/>
                </a:solidFill>
              </a:rPr>
              <a:t>Hydrocracking</a:t>
            </a:r>
          </a:p>
          <a:p>
            <a:pPr marL="120650" indent="-120650">
              <a:buFont typeface="Arial" panose="020B0604020202020204" pitchFamily="34" charset="0"/>
              <a:buChar char="•"/>
            </a:pPr>
            <a:r>
              <a:rPr lang="en-US" sz="1400" b="1" dirty="0" err="1">
                <a:solidFill>
                  <a:srgbClr val="BC8F00"/>
                </a:solidFill>
              </a:rPr>
              <a:t>Hydroisomerization</a:t>
            </a:r>
            <a:endParaRPr lang="en-US" sz="1400" b="1" dirty="0">
              <a:solidFill>
                <a:srgbClr val="BC8F00"/>
              </a:solidFill>
            </a:endParaRPr>
          </a:p>
          <a:p>
            <a:pPr marL="120650" indent="-120650">
              <a:buFont typeface="Arial" panose="020B0604020202020204" pitchFamily="34" charset="0"/>
              <a:buChar char="•"/>
            </a:pPr>
            <a:r>
              <a:rPr lang="en-US" sz="1400" b="1" dirty="0">
                <a:solidFill>
                  <a:srgbClr val="BC8F00"/>
                </a:solidFill>
              </a:rPr>
              <a:t>Distillation</a:t>
            </a:r>
          </a:p>
        </p:txBody>
      </p:sp>
      <p:sp>
        <p:nvSpPr>
          <p:cNvPr id="8" name="Speech Bubble: Rectangle 7">
            <a:extLst>
              <a:ext uri="{FF2B5EF4-FFF2-40B4-BE49-F238E27FC236}">
                <a16:creationId xmlns:a16="http://schemas.microsoft.com/office/drawing/2014/main" id="{BEC36F89-509D-46E3-B8EC-C123C459A9BA}"/>
              </a:ext>
            </a:extLst>
          </p:cNvPr>
          <p:cNvSpPr/>
          <p:nvPr/>
        </p:nvSpPr>
        <p:spPr>
          <a:xfrm>
            <a:off x="2929124" y="1586606"/>
            <a:ext cx="1723870" cy="2034402"/>
          </a:xfrm>
          <a:prstGeom prst="wedgeRectCallout">
            <a:avLst>
              <a:gd name="adj1" fmla="val -18802"/>
              <a:gd name="adj2" fmla="val -43154"/>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00"/>
              </a:lnSpc>
            </a:pPr>
            <a:r>
              <a:rPr lang="en-US" b="1" dirty="0">
                <a:solidFill>
                  <a:schemeClr val="tx1"/>
                </a:solidFill>
              </a:rPr>
              <a:t>Conversion Processes</a:t>
            </a:r>
          </a:p>
          <a:p>
            <a:pPr marL="107950" indent="-107950">
              <a:buFont typeface="Arial" panose="020B0604020202020204" pitchFamily="34" charset="0"/>
              <a:buChar char="•"/>
            </a:pPr>
            <a:r>
              <a:rPr lang="en-US" sz="1400" b="1" dirty="0">
                <a:solidFill>
                  <a:schemeClr val="tx1"/>
                </a:solidFill>
              </a:rPr>
              <a:t>Biochemical (microbes, e.g. fermentation)</a:t>
            </a:r>
          </a:p>
          <a:p>
            <a:pPr marL="107950" indent="-107950">
              <a:buFont typeface="Arial" panose="020B0604020202020204" pitchFamily="34" charset="0"/>
              <a:buChar char="•"/>
            </a:pPr>
            <a:r>
              <a:rPr lang="en-US" sz="1400" b="1" dirty="0">
                <a:solidFill>
                  <a:schemeClr val="tx1"/>
                </a:solidFill>
              </a:rPr>
              <a:t>Thermochemical (heat, pressure, catalysts)</a:t>
            </a:r>
          </a:p>
        </p:txBody>
      </p:sp>
      <p:sp>
        <p:nvSpPr>
          <p:cNvPr id="3" name="Date Placeholder 2">
            <a:extLst>
              <a:ext uri="{FF2B5EF4-FFF2-40B4-BE49-F238E27FC236}">
                <a16:creationId xmlns:a16="http://schemas.microsoft.com/office/drawing/2014/main" id="{973353D1-1C36-41A3-B8DD-EBDA7447A899}"/>
              </a:ext>
            </a:extLst>
          </p:cNvPr>
          <p:cNvSpPr>
            <a:spLocks noGrp="1"/>
          </p:cNvSpPr>
          <p:nvPr>
            <p:ph type="dt" sz="half" idx="10"/>
          </p:nvPr>
        </p:nvSpPr>
        <p:spPr/>
        <p:txBody>
          <a:bodyPr/>
          <a:lstStyle/>
          <a:p>
            <a:fld id="{B54686CA-D09A-4E0D-A524-AEB185A28B7F}" type="datetime3">
              <a:rPr lang="en-US" smtClean="0"/>
              <a:t>19 January 2022</a:t>
            </a:fld>
            <a:endParaRPr lang="en-US" dirty="0"/>
          </a:p>
        </p:txBody>
      </p:sp>
      <p:sp>
        <p:nvSpPr>
          <p:cNvPr id="4" name="Slide Number Placeholder 3">
            <a:extLst>
              <a:ext uri="{FF2B5EF4-FFF2-40B4-BE49-F238E27FC236}">
                <a16:creationId xmlns:a16="http://schemas.microsoft.com/office/drawing/2014/main" id="{572CE7A7-80BC-47A0-AC6A-7FE8C4D43612}"/>
              </a:ext>
            </a:extLst>
          </p:cNvPr>
          <p:cNvSpPr>
            <a:spLocks noGrp="1"/>
          </p:cNvSpPr>
          <p:nvPr>
            <p:ph type="sldNum" sz="quarter" idx="12"/>
          </p:nvPr>
        </p:nvSpPr>
        <p:spPr/>
        <p:txBody>
          <a:bodyPr/>
          <a:lstStyle/>
          <a:p>
            <a:fld id="{6693B2A1-A12A-4A0A-B1E2-43FEC22D2202}" type="slidenum">
              <a:rPr lang="en-US" smtClean="0"/>
              <a:t>3</a:t>
            </a:fld>
            <a:endParaRPr lang="en-US"/>
          </a:p>
        </p:txBody>
      </p:sp>
      <p:sp>
        <p:nvSpPr>
          <p:cNvPr id="5" name="Title 4">
            <a:extLst>
              <a:ext uri="{FF2B5EF4-FFF2-40B4-BE49-F238E27FC236}">
                <a16:creationId xmlns:a16="http://schemas.microsoft.com/office/drawing/2014/main" id="{496EDA95-DB9B-4DFF-B96F-0607EC9DFD72}"/>
              </a:ext>
            </a:extLst>
          </p:cNvPr>
          <p:cNvSpPr>
            <a:spLocks noGrp="1"/>
          </p:cNvSpPr>
          <p:nvPr>
            <p:ph type="title"/>
          </p:nvPr>
        </p:nvSpPr>
        <p:spPr>
          <a:xfrm>
            <a:off x="314170" y="522620"/>
            <a:ext cx="9605260" cy="699727"/>
          </a:xfrm>
        </p:spPr>
        <p:txBody>
          <a:bodyPr>
            <a:noAutofit/>
          </a:bodyPr>
          <a:lstStyle/>
          <a:p>
            <a:pPr>
              <a:lnSpc>
                <a:spcPts val="3000"/>
              </a:lnSpc>
            </a:pPr>
            <a:r>
              <a:rPr lang="en-US" dirty="0"/>
              <a:t>How SAF is made - Biorefinery example</a:t>
            </a:r>
            <a:br>
              <a:rPr lang="en-US" sz="4800" dirty="0"/>
            </a:br>
            <a:endParaRPr lang="en-US" sz="2800" dirty="0">
              <a:solidFill>
                <a:schemeClr val="tx2"/>
              </a:solidFill>
            </a:endParaRPr>
          </a:p>
        </p:txBody>
      </p:sp>
      <p:pic>
        <p:nvPicPr>
          <p:cNvPr id="6" name="Picture 5">
            <a:extLst>
              <a:ext uri="{FF2B5EF4-FFF2-40B4-BE49-F238E27FC236}">
                <a16:creationId xmlns:a16="http://schemas.microsoft.com/office/drawing/2014/main" id="{F3F97219-F9AA-4753-A3D1-454C379EECC5}"/>
              </a:ext>
            </a:extLst>
          </p:cNvPr>
          <p:cNvPicPr>
            <a:picLocks noChangeAspect="1"/>
          </p:cNvPicPr>
          <p:nvPr/>
        </p:nvPicPr>
        <p:blipFill rotWithShape="1">
          <a:blip r:embed="rId3"/>
          <a:srcRect l="1150" b="6801"/>
          <a:stretch/>
        </p:blipFill>
        <p:spPr>
          <a:xfrm>
            <a:off x="2257108" y="3896615"/>
            <a:ext cx="7739849" cy="2871993"/>
          </a:xfrm>
          <a:prstGeom prst="rect">
            <a:avLst/>
          </a:prstGeom>
        </p:spPr>
      </p:pic>
      <p:sp>
        <p:nvSpPr>
          <p:cNvPr id="7" name="Rectangle 6">
            <a:extLst>
              <a:ext uri="{FF2B5EF4-FFF2-40B4-BE49-F238E27FC236}">
                <a16:creationId xmlns:a16="http://schemas.microsoft.com/office/drawing/2014/main" id="{49F55F1F-AC75-4D4F-A9F1-14B0CAE5721A}"/>
              </a:ext>
            </a:extLst>
          </p:cNvPr>
          <p:cNvSpPr/>
          <p:nvPr/>
        </p:nvSpPr>
        <p:spPr>
          <a:xfrm>
            <a:off x="419100" y="1586607"/>
            <a:ext cx="1723870" cy="2034402"/>
          </a:xfrm>
          <a:prstGeom prst="rect">
            <a:avLst/>
          </a:prstGeom>
          <a:solidFill>
            <a:srgbClr val="F3FA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00"/>
              </a:lnSpc>
            </a:pPr>
            <a:r>
              <a:rPr lang="en-US" b="1" dirty="0">
                <a:solidFill>
                  <a:schemeClr val="accent3">
                    <a:lumMod val="50000"/>
                  </a:schemeClr>
                </a:solidFill>
              </a:rPr>
              <a:t>Feedstocks     </a:t>
            </a:r>
            <a:r>
              <a:rPr lang="en-US" sz="1600" b="1" dirty="0">
                <a:solidFill>
                  <a:schemeClr val="accent3">
                    <a:lumMod val="50000"/>
                  </a:schemeClr>
                </a:solidFill>
              </a:rPr>
              <a:t>(sourcing H &amp; C)</a:t>
            </a:r>
          </a:p>
          <a:p>
            <a:pPr marL="120650" indent="-120650">
              <a:buFont typeface="Arial" panose="020B0604020202020204" pitchFamily="34" charset="0"/>
              <a:buChar char="•"/>
            </a:pPr>
            <a:r>
              <a:rPr lang="en-US" sz="1400" b="1" dirty="0">
                <a:solidFill>
                  <a:srgbClr val="C00000"/>
                </a:solidFill>
              </a:rPr>
              <a:t>Lipids</a:t>
            </a:r>
          </a:p>
          <a:p>
            <a:pPr marL="120650" indent="-120650">
              <a:buFont typeface="Arial" panose="020B0604020202020204" pitchFamily="34" charset="0"/>
              <a:buChar char="•"/>
            </a:pPr>
            <a:r>
              <a:rPr lang="en-US" sz="1400" b="1" dirty="0">
                <a:solidFill>
                  <a:srgbClr val="C00000"/>
                </a:solidFill>
              </a:rPr>
              <a:t>Lignocellulose</a:t>
            </a:r>
          </a:p>
          <a:p>
            <a:pPr marL="120650" indent="-120650">
              <a:buFont typeface="Arial" panose="020B0604020202020204" pitchFamily="34" charset="0"/>
              <a:buChar char="•"/>
            </a:pPr>
            <a:r>
              <a:rPr lang="en-US" sz="1400" b="1" dirty="0">
                <a:solidFill>
                  <a:srgbClr val="C00000"/>
                </a:solidFill>
              </a:rPr>
              <a:t>Starches / Sugars</a:t>
            </a:r>
          </a:p>
          <a:p>
            <a:pPr marL="120650" indent="-120650">
              <a:buFont typeface="Arial" panose="020B0604020202020204" pitchFamily="34" charset="0"/>
              <a:buChar char="•"/>
            </a:pPr>
            <a:r>
              <a:rPr lang="en-US" sz="1400" b="1" dirty="0">
                <a:solidFill>
                  <a:srgbClr val="C00000"/>
                </a:solidFill>
              </a:rPr>
              <a:t>Waste streams</a:t>
            </a:r>
          </a:p>
          <a:p>
            <a:pPr marL="120650" indent="-120650">
              <a:buFont typeface="Arial" panose="020B0604020202020204" pitchFamily="34" charset="0"/>
              <a:buChar char="•"/>
            </a:pPr>
            <a:r>
              <a:rPr lang="en-US" sz="1400" b="1" dirty="0">
                <a:solidFill>
                  <a:srgbClr val="C00000"/>
                </a:solidFill>
              </a:rPr>
              <a:t>Circular economy byproducts</a:t>
            </a:r>
          </a:p>
        </p:txBody>
      </p:sp>
      <p:sp>
        <p:nvSpPr>
          <p:cNvPr id="10" name="Oval 9">
            <a:extLst>
              <a:ext uri="{FF2B5EF4-FFF2-40B4-BE49-F238E27FC236}">
                <a16:creationId xmlns:a16="http://schemas.microsoft.com/office/drawing/2014/main" id="{DFCAAD59-CB6A-4D53-9283-F29885816CBE}"/>
              </a:ext>
            </a:extLst>
          </p:cNvPr>
          <p:cNvSpPr/>
          <p:nvPr/>
        </p:nvSpPr>
        <p:spPr>
          <a:xfrm>
            <a:off x="1730166" y="1426353"/>
            <a:ext cx="526942" cy="3874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1</a:t>
            </a:r>
          </a:p>
        </p:txBody>
      </p:sp>
      <p:sp>
        <p:nvSpPr>
          <p:cNvPr id="11" name="Oval 10">
            <a:extLst>
              <a:ext uri="{FF2B5EF4-FFF2-40B4-BE49-F238E27FC236}">
                <a16:creationId xmlns:a16="http://schemas.microsoft.com/office/drawing/2014/main" id="{38963F6B-FF6A-47A5-9F17-09B59DE14570}"/>
              </a:ext>
            </a:extLst>
          </p:cNvPr>
          <p:cNvSpPr/>
          <p:nvPr/>
        </p:nvSpPr>
        <p:spPr>
          <a:xfrm>
            <a:off x="4273156" y="1441621"/>
            <a:ext cx="526942" cy="3874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2</a:t>
            </a:r>
          </a:p>
        </p:txBody>
      </p:sp>
      <p:sp>
        <p:nvSpPr>
          <p:cNvPr id="12" name="Oval 11">
            <a:extLst>
              <a:ext uri="{FF2B5EF4-FFF2-40B4-BE49-F238E27FC236}">
                <a16:creationId xmlns:a16="http://schemas.microsoft.com/office/drawing/2014/main" id="{6D2432EC-3199-4E1B-B7E8-233E98BEDB14}"/>
              </a:ext>
            </a:extLst>
          </p:cNvPr>
          <p:cNvSpPr/>
          <p:nvPr/>
        </p:nvSpPr>
        <p:spPr>
          <a:xfrm>
            <a:off x="7669966" y="1441621"/>
            <a:ext cx="526942" cy="3874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3</a:t>
            </a:r>
          </a:p>
        </p:txBody>
      </p:sp>
      <p:sp>
        <p:nvSpPr>
          <p:cNvPr id="15" name="Arrow: Pentagon 14">
            <a:extLst>
              <a:ext uri="{FF2B5EF4-FFF2-40B4-BE49-F238E27FC236}">
                <a16:creationId xmlns:a16="http://schemas.microsoft.com/office/drawing/2014/main" id="{D28ED5C0-3885-4A61-ACF6-54F244DC2BEE}"/>
              </a:ext>
            </a:extLst>
          </p:cNvPr>
          <p:cNvSpPr/>
          <p:nvPr/>
        </p:nvSpPr>
        <p:spPr>
          <a:xfrm>
            <a:off x="2257108" y="2355742"/>
            <a:ext cx="589946" cy="526943"/>
          </a:xfrm>
          <a:prstGeom prst="homePlat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Pentagon 15">
            <a:extLst>
              <a:ext uri="{FF2B5EF4-FFF2-40B4-BE49-F238E27FC236}">
                <a16:creationId xmlns:a16="http://schemas.microsoft.com/office/drawing/2014/main" id="{67B5974C-6584-4A88-9009-FB1F00DCCF85}"/>
              </a:ext>
            </a:extLst>
          </p:cNvPr>
          <p:cNvSpPr/>
          <p:nvPr/>
        </p:nvSpPr>
        <p:spPr>
          <a:xfrm>
            <a:off x="4782164" y="2355741"/>
            <a:ext cx="1313836" cy="526943"/>
          </a:xfrm>
          <a:prstGeom prst="homePlat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Biocrude</a:t>
            </a:r>
          </a:p>
        </p:txBody>
      </p:sp>
      <p:sp>
        <p:nvSpPr>
          <p:cNvPr id="17" name="Arrow: Pentagon 16">
            <a:extLst>
              <a:ext uri="{FF2B5EF4-FFF2-40B4-BE49-F238E27FC236}">
                <a16:creationId xmlns:a16="http://schemas.microsoft.com/office/drawing/2014/main" id="{A02E5553-8B51-41FE-857B-8535662BA2A5}"/>
              </a:ext>
            </a:extLst>
          </p:cNvPr>
          <p:cNvSpPr/>
          <p:nvPr/>
        </p:nvSpPr>
        <p:spPr>
          <a:xfrm>
            <a:off x="8176817" y="2355741"/>
            <a:ext cx="1573172" cy="526943"/>
          </a:xfrm>
          <a:prstGeom prst="homePlat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C7-C17 pure HC suitable for jet</a:t>
            </a:r>
          </a:p>
        </p:txBody>
      </p:sp>
      <p:sp>
        <p:nvSpPr>
          <p:cNvPr id="18" name="Flowchart: Multidocument 17">
            <a:extLst>
              <a:ext uri="{FF2B5EF4-FFF2-40B4-BE49-F238E27FC236}">
                <a16:creationId xmlns:a16="http://schemas.microsoft.com/office/drawing/2014/main" id="{EC559EC8-0456-496A-A492-FEA01F606CCD}"/>
              </a:ext>
            </a:extLst>
          </p:cNvPr>
          <p:cNvSpPr/>
          <p:nvPr/>
        </p:nvSpPr>
        <p:spPr>
          <a:xfrm>
            <a:off x="9876732" y="1586884"/>
            <a:ext cx="1763345" cy="2067537"/>
          </a:xfrm>
          <a:prstGeom prst="flowChartMultidocument">
            <a:avLst/>
          </a:prstGeom>
          <a:solidFill>
            <a:srgbClr val="BFD08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r>
              <a:rPr lang="en-US" b="1" dirty="0">
                <a:solidFill>
                  <a:schemeClr val="bg2">
                    <a:lumMod val="25000"/>
                  </a:schemeClr>
                </a:solidFill>
              </a:rPr>
              <a:t>SAF Blending Agents:</a:t>
            </a:r>
          </a:p>
          <a:p>
            <a:pPr algn="ctr">
              <a:lnSpc>
                <a:spcPts val="1800"/>
              </a:lnSpc>
              <a:spcBef>
                <a:spcPts val="600"/>
              </a:spcBef>
            </a:pPr>
            <a:r>
              <a:rPr lang="en-US" b="1" dirty="0">
                <a:solidFill>
                  <a:schemeClr val="bg2">
                    <a:lumMod val="25000"/>
                  </a:schemeClr>
                </a:solidFill>
              </a:rPr>
              <a:t>ASTM D7566 Annex A1 - Ax</a:t>
            </a:r>
          </a:p>
        </p:txBody>
      </p:sp>
      <p:sp>
        <p:nvSpPr>
          <p:cNvPr id="19" name="Arrow: Pentagon 18">
            <a:extLst>
              <a:ext uri="{FF2B5EF4-FFF2-40B4-BE49-F238E27FC236}">
                <a16:creationId xmlns:a16="http://schemas.microsoft.com/office/drawing/2014/main" id="{C2FA8556-148B-411A-90D8-D98459ABC3DD}"/>
              </a:ext>
            </a:extLst>
          </p:cNvPr>
          <p:cNvSpPr/>
          <p:nvPr/>
        </p:nvSpPr>
        <p:spPr>
          <a:xfrm>
            <a:off x="1730166" y="4305735"/>
            <a:ext cx="589946" cy="526943"/>
          </a:xfrm>
          <a:prstGeom prst="homePlat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090D9D0B-BD89-4868-8F40-C5FB87CF6930}"/>
              </a:ext>
            </a:extLst>
          </p:cNvPr>
          <p:cNvSpPr/>
          <p:nvPr/>
        </p:nvSpPr>
        <p:spPr>
          <a:xfrm>
            <a:off x="11239878" y="1436746"/>
            <a:ext cx="526942" cy="3874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4</a:t>
            </a:r>
          </a:p>
        </p:txBody>
      </p:sp>
      <p:sp>
        <p:nvSpPr>
          <p:cNvPr id="21" name="Oval 20">
            <a:extLst>
              <a:ext uri="{FF2B5EF4-FFF2-40B4-BE49-F238E27FC236}">
                <a16:creationId xmlns:a16="http://schemas.microsoft.com/office/drawing/2014/main" id="{0BF61372-DA05-4E35-BC59-6276022CFF39}"/>
              </a:ext>
            </a:extLst>
          </p:cNvPr>
          <p:cNvSpPr/>
          <p:nvPr/>
        </p:nvSpPr>
        <p:spPr>
          <a:xfrm>
            <a:off x="3746214" y="4387310"/>
            <a:ext cx="526942" cy="3874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5</a:t>
            </a:r>
          </a:p>
        </p:txBody>
      </p:sp>
      <p:sp>
        <p:nvSpPr>
          <p:cNvPr id="22" name="Oval 21">
            <a:extLst>
              <a:ext uri="{FF2B5EF4-FFF2-40B4-BE49-F238E27FC236}">
                <a16:creationId xmlns:a16="http://schemas.microsoft.com/office/drawing/2014/main" id="{60941E6E-ED87-4142-A0CA-C3384689DEB7}"/>
              </a:ext>
            </a:extLst>
          </p:cNvPr>
          <p:cNvSpPr/>
          <p:nvPr/>
        </p:nvSpPr>
        <p:spPr>
          <a:xfrm>
            <a:off x="9102706" y="4386211"/>
            <a:ext cx="526942" cy="3874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6</a:t>
            </a:r>
          </a:p>
        </p:txBody>
      </p:sp>
      <p:sp>
        <p:nvSpPr>
          <p:cNvPr id="2" name="TextBox 1">
            <a:extLst>
              <a:ext uri="{FF2B5EF4-FFF2-40B4-BE49-F238E27FC236}">
                <a16:creationId xmlns:a16="http://schemas.microsoft.com/office/drawing/2014/main" id="{BF285560-AA28-4D42-8CB3-B2D90BC1AC35}"/>
              </a:ext>
            </a:extLst>
          </p:cNvPr>
          <p:cNvSpPr txBox="1"/>
          <p:nvPr/>
        </p:nvSpPr>
        <p:spPr>
          <a:xfrm>
            <a:off x="10269428" y="4787815"/>
            <a:ext cx="1572643" cy="738664"/>
          </a:xfrm>
          <a:prstGeom prst="rect">
            <a:avLst/>
          </a:prstGeom>
          <a:noFill/>
        </p:spPr>
        <p:txBody>
          <a:bodyPr wrap="square" rtlCol="0">
            <a:spAutoFit/>
          </a:bodyPr>
          <a:lstStyle/>
          <a:p>
            <a:r>
              <a:rPr lang="en-US" sz="1400" b="1" dirty="0"/>
              <a:t>Fully fungible with all jet fuel infrastructure</a:t>
            </a:r>
          </a:p>
        </p:txBody>
      </p:sp>
      <p:sp>
        <p:nvSpPr>
          <p:cNvPr id="13" name="Arrow: Right 12">
            <a:extLst>
              <a:ext uri="{FF2B5EF4-FFF2-40B4-BE49-F238E27FC236}">
                <a16:creationId xmlns:a16="http://schemas.microsoft.com/office/drawing/2014/main" id="{B1B8EAA8-AFEF-4CA8-B442-7D9710C37F5B}"/>
              </a:ext>
            </a:extLst>
          </p:cNvPr>
          <p:cNvSpPr/>
          <p:nvPr/>
        </p:nvSpPr>
        <p:spPr>
          <a:xfrm>
            <a:off x="9604114" y="4851983"/>
            <a:ext cx="545235" cy="686638"/>
          </a:xfrm>
          <a:prstGeom prst="rightArrow">
            <a:avLst>
              <a:gd name="adj1" fmla="val 53253"/>
              <a:gd name="adj2" fmla="val 62716"/>
            </a:avLst>
          </a:prstGeom>
          <a:solidFill>
            <a:srgbClr val="1E2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1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73353D1-1C36-41A3-B8DD-EBDA7447A899}"/>
              </a:ext>
            </a:extLst>
          </p:cNvPr>
          <p:cNvSpPr>
            <a:spLocks noGrp="1"/>
          </p:cNvSpPr>
          <p:nvPr>
            <p:ph type="dt" sz="half" idx="10"/>
          </p:nvPr>
        </p:nvSpPr>
        <p:spPr/>
        <p:txBody>
          <a:bodyPr/>
          <a:lstStyle/>
          <a:p>
            <a:fld id="{B54686CA-D09A-4E0D-A524-AEB185A28B7F}" type="datetime3">
              <a:rPr lang="en-US" smtClean="0"/>
              <a:t>19 January 2022</a:t>
            </a:fld>
            <a:endParaRPr lang="en-US" dirty="0"/>
          </a:p>
        </p:txBody>
      </p:sp>
      <p:sp>
        <p:nvSpPr>
          <p:cNvPr id="4" name="Slide Number Placeholder 3">
            <a:extLst>
              <a:ext uri="{FF2B5EF4-FFF2-40B4-BE49-F238E27FC236}">
                <a16:creationId xmlns:a16="http://schemas.microsoft.com/office/drawing/2014/main" id="{572CE7A7-80BC-47A0-AC6A-7FE8C4D43612}"/>
              </a:ext>
            </a:extLst>
          </p:cNvPr>
          <p:cNvSpPr>
            <a:spLocks noGrp="1"/>
          </p:cNvSpPr>
          <p:nvPr>
            <p:ph type="sldNum" sz="quarter" idx="12"/>
          </p:nvPr>
        </p:nvSpPr>
        <p:spPr/>
        <p:txBody>
          <a:bodyPr/>
          <a:lstStyle/>
          <a:p>
            <a:fld id="{6693B2A1-A12A-4A0A-B1E2-43FEC22D2202}" type="slidenum">
              <a:rPr lang="en-US" smtClean="0"/>
              <a:t>4</a:t>
            </a:fld>
            <a:endParaRPr lang="en-US"/>
          </a:p>
        </p:txBody>
      </p:sp>
      <p:sp>
        <p:nvSpPr>
          <p:cNvPr id="5" name="Title 4">
            <a:extLst>
              <a:ext uri="{FF2B5EF4-FFF2-40B4-BE49-F238E27FC236}">
                <a16:creationId xmlns:a16="http://schemas.microsoft.com/office/drawing/2014/main" id="{496EDA95-DB9B-4DFF-B96F-0607EC9DFD72}"/>
              </a:ext>
            </a:extLst>
          </p:cNvPr>
          <p:cNvSpPr>
            <a:spLocks noGrp="1"/>
          </p:cNvSpPr>
          <p:nvPr>
            <p:ph type="title"/>
          </p:nvPr>
        </p:nvSpPr>
        <p:spPr>
          <a:xfrm>
            <a:off x="314170" y="522620"/>
            <a:ext cx="11417166" cy="699727"/>
          </a:xfrm>
        </p:spPr>
        <p:txBody>
          <a:bodyPr>
            <a:noAutofit/>
          </a:bodyPr>
          <a:lstStyle/>
          <a:p>
            <a:pPr>
              <a:lnSpc>
                <a:spcPts val="3000"/>
              </a:lnSpc>
            </a:pPr>
            <a:r>
              <a:rPr lang="en-US" dirty="0"/>
              <a:t>Feedstock development - a lipids example</a:t>
            </a:r>
            <a:br>
              <a:rPr lang="en-US" sz="4800" dirty="0"/>
            </a:br>
            <a:endParaRPr lang="en-US" sz="2800" dirty="0">
              <a:solidFill>
                <a:schemeClr val="tx2"/>
              </a:solidFill>
            </a:endParaRPr>
          </a:p>
        </p:txBody>
      </p:sp>
      <p:sp>
        <p:nvSpPr>
          <p:cNvPr id="7" name="Rectangle 6">
            <a:extLst>
              <a:ext uri="{FF2B5EF4-FFF2-40B4-BE49-F238E27FC236}">
                <a16:creationId xmlns:a16="http://schemas.microsoft.com/office/drawing/2014/main" id="{49F55F1F-AC75-4D4F-A9F1-14B0CAE5721A}"/>
              </a:ext>
            </a:extLst>
          </p:cNvPr>
          <p:cNvSpPr/>
          <p:nvPr/>
        </p:nvSpPr>
        <p:spPr>
          <a:xfrm>
            <a:off x="419100" y="1586607"/>
            <a:ext cx="1723870" cy="2034402"/>
          </a:xfrm>
          <a:prstGeom prst="rect">
            <a:avLst/>
          </a:prstGeom>
          <a:solidFill>
            <a:srgbClr val="F3FA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00"/>
              </a:lnSpc>
            </a:pPr>
            <a:r>
              <a:rPr lang="en-US" b="1" dirty="0">
                <a:solidFill>
                  <a:schemeClr val="accent3">
                    <a:lumMod val="50000"/>
                  </a:schemeClr>
                </a:solidFill>
              </a:rPr>
              <a:t>Feedstocks     </a:t>
            </a:r>
            <a:r>
              <a:rPr lang="en-US" sz="1600" b="1" dirty="0">
                <a:solidFill>
                  <a:schemeClr val="accent3">
                    <a:lumMod val="50000"/>
                  </a:schemeClr>
                </a:solidFill>
              </a:rPr>
              <a:t>(sourcing H &amp; C)</a:t>
            </a:r>
          </a:p>
          <a:p>
            <a:pPr marL="120650" indent="-120650">
              <a:buFont typeface="Arial" panose="020B0604020202020204" pitchFamily="34" charset="0"/>
              <a:buChar char="•"/>
            </a:pPr>
            <a:r>
              <a:rPr lang="en-US" sz="1400" b="1" dirty="0">
                <a:solidFill>
                  <a:srgbClr val="C00000"/>
                </a:solidFill>
              </a:rPr>
              <a:t>Lipids</a:t>
            </a:r>
          </a:p>
          <a:p>
            <a:pPr marL="120650" indent="-120650">
              <a:buFont typeface="Arial" panose="020B0604020202020204" pitchFamily="34" charset="0"/>
              <a:buChar char="•"/>
            </a:pPr>
            <a:r>
              <a:rPr lang="en-US" sz="1400" b="1" dirty="0">
                <a:solidFill>
                  <a:srgbClr val="C00000"/>
                </a:solidFill>
              </a:rPr>
              <a:t>Lignocellulose</a:t>
            </a:r>
          </a:p>
          <a:p>
            <a:pPr marL="120650" indent="-120650">
              <a:buFont typeface="Arial" panose="020B0604020202020204" pitchFamily="34" charset="0"/>
              <a:buChar char="•"/>
            </a:pPr>
            <a:r>
              <a:rPr lang="en-US" sz="1400" b="1" dirty="0">
                <a:solidFill>
                  <a:srgbClr val="C00000"/>
                </a:solidFill>
              </a:rPr>
              <a:t>Starches / Sugars</a:t>
            </a:r>
          </a:p>
          <a:p>
            <a:pPr marL="120650" indent="-120650">
              <a:buFont typeface="Arial" panose="020B0604020202020204" pitchFamily="34" charset="0"/>
              <a:buChar char="•"/>
            </a:pPr>
            <a:r>
              <a:rPr lang="en-US" sz="1400" b="1" dirty="0">
                <a:solidFill>
                  <a:srgbClr val="C00000"/>
                </a:solidFill>
              </a:rPr>
              <a:t>Waste streams</a:t>
            </a:r>
          </a:p>
          <a:p>
            <a:pPr marL="120650" indent="-120650">
              <a:buFont typeface="Arial" panose="020B0604020202020204" pitchFamily="34" charset="0"/>
              <a:buChar char="•"/>
            </a:pPr>
            <a:r>
              <a:rPr lang="en-US" sz="1400" b="1" dirty="0">
                <a:solidFill>
                  <a:srgbClr val="C00000"/>
                </a:solidFill>
              </a:rPr>
              <a:t>Circular economy byproducts</a:t>
            </a:r>
          </a:p>
        </p:txBody>
      </p:sp>
      <p:sp>
        <p:nvSpPr>
          <p:cNvPr id="10" name="Oval 9">
            <a:extLst>
              <a:ext uri="{FF2B5EF4-FFF2-40B4-BE49-F238E27FC236}">
                <a16:creationId xmlns:a16="http://schemas.microsoft.com/office/drawing/2014/main" id="{DFCAAD59-CB6A-4D53-9283-F29885816CBE}"/>
              </a:ext>
            </a:extLst>
          </p:cNvPr>
          <p:cNvSpPr/>
          <p:nvPr/>
        </p:nvSpPr>
        <p:spPr>
          <a:xfrm>
            <a:off x="1730166" y="1426353"/>
            <a:ext cx="526942" cy="3874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1</a:t>
            </a:r>
          </a:p>
        </p:txBody>
      </p:sp>
      <p:pic>
        <p:nvPicPr>
          <p:cNvPr id="14" name="Picture 13">
            <a:extLst>
              <a:ext uri="{FF2B5EF4-FFF2-40B4-BE49-F238E27FC236}">
                <a16:creationId xmlns:a16="http://schemas.microsoft.com/office/drawing/2014/main" id="{3E194046-6523-470A-8580-80C18B2683AE}"/>
              </a:ext>
            </a:extLst>
          </p:cNvPr>
          <p:cNvPicPr>
            <a:picLocks noChangeAspect="1"/>
          </p:cNvPicPr>
          <p:nvPr/>
        </p:nvPicPr>
        <p:blipFill rotWithShape="1">
          <a:blip r:embed="rId3"/>
          <a:srcRect b="8800"/>
          <a:stretch/>
        </p:blipFill>
        <p:spPr>
          <a:xfrm>
            <a:off x="2336631" y="1012156"/>
            <a:ext cx="9910321" cy="4644782"/>
          </a:xfrm>
          <a:prstGeom prst="rect">
            <a:avLst/>
          </a:prstGeom>
        </p:spPr>
      </p:pic>
    </p:spTree>
    <p:extLst>
      <p:ext uri="{BB962C8B-B14F-4D97-AF65-F5344CB8AC3E}">
        <p14:creationId xmlns:p14="http://schemas.microsoft.com/office/powerpoint/2010/main" val="836088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4090" y="1430537"/>
            <a:ext cx="11438120" cy="4785938"/>
          </a:xfrm>
        </p:spPr>
        <p:txBody>
          <a:bodyPr>
            <a:normAutofit/>
          </a:bodyPr>
          <a:lstStyle/>
          <a:p>
            <a:r>
              <a:rPr lang="en-US" b="1" dirty="0"/>
              <a:t>SAF are becoming increasingly technically viable</a:t>
            </a:r>
          </a:p>
          <a:p>
            <a:pPr lvl="1"/>
            <a:r>
              <a:rPr lang="en-US" sz="2400" b="1" dirty="0"/>
              <a:t>Aviation now knows we can utilize numerous production pathways</a:t>
            </a:r>
          </a:p>
          <a:p>
            <a:pPr marL="301943" lvl="1" indent="0">
              <a:buNone/>
            </a:pPr>
            <a:r>
              <a:rPr lang="en-US" sz="2400" b="1" dirty="0"/>
              <a:t> 	(7 approved, 6 in-process, &gt;15 in pipeline)</a:t>
            </a:r>
          </a:p>
          <a:p>
            <a:pPr lvl="1"/>
            <a:r>
              <a:rPr lang="en-US" sz="2400" b="1" dirty="0"/>
              <a:t>Exploring expanded use of all major sustainable feedstocks</a:t>
            </a:r>
          </a:p>
          <a:p>
            <a:pPr lvl="2"/>
            <a:r>
              <a:rPr lang="en-US" sz="2200" b="1" dirty="0"/>
              <a:t>Focus on 24x7, low-cost types to enable affordability and capitalization</a:t>
            </a:r>
          </a:p>
          <a:p>
            <a:pPr marL="574675" lvl="1" indent="-273050"/>
            <a:r>
              <a:rPr lang="en-US" sz="2400" b="1" dirty="0"/>
              <a:t>Some future pathways will produce blending components that will need less, or zero, blending</a:t>
            </a:r>
          </a:p>
          <a:p>
            <a:pPr marL="574675" lvl="1" indent="-273050"/>
            <a:r>
              <a:rPr lang="en-US" sz="2400" b="1" dirty="0"/>
              <a:t>Expanding exploration of renewable crude co-processing with refineries</a:t>
            </a:r>
          </a:p>
          <a:p>
            <a:pPr marL="574675" indent="-273050"/>
            <a:r>
              <a:rPr lang="en-US" b="1" dirty="0"/>
              <a:t>Continuing streamlining of qualification – time, $, methods</a:t>
            </a:r>
          </a:p>
          <a:p>
            <a:r>
              <a:rPr lang="en-US" b="1" dirty="0">
                <a:solidFill>
                  <a:srgbClr val="C00000"/>
                </a:solidFill>
              </a:rPr>
              <a:t>Challenge remaining is achieving reasonable cost and expanding production</a:t>
            </a:r>
          </a:p>
          <a:p>
            <a:endParaRPr lang="en-US" b="1" dirty="0"/>
          </a:p>
        </p:txBody>
      </p:sp>
      <p:sp>
        <p:nvSpPr>
          <p:cNvPr id="3" name="Date Placeholder 2"/>
          <p:cNvSpPr>
            <a:spLocks noGrp="1"/>
          </p:cNvSpPr>
          <p:nvPr>
            <p:ph type="dt" sz="half" idx="10"/>
          </p:nvPr>
        </p:nvSpPr>
        <p:spPr/>
        <p:txBody>
          <a:bodyPr/>
          <a:lstStyle/>
          <a:p>
            <a:fld id="{B54686CA-D09A-4E0D-A524-AEB185A28B7F}" type="datetime3">
              <a:rPr lang="en-US" smtClean="0">
                <a:solidFill>
                  <a:srgbClr val="073E87"/>
                </a:solidFill>
              </a:rPr>
              <a:pPr/>
              <a:t>19 January 2022</a:t>
            </a:fld>
            <a:endParaRPr lang="en-US">
              <a:solidFill>
                <a:srgbClr val="073E87"/>
              </a:solidFill>
            </a:endParaRPr>
          </a:p>
        </p:txBody>
      </p:sp>
      <p:sp>
        <p:nvSpPr>
          <p:cNvPr id="4" name="Slide Number Placeholder 3"/>
          <p:cNvSpPr>
            <a:spLocks noGrp="1"/>
          </p:cNvSpPr>
          <p:nvPr>
            <p:ph type="sldNum" sz="quarter" idx="12"/>
          </p:nvPr>
        </p:nvSpPr>
        <p:spPr/>
        <p:txBody>
          <a:bodyPr/>
          <a:lstStyle/>
          <a:p>
            <a:fld id="{6693B2A1-A12A-4A0A-B1E2-43FEC22D2202}" type="slidenum">
              <a:rPr lang="en-US" smtClean="0">
                <a:solidFill>
                  <a:srgbClr val="073E87"/>
                </a:solidFill>
              </a:rPr>
              <a:pPr/>
              <a:t>5</a:t>
            </a:fld>
            <a:endParaRPr lang="en-US">
              <a:solidFill>
                <a:srgbClr val="073E87"/>
              </a:solidFill>
            </a:endParaRPr>
          </a:p>
        </p:txBody>
      </p:sp>
      <p:sp>
        <p:nvSpPr>
          <p:cNvPr id="5" name="Title 4"/>
          <p:cNvSpPr>
            <a:spLocks noGrp="1"/>
          </p:cNvSpPr>
          <p:nvPr>
            <p:ph type="title"/>
          </p:nvPr>
        </p:nvSpPr>
        <p:spPr>
          <a:xfrm>
            <a:off x="321040" y="152400"/>
            <a:ext cx="10972800" cy="819150"/>
          </a:xfrm>
        </p:spPr>
        <p:txBody>
          <a:bodyPr>
            <a:normAutofit/>
          </a:bodyPr>
          <a:lstStyle/>
          <a:p>
            <a:r>
              <a:rPr lang="en-US" dirty="0"/>
              <a:t>SAF Progress - technical</a:t>
            </a:r>
          </a:p>
        </p:txBody>
      </p:sp>
    </p:spTree>
    <p:extLst>
      <p:ext uri="{BB962C8B-B14F-4D97-AF65-F5344CB8AC3E}">
        <p14:creationId xmlns:p14="http://schemas.microsoft.com/office/powerpoint/2010/main" val="2521801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8043" y="356878"/>
            <a:ext cx="11746865" cy="944105"/>
          </a:xfrm>
          <a:prstGeom prst="rect">
            <a:avLst/>
          </a:prstGeom>
        </p:spPr>
        <p:txBody>
          <a:bodyPr wrap="square">
            <a:spAutoFit/>
          </a:bodyPr>
          <a:lstStyle/>
          <a:p>
            <a:pPr marL="3175">
              <a:lnSpc>
                <a:spcPts val="3600"/>
              </a:lnSpc>
              <a:buClr>
                <a:srgbClr val="F0A933"/>
              </a:buClr>
              <a:defRPr/>
            </a:pPr>
            <a:r>
              <a:rPr lang="en-US" sz="4400" b="1" dirty="0">
                <a:solidFill>
                  <a:schemeClr val="bg1"/>
                </a:solidFill>
                <a:latin typeface="+mj-lt"/>
                <a:cs typeface="Arial"/>
              </a:rPr>
              <a:t>Aviation is committed to the use of SAF</a:t>
            </a:r>
          </a:p>
          <a:p>
            <a:pPr marL="3175">
              <a:lnSpc>
                <a:spcPts val="3000"/>
              </a:lnSpc>
              <a:buClr>
                <a:srgbClr val="F0A933"/>
              </a:buClr>
              <a:defRPr/>
            </a:pPr>
            <a:r>
              <a:rPr kumimoji="0" lang="en-US" sz="3000" b="1" i="0" u="none" strike="noStrike" kern="1200" cap="none" spc="0" normalizeH="0" baseline="0" noProof="0" dirty="0">
                <a:ln>
                  <a:noFill/>
                </a:ln>
                <a:solidFill>
                  <a:srgbClr val="073E87"/>
                </a:solidFill>
                <a:effectLst/>
                <a:uLnTx/>
                <a:uFillTx/>
                <a:latin typeface="Candara"/>
                <a:ea typeface="+mn-ea"/>
                <a:cs typeface="Arial"/>
              </a:rPr>
              <a:t>“with commensurate assistance from governments”</a:t>
            </a:r>
            <a:endParaRPr lang="en-US" sz="4400" b="1" dirty="0">
              <a:solidFill>
                <a:schemeClr val="bg1"/>
              </a:solidFill>
              <a:latin typeface="+mj-lt"/>
              <a:cs typeface="Arial"/>
            </a:endParaRPr>
          </a:p>
        </p:txBody>
      </p:sp>
      <p:sp>
        <p:nvSpPr>
          <p:cNvPr id="33" name="Slide Number Placeholder 3"/>
          <p:cNvSpPr>
            <a:spLocks noGrp="1"/>
          </p:cNvSpPr>
          <p:nvPr>
            <p:ph type="sldNum" sz="quarter" idx="12"/>
          </p:nvPr>
        </p:nvSpPr>
        <p:spPr>
          <a:xfrm>
            <a:off x="5515088" y="6250164"/>
            <a:ext cx="1161826" cy="365125"/>
          </a:xfrm>
        </p:spPr>
        <p:txBody>
          <a:bodyPr/>
          <a:lstStyle/>
          <a:p>
            <a:fld id="{6693B2A1-A12A-4A0A-B1E2-43FEC22D2202}" type="slidenum">
              <a:rPr lang="en-US" smtClean="0"/>
              <a:t>6</a:t>
            </a:fld>
            <a:endParaRPr lang="en-US" dirty="0"/>
          </a:p>
        </p:txBody>
      </p:sp>
      <p:sp>
        <p:nvSpPr>
          <p:cNvPr id="14" name="Date Placeholder 2">
            <a:extLst>
              <a:ext uri="{FF2B5EF4-FFF2-40B4-BE49-F238E27FC236}">
                <a16:creationId xmlns:a16="http://schemas.microsoft.com/office/drawing/2014/main" id="{382768CF-6AC2-4577-B6DC-7123D8740D87}"/>
              </a:ext>
            </a:extLst>
          </p:cNvPr>
          <p:cNvSpPr>
            <a:spLocks noGrp="1"/>
          </p:cNvSpPr>
          <p:nvPr>
            <p:ph type="dt" sz="half" idx="10"/>
          </p:nvPr>
        </p:nvSpPr>
        <p:spPr>
          <a:xfrm>
            <a:off x="266884" y="6248401"/>
            <a:ext cx="10298412" cy="365125"/>
          </a:xfrm>
        </p:spPr>
        <p:txBody>
          <a:bodyPr/>
          <a:lstStyle/>
          <a:p>
            <a:fld id="{B54686CA-D09A-4E0D-A524-AEB185A28B7F}" type="datetime3">
              <a:rPr lang="en-US" smtClean="0">
                <a:solidFill>
                  <a:srgbClr val="073E87"/>
                </a:solidFill>
              </a:rPr>
              <a:pPr/>
              <a:t>19 January 2022</a:t>
            </a:fld>
            <a:endParaRPr lang="en-US" dirty="0">
              <a:solidFill>
                <a:srgbClr val="073E87"/>
              </a:solidFill>
            </a:endParaRPr>
          </a:p>
        </p:txBody>
      </p:sp>
      <p:sp>
        <p:nvSpPr>
          <p:cNvPr id="10" name="Content Placeholder 3">
            <a:extLst>
              <a:ext uri="{FF2B5EF4-FFF2-40B4-BE49-F238E27FC236}">
                <a16:creationId xmlns:a16="http://schemas.microsoft.com/office/drawing/2014/main" id="{1580F4E6-D917-44AE-864A-A0E77FC0B2C8}"/>
              </a:ext>
            </a:extLst>
          </p:cNvPr>
          <p:cNvSpPr>
            <a:spLocks noGrp="1"/>
          </p:cNvSpPr>
          <p:nvPr>
            <p:ph idx="1"/>
          </p:nvPr>
        </p:nvSpPr>
        <p:spPr>
          <a:xfrm>
            <a:off x="338043" y="1463751"/>
            <a:ext cx="11224285" cy="5149775"/>
          </a:xfrm>
        </p:spPr>
        <p:txBody>
          <a:bodyPr>
            <a:normAutofit/>
          </a:bodyPr>
          <a:lstStyle/>
          <a:p>
            <a:r>
              <a:rPr lang="en-US" b="1" dirty="0"/>
              <a:t>Airline commitment at 28Sep IATA/ATAG Forum: NZC by 2050, </a:t>
            </a:r>
            <a:r>
              <a:rPr lang="en-US" b="1" dirty="0">
                <a:solidFill>
                  <a:srgbClr val="C00000"/>
                </a:solidFill>
              </a:rPr>
              <a:t>with a focus on SAF</a:t>
            </a:r>
          </a:p>
          <a:p>
            <a:r>
              <a:rPr lang="en-US" b="1" dirty="0"/>
              <a:t>Further commitments to 10% SAF usage by 2030</a:t>
            </a:r>
          </a:p>
          <a:p>
            <a:pPr lvl="1"/>
            <a:r>
              <a:rPr lang="en-US" b="1" dirty="0"/>
              <a:t>A4A &amp; US Government Grand Challenge Announcement, 09Sep’21</a:t>
            </a:r>
          </a:p>
          <a:p>
            <a:pPr lvl="1">
              <a:spcBef>
                <a:spcPts val="0"/>
              </a:spcBef>
            </a:pPr>
            <a:r>
              <a:rPr lang="en-US" b="1" dirty="0"/>
              <a:t>60 companies in Clean Skies for Tomorrow program (IAG, </a:t>
            </a:r>
            <a:r>
              <a:rPr lang="en-US" b="1" dirty="0" err="1"/>
              <a:t>oneworld</a:t>
            </a:r>
            <a:r>
              <a:rPr lang="en-US" b="1" dirty="0"/>
              <a:t>, …), 22Sep’21</a:t>
            </a:r>
          </a:p>
          <a:p>
            <a:r>
              <a:rPr lang="en-US" b="1" dirty="0"/>
              <a:t>Business Aviation similar commitments at 12Oct’21 NBACE</a:t>
            </a:r>
          </a:p>
          <a:p>
            <a:r>
              <a:rPr lang="en-US" b="1" dirty="0"/>
              <a:t>Offtake committed for SAF production slates from first 7+ refineries, 5–15 years</a:t>
            </a:r>
          </a:p>
          <a:p>
            <a:r>
              <a:rPr lang="en-US" b="1" dirty="0"/>
              <a:t>CORSIA incorporates SAF, developing new Long-Term Goal in current CAEP Cycle</a:t>
            </a:r>
          </a:p>
          <a:p>
            <a:r>
              <a:rPr lang="en-US" b="1" dirty="0"/>
              <a:t>Countries now adopting additional targets and policy approaches for domestic SAF usage (RFS, LCFS, tax policy), including SAF blending mandates in the EU</a:t>
            </a:r>
          </a:p>
          <a:p>
            <a:r>
              <a:rPr lang="en-US" b="1" dirty="0"/>
              <a:t>Aviation also interested in carbon abatement via adjacent tech: </a:t>
            </a:r>
            <a:r>
              <a:rPr lang="en-US" b="1" dirty="0" err="1"/>
              <a:t>PtL</a:t>
            </a:r>
            <a:r>
              <a:rPr lang="en-US" b="1" dirty="0"/>
              <a:t>, BECCS, DACCS</a:t>
            </a:r>
          </a:p>
          <a:p>
            <a:r>
              <a:rPr lang="en-US" b="1" dirty="0"/>
              <a:t>OEMs and DOD continuing R&amp;D, evaluating acquisition options</a:t>
            </a:r>
          </a:p>
          <a:p>
            <a:endParaRPr lang="en-US" b="1" dirty="0"/>
          </a:p>
        </p:txBody>
      </p:sp>
      <p:sp>
        <p:nvSpPr>
          <p:cNvPr id="9" name="TextBox 8">
            <a:extLst>
              <a:ext uri="{FF2B5EF4-FFF2-40B4-BE49-F238E27FC236}">
                <a16:creationId xmlns:a16="http://schemas.microsoft.com/office/drawing/2014/main" id="{4B3EF44A-E5F0-47BF-A762-C014C37E7BD4}"/>
              </a:ext>
            </a:extLst>
          </p:cNvPr>
          <p:cNvSpPr txBox="1"/>
          <p:nvPr/>
        </p:nvSpPr>
        <p:spPr>
          <a:xfrm>
            <a:off x="8849989" y="1903814"/>
            <a:ext cx="3234919" cy="830997"/>
          </a:xfrm>
          <a:prstGeom prst="rect">
            <a:avLst/>
          </a:prstGeom>
          <a:noFill/>
        </p:spPr>
        <p:txBody>
          <a:bodyPr wrap="square">
            <a:spAutoFit/>
          </a:bodyPr>
          <a:lstStyle/>
          <a:p>
            <a:pPr marL="868680" lvl="3" indent="0">
              <a:buNone/>
            </a:pPr>
            <a:r>
              <a:rPr lang="en-US" sz="2400" b="1" dirty="0">
                <a:solidFill>
                  <a:srgbClr val="C00000"/>
                </a:solidFill>
              </a:rPr>
              <a:t>  3 B </a:t>
            </a:r>
            <a:r>
              <a:rPr lang="en-US" sz="2400" b="1" dirty="0" err="1">
                <a:solidFill>
                  <a:srgbClr val="C00000"/>
                </a:solidFill>
              </a:rPr>
              <a:t>gpy</a:t>
            </a:r>
            <a:r>
              <a:rPr lang="en-US" sz="2400" b="1" dirty="0">
                <a:solidFill>
                  <a:srgbClr val="C00000"/>
                </a:solidFill>
              </a:rPr>
              <a:t> by 2030</a:t>
            </a:r>
          </a:p>
          <a:p>
            <a:pPr marL="868680" lvl="3" indent="0">
              <a:buNone/>
            </a:pPr>
            <a:r>
              <a:rPr lang="en-US" sz="2400" b="1" dirty="0">
                <a:solidFill>
                  <a:srgbClr val="C00000"/>
                </a:solidFill>
              </a:rPr>
              <a:t>35 B </a:t>
            </a:r>
            <a:r>
              <a:rPr lang="en-US" sz="2400" b="1" dirty="0" err="1">
                <a:solidFill>
                  <a:srgbClr val="C00000"/>
                </a:solidFill>
              </a:rPr>
              <a:t>gpy</a:t>
            </a:r>
            <a:r>
              <a:rPr lang="en-US" sz="2400" b="1" dirty="0">
                <a:solidFill>
                  <a:srgbClr val="C00000"/>
                </a:solidFill>
              </a:rPr>
              <a:t> by 2050</a:t>
            </a:r>
          </a:p>
        </p:txBody>
      </p:sp>
      <p:cxnSp>
        <p:nvCxnSpPr>
          <p:cNvPr id="4" name="Straight Connector 3">
            <a:extLst>
              <a:ext uri="{FF2B5EF4-FFF2-40B4-BE49-F238E27FC236}">
                <a16:creationId xmlns:a16="http://schemas.microsoft.com/office/drawing/2014/main" id="{0A06FEFE-1C5C-44D1-A523-6820E67FEC0F}"/>
              </a:ext>
            </a:extLst>
          </p:cNvPr>
          <p:cNvCxnSpPr>
            <a:cxnSpLocks/>
          </p:cNvCxnSpPr>
          <p:nvPr/>
        </p:nvCxnSpPr>
        <p:spPr>
          <a:xfrm flipV="1">
            <a:off x="8972379" y="2371722"/>
            <a:ext cx="556409" cy="139877"/>
          </a:xfrm>
          <a:prstGeom prst="line">
            <a:avLst/>
          </a:prstGeom>
        </p:spPr>
        <p:style>
          <a:lnRef idx="1">
            <a:schemeClr val="accent1"/>
          </a:lnRef>
          <a:fillRef idx="0">
            <a:schemeClr val="accent1"/>
          </a:fillRef>
          <a:effectRef idx="0">
            <a:schemeClr val="accent1"/>
          </a:effectRef>
          <a:fontRef idx="minor">
            <a:schemeClr val="tx1"/>
          </a:fontRef>
        </p:style>
      </p:cxnSp>
      <p:sp>
        <p:nvSpPr>
          <p:cNvPr id="15" name="Left Brace 14">
            <a:extLst>
              <a:ext uri="{FF2B5EF4-FFF2-40B4-BE49-F238E27FC236}">
                <a16:creationId xmlns:a16="http://schemas.microsoft.com/office/drawing/2014/main" id="{D02A9A33-E9BA-4375-9FE4-B35E5038FEF0}"/>
              </a:ext>
            </a:extLst>
          </p:cNvPr>
          <p:cNvSpPr/>
          <p:nvPr/>
        </p:nvSpPr>
        <p:spPr>
          <a:xfrm>
            <a:off x="9596657" y="2016274"/>
            <a:ext cx="196779" cy="6814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33374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itle 1"/>
          <p:cNvSpPr>
            <a:spLocks noGrp="1"/>
          </p:cNvSpPr>
          <p:nvPr>
            <p:ph type="title"/>
          </p:nvPr>
        </p:nvSpPr>
        <p:spPr>
          <a:xfrm>
            <a:off x="336604" y="371496"/>
            <a:ext cx="11473105" cy="914863"/>
          </a:xfrm>
        </p:spPr>
        <p:txBody>
          <a:bodyPr>
            <a:noAutofit/>
          </a:bodyPr>
          <a:lstStyle/>
          <a:p>
            <a:pPr>
              <a:lnSpc>
                <a:spcPts val="3000"/>
              </a:lnSpc>
            </a:pPr>
            <a:r>
              <a:rPr lang="en-US" altLang="en-US" sz="4000" b="1" dirty="0"/>
              <a:t>Where we stand on U.S. SAF consumption</a:t>
            </a:r>
            <a:br>
              <a:rPr lang="en-US" altLang="en-US" sz="4000" b="1" dirty="0"/>
            </a:br>
            <a:r>
              <a:rPr lang="en-US" sz="3000" dirty="0">
                <a:solidFill>
                  <a:schemeClr val="tx2"/>
                </a:solidFill>
              </a:rPr>
              <a:t>Initiation underway, still early</a:t>
            </a:r>
            <a:endParaRPr lang="en-US" altLang="en-US" sz="3000" b="1" dirty="0"/>
          </a:p>
        </p:txBody>
      </p:sp>
      <p:sp>
        <p:nvSpPr>
          <p:cNvPr id="11268" name="Content Placeholder 2"/>
          <p:cNvSpPr>
            <a:spLocks noGrp="1"/>
          </p:cNvSpPr>
          <p:nvPr>
            <p:ph idx="1"/>
          </p:nvPr>
        </p:nvSpPr>
        <p:spPr>
          <a:xfrm>
            <a:off x="178518" y="1575765"/>
            <a:ext cx="4615732" cy="4433166"/>
          </a:xfrm>
          <a:noFill/>
        </p:spPr>
        <p:txBody>
          <a:bodyPr>
            <a:noAutofit/>
          </a:bodyPr>
          <a:lstStyle/>
          <a:p>
            <a:r>
              <a:rPr lang="en-US" altLang="en-US" sz="2200" b="1" dirty="0"/>
              <a:t>Five years of sustained commercial production and use </a:t>
            </a:r>
          </a:p>
          <a:p>
            <a:r>
              <a:rPr lang="en-US" altLang="en-US" sz="2200" b="1" dirty="0"/>
              <a:t>Commercial &amp; General Aviation engaged</a:t>
            </a:r>
          </a:p>
          <a:p>
            <a:r>
              <a:rPr lang="en-US" altLang="en-US" sz="2200" b="1" dirty="0"/>
              <a:t>Two facilities in operation, one in commissioning, several others in physical construction</a:t>
            </a:r>
          </a:p>
          <a:p>
            <a:r>
              <a:rPr lang="en-US" altLang="en-US" sz="2200" b="1" dirty="0"/>
              <a:t>Cost delta still a challenge, with policies favoring renewable diesel</a:t>
            </a:r>
          </a:p>
          <a:p>
            <a:r>
              <a:rPr lang="en-US" altLang="en-US" sz="2200" b="1" dirty="0"/>
              <a:t>Worldwide: 6 entities produced SAF in 2021 – Finland’s Neste the market leader – some being imported to CA airports</a:t>
            </a:r>
          </a:p>
        </p:txBody>
      </p:sp>
      <p:sp>
        <p:nvSpPr>
          <p:cNvPr id="11275" name="Rectangle 17"/>
          <p:cNvSpPr>
            <a:spLocks noChangeArrowheads="1"/>
          </p:cNvSpPr>
          <p:nvPr/>
        </p:nvSpPr>
        <p:spPr bwMode="auto">
          <a:xfrm>
            <a:off x="7451813" y="5520396"/>
            <a:ext cx="14287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marL="0" marR="0" lvl="0" indent="0" algn="r" defTabSz="685800" rtl="0" eaLnBrk="1" fontAlgn="auto" latinLnBrk="0" hangingPunct="1">
              <a:lnSpc>
                <a:spcPct val="100000"/>
              </a:lnSpc>
              <a:spcBef>
                <a:spcPct val="0"/>
              </a:spcBef>
              <a:spcAft>
                <a:spcPts val="0"/>
              </a:spcAft>
              <a:buClrTx/>
              <a:buSzTx/>
              <a:buFontTx/>
              <a:buNone/>
              <a:tabLst/>
              <a:defRPr/>
            </a:pPr>
            <a:fld id="{7C19FE6E-2CBD-4EDC-A955-E3F7AF918A69}" type="slidenum">
              <a:rPr kumimoji="0" lang="en-US" altLang="en-US" sz="900" b="1" i="0" u="none" strike="noStrike" kern="1200" cap="none" spc="0" normalizeH="0" baseline="0" noProof="0">
                <a:ln>
                  <a:noFill/>
                </a:ln>
                <a:solidFill>
                  <a:srgbClr val="FFFFFF"/>
                </a:solidFill>
                <a:effectLst/>
                <a:uLnTx/>
                <a:uFillTx/>
                <a:latin typeface="Arial" panose="020B0604020202020204" pitchFamily="34" charset="0"/>
                <a:ea typeface="+mn-ea"/>
                <a:cs typeface="+mn-cs"/>
              </a:rPr>
              <a:pPr marL="0" marR="0" lvl="0" indent="0" algn="r" defTabSz="685800" rtl="0" eaLnBrk="1" fontAlgn="auto" latinLnBrk="0" hangingPunct="1">
                <a:lnSpc>
                  <a:spcPct val="100000"/>
                </a:lnSpc>
                <a:spcBef>
                  <a:spcPct val="0"/>
                </a:spcBef>
                <a:spcAft>
                  <a:spcPts val="0"/>
                </a:spcAft>
                <a:buClrTx/>
                <a:buSzTx/>
                <a:buFontTx/>
                <a:buNone/>
                <a:tabLst/>
                <a:defRPr/>
              </a:pPr>
              <a:t>7</a:t>
            </a:fld>
            <a:endParaRPr kumimoji="0" lang="en-US" altLang="en-US" sz="90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extBox 1"/>
          <p:cNvSpPr txBox="1"/>
          <p:nvPr/>
        </p:nvSpPr>
        <p:spPr bwMode="auto">
          <a:xfrm>
            <a:off x="5087007" y="5139559"/>
            <a:ext cx="6873765"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ndara"/>
                <a:ea typeface="+mn-ea"/>
                <a:cs typeface="+mn-cs"/>
              </a:rPr>
              <a:t>Credit: FAA</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ndara"/>
                <a:ea typeface="+mn-ea"/>
                <a:cs typeface="+mn-cs"/>
              </a:rPr>
              <a:t>*Reflects voluntarily reported data on use by U.S. airlines, U.S. government, manufacturers, other fuel users, and foreign carriers uplifting at U.S. airports.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1400" b="0" i="0" u="none" strike="noStrike" kern="1200" cap="none" spc="0" normalizeH="0" baseline="0" noProof="0" dirty="0">
                <a:ln>
                  <a:noFill/>
                </a:ln>
                <a:solidFill>
                  <a:prstClr val="black"/>
                </a:solidFill>
                <a:effectLst/>
                <a:uLnTx/>
                <a:uFillTx/>
                <a:latin typeface="Candara"/>
                <a:ea typeface="+mn-ea"/>
                <a:cs typeface="+mn-cs"/>
              </a:rPr>
              <a:t>^2017-2021 calculation includes reported EPA RFS2 RINs for jet fuel.</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ndara"/>
                <a:ea typeface="+mn-ea"/>
                <a:cs typeface="+mn-cs"/>
              </a:rPr>
              <a:t>2021 data as of Feb 2021</a:t>
            </a:r>
            <a:endParaRPr kumimoji="0" lang="en-US" sz="2400" b="0" i="0" u="none" strike="noStrike" kern="1200" cap="none" spc="0" normalizeH="0" baseline="0" noProof="0" dirty="0">
              <a:ln>
                <a:noFill/>
              </a:ln>
              <a:solidFill>
                <a:prstClr val="black"/>
              </a:solidFill>
              <a:effectLst/>
              <a:uLnTx/>
              <a:uFillTx/>
              <a:latin typeface="Candara"/>
              <a:ea typeface="+mn-ea"/>
              <a:cs typeface="+mn-cs"/>
            </a:endParaRPr>
          </a:p>
        </p:txBody>
      </p:sp>
      <p:sp>
        <p:nvSpPr>
          <p:cNvPr id="11279" name="TextBox 1"/>
          <p:cNvSpPr txBox="1">
            <a:spLocks noChangeArrowheads="1"/>
          </p:cNvSpPr>
          <p:nvPr/>
        </p:nvSpPr>
        <p:spPr bwMode="auto">
          <a:xfrm rot="16200000">
            <a:off x="3490345" y="3183527"/>
            <a:ext cx="300595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2800" b="1">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defRPr>
            </a:lvl9pPr>
          </a:lstStyle>
          <a:p>
            <a:pPr marL="0" marR="0" lvl="0" indent="0" algn="ctr" defTabSz="685800" rtl="0" eaLnBrk="1" fontAlgn="auto" latinLnBrk="0" hangingPunct="1">
              <a:lnSpc>
                <a:spcPct val="100000"/>
              </a:lnSpc>
              <a:spcBef>
                <a:spcPct val="0"/>
              </a:spcBef>
              <a:spcAft>
                <a:spcPts val="0"/>
              </a:spcAft>
              <a:buClrTx/>
              <a:buSzTx/>
              <a:buFontTx/>
              <a:buNone/>
              <a:tabLst/>
              <a:defRPr/>
            </a:pPr>
            <a:r>
              <a:rPr kumimoji="0" lang="en-US" alt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Neat million gallons/year</a:t>
            </a:r>
            <a:endParaRPr kumimoji="0" lang="en-US" altLang="en-US" sz="1600" b="1" i="0" u="none" strike="noStrike" kern="1200" cap="none" spc="0" normalizeH="0" baseline="30000" noProof="0" dirty="0">
              <a:ln>
                <a:noFill/>
              </a:ln>
              <a:solidFill>
                <a:srgbClr val="000000"/>
              </a:solidFill>
              <a:effectLst/>
              <a:uLnTx/>
              <a:uFillTx/>
              <a:latin typeface="Arial" panose="020B0604020202020204" pitchFamily="34" charset="0"/>
              <a:ea typeface="+mn-ea"/>
              <a:cs typeface="+mn-cs"/>
            </a:endParaRPr>
          </a:p>
        </p:txBody>
      </p:sp>
      <p:sp>
        <p:nvSpPr>
          <p:cNvPr id="10" name="Date Placeholder 2">
            <a:extLst>
              <a:ext uri="{FF2B5EF4-FFF2-40B4-BE49-F238E27FC236}">
                <a16:creationId xmlns:a16="http://schemas.microsoft.com/office/drawing/2014/main" id="{43E8FFC0-0575-4802-8DCF-904912344B8F}"/>
              </a:ext>
            </a:extLst>
          </p:cNvPr>
          <p:cNvSpPr txBox="1">
            <a:spLocks/>
          </p:cNvSpPr>
          <p:nvPr/>
        </p:nvSpPr>
        <p:spPr>
          <a:xfrm>
            <a:off x="266884" y="6248401"/>
            <a:ext cx="5048920"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B54686CA-D09A-4E0D-A524-AEB185A28B7F}" type="datetime3">
              <a:rPr kumimoji="0" lang="en-US" sz="1000" b="0" i="0" u="none" strike="noStrike" kern="1200" cap="none" spc="0" normalizeH="0" baseline="0" noProof="0" smtClean="0">
                <a:ln>
                  <a:noFill/>
                </a:ln>
                <a:solidFill>
                  <a:srgbClr val="073E87"/>
                </a:solidFill>
                <a:effectLst/>
                <a:uLnTx/>
                <a:uFillTx/>
                <a:latin typeface="Candar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 January 2022</a:t>
            </a:fld>
            <a:endParaRPr kumimoji="0" lang="en-US" sz="1000" b="0" i="0" u="none" strike="noStrike" kern="1200" cap="none" spc="0" normalizeH="0" baseline="0" noProof="0" dirty="0">
              <a:ln>
                <a:noFill/>
              </a:ln>
              <a:solidFill>
                <a:srgbClr val="073E87"/>
              </a:solidFill>
              <a:effectLst/>
              <a:uLnTx/>
              <a:uFillTx/>
              <a:latin typeface="Candara"/>
              <a:ea typeface="+mn-ea"/>
              <a:cs typeface="+mn-cs"/>
            </a:endParaRPr>
          </a:p>
        </p:txBody>
      </p:sp>
      <p:sp>
        <p:nvSpPr>
          <p:cNvPr id="11" name="Slide Number Placeholder 3">
            <a:extLst>
              <a:ext uri="{FF2B5EF4-FFF2-40B4-BE49-F238E27FC236}">
                <a16:creationId xmlns:a16="http://schemas.microsoft.com/office/drawing/2014/main" id="{B15E8EAC-C505-4D67-A41E-AEA9A7F90A51}"/>
              </a:ext>
            </a:extLst>
          </p:cNvPr>
          <p:cNvSpPr>
            <a:spLocks noGrp="1"/>
          </p:cNvSpPr>
          <p:nvPr>
            <p:ph type="sldNum" sz="quarter" idx="12"/>
          </p:nvPr>
        </p:nvSpPr>
        <p:spPr>
          <a:xfrm>
            <a:off x="5321451" y="6250164"/>
            <a:ext cx="1549101"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693B2A1-A12A-4A0A-B1E2-43FEC22D2202}" type="slidenum">
              <a:rPr kumimoji="0" lang="en-US" sz="1000" b="0" i="0" u="none" strike="noStrike" kern="1200" cap="none" spc="0" normalizeH="0" baseline="0" noProof="0" smtClean="0">
                <a:ln>
                  <a:noFill/>
                </a:ln>
                <a:solidFill>
                  <a:srgbClr val="073E87"/>
                </a:solidFill>
                <a:effectLst/>
                <a:uLnTx/>
                <a:uFillTx/>
                <a:latin typeface="Candara"/>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dirty="0">
              <a:ln>
                <a:noFill/>
              </a:ln>
              <a:solidFill>
                <a:srgbClr val="073E87"/>
              </a:solidFill>
              <a:effectLst/>
              <a:uLnTx/>
              <a:uFillTx/>
              <a:latin typeface="Candara"/>
              <a:ea typeface="+mn-ea"/>
              <a:cs typeface="+mn-cs"/>
            </a:endParaRPr>
          </a:p>
        </p:txBody>
      </p:sp>
      <p:graphicFrame>
        <p:nvGraphicFramePr>
          <p:cNvPr id="12" name="Chart 11">
            <a:extLst>
              <a:ext uri="{FF2B5EF4-FFF2-40B4-BE49-F238E27FC236}">
                <a16:creationId xmlns:a16="http://schemas.microsoft.com/office/drawing/2014/main" id="{84FD88F6-42F9-4015-B925-2DEEBFDE15B6}"/>
              </a:ext>
            </a:extLst>
          </p:cNvPr>
          <p:cNvGraphicFramePr>
            <a:graphicFrameLocks/>
          </p:cNvGraphicFramePr>
          <p:nvPr>
            <p:extLst>
              <p:ext uri="{D42A27DB-BD31-4B8C-83A1-F6EECF244321}">
                <p14:modId xmlns:p14="http://schemas.microsoft.com/office/powerpoint/2010/main" val="2835066723"/>
              </p:ext>
            </p:extLst>
          </p:nvPr>
        </p:nvGraphicFramePr>
        <p:xfrm>
          <a:off x="5244651" y="1387362"/>
          <a:ext cx="6831724" cy="407801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20F04CC-3B9D-4134-A1F2-D0BCBF0AC24F}"/>
              </a:ext>
            </a:extLst>
          </p:cNvPr>
          <p:cNvSpPr txBox="1"/>
          <p:nvPr/>
        </p:nvSpPr>
        <p:spPr>
          <a:xfrm>
            <a:off x="6073156" y="3973218"/>
            <a:ext cx="2385847" cy="307777"/>
          </a:xfrm>
          <a:prstGeom prst="rect">
            <a:avLst/>
          </a:prstGeom>
          <a:solidFill>
            <a:schemeClr val="accent5">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ndara"/>
                <a:ea typeface="+mn-ea"/>
                <a:cs typeface="+mn-cs"/>
              </a:rPr>
              <a:t>SPK research &amp; qualification</a:t>
            </a:r>
          </a:p>
        </p:txBody>
      </p:sp>
      <p:sp>
        <p:nvSpPr>
          <p:cNvPr id="14" name="TextBox 13">
            <a:extLst>
              <a:ext uri="{FF2B5EF4-FFF2-40B4-BE49-F238E27FC236}">
                <a16:creationId xmlns:a16="http://schemas.microsoft.com/office/drawing/2014/main" id="{6C634911-2686-4E4E-80F2-05EDE7FF7AAD}"/>
              </a:ext>
            </a:extLst>
          </p:cNvPr>
          <p:cNvSpPr txBox="1"/>
          <p:nvPr/>
        </p:nvSpPr>
        <p:spPr>
          <a:xfrm>
            <a:off x="8224625" y="3346302"/>
            <a:ext cx="1577676" cy="523220"/>
          </a:xfrm>
          <a:prstGeom prst="rect">
            <a:avLst/>
          </a:prstGeom>
          <a:solidFill>
            <a:schemeClr val="accent1">
              <a:lumMod val="20000"/>
              <a:lumOff val="80000"/>
            </a:schemeClr>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ndara"/>
                <a:ea typeface="+mn-ea"/>
                <a:cs typeface="+mn-cs"/>
              </a:rPr>
              <a:t>Flt demos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ndara"/>
                <a:ea typeface="+mn-ea"/>
                <a:cs typeface="+mn-cs"/>
              </a:rPr>
              <a:t>plant construction</a:t>
            </a:r>
          </a:p>
        </p:txBody>
      </p:sp>
      <p:sp>
        <p:nvSpPr>
          <p:cNvPr id="4" name="TextBox 3">
            <a:extLst>
              <a:ext uri="{FF2B5EF4-FFF2-40B4-BE49-F238E27FC236}">
                <a16:creationId xmlns:a16="http://schemas.microsoft.com/office/drawing/2014/main" id="{7B7D3F0D-3991-4F93-9B4C-0874A78400B4}"/>
              </a:ext>
            </a:extLst>
          </p:cNvPr>
          <p:cNvSpPr txBox="1"/>
          <p:nvPr/>
        </p:nvSpPr>
        <p:spPr>
          <a:xfrm>
            <a:off x="11414545" y="2254538"/>
            <a:ext cx="620693" cy="402290"/>
          </a:xfrm>
          <a:prstGeom prst="rect">
            <a:avLst/>
          </a:prstGeom>
          <a:noFill/>
        </p:spPr>
        <p:txBody>
          <a:bodyPr wrap="square"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ndara"/>
                <a:ea typeface="+mn-ea"/>
                <a:cs typeface="+mn-cs"/>
              </a:rPr>
              <a:t>Thru Nov</a:t>
            </a:r>
          </a:p>
        </p:txBody>
      </p:sp>
      <p:sp>
        <p:nvSpPr>
          <p:cNvPr id="15" name="TextBox 14">
            <a:extLst>
              <a:ext uri="{FF2B5EF4-FFF2-40B4-BE49-F238E27FC236}">
                <a16:creationId xmlns:a16="http://schemas.microsoft.com/office/drawing/2014/main" id="{28F524BE-6758-4735-8AB0-80193EF5B08D}"/>
              </a:ext>
            </a:extLst>
          </p:cNvPr>
          <p:cNvSpPr txBox="1"/>
          <p:nvPr/>
        </p:nvSpPr>
        <p:spPr>
          <a:xfrm>
            <a:off x="9512284" y="2718147"/>
            <a:ext cx="2448487" cy="523220"/>
          </a:xfrm>
          <a:prstGeom prst="rect">
            <a:avLst/>
          </a:prstGeom>
          <a:solidFill>
            <a:schemeClr val="accent3">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ndara"/>
                <a:ea typeface="+mn-ea"/>
                <a:cs typeface="+mn-cs"/>
              </a:rPr>
              <a:t>SPK production expansion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ndara"/>
                <a:ea typeface="+mn-ea"/>
                <a:cs typeface="+mn-cs"/>
              </a:rPr>
              <a:t>Other pathway qualification</a:t>
            </a:r>
          </a:p>
        </p:txBody>
      </p:sp>
      <p:sp>
        <p:nvSpPr>
          <p:cNvPr id="16" name="TextBox 15">
            <a:extLst>
              <a:ext uri="{FF2B5EF4-FFF2-40B4-BE49-F238E27FC236}">
                <a16:creationId xmlns:a16="http://schemas.microsoft.com/office/drawing/2014/main" id="{9217BE08-7389-4768-B2C9-FB29EB3ECA8A}"/>
              </a:ext>
            </a:extLst>
          </p:cNvPr>
          <p:cNvSpPr txBox="1"/>
          <p:nvPr/>
        </p:nvSpPr>
        <p:spPr>
          <a:xfrm>
            <a:off x="11414545" y="1988450"/>
            <a:ext cx="620693" cy="248401"/>
          </a:xfrm>
          <a:prstGeom prst="rect">
            <a:avLst/>
          </a:prstGeom>
          <a:noFill/>
        </p:spPr>
        <p:txBody>
          <a:bodyPr wrap="square" rtlCol="0">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ndara"/>
                <a:ea typeface="+mn-ea"/>
                <a:cs typeface="+mn-cs"/>
              </a:rPr>
              <a:t>4.71 M</a:t>
            </a:r>
          </a:p>
        </p:txBody>
      </p:sp>
    </p:spTree>
    <p:extLst>
      <p:ext uri="{BB962C8B-B14F-4D97-AF65-F5344CB8AC3E}">
        <p14:creationId xmlns:p14="http://schemas.microsoft.com/office/powerpoint/2010/main" val="13212750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70DFBFF3-FC5B-441A-854B-8C49F2B3A7B6}"/>
              </a:ext>
            </a:extLst>
          </p:cNvPr>
          <p:cNvGraphicFramePr>
            <a:graphicFrameLocks noGrp="1"/>
          </p:cNvGraphicFramePr>
          <p:nvPr>
            <p:ph idx="1"/>
          </p:nvPr>
        </p:nvGraphicFramePr>
        <p:xfrm>
          <a:off x="309913" y="1056441"/>
          <a:ext cx="11086916" cy="4860290"/>
        </p:xfrm>
        <a:graphic>
          <a:graphicData uri="http://schemas.openxmlformats.org/drawingml/2006/chart">
            <c:chart xmlns:c="http://schemas.openxmlformats.org/drawingml/2006/chart" xmlns:r="http://schemas.openxmlformats.org/officeDocument/2006/relationships" r:id="rId3"/>
          </a:graphicData>
        </a:graphic>
      </p:graphicFrame>
      <p:sp>
        <p:nvSpPr>
          <p:cNvPr id="37" name="Oval 36">
            <a:extLst>
              <a:ext uri="{FF2B5EF4-FFF2-40B4-BE49-F238E27FC236}">
                <a16:creationId xmlns:a16="http://schemas.microsoft.com/office/drawing/2014/main" id="{7AA3EBE7-5525-45FD-B68B-B9158195A54F}"/>
              </a:ext>
            </a:extLst>
          </p:cNvPr>
          <p:cNvSpPr/>
          <p:nvPr/>
        </p:nvSpPr>
        <p:spPr>
          <a:xfrm>
            <a:off x="4691707" y="2756443"/>
            <a:ext cx="6619023" cy="2600748"/>
          </a:xfrm>
          <a:prstGeom prst="ellipse">
            <a:avLst/>
          </a:prstGeom>
          <a:solidFill>
            <a:schemeClr val="bg1"/>
          </a:solid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a:extLst>
              <a:ext uri="{FF2B5EF4-FFF2-40B4-BE49-F238E27FC236}">
                <a16:creationId xmlns:a16="http://schemas.microsoft.com/office/drawing/2014/main" id="{6A925A6F-E067-46BD-A0F2-3C014AB2F207}"/>
              </a:ext>
            </a:extLst>
          </p:cNvPr>
          <p:cNvSpPr>
            <a:spLocks noGrp="1"/>
          </p:cNvSpPr>
          <p:nvPr>
            <p:ph type="dt" sz="half" idx="10"/>
          </p:nvPr>
        </p:nvSpPr>
        <p:spPr/>
        <p:txBody>
          <a:bodyPr/>
          <a:lstStyle/>
          <a:p>
            <a:fld id="{B54686CA-D09A-4E0D-A524-AEB185A28B7F}" type="datetime3">
              <a:rPr lang="en-US" smtClean="0"/>
              <a:t>19 January 2022</a:t>
            </a:fld>
            <a:endParaRPr lang="en-US" dirty="0"/>
          </a:p>
        </p:txBody>
      </p:sp>
      <p:sp>
        <p:nvSpPr>
          <p:cNvPr id="5" name="Title 4">
            <a:extLst>
              <a:ext uri="{FF2B5EF4-FFF2-40B4-BE49-F238E27FC236}">
                <a16:creationId xmlns:a16="http://schemas.microsoft.com/office/drawing/2014/main" id="{C15B8529-6CF3-4C14-AE96-6AC9CA2FE5D4}"/>
              </a:ext>
            </a:extLst>
          </p:cNvPr>
          <p:cNvSpPr>
            <a:spLocks noGrp="1"/>
          </p:cNvSpPr>
          <p:nvPr>
            <p:ph type="title"/>
          </p:nvPr>
        </p:nvSpPr>
        <p:spPr>
          <a:xfrm>
            <a:off x="317204" y="349045"/>
            <a:ext cx="11457039" cy="999269"/>
          </a:xfrm>
        </p:spPr>
        <p:txBody>
          <a:bodyPr>
            <a:normAutofit/>
          </a:bodyPr>
          <a:lstStyle/>
          <a:p>
            <a:pPr>
              <a:lnSpc>
                <a:spcPts val="3000"/>
              </a:lnSpc>
            </a:pPr>
            <a:r>
              <a:rPr lang="en-US" dirty="0"/>
              <a:t>U.S. SAF production capacity forecast</a:t>
            </a:r>
            <a:br>
              <a:rPr lang="en-US" dirty="0"/>
            </a:br>
            <a:r>
              <a:rPr lang="en-US" sz="3100" dirty="0">
                <a:solidFill>
                  <a:schemeClr val="tx2"/>
                </a:solidFill>
              </a:rPr>
              <a:t>Announced intentions, neat*</a:t>
            </a:r>
          </a:p>
        </p:txBody>
      </p:sp>
      <p:sp>
        <p:nvSpPr>
          <p:cNvPr id="11" name="TextBox 10">
            <a:extLst>
              <a:ext uri="{FF2B5EF4-FFF2-40B4-BE49-F238E27FC236}">
                <a16:creationId xmlns:a16="http://schemas.microsoft.com/office/drawing/2014/main" id="{2C3EA2D4-3128-4EB0-AFB5-A620BE388A92}"/>
              </a:ext>
            </a:extLst>
          </p:cNvPr>
          <p:cNvSpPr txBox="1"/>
          <p:nvPr/>
        </p:nvSpPr>
        <p:spPr>
          <a:xfrm>
            <a:off x="1070149" y="2241409"/>
            <a:ext cx="1289716" cy="396560"/>
          </a:xfrm>
          <a:prstGeom prst="rect">
            <a:avLst/>
          </a:prstGeom>
          <a:noFill/>
        </p:spPr>
        <p:txBody>
          <a:bodyPr wrap="square" tIns="90000" bIns="90000" rtlCol="0">
            <a:spAutoFit/>
          </a:bodyPr>
          <a:lstStyle/>
          <a:p>
            <a:pPr algn="r">
              <a:lnSpc>
                <a:spcPts val="1600"/>
              </a:lnSpc>
            </a:pPr>
            <a:r>
              <a:rPr lang="en-US" sz="1600" b="1" dirty="0">
                <a:solidFill>
                  <a:schemeClr val="accent2">
                    <a:lumMod val="50000"/>
                  </a:schemeClr>
                </a:solidFill>
              </a:rPr>
              <a:t>Paramount</a:t>
            </a:r>
          </a:p>
        </p:txBody>
      </p:sp>
      <p:pic>
        <p:nvPicPr>
          <p:cNvPr id="13" name="Picture 4">
            <a:extLst>
              <a:ext uri="{FF2B5EF4-FFF2-40B4-BE49-F238E27FC236}">
                <a16:creationId xmlns:a16="http://schemas.microsoft.com/office/drawing/2014/main" id="{7C134458-0C3D-4AE6-B061-4A265081A6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73" y="2743154"/>
            <a:ext cx="925128" cy="280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4">
            <a:extLst>
              <a:ext uri="{FF2B5EF4-FFF2-40B4-BE49-F238E27FC236}">
                <a16:creationId xmlns:a16="http://schemas.microsoft.com/office/drawing/2014/main" id="{2BE2D8CC-EF31-4F01-B548-1DB23B477D90}"/>
              </a:ext>
            </a:extLst>
          </p:cNvPr>
          <p:cNvPicPr>
            <a:picLocks noChangeAspect="1"/>
          </p:cNvPicPr>
          <p:nvPr/>
        </p:nvPicPr>
        <p:blipFill rotWithShape="1">
          <a:blip r:embed="rId5"/>
          <a:srcRect l="1" t="31624" r="-3" b="25849"/>
          <a:stretch/>
        </p:blipFill>
        <p:spPr>
          <a:xfrm>
            <a:off x="2699367" y="1967404"/>
            <a:ext cx="979535" cy="416552"/>
          </a:xfrm>
          <a:prstGeom prst="rect">
            <a:avLst/>
          </a:prstGeom>
        </p:spPr>
      </p:pic>
      <p:sp>
        <p:nvSpPr>
          <p:cNvPr id="17" name="TextBox 16">
            <a:extLst>
              <a:ext uri="{FF2B5EF4-FFF2-40B4-BE49-F238E27FC236}">
                <a16:creationId xmlns:a16="http://schemas.microsoft.com/office/drawing/2014/main" id="{385286B1-A917-4157-8CFA-8867FE7F849D}"/>
              </a:ext>
            </a:extLst>
          </p:cNvPr>
          <p:cNvSpPr txBox="1"/>
          <p:nvPr/>
        </p:nvSpPr>
        <p:spPr>
          <a:xfrm>
            <a:off x="1297264" y="5049968"/>
            <a:ext cx="886781" cy="369332"/>
          </a:xfrm>
          <a:prstGeom prst="rect">
            <a:avLst/>
          </a:prstGeom>
          <a:noFill/>
        </p:spPr>
        <p:txBody>
          <a:bodyPr wrap="none" rtlCol="0">
            <a:spAutoFit/>
          </a:bodyPr>
          <a:lstStyle/>
          <a:p>
            <a:r>
              <a:rPr lang="en-US" b="1" dirty="0"/>
              <a:t>~25+ M</a:t>
            </a:r>
          </a:p>
        </p:txBody>
      </p:sp>
      <p:sp>
        <p:nvSpPr>
          <p:cNvPr id="18" name="TextBox 17">
            <a:extLst>
              <a:ext uri="{FF2B5EF4-FFF2-40B4-BE49-F238E27FC236}">
                <a16:creationId xmlns:a16="http://schemas.microsoft.com/office/drawing/2014/main" id="{50BBF7D8-4F3D-463E-B893-50443744923A}"/>
              </a:ext>
            </a:extLst>
          </p:cNvPr>
          <p:cNvSpPr txBox="1"/>
          <p:nvPr/>
        </p:nvSpPr>
        <p:spPr>
          <a:xfrm>
            <a:off x="2974457" y="5049968"/>
            <a:ext cx="907621" cy="369332"/>
          </a:xfrm>
          <a:prstGeom prst="rect">
            <a:avLst/>
          </a:prstGeom>
          <a:noFill/>
        </p:spPr>
        <p:txBody>
          <a:bodyPr wrap="none" rtlCol="0">
            <a:spAutoFit/>
          </a:bodyPr>
          <a:lstStyle/>
          <a:p>
            <a:r>
              <a:rPr lang="en-US" b="1" dirty="0"/>
              <a:t>~200 M</a:t>
            </a:r>
          </a:p>
        </p:txBody>
      </p:sp>
      <p:sp>
        <p:nvSpPr>
          <p:cNvPr id="19" name="TextBox 18">
            <a:extLst>
              <a:ext uri="{FF2B5EF4-FFF2-40B4-BE49-F238E27FC236}">
                <a16:creationId xmlns:a16="http://schemas.microsoft.com/office/drawing/2014/main" id="{E9152C25-9DB5-4701-A791-879ECD12D681}"/>
              </a:ext>
            </a:extLst>
          </p:cNvPr>
          <p:cNvSpPr txBox="1"/>
          <p:nvPr/>
        </p:nvSpPr>
        <p:spPr>
          <a:xfrm>
            <a:off x="4738041" y="5049968"/>
            <a:ext cx="1010213" cy="369332"/>
          </a:xfrm>
          <a:prstGeom prst="rect">
            <a:avLst/>
          </a:prstGeom>
          <a:noFill/>
        </p:spPr>
        <p:txBody>
          <a:bodyPr wrap="none" rtlCol="0">
            <a:spAutoFit/>
          </a:bodyPr>
          <a:lstStyle/>
          <a:p>
            <a:r>
              <a:rPr lang="en-US" b="1" dirty="0"/>
              <a:t>~250+ M</a:t>
            </a:r>
          </a:p>
        </p:txBody>
      </p:sp>
      <p:sp>
        <p:nvSpPr>
          <p:cNvPr id="24" name="TextBox 23">
            <a:extLst>
              <a:ext uri="{FF2B5EF4-FFF2-40B4-BE49-F238E27FC236}">
                <a16:creationId xmlns:a16="http://schemas.microsoft.com/office/drawing/2014/main" id="{1A4BDD31-A653-42EB-8CEC-B671A19DF9ED}"/>
              </a:ext>
            </a:extLst>
          </p:cNvPr>
          <p:cNvSpPr txBox="1"/>
          <p:nvPr/>
        </p:nvSpPr>
        <p:spPr>
          <a:xfrm>
            <a:off x="3292525" y="2230734"/>
            <a:ext cx="893193" cy="389763"/>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Sierra  7</a:t>
            </a:r>
          </a:p>
        </p:txBody>
      </p:sp>
      <p:sp>
        <p:nvSpPr>
          <p:cNvPr id="25" name="TextBox 24">
            <a:extLst>
              <a:ext uri="{FF2B5EF4-FFF2-40B4-BE49-F238E27FC236}">
                <a16:creationId xmlns:a16="http://schemas.microsoft.com/office/drawing/2014/main" id="{4ACA6CC6-8198-46F0-9ADB-171C60396CD3}"/>
              </a:ext>
            </a:extLst>
          </p:cNvPr>
          <p:cNvSpPr txBox="1"/>
          <p:nvPr/>
        </p:nvSpPr>
        <p:spPr>
          <a:xfrm>
            <a:off x="1472581" y="2866938"/>
            <a:ext cx="887284" cy="438238"/>
          </a:xfrm>
          <a:prstGeom prst="rect">
            <a:avLst/>
          </a:prstGeom>
          <a:noFill/>
        </p:spPr>
        <p:txBody>
          <a:bodyPr wrap="square" tIns="90000" bIns="90000" rtlCol="0">
            <a:spAutoFit/>
          </a:bodyPr>
          <a:lstStyle/>
          <a:p>
            <a:pPr algn="r">
              <a:lnSpc>
                <a:spcPts val="2000"/>
              </a:lnSpc>
            </a:pPr>
            <a:r>
              <a:rPr lang="en-US" sz="1600" b="1" dirty="0">
                <a:solidFill>
                  <a:schemeClr val="accent2">
                    <a:lumMod val="50000"/>
                  </a:schemeClr>
                </a:solidFill>
              </a:rPr>
              <a:t>Silsbee</a:t>
            </a:r>
          </a:p>
        </p:txBody>
      </p:sp>
      <p:sp>
        <p:nvSpPr>
          <p:cNvPr id="29" name="TextBox 28">
            <a:extLst>
              <a:ext uri="{FF2B5EF4-FFF2-40B4-BE49-F238E27FC236}">
                <a16:creationId xmlns:a16="http://schemas.microsoft.com/office/drawing/2014/main" id="{ADF8787B-E186-4DF6-9DED-80729E604478}"/>
              </a:ext>
            </a:extLst>
          </p:cNvPr>
          <p:cNvSpPr txBox="1"/>
          <p:nvPr/>
        </p:nvSpPr>
        <p:spPr>
          <a:xfrm>
            <a:off x="8156775" y="2370895"/>
            <a:ext cx="1311578" cy="389763"/>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N. Am. #2  30</a:t>
            </a:r>
          </a:p>
        </p:txBody>
      </p:sp>
      <p:pic>
        <p:nvPicPr>
          <p:cNvPr id="42" name="Picture 41">
            <a:extLst>
              <a:ext uri="{FF2B5EF4-FFF2-40B4-BE49-F238E27FC236}">
                <a16:creationId xmlns:a16="http://schemas.microsoft.com/office/drawing/2014/main" id="{A1C5C801-7244-40D6-801E-571F29B21193}"/>
              </a:ext>
            </a:extLst>
          </p:cNvPr>
          <p:cNvPicPr>
            <a:picLocks noChangeAspect="1"/>
          </p:cNvPicPr>
          <p:nvPr/>
        </p:nvPicPr>
        <p:blipFill rotWithShape="1">
          <a:blip r:embed="rId6"/>
          <a:srcRect l="1054" t="21197" r="66312" b="20985"/>
          <a:stretch/>
        </p:blipFill>
        <p:spPr>
          <a:xfrm>
            <a:off x="8271372" y="3007613"/>
            <a:ext cx="1371140" cy="261217"/>
          </a:xfrm>
          <a:prstGeom prst="rect">
            <a:avLst/>
          </a:prstGeom>
        </p:spPr>
      </p:pic>
      <p:sp>
        <p:nvSpPr>
          <p:cNvPr id="44" name="TextBox 43">
            <a:extLst>
              <a:ext uri="{FF2B5EF4-FFF2-40B4-BE49-F238E27FC236}">
                <a16:creationId xmlns:a16="http://schemas.microsoft.com/office/drawing/2014/main" id="{E144BFF3-467F-49A2-B92C-84B5A3CD0485}"/>
              </a:ext>
            </a:extLst>
          </p:cNvPr>
          <p:cNvSpPr txBox="1"/>
          <p:nvPr/>
        </p:nvSpPr>
        <p:spPr>
          <a:xfrm>
            <a:off x="9105580" y="3186718"/>
            <a:ext cx="845104" cy="389763"/>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Iowa 18</a:t>
            </a:r>
          </a:p>
        </p:txBody>
      </p:sp>
      <p:sp>
        <p:nvSpPr>
          <p:cNvPr id="45" name="TextBox 44">
            <a:extLst>
              <a:ext uri="{FF2B5EF4-FFF2-40B4-BE49-F238E27FC236}">
                <a16:creationId xmlns:a16="http://schemas.microsoft.com/office/drawing/2014/main" id="{6832289E-255A-47EC-B01E-F65570D559A9}"/>
              </a:ext>
            </a:extLst>
          </p:cNvPr>
          <p:cNvSpPr txBox="1"/>
          <p:nvPr/>
        </p:nvSpPr>
        <p:spPr>
          <a:xfrm>
            <a:off x="2612332" y="4533634"/>
            <a:ext cx="1632178" cy="389763"/>
          </a:xfrm>
          <a:prstGeom prst="rect">
            <a:avLst/>
          </a:prstGeom>
          <a:noFill/>
        </p:spPr>
        <p:txBody>
          <a:bodyPr wrap="none" tIns="90000" bIns="90000" rtlCol="0">
            <a:spAutoFit/>
          </a:bodyPr>
          <a:lstStyle/>
          <a:p>
            <a:pPr algn="r">
              <a:lnSpc>
                <a:spcPts val="1600"/>
              </a:lnSpc>
            </a:pPr>
            <a:r>
              <a:rPr lang="en-US" sz="1600" b="1" dirty="0">
                <a:solidFill>
                  <a:schemeClr val="accent2">
                    <a:lumMod val="50000"/>
                  </a:schemeClr>
                </a:solidFill>
              </a:rPr>
              <a:t>Paramount+  150</a:t>
            </a:r>
          </a:p>
        </p:txBody>
      </p:sp>
      <p:sp>
        <p:nvSpPr>
          <p:cNvPr id="43" name="Rectangle 42">
            <a:extLst>
              <a:ext uri="{FF2B5EF4-FFF2-40B4-BE49-F238E27FC236}">
                <a16:creationId xmlns:a16="http://schemas.microsoft.com/office/drawing/2014/main" id="{D7B523AD-F058-42A7-9E7F-6A02E676A71D}"/>
              </a:ext>
            </a:extLst>
          </p:cNvPr>
          <p:cNvSpPr/>
          <p:nvPr/>
        </p:nvSpPr>
        <p:spPr>
          <a:xfrm>
            <a:off x="1847428" y="5913694"/>
            <a:ext cx="8556545" cy="954107"/>
          </a:xfrm>
          <a:prstGeom prst="rect">
            <a:avLst/>
          </a:prstGeom>
        </p:spPr>
        <p:txBody>
          <a:bodyPr wrap="square">
            <a:spAutoFit/>
          </a:bodyPr>
          <a:lstStyle/>
          <a:p>
            <a:pPr marL="285750" indent="-285750">
              <a:buFont typeface="Arial" panose="020B0604020202020204" pitchFamily="34" charset="0"/>
              <a:buChar char="•"/>
            </a:pPr>
            <a:r>
              <a:rPr lang="en-US" sz="1400" dirty="0">
                <a:solidFill>
                  <a:schemeClr val="tx2"/>
                </a:solidFill>
              </a:rPr>
              <a:t>Not comprehensive; CAAFI estimates (based on technology used &amp; public reports) where production slates are not specified.  Does not include various small batches produced for testing technology and markets.</a:t>
            </a:r>
          </a:p>
          <a:p>
            <a:pPr marL="285750" indent="-285750">
              <a:buFont typeface="Arial" panose="020B0604020202020204" pitchFamily="34" charset="0"/>
              <a:buChar char="•"/>
            </a:pPr>
            <a:r>
              <a:rPr lang="en-US" sz="1400" dirty="0">
                <a:solidFill>
                  <a:schemeClr val="tx2"/>
                </a:solidFill>
              </a:rPr>
              <a:t>Does not include fractions of substantial Renewable Diesel capacity (existing and 10B </a:t>
            </a:r>
            <a:r>
              <a:rPr lang="en-US" sz="1400" dirty="0" err="1">
                <a:solidFill>
                  <a:schemeClr val="tx2"/>
                </a:solidFill>
              </a:rPr>
              <a:t>gpy</a:t>
            </a:r>
            <a:r>
              <a:rPr lang="en-US" sz="1400" dirty="0">
                <a:solidFill>
                  <a:schemeClr val="tx2"/>
                </a:solidFill>
              </a:rPr>
              <a:t> in-development) that can be pivoted to SAF based on policy support</a:t>
            </a:r>
            <a:endParaRPr lang="en-US" sz="1400" dirty="0"/>
          </a:p>
        </p:txBody>
      </p:sp>
      <p:pic>
        <p:nvPicPr>
          <p:cNvPr id="9" name="Picture 8" descr="A picture containing drawing&#10;&#10;Description automatically generated">
            <a:extLst>
              <a:ext uri="{FF2B5EF4-FFF2-40B4-BE49-F238E27FC236}">
                <a16:creationId xmlns:a16="http://schemas.microsoft.com/office/drawing/2014/main" id="{1F6A29D1-8CC9-487C-A380-3060F8D7970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49145" y="3543591"/>
            <a:ext cx="1086730" cy="219359"/>
          </a:xfrm>
          <a:prstGeom prst="rect">
            <a:avLst/>
          </a:prstGeom>
        </p:spPr>
      </p:pic>
      <p:sp>
        <p:nvSpPr>
          <p:cNvPr id="48" name="TextBox 47">
            <a:extLst>
              <a:ext uri="{FF2B5EF4-FFF2-40B4-BE49-F238E27FC236}">
                <a16:creationId xmlns:a16="http://schemas.microsoft.com/office/drawing/2014/main" id="{37AA4FBE-F873-463D-8170-0A2230A7E234}"/>
              </a:ext>
            </a:extLst>
          </p:cNvPr>
          <p:cNvSpPr txBox="1"/>
          <p:nvPr/>
        </p:nvSpPr>
        <p:spPr>
          <a:xfrm>
            <a:off x="2436415" y="3711837"/>
            <a:ext cx="1848735" cy="389763"/>
          </a:xfrm>
          <a:prstGeom prst="rect">
            <a:avLst/>
          </a:prstGeom>
          <a:noFill/>
        </p:spPr>
        <p:txBody>
          <a:bodyPr wrap="square" tIns="90000" bIns="90000" rtlCol="0">
            <a:spAutoFit/>
          </a:bodyPr>
          <a:lstStyle>
            <a:defPPr>
              <a:defRPr lang="en-US"/>
            </a:defPPr>
            <a:lvl1pPr algn="ctr">
              <a:lnSpc>
                <a:spcPts val="1600"/>
              </a:lnSpc>
              <a:defRPr b="1">
                <a:solidFill>
                  <a:schemeClr val="accent2">
                    <a:lumMod val="50000"/>
                  </a:schemeClr>
                </a:solidFill>
              </a:defRPr>
            </a:lvl1pPr>
          </a:lstStyle>
          <a:p>
            <a:r>
              <a:rPr lang="en-US" sz="1600" dirty="0"/>
              <a:t>Freedom Pines  10</a:t>
            </a:r>
          </a:p>
        </p:txBody>
      </p:sp>
      <p:pic>
        <p:nvPicPr>
          <p:cNvPr id="6" name="Picture 5">
            <a:extLst>
              <a:ext uri="{FF2B5EF4-FFF2-40B4-BE49-F238E27FC236}">
                <a16:creationId xmlns:a16="http://schemas.microsoft.com/office/drawing/2014/main" id="{AE04FB26-EEB9-40C0-87A2-462B71532EE0}"/>
              </a:ext>
            </a:extLst>
          </p:cNvPr>
          <p:cNvPicPr>
            <a:picLocks noChangeAspect="1"/>
          </p:cNvPicPr>
          <p:nvPr/>
        </p:nvPicPr>
        <p:blipFill>
          <a:blip r:embed="rId8"/>
          <a:stretch>
            <a:fillRect/>
          </a:stretch>
        </p:blipFill>
        <p:spPr>
          <a:xfrm>
            <a:off x="6104691" y="2106064"/>
            <a:ext cx="617378" cy="636933"/>
          </a:xfrm>
          <a:prstGeom prst="rect">
            <a:avLst/>
          </a:prstGeom>
        </p:spPr>
      </p:pic>
      <p:sp>
        <p:nvSpPr>
          <p:cNvPr id="52" name="TextBox 51">
            <a:extLst>
              <a:ext uri="{FF2B5EF4-FFF2-40B4-BE49-F238E27FC236}">
                <a16:creationId xmlns:a16="http://schemas.microsoft.com/office/drawing/2014/main" id="{14E9386F-2903-4A4E-B44F-E65BA7803B82}"/>
              </a:ext>
            </a:extLst>
          </p:cNvPr>
          <p:cNvSpPr txBox="1"/>
          <p:nvPr/>
        </p:nvSpPr>
        <p:spPr>
          <a:xfrm>
            <a:off x="6661133" y="2240140"/>
            <a:ext cx="1116010" cy="389763"/>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Rodeo 290</a:t>
            </a:r>
          </a:p>
        </p:txBody>
      </p:sp>
      <p:sp>
        <p:nvSpPr>
          <p:cNvPr id="54" name="TextBox 53">
            <a:extLst>
              <a:ext uri="{FF2B5EF4-FFF2-40B4-BE49-F238E27FC236}">
                <a16:creationId xmlns:a16="http://schemas.microsoft.com/office/drawing/2014/main" id="{705A05AB-95FB-4774-B1D9-14DE63CD2A2F}"/>
              </a:ext>
            </a:extLst>
          </p:cNvPr>
          <p:cNvSpPr txBox="1"/>
          <p:nvPr/>
        </p:nvSpPr>
        <p:spPr>
          <a:xfrm>
            <a:off x="6106493" y="1744686"/>
            <a:ext cx="1670650" cy="389763"/>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Net Zero SD  22.5</a:t>
            </a:r>
          </a:p>
        </p:txBody>
      </p:sp>
      <p:pic>
        <p:nvPicPr>
          <p:cNvPr id="14" name="Picture 3">
            <a:extLst>
              <a:ext uri="{FF2B5EF4-FFF2-40B4-BE49-F238E27FC236}">
                <a16:creationId xmlns:a16="http://schemas.microsoft.com/office/drawing/2014/main" id="{FCADAFAE-3C49-454B-BE21-6D2E17D5BDC6}"/>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0607" r="11731" b="-1364"/>
          <a:stretch/>
        </p:blipFill>
        <p:spPr bwMode="auto">
          <a:xfrm>
            <a:off x="2590465" y="2666319"/>
            <a:ext cx="712252" cy="619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61">
            <a:extLst>
              <a:ext uri="{FF2B5EF4-FFF2-40B4-BE49-F238E27FC236}">
                <a16:creationId xmlns:a16="http://schemas.microsoft.com/office/drawing/2014/main" id="{FD138B9E-0A2D-4E65-865A-D3ABB21E0F05}"/>
              </a:ext>
            </a:extLst>
          </p:cNvPr>
          <p:cNvPicPr>
            <a:picLocks noChangeAspect="1"/>
          </p:cNvPicPr>
          <p:nvPr/>
        </p:nvPicPr>
        <p:blipFill>
          <a:blip r:embed="rId10"/>
          <a:stretch>
            <a:fillRect/>
          </a:stretch>
        </p:blipFill>
        <p:spPr>
          <a:xfrm>
            <a:off x="9775290" y="1591847"/>
            <a:ext cx="1305264" cy="493497"/>
          </a:xfrm>
          <a:prstGeom prst="rect">
            <a:avLst/>
          </a:prstGeom>
        </p:spPr>
      </p:pic>
      <p:sp>
        <p:nvSpPr>
          <p:cNvPr id="63" name="TextBox 62">
            <a:extLst>
              <a:ext uri="{FF2B5EF4-FFF2-40B4-BE49-F238E27FC236}">
                <a16:creationId xmlns:a16="http://schemas.microsoft.com/office/drawing/2014/main" id="{5756466A-059B-445D-BD19-346496CF9C81}"/>
              </a:ext>
            </a:extLst>
          </p:cNvPr>
          <p:cNvSpPr txBox="1"/>
          <p:nvPr/>
        </p:nvSpPr>
        <p:spPr>
          <a:xfrm>
            <a:off x="9498747" y="1821164"/>
            <a:ext cx="1920755" cy="601745"/>
          </a:xfrm>
          <a:prstGeom prst="rect">
            <a:avLst/>
          </a:prstGeom>
          <a:noFill/>
        </p:spPr>
        <p:txBody>
          <a:bodyPr wrap="square" tIns="90000" bIns="90000" rtlCol="0">
            <a:spAutoFit/>
          </a:bodyPr>
          <a:lstStyle>
            <a:defPPr>
              <a:defRPr lang="en-US"/>
            </a:defPPr>
            <a:lvl1pPr algn="ctr">
              <a:lnSpc>
                <a:spcPts val="1600"/>
              </a:lnSpc>
              <a:defRPr b="1">
                <a:solidFill>
                  <a:schemeClr val="accent2">
                    <a:lumMod val="50000"/>
                  </a:schemeClr>
                </a:solidFill>
              </a:defRPr>
            </a:lvl1pPr>
          </a:lstStyle>
          <a:p>
            <a:r>
              <a:rPr lang="en-US" sz="1600" dirty="0"/>
              <a:t>Bayou</a:t>
            </a:r>
            <a:endParaRPr lang="en-US" sz="1200" dirty="0"/>
          </a:p>
          <a:p>
            <a:r>
              <a:rPr lang="en-US" sz="1600" dirty="0"/>
              <a:t>Natchez, MS  33</a:t>
            </a:r>
          </a:p>
        </p:txBody>
      </p:sp>
      <p:sp>
        <p:nvSpPr>
          <p:cNvPr id="30" name="TextBox 29">
            <a:extLst>
              <a:ext uri="{FF2B5EF4-FFF2-40B4-BE49-F238E27FC236}">
                <a16:creationId xmlns:a16="http://schemas.microsoft.com/office/drawing/2014/main" id="{D9745497-F5A2-44CF-88BD-0FFE2C514EFD}"/>
              </a:ext>
            </a:extLst>
          </p:cNvPr>
          <p:cNvSpPr txBox="1"/>
          <p:nvPr/>
        </p:nvSpPr>
        <p:spPr>
          <a:xfrm>
            <a:off x="3229489" y="2809769"/>
            <a:ext cx="1015021" cy="594948"/>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Lakeview</a:t>
            </a:r>
          </a:p>
          <a:p>
            <a:pPr algn="r"/>
            <a:r>
              <a:rPr lang="en-US" sz="1600" dirty="0"/>
              <a:t>6</a:t>
            </a:r>
          </a:p>
        </p:txBody>
      </p:sp>
      <p:pic>
        <p:nvPicPr>
          <p:cNvPr id="83" name="Picture 82">
            <a:extLst>
              <a:ext uri="{FF2B5EF4-FFF2-40B4-BE49-F238E27FC236}">
                <a16:creationId xmlns:a16="http://schemas.microsoft.com/office/drawing/2014/main" id="{0A34F126-C3F2-4D24-8924-3A7A0844AB27}"/>
              </a:ext>
            </a:extLst>
          </p:cNvPr>
          <p:cNvPicPr>
            <a:picLocks noChangeAspect="1"/>
          </p:cNvPicPr>
          <p:nvPr/>
        </p:nvPicPr>
        <p:blipFill rotWithShape="1">
          <a:blip r:embed="rId5"/>
          <a:srcRect l="1" t="31624" r="-3" b="25849"/>
          <a:stretch/>
        </p:blipFill>
        <p:spPr>
          <a:xfrm>
            <a:off x="6727275" y="2874624"/>
            <a:ext cx="979535" cy="416552"/>
          </a:xfrm>
          <a:prstGeom prst="rect">
            <a:avLst/>
          </a:prstGeom>
        </p:spPr>
      </p:pic>
      <p:sp>
        <p:nvSpPr>
          <p:cNvPr id="32" name="TextBox 31">
            <a:extLst>
              <a:ext uri="{FF2B5EF4-FFF2-40B4-BE49-F238E27FC236}">
                <a16:creationId xmlns:a16="http://schemas.microsoft.com/office/drawing/2014/main" id="{F23D1E29-2455-43F9-A4B8-786EFACDFE1F}"/>
              </a:ext>
            </a:extLst>
          </p:cNvPr>
          <p:cNvSpPr txBox="1"/>
          <p:nvPr/>
        </p:nvSpPr>
        <p:spPr>
          <a:xfrm>
            <a:off x="6887608" y="3115747"/>
            <a:ext cx="1172822" cy="389763"/>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Gary, IN  21</a:t>
            </a:r>
          </a:p>
        </p:txBody>
      </p:sp>
      <p:pic>
        <p:nvPicPr>
          <p:cNvPr id="84" name="Picture 4">
            <a:extLst>
              <a:ext uri="{FF2B5EF4-FFF2-40B4-BE49-F238E27FC236}">
                <a16:creationId xmlns:a16="http://schemas.microsoft.com/office/drawing/2014/main" id="{C84CCCF8-B91E-4A80-8207-4604C8820E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1290" y="1541210"/>
            <a:ext cx="925128" cy="280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5" name="Picture 84" descr="A picture containing drawing&#10;&#10;Description automatically generated">
            <a:extLst>
              <a:ext uri="{FF2B5EF4-FFF2-40B4-BE49-F238E27FC236}">
                <a16:creationId xmlns:a16="http://schemas.microsoft.com/office/drawing/2014/main" id="{7C60208B-17C1-4BBA-BE07-F3ED24730F4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43156" y="2243007"/>
            <a:ext cx="1086730" cy="219359"/>
          </a:xfrm>
          <a:prstGeom prst="rect">
            <a:avLst/>
          </a:prstGeom>
        </p:spPr>
      </p:pic>
      <p:pic>
        <p:nvPicPr>
          <p:cNvPr id="22" name="Picture 21">
            <a:extLst>
              <a:ext uri="{FF2B5EF4-FFF2-40B4-BE49-F238E27FC236}">
                <a16:creationId xmlns:a16="http://schemas.microsoft.com/office/drawing/2014/main" id="{4A5091E7-EBAB-4D8F-8828-795BD5347782}"/>
              </a:ext>
            </a:extLst>
          </p:cNvPr>
          <p:cNvPicPr>
            <a:picLocks noChangeAspect="1"/>
          </p:cNvPicPr>
          <p:nvPr/>
        </p:nvPicPr>
        <p:blipFill rotWithShape="1">
          <a:blip r:embed="rId11"/>
          <a:srcRect t="36083" r="1159" b="34622"/>
          <a:stretch/>
        </p:blipFill>
        <p:spPr>
          <a:xfrm>
            <a:off x="8119654" y="3474500"/>
            <a:ext cx="1371141" cy="406390"/>
          </a:xfrm>
          <a:prstGeom prst="rect">
            <a:avLst/>
          </a:prstGeom>
        </p:spPr>
      </p:pic>
      <p:sp>
        <p:nvSpPr>
          <p:cNvPr id="73" name="TextBox 72">
            <a:extLst>
              <a:ext uri="{FF2B5EF4-FFF2-40B4-BE49-F238E27FC236}">
                <a16:creationId xmlns:a16="http://schemas.microsoft.com/office/drawing/2014/main" id="{59FC9421-1821-4A75-AF72-25A19661470F}"/>
              </a:ext>
            </a:extLst>
          </p:cNvPr>
          <p:cNvSpPr txBox="1"/>
          <p:nvPr/>
        </p:nvSpPr>
        <p:spPr>
          <a:xfrm>
            <a:off x="8904362" y="3755189"/>
            <a:ext cx="857927" cy="389763"/>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Utah 20</a:t>
            </a:r>
          </a:p>
        </p:txBody>
      </p:sp>
      <p:pic>
        <p:nvPicPr>
          <p:cNvPr id="23" name="Picture 22">
            <a:extLst>
              <a:ext uri="{FF2B5EF4-FFF2-40B4-BE49-F238E27FC236}">
                <a16:creationId xmlns:a16="http://schemas.microsoft.com/office/drawing/2014/main" id="{409657AB-EF9F-433A-8924-C2255E374DC8}"/>
              </a:ext>
            </a:extLst>
          </p:cNvPr>
          <p:cNvPicPr>
            <a:picLocks noChangeAspect="1"/>
          </p:cNvPicPr>
          <p:nvPr/>
        </p:nvPicPr>
        <p:blipFill rotWithShape="1">
          <a:blip r:embed="rId12"/>
          <a:srcRect r="59564"/>
          <a:stretch/>
        </p:blipFill>
        <p:spPr>
          <a:xfrm>
            <a:off x="6514028" y="3508591"/>
            <a:ext cx="862362" cy="311013"/>
          </a:xfrm>
          <a:prstGeom prst="rect">
            <a:avLst/>
          </a:prstGeom>
        </p:spPr>
      </p:pic>
      <p:sp>
        <p:nvSpPr>
          <p:cNvPr id="74" name="TextBox 73">
            <a:extLst>
              <a:ext uri="{FF2B5EF4-FFF2-40B4-BE49-F238E27FC236}">
                <a16:creationId xmlns:a16="http://schemas.microsoft.com/office/drawing/2014/main" id="{718028A5-C359-4E0D-9EF9-AD718501FAAA}"/>
              </a:ext>
            </a:extLst>
          </p:cNvPr>
          <p:cNvSpPr txBox="1"/>
          <p:nvPr/>
        </p:nvSpPr>
        <p:spPr>
          <a:xfrm>
            <a:off x="6408999" y="3743428"/>
            <a:ext cx="1417376" cy="389763"/>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Bakersfield 37</a:t>
            </a:r>
          </a:p>
        </p:txBody>
      </p:sp>
      <p:pic>
        <p:nvPicPr>
          <p:cNvPr id="26" name="Picture 25">
            <a:extLst>
              <a:ext uri="{FF2B5EF4-FFF2-40B4-BE49-F238E27FC236}">
                <a16:creationId xmlns:a16="http://schemas.microsoft.com/office/drawing/2014/main" id="{10D83B38-14C1-491F-BA89-B63D5A483636}"/>
              </a:ext>
            </a:extLst>
          </p:cNvPr>
          <p:cNvPicPr>
            <a:picLocks noChangeAspect="1"/>
          </p:cNvPicPr>
          <p:nvPr/>
        </p:nvPicPr>
        <p:blipFill>
          <a:blip r:embed="rId13"/>
          <a:stretch>
            <a:fillRect/>
          </a:stretch>
        </p:blipFill>
        <p:spPr>
          <a:xfrm>
            <a:off x="8904362" y="4377481"/>
            <a:ext cx="1596887" cy="350718"/>
          </a:xfrm>
          <a:prstGeom prst="rect">
            <a:avLst/>
          </a:prstGeom>
        </p:spPr>
      </p:pic>
      <p:sp>
        <p:nvSpPr>
          <p:cNvPr id="75" name="TextBox 74">
            <a:extLst>
              <a:ext uri="{FF2B5EF4-FFF2-40B4-BE49-F238E27FC236}">
                <a16:creationId xmlns:a16="http://schemas.microsoft.com/office/drawing/2014/main" id="{2F509A80-EF29-40EB-B9A8-EF82E6444843}"/>
              </a:ext>
            </a:extLst>
          </p:cNvPr>
          <p:cNvSpPr txBox="1"/>
          <p:nvPr/>
        </p:nvSpPr>
        <p:spPr>
          <a:xfrm>
            <a:off x="9133521" y="4698683"/>
            <a:ext cx="1354858" cy="389763"/>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Beaumont  15</a:t>
            </a:r>
          </a:p>
        </p:txBody>
      </p:sp>
      <p:pic>
        <p:nvPicPr>
          <p:cNvPr id="31" name="Picture 30">
            <a:extLst>
              <a:ext uri="{FF2B5EF4-FFF2-40B4-BE49-F238E27FC236}">
                <a16:creationId xmlns:a16="http://schemas.microsoft.com/office/drawing/2014/main" id="{A287899C-8DCA-4043-A3FC-0BF230CDCDC8}"/>
              </a:ext>
            </a:extLst>
          </p:cNvPr>
          <p:cNvPicPr>
            <a:picLocks noChangeAspect="1"/>
          </p:cNvPicPr>
          <p:nvPr/>
        </p:nvPicPr>
        <p:blipFill>
          <a:blip r:embed="rId14"/>
          <a:stretch>
            <a:fillRect/>
          </a:stretch>
        </p:blipFill>
        <p:spPr>
          <a:xfrm>
            <a:off x="6857003" y="4661022"/>
            <a:ext cx="648554" cy="648554"/>
          </a:xfrm>
          <a:prstGeom prst="rect">
            <a:avLst/>
          </a:prstGeom>
        </p:spPr>
      </p:pic>
      <p:sp>
        <p:nvSpPr>
          <p:cNvPr id="82" name="TextBox 81">
            <a:extLst>
              <a:ext uri="{FF2B5EF4-FFF2-40B4-BE49-F238E27FC236}">
                <a16:creationId xmlns:a16="http://schemas.microsoft.com/office/drawing/2014/main" id="{E1A7162A-173E-4F5F-9521-FDDCAA1E0264}"/>
              </a:ext>
            </a:extLst>
          </p:cNvPr>
          <p:cNvSpPr txBox="1"/>
          <p:nvPr/>
        </p:nvSpPr>
        <p:spPr>
          <a:xfrm>
            <a:off x="7518427" y="4632528"/>
            <a:ext cx="806631" cy="800132"/>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Grays</a:t>
            </a:r>
          </a:p>
          <a:p>
            <a:pPr algn="r"/>
            <a:r>
              <a:rPr lang="en-US" sz="1600" dirty="0"/>
              <a:t>Harbor</a:t>
            </a:r>
          </a:p>
          <a:p>
            <a:pPr algn="r"/>
            <a:r>
              <a:rPr lang="en-US" sz="1600" dirty="0"/>
              <a:t>60+</a:t>
            </a:r>
          </a:p>
        </p:txBody>
      </p:sp>
      <p:pic>
        <p:nvPicPr>
          <p:cNvPr id="39" name="Picture 38">
            <a:extLst>
              <a:ext uri="{FF2B5EF4-FFF2-40B4-BE49-F238E27FC236}">
                <a16:creationId xmlns:a16="http://schemas.microsoft.com/office/drawing/2014/main" id="{6514FC63-3628-4FD8-BF74-FD1722750888}"/>
              </a:ext>
            </a:extLst>
          </p:cNvPr>
          <p:cNvPicPr>
            <a:picLocks noChangeAspect="1"/>
          </p:cNvPicPr>
          <p:nvPr/>
        </p:nvPicPr>
        <p:blipFill>
          <a:blip r:embed="rId15"/>
          <a:stretch>
            <a:fillRect/>
          </a:stretch>
        </p:blipFill>
        <p:spPr>
          <a:xfrm>
            <a:off x="5102621" y="4327899"/>
            <a:ext cx="1311578" cy="440649"/>
          </a:xfrm>
          <a:prstGeom prst="rect">
            <a:avLst/>
          </a:prstGeom>
        </p:spPr>
      </p:pic>
      <p:sp>
        <p:nvSpPr>
          <p:cNvPr id="87" name="TextBox 86">
            <a:extLst>
              <a:ext uri="{FF2B5EF4-FFF2-40B4-BE49-F238E27FC236}">
                <a16:creationId xmlns:a16="http://schemas.microsoft.com/office/drawing/2014/main" id="{B01837C1-C891-47E6-BDFA-7C0367C2EE19}"/>
              </a:ext>
            </a:extLst>
          </p:cNvPr>
          <p:cNvSpPr txBox="1"/>
          <p:nvPr/>
        </p:nvSpPr>
        <p:spPr>
          <a:xfrm>
            <a:off x="5554829" y="4579314"/>
            <a:ext cx="1048685" cy="389763"/>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NE #1  20+</a:t>
            </a:r>
          </a:p>
        </p:txBody>
      </p:sp>
      <p:sp>
        <p:nvSpPr>
          <p:cNvPr id="88" name="TextBox 87">
            <a:extLst>
              <a:ext uri="{FF2B5EF4-FFF2-40B4-BE49-F238E27FC236}">
                <a16:creationId xmlns:a16="http://schemas.microsoft.com/office/drawing/2014/main" id="{82889B6F-EEB6-4A10-9D85-620065244329}"/>
              </a:ext>
            </a:extLst>
          </p:cNvPr>
          <p:cNvSpPr txBox="1"/>
          <p:nvPr/>
        </p:nvSpPr>
        <p:spPr>
          <a:xfrm rot="21044089">
            <a:off x="8365551" y="4965544"/>
            <a:ext cx="1594275" cy="594948"/>
          </a:xfrm>
          <a:prstGeom prst="rect">
            <a:avLst/>
          </a:prstGeom>
          <a:noFill/>
        </p:spPr>
        <p:txBody>
          <a:bodyPr wrap="squar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solidFill>
                  <a:schemeClr val="bg1">
                    <a:lumMod val="75000"/>
                  </a:schemeClr>
                </a:solidFill>
              </a:rPr>
              <a:t>Exact Timing &amp; </a:t>
            </a:r>
          </a:p>
          <a:p>
            <a:pPr algn="r"/>
            <a:r>
              <a:rPr lang="en-US" sz="1600" dirty="0">
                <a:solidFill>
                  <a:schemeClr val="bg1">
                    <a:lumMod val="75000"/>
                  </a:schemeClr>
                </a:solidFill>
              </a:rPr>
              <a:t>Production </a:t>
            </a:r>
            <a:r>
              <a:rPr lang="en-US" sz="1600" dirty="0" err="1">
                <a:solidFill>
                  <a:schemeClr val="bg1">
                    <a:lumMod val="75000"/>
                  </a:schemeClr>
                </a:solidFill>
              </a:rPr>
              <a:t>tbd</a:t>
            </a:r>
            <a:endParaRPr lang="en-US" sz="1600" dirty="0">
              <a:solidFill>
                <a:schemeClr val="bg1">
                  <a:lumMod val="75000"/>
                </a:schemeClr>
              </a:solidFill>
            </a:endParaRPr>
          </a:p>
        </p:txBody>
      </p:sp>
      <p:pic>
        <p:nvPicPr>
          <p:cNvPr id="89" name="Picture 88">
            <a:extLst>
              <a:ext uri="{FF2B5EF4-FFF2-40B4-BE49-F238E27FC236}">
                <a16:creationId xmlns:a16="http://schemas.microsoft.com/office/drawing/2014/main" id="{AB2E2B83-6B68-4E30-89CC-F0AD6364580C}"/>
              </a:ext>
            </a:extLst>
          </p:cNvPr>
          <p:cNvPicPr>
            <a:picLocks noChangeAspect="1"/>
          </p:cNvPicPr>
          <p:nvPr/>
        </p:nvPicPr>
        <p:blipFill>
          <a:blip r:embed="rId16"/>
          <a:stretch>
            <a:fillRect/>
          </a:stretch>
        </p:blipFill>
        <p:spPr>
          <a:xfrm>
            <a:off x="9950684" y="2385159"/>
            <a:ext cx="873567" cy="591978"/>
          </a:xfrm>
          <a:prstGeom prst="rect">
            <a:avLst/>
          </a:prstGeom>
        </p:spPr>
      </p:pic>
      <p:sp>
        <p:nvSpPr>
          <p:cNvPr id="90" name="TextBox 89">
            <a:extLst>
              <a:ext uri="{FF2B5EF4-FFF2-40B4-BE49-F238E27FC236}">
                <a16:creationId xmlns:a16="http://schemas.microsoft.com/office/drawing/2014/main" id="{642D5571-9F05-4ED8-8ED5-796FB1F7351A}"/>
              </a:ext>
            </a:extLst>
          </p:cNvPr>
          <p:cNvSpPr txBox="1"/>
          <p:nvPr/>
        </p:nvSpPr>
        <p:spPr>
          <a:xfrm>
            <a:off x="9856277" y="2925792"/>
            <a:ext cx="1920755" cy="389763"/>
          </a:xfrm>
          <a:prstGeom prst="rect">
            <a:avLst/>
          </a:prstGeom>
          <a:noFill/>
        </p:spPr>
        <p:txBody>
          <a:bodyPr wrap="square" tIns="90000" bIns="90000" rtlCol="0">
            <a:spAutoFit/>
          </a:bodyPr>
          <a:lstStyle>
            <a:defPPr>
              <a:defRPr lang="en-US"/>
            </a:defPPr>
            <a:lvl1pPr algn="ctr">
              <a:lnSpc>
                <a:spcPts val="1600"/>
              </a:lnSpc>
              <a:defRPr b="1">
                <a:solidFill>
                  <a:schemeClr val="accent2">
                    <a:lumMod val="50000"/>
                  </a:schemeClr>
                </a:solidFill>
              </a:defRPr>
            </a:lvl1pPr>
          </a:lstStyle>
          <a:p>
            <a:r>
              <a:rPr lang="en-US" sz="1600" dirty="0"/>
              <a:t>NW #1 10</a:t>
            </a:r>
          </a:p>
        </p:txBody>
      </p:sp>
      <p:sp>
        <p:nvSpPr>
          <p:cNvPr id="91" name="TextBox 90">
            <a:extLst>
              <a:ext uri="{FF2B5EF4-FFF2-40B4-BE49-F238E27FC236}">
                <a16:creationId xmlns:a16="http://schemas.microsoft.com/office/drawing/2014/main" id="{B36949B5-F1FD-4A3D-B07C-9440AF135B4A}"/>
              </a:ext>
            </a:extLst>
          </p:cNvPr>
          <p:cNvSpPr txBox="1"/>
          <p:nvPr/>
        </p:nvSpPr>
        <p:spPr>
          <a:xfrm>
            <a:off x="9860179" y="3639554"/>
            <a:ext cx="1380571" cy="800132"/>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40+ Entities</a:t>
            </a:r>
          </a:p>
          <a:p>
            <a:pPr algn="r"/>
            <a:r>
              <a:rPr lang="en-US" sz="1600" dirty="0"/>
              <a:t>Collaborating</a:t>
            </a:r>
          </a:p>
          <a:p>
            <a:pPr algn="r"/>
            <a:r>
              <a:rPr lang="en-US" sz="1600" dirty="0"/>
              <a:t>With CAAFI</a:t>
            </a:r>
          </a:p>
        </p:txBody>
      </p:sp>
      <p:pic>
        <p:nvPicPr>
          <p:cNvPr id="40" name="Picture 39">
            <a:extLst>
              <a:ext uri="{FF2B5EF4-FFF2-40B4-BE49-F238E27FC236}">
                <a16:creationId xmlns:a16="http://schemas.microsoft.com/office/drawing/2014/main" id="{A398CE71-2ED2-4628-85E0-545414296982}"/>
              </a:ext>
            </a:extLst>
          </p:cNvPr>
          <p:cNvPicPr>
            <a:picLocks noChangeAspect="1"/>
          </p:cNvPicPr>
          <p:nvPr/>
        </p:nvPicPr>
        <p:blipFill>
          <a:blip r:embed="rId17"/>
          <a:stretch>
            <a:fillRect/>
          </a:stretch>
        </p:blipFill>
        <p:spPr>
          <a:xfrm>
            <a:off x="4402700" y="1725604"/>
            <a:ext cx="1283168" cy="302461"/>
          </a:xfrm>
          <a:prstGeom prst="rect">
            <a:avLst/>
          </a:prstGeom>
        </p:spPr>
      </p:pic>
      <p:sp>
        <p:nvSpPr>
          <p:cNvPr id="92" name="TextBox 91">
            <a:extLst>
              <a:ext uri="{FF2B5EF4-FFF2-40B4-BE49-F238E27FC236}">
                <a16:creationId xmlns:a16="http://schemas.microsoft.com/office/drawing/2014/main" id="{6006CF7E-556E-421F-81EF-DF28F1BD97E8}"/>
              </a:ext>
            </a:extLst>
          </p:cNvPr>
          <p:cNvSpPr txBox="1"/>
          <p:nvPr/>
        </p:nvSpPr>
        <p:spPr>
          <a:xfrm>
            <a:off x="4486221" y="1902416"/>
            <a:ext cx="1487908" cy="594948"/>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Carbon Zero #1</a:t>
            </a:r>
          </a:p>
          <a:p>
            <a:pPr algn="r"/>
            <a:r>
              <a:rPr lang="en-US" sz="1600" dirty="0"/>
              <a:t>Riverbank  22</a:t>
            </a:r>
          </a:p>
        </p:txBody>
      </p:sp>
      <p:pic>
        <p:nvPicPr>
          <p:cNvPr id="41" name="Picture 40">
            <a:extLst>
              <a:ext uri="{FF2B5EF4-FFF2-40B4-BE49-F238E27FC236}">
                <a16:creationId xmlns:a16="http://schemas.microsoft.com/office/drawing/2014/main" id="{0C9D7C4D-9D59-4743-B4C2-A01F274918F8}"/>
              </a:ext>
            </a:extLst>
          </p:cNvPr>
          <p:cNvPicPr>
            <a:picLocks noChangeAspect="1"/>
          </p:cNvPicPr>
          <p:nvPr/>
        </p:nvPicPr>
        <p:blipFill>
          <a:blip r:embed="rId18"/>
          <a:stretch>
            <a:fillRect/>
          </a:stretch>
        </p:blipFill>
        <p:spPr>
          <a:xfrm>
            <a:off x="5092258" y="3164343"/>
            <a:ext cx="1120786" cy="804564"/>
          </a:xfrm>
          <a:prstGeom prst="rect">
            <a:avLst/>
          </a:prstGeom>
        </p:spPr>
      </p:pic>
      <p:sp>
        <p:nvSpPr>
          <p:cNvPr id="93" name="TextBox 92">
            <a:extLst>
              <a:ext uri="{FF2B5EF4-FFF2-40B4-BE49-F238E27FC236}">
                <a16:creationId xmlns:a16="http://schemas.microsoft.com/office/drawing/2014/main" id="{EA1039DE-E18E-4D4E-B11B-DFD5FBCA1E12}"/>
              </a:ext>
            </a:extLst>
          </p:cNvPr>
          <p:cNvSpPr txBox="1"/>
          <p:nvPr/>
        </p:nvSpPr>
        <p:spPr>
          <a:xfrm>
            <a:off x="5065072" y="3897529"/>
            <a:ext cx="1234761" cy="389763"/>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r"/>
            <a:r>
              <a:rPr lang="en-US" sz="1600" dirty="0"/>
              <a:t>Wyoming  8</a:t>
            </a:r>
          </a:p>
        </p:txBody>
      </p:sp>
      <p:sp>
        <p:nvSpPr>
          <p:cNvPr id="94" name="TextBox 93">
            <a:extLst>
              <a:ext uri="{FF2B5EF4-FFF2-40B4-BE49-F238E27FC236}">
                <a16:creationId xmlns:a16="http://schemas.microsoft.com/office/drawing/2014/main" id="{EEB34487-DD7A-471D-8B9C-81E452300415}"/>
              </a:ext>
            </a:extLst>
          </p:cNvPr>
          <p:cNvSpPr txBox="1"/>
          <p:nvPr/>
        </p:nvSpPr>
        <p:spPr>
          <a:xfrm>
            <a:off x="9992411" y="4988840"/>
            <a:ext cx="1035861" cy="369332"/>
          </a:xfrm>
          <a:prstGeom prst="rect">
            <a:avLst/>
          </a:prstGeom>
          <a:noFill/>
        </p:spPr>
        <p:txBody>
          <a:bodyPr wrap="none" rtlCol="0">
            <a:spAutoFit/>
          </a:bodyPr>
          <a:lstStyle/>
          <a:p>
            <a:r>
              <a:rPr lang="en-US" b="1" dirty="0"/>
              <a:t>~900+ M</a:t>
            </a:r>
          </a:p>
        </p:txBody>
      </p:sp>
      <p:pic>
        <p:nvPicPr>
          <p:cNvPr id="53" name="Picture 52">
            <a:extLst>
              <a:ext uri="{FF2B5EF4-FFF2-40B4-BE49-F238E27FC236}">
                <a16:creationId xmlns:a16="http://schemas.microsoft.com/office/drawing/2014/main" id="{8E5B32E1-B4C1-4403-8D41-03052E292E37}"/>
              </a:ext>
            </a:extLst>
          </p:cNvPr>
          <p:cNvPicPr>
            <a:picLocks noChangeAspect="1"/>
          </p:cNvPicPr>
          <p:nvPr/>
        </p:nvPicPr>
        <p:blipFill>
          <a:blip r:embed="rId17"/>
          <a:stretch>
            <a:fillRect/>
          </a:stretch>
        </p:blipFill>
        <p:spPr>
          <a:xfrm>
            <a:off x="7798971" y="1440441"/>
            <a:ext cx="1283168" cy="302461"/>
          </a:xfrm>
          <a:prstGeom prst="rect">
            <a:avLst/>
          </a:prstGeom>
        </p:spPr>
      </p:pic>
      <p:sp>
        <p:nvSpPr>
          <p:cNvPr id="55" name="TextBox 54">
            <a:extLst>
              <a:ext uri="{FF2B5EF4-FFF2-40B4-BE49-F238E27FC236}">
                <a16:creationId xmlns:a16="http://schemas.microsoft.com/office/drawing/2014/main" id="{E2EE7FF4-5782-46DD-A92B-ED2A1CF6D2AF}"/>
              </a:ext>
            </a:extLst>
          </p:cNvPr>
          <p:cNvSpPr txBox="1"/>
          <p:nvPr/>
        </p:nvSpPr>
        <p:spPr>
          <a:xfrm>
            <a:off x="8024732" y="1617253"/>
            <a:ext cx="1463862" cy="594948"/>
          </a:xfrm>
          <a:prstGeom prst="rect">
            <a:avLst/>
          </a:prstGeom>
          <a:noFill/>
        </p:spPr>
        <p:txBody>
          <a:bodyPr wrap="none" tIns="90000" bIns="90000" rtlCol="0">
            <a:spAutoFit/>
          </a:bodyPr>
          <a:lstStyle>
            <a:defPPr>
              <a:defRPr lang="en-US"/>
            </a:defPPr>
            <a:lvl1pPr algn="ctr">
              <a:lnSpc>
                <a:spcPts val="1600"/>
              </a:lnSpc>
              <a:defRPr b="1">
                <a:solidFill>
                  <a:schemeClr val="accent2">
                    <a:lumMod val="50000"/>
                  </a:schemeClr>
                </a:solidFill>
              </a:defRPr>
            </a:lvl1pPr>
          </a:lstStyle>
          <a:p>
            <a:pPr algn="l"/>
            <a:r>
              <a:rPr lang="en-US" sz="1600" dirty="0"/>
              <a:t>Carbon Zero</a:t>
            </a:r>
          </a:p>
          <a:p>
            <a:pPr algn="l"/>
            <a:r>
              <a:rPr lang="en-US" sz="1600" dirty="0"/>
              <a:t>Riverbank+  22</a:t>
            </a:r>
          </a:p>
        </p:txBody>
      </p:sp>
      <p:sp>
        <p:nvSpPr>
          <p:cNvPr id="56" name="TextBox 55">
            <a:extLst>
              <a:ext uri="{FF2B5EF4-FFF2-40B4-BE49-F238E27FC236}">
                <a16:creationId xmlns:a16="http://schemas.microsoft.com/office/drawing/2014/main" id="{8AB23C56-E5B8-4EF1-92F6-BCAB69AF03E7}"/>
              </a:ext>
            </a:extLst>
          </p:cNvPr>
          <p:cNvSpPr txBox="1"/>
          <p:nvPr/>
        </p:nvSpPr>
        <p:spPr>
          <a:xfrm>
            <a:off x="6402965" y="4150201"/>
            <a:ext cx="2748355" cy="800132"/>
          </a:xfrm>
          <a:prstGeom prst="rect">
            <a:avLst/>
          </a:prstGeom>
          <a:noFill/>
        </p:spPr>
        <p:txBody>
          <a:bodyPr wrap="square" tIns="90000" bIns="90000" rtlCol="0">
            <a:spAutoFit/>
          </a:bodyPr>
          <a:lstStyle>
            <a:defPPr>
              <a:defRPr lang="en-US"/>
            </a:defPPr>
            <a:lvl1pPr algn="ctr">
              <a:lnSpc>
                <a:spcPts val="1600"/>
              </a:lnSpc>
              <a:defRPr b="1">
                <a:solidFill>
                  <a:schemeClr val="accent2">
                    <a:lumMod val="50000"/>
                  </a:schemeClr>
                </a:solidFill>
              </a:defRPr>
            </a:lvl1pPr>
          </a:lstStyle>
          <a:p>
            <a:r>
              <a:rPr lang="en-US" sz="1600" dirty="0"/>
              <a:t>Indaba Renewable Fuels</a:t>
            </a:r>
          </a:p>
          <a:p>
            <a:r>
              <a:rPr lang="en-US" sz="1600" dirty="0"/>
              <a:t>Imperial 49+</a:t>
            </a:r>
          </a:p>
          <a:p>
            <a:endParaRPr lang="en-US" sz="1600" dirty="0"/>
          </a:p>
        </p:txBody>
      </p:sp>
    </p:spTree>
    <p:extLst>
      <p:ext uri="{BB962C8B-B14F-4D97-AF65-F5344CB8AC3E}">
        <p14:creationId xmlns:p14="http://schemas.microsoft.com/office/powerpoint/2010/main" val="774297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24A328-64E4-4B27-AA9B-DCA444602085}"/>
              </a:ext>
            </a:extLst>
          </p:cNvPr>
          <p:cNvSpPr>
            <a:spLocks noGrp="1"/>
          </p:cNvSpPr>
          <p:nvPr>
            <p:ph idx="1"/>
          </p:nvPr>
        </p:nvSpPr>
        <p:spPr>
          <a:xfrm>
            <a:off x="413457" y="1676401"/>
            <a:ext cx="11394721" cy="4449763"/>
          </a:xfrm>
        </p:spPr>
        <p:txBody>
          <a:bodyPr>
            <a:normAutofit/>
          </a:bodyPr>
          <a:lstStyle/>
          <a:p>
            <a:r>
              <a:rPr lang="en-US" sz="2800" b="1" dirty="0"/>
              <a:t>Affordability (via R&amp;D and D&amp;D)</a:t>
            </a:r>
          </a:p>
          <a:p>
            <a:pPr lvl="1"/>
            <a:r>
              <a:rPr lang="en-US" sz="2600" b="1" dirty="0"/>
              <a:t>Conversion technologies, system integration</a:t>
            </a:r>
          </a:p>
          <a:p>
            <a:pPr lvl="1"/>
            <a:r>
              <a:rPr lang="en-US" sz="2600" b="1" dirty="0"/>
              <a:t>Lower cost feedstocks, higher carbon utilization, lower CI</a:t>
            </a:r>
          </a:p>
          <a:p>
            <a:pPr lvl="1"/>
            <a:r>
              <a:rPr lang="en-US" sz="2600" b="1" dirty="0"/>
              <a:t>Learning curve advancements and supply chain optimization</a:t>
            </a:r>
          </a:p>
          <a:p>
            <a:r>
              <a:rPr lang="en-US" sz="2800" b="1" dirty="0"/>
              <a:t>Worldwide production expansion</a:t>
            </a:r>
          </a:p>
          <a:p>
            <a:pPr lvl="1"/>
            <a:r>
              <a:rPr lang="en-US" sz="2600" b="1" dirty="0"/>
              <a:t>All areas, local feedstock types</a:t>
            </a:r>
          </a:p>
          <a:p>
            <a:pPr lvl="1"/>
            <a:r>
              <a:rPr lang="en-US" sz="2600" b="1" dirty="0"/>
              <a:t>Additional grass roots efforts (PPP efforts, e.g. CAAFI, AIREG, …)</a:t>
            </a:r>
          </a:p>
          <a:p>
            <a:r>
              <a:rPr lang="en-US" sz="2800" b="1" dirty="0"/>
              <a:t>Policy assistance to help bridge gaps of affordability and production</a:t>
            </a:r>
          </a:p>
          <a:p>
            <a:pPr lvl="1"/>
            <a:r>
              <a:rPr lang="en-US" sz="2600" b="1" dirty="0"/>
              <a:t>Valorization of additional environmental / societal services</a:t>
            </a:r>
          </a:p>
        </p:txBody>
      </p:sp>
      <p:sp>
        <p:nvSpPr>
          <p:cNvPr id="3" name="Date Placeholder 2">
            <a:extLst>
              <a:ext uri="{FF2B5EF4-FFF2-40B4-BE49-F238E27FC236}">
                <a16:creationId xmlns:a16="http://schemas.microsoft.com/office/drawing/2014/main" id="{747D6094-FA11-4DD2-94D8-5432797D90A8}"/>
              </a:ext>
            </a:extLst>
          </p:cNvPr>
          <p:cNvSpPr>
            <a:spLocks noGrp="1"/>
          </p:cNvSpPr>
          <p:nvPr>
            <p:ph type="dt" sz="half" idx="10"/>
          </p:nvPr>
        </p:nvSpPr>
        <p:spPr/>
        <p:txBody>
          <a:bodyPr/>
          <a:lstStyle/>
          <a:p>
            <a:fld id="{B54686CA-D09A-4E0D-A524-AEB185A28B7F}" type="datetime3">
              <a:rPr lang="en-US" smtClean="0"/>
              <a:t>19 January 2022</a:t>
            </a:fld>
            <a:endParaRPr lang="en-US"/>
          </a:p>
        </p:txBody>
      </p:sp>
      <p:sp>
        <p:nvSpPr>
          <p:cNvPr id="4" name="Slide Number Placeholder 3">
            <a:extLst>
              <a:ext uri="{FF2B5EF4-FFF2-40B4-BE49-F238E27FC236}">
                <a16:creationId xmlns:a16="http://schemas.microsoft.com/office/drawing/2014/main" id="{D2761AF5-CE46-4A38-888A-93CD59C3C3F2}"/>
              </a:ext>
            </a:extLst>
          </p:cNvPr>
          <p:cNvSpPr>
            <a:spLocks noGrp="1"/>
          </p:cNvSpPr>
          <p:nvPr>
            <p:ph type="sldNum" sz="quarter" idx="12"/>
          </p:nvPr>
        </p:nvSpPr>
        <p:spPr/>
        <p:txBody>
          <a:bodyPr/>
          <a:lstStyle/>
          <a:p>
            <a:fld id="{6693B2A1-A12A-4A0A-B1E2-43FEC22D2202}" type="slidenum">
              <a:rPr lang="en-US" smtClean="0"/>
              <a:t>9</a:t>
            </a:fld>
            <a:endParaRPr lang="en-US"/>
          </a:p>
        </p:txBody>
      </p:sp>
      <p:sp>
        <p:nvSpPr>
          <p:cNvPr id="5" name="Title 4">
            <a:extLst>
              <a:ext uri="{FF2B5EF4-FFF2-40B4-BE49-F238E27FC236}">
                <a16:creationId xmlns:a16="http://schemas.microsoft.com/office/drawing/2014/main" id="{FE27624A-E141-4624-99B6-482428B91795}"/>
              </a:ext>
            </a:extLst>
          </p:cNvPr>
          <p:cNvSpPr>
            <a:spLocks noGrp="1"/>
          </p:cNvSpPr>
          <p:nvPr>
            <p:ph type="title"/>
          </p:nvPr>
        </p:nvSpPr>
        <p:spPr>
          <a:xfrm>
            <a:off x="308263" y="412175"/>
            <a:ext cx="11641282" cy="819150"/>
          </a:xfrm>
        </p:spPr>
        <p:txBody>
          <a:bodyPr>
            <a:normAutofit fontScale="90000"/>
          </a:bodyPr>
          <a:lstStyle/>
          <a:p>
            <a:pPr>
              <a:lnSpc>
                <a:spcPts val="3400"/>
              </a:lnSpc>
            </a:pPr>
            <a:r>
              <a:rPr lang="en-US" sz="4900" dirty="0"/>
              <a:t>How we achieve SAF commitments / goals</a:t>
            </a:r>
            <a:br>
              <a:rPr lang="en-US" dirty="0"/>
            </a:br>
            <a:r>
              <a:rPr lang="en-US" sz="3600" dirty="0">
                <a:solidFill>
                  <a:srgbClr val="073E87"/>
                </a:solidFill>
              </a:rPr>
              <a:t>Needing to double production capacity every year through 2030</a:t>
            </a:r>
            <a:endParaRPr lang="en-US" sz="3600" dirty="0"/>
          </a:p>
        </p:txBody>
      </p:sp>
    </p:spTree>
    <p:extLst>
      <p:ext uri="{BB962C8B-B14F-4D97-AF65-F5344CB8AC3E}">
        <p14:creationId xmlns:p14="http://schemas.microsoft.com/office/powerpoint/2010/main" val="3062348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49253</TotalTime>
  <Words>1794</Words>
  <Application>Microsoft Office PowerPoint</Application>
  <PresentationFormat>Widescreen</PresentationFormat>
  <Paragraphs>224</Paragraphs>
  <Slides>12</Slides>
  <Notes>10</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12</vt:i4>
      </vt:variant>
    </vt:vector>
  </HeadingPairs>
  <TitlesOfParts>
    <vt:vector size="23" baseType="lpstr">
      <vt:lpstr>Arial</vt:lpstr>
      <vt:lpstr>Calibri</vt:lpstr>
      <vt:lpstr>Candara</vt:lpstr>
      <vt:lpstr>Symbol</vt:lpstr>
      <vt:lpstr>Times New Roman</vt:lpstr>
      <vt:lpstr>Wingdings</vt:lpstr>
      <vt:lpstr>Waveform</vt:lpstr>
      <vt:lpstr>2_Custom Design</vt:lpstr>
      <vt:lpstr>1_Custom Design</vt:lpstr>
      <vt:lpstr>5_Custom Design</vt:lpstr>
      <vt:lpstr>3_Custom Design</vt:lpstr>
      <vt:lpstr>Sustainable Aviation Fuel (SAF) Update  </vt:lpstr>
      <vt:lpstr>What is SAF (Sustainable Aviation Fuel)? a.k.a. aviation biofuel, biojet, alternative aviation fuel</vt:lpstr>
      <vt:lpstr>How SAF is made - Biorefinery example </vt:lpstr>
      <vt:lpstr>Feedstock development - a lipids example </vt:lpstr>
      <vt:lpstr>SAF Progress - technical</vt:lpstr>
      <vt:lpstr>PowerPoint Presentation</vt:lpstr>
      <vt:lpstr>Where we stand on U.S. SAF consumption Initiation underway, still early</vt:lpstr>
      <vt:lpstr>U.S. SAF production capacity forecast Announced intentions, neat*</vt:lpstr>
      <vt:lpstr>How we achieve SAF commitments / goals Needing to double production capacity every year through 2030</vt:lpstr>
      <vt:lpstr>SAF Grand Challenge (SGC) CAAFI observations from the periphery</vt:lpstr>
      <vt:lpstr>Overall industry summary on SAF: </vt:lpstr>
      <vt:lpstr>PowerPoint Presentation</vt:lpstr>
    </vt:vector>
  </TitlesOfParts>
  <Company>Federal Aviation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steve.csonka@caafi.org</dc:creator>
  <cp:lastModifiedBy>Steven Csonka</cp:lastModifiedBy>
  <cp:revision>908</cp:revision>
  <cp:lastPrinted>2020-08-07T01:07:49Z</cp:lastPrinted>
  <dcterms:created xsi:type="dcterms:W3CDTF">2012-08-10T15:15:32Z</dcterms:created>
  <dcterms:modified xsi:type="dcterms:W3CDTF">2022-01-20T03:47:29Z</dcterms:modified>
</cp:coreProperties>
</file>