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62" r:id="rId5"/>
    <p:sldId id="307" r:id="rId6"/>
    <p:sldId id="309" r:id="rId7"/>
    <p:sldId id="1717" r:id="rId8"/>
    <p:sldId id="261" r:id="rId9"/>
    <p:sldId id="1696" r:id="rId10"/>
    <p:sldId id="335" r:id="rId11"/>
    <p:sldId id="1714" r:id="rId12"/>
    <p:sldId id="336" r:id="rId13"/>
    <p:sldId id="280" r:id="rId14"/>
    <p:sldId id="291" r:id="rId15"/>
    <p:sldId id="1694" r:id="rId16"/>
    <p:sldId id="1715" r:id="rId17"/>
    <p:sldId id="283" r:id="rId18"/>
    <p:sldId id="354" r:id="rId19"/>
    <p:sldId id="270" r:id="rId20"/>
    <p:sldId id="1716" r:id="rId21"/>
    <p:sldId id="1691" r:id="rId22"/>
    <p:sldId id="1693" r:id="rId23"/>
    <p:sldId id="281" r:id="rId24"/>
    <p:sldId id="282" r:id="rId25"/>
    <p:sldId id="289" r:id="rId26"/>
    <p:sldId id="320" r:id="rId27"/>
    <p:sldId id="299" r:id="rId2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DD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2930D-F63B-478E-ABB2-83D800345BDB}" v="50" dt="2020-02-19T22:53:22.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57" autoAdjust="0"/>
  </p:normalViewPr>
  <p:slideViewPr>
    <p:cSldViewPr snapToGrid="0">
      <p:cViewPr varScale="1">
        <p:scale>
          <a:sx n="62" d="100"/>
          <a:sy n="62" d="100"/>
        </p:scale>
        <p:origin x="792" y="5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50699594374846"/>
          <c:y val="3.3319667686167322E-2"/>
          <c:w val="0.60659125885162091"/>
          <c:h val="0.83767141350210972"/>
        </c:manualLayout>
      </c:layout>
      <c:barChart>
        <c:barDir val="col"/>
        <c:grouping val="percentStacked"/>
        <c:varyColors val="0"/>
        <c:ser>
          <c:idx val="0"/>
          <c:order val="0"/>
          <c:tx>
            <c:strRef>
              <c:f>Sheet1!$B$1</c:f>
              <c:strCache>
                <c:ptCount val="1"/>
                <c:pt idx="0">
                  <c:v>Supermarket</c:v>
                </c:pt>
              </c:strCache>
            </c:strRef>
          </c:tx>
          <c:spPr>
            <a:solidFill>
              <a:srgbClr val="68A543"/>
            </a:solidFill>
            <a:ln>
              <a:noFill/>
            </a:ln>
            <a:effectLst/>
          </c:spPr>
          <c:invertIfNegative val="0"/>
          <c:dLbls>
            <c:dLbl>
              <c:idx val="7"/>
              <c:layout>
                <c:manualLayout>
                  <c:x val="-5.9490446871793841E-2"/>
                  <c:y val="-5.5344352617079887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3C5A98"/>
                      </a:solidFill>
                      <a:latin typeface="Calibri" panose="020F0502020204030204"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C6-406A-98CD-DA68E7B596E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4"/>
                <c:pt idx="0">
                  <c:v>2005</c:v>
                </c:pt>
                <c:pt idx="1">
                  <c:v>2010</c:v>
                </c:pt>
                <c:pt idx="2">
                  <c:v>2015</c:v>
                </c:pt>
                <c:pt idx="3">
                  <c:v>2019</c:v>
                </c:pt>
              </c:strCache>
            </c:strRef>
          </c:cat>
          <c:val>
            <c:numRef>
              <c:f>Sheet1!$B$2:$B$9</c:f>
              <c:numCache>
                <c:formatCode>0%</c:formatCode>
                <c:ptCount val="4"/>
                <c:pt idx="0">
                  <c:v>0.67</c:v>
                </c:pt>
                <c:pt idx="1">
                  <c:v>0.56000000000000005</c:v>
                </c:pt>
                <c:pt idx="2">
                  <c:v>0.51791636875000002</c:v>
                </c:pt>
                <c:pt idx="3">
                  <c:v>0.4947741733390581</c:v>
                </c:pt>
              </c:numCache>
            </c:numRef>
          </c:val>
          <c:extLst>
            <c:ext xmlns:c16="http://schemas.microsoft.com/office/drawing/2014/chart" uri="{C3380CC4-5D6E-409C-BE32-E72D297353CC}">
              <c16:uniqueId val="{00000001-29C6-406A-98CD-DA68E7B596E3}"/>
            </c:ext>
          </c:extLst>
        </c:ser>
        <c:ser>
          <c:idx val="1"/>
          <c:order val="1"/>
          <c:tx>
            <c:strRef>
              <c:f>Sheet1!$C$1</c:f>
              <c:strCache>
                <c:ptCount val="1"/>
                <c:pt idx="0">
                  <c:v>Supercenter</c:v>
                </c:pt>
              </c:strCache>
            </c:strRef>
          </c:tx>
          <c:spPr>
            <a:solidFill>
              <a:srgbClr val="F07D0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4"/>
                <c:pt idx="0">
                  <c:v>2005</c:v>
                </c:pt>
                <c:pt idx="1">
                  <c:v>2010</c:v>
                </c:pt>
                <c:pt idx="2">
                  <c:v>2015</c:v>
                </c:pt>
                <c:pt idx="3">
                  <c:v>2019</c:v>
                </c:pt>
              </c:strCache>
            </c:strRef>
          </c:cat>
          <c:val>
            <c:numRef>
              <c:f>Sheet1!$C$2:$C$9</c:f>
              <c:numCache>
                <c:formatCode>0%</c:formatCode>
                <c:ptCount val="4"/>
                <c:pt idx="0">
                  <c:v>0.22</c:v>
                </c:pt>
                <c:pt idx="1">
                  <c:v>0.27</c:v>
                </c:pt>
                <c:pt idx="2">
                  <c:v>0.23075475625000003</c:v>
                </c:pt>
                <c:pt idx="3">
                  <c:v>0.21785598446808926</c:v>
                </c:pt>
              </c:numCache>
            </c:numRef>
          </c:val>
          <c:extLst>
            <c:ext xmlns:c16="http://schemas.microsoft.com/office/drawing/2014/chart" uri="{C3380CC4-5D6E-409C-BE32-E72D297353CC}">
              <c16:uniqueId val="{00000002-29C6-406A-98CD-DA68E7B596E3}"/>
            </c:ext>
          </c:extLst>
        </c:ser>
        <c:ser>
          <c:idx val="2"/>
          <c:order val="2"/>
          <c:tx>
            <c:strRef>
              <c:f>Sheet1!$D$1</c:f>
              <c:strCache>
                <c:ptCount val="1"/>
                <c:pt idx="0">
                  <c:v>Warehouse</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4"/>
                <c:pt idx="0">
                  <c:v>2005</c:v>
                </c:pt>
                <c:pt idx="1">
                  <c:v>2010</c:v>
                </c:pt>
                <c:pt idx="2">
                  <c:v>2015</c:v>
                </c:pt>
                <c:pt idx="3">
                  <c:v>2019</c:v>
                </c:pt>
              </c:strCache>
            </c:strRef>
          </c:cat>
          <c:val>
            <c:numRef>
              <c:f>Sheet1!$D$2:$D$9</c:f>
              <c:numCache>
                <c:formatCode>0%</c:formatCode>
                <c:ptCount val="4"/>
                <c:pt idx="0">
                  <c:v>7.0000000000000007E-2</c:v>
                </c:pt>
                <c:pt idx="1">
                  <c:v>0.06</c:v>
                </c:pt>
                <c:pt idx="2">
                  <c:v>6.1297272916666673E-2</c:v>
                </c:pt>
                <c:pt idx="3">
                  <c:v>5.3984771427910791E-2</c:v>
                </c:pt>
              </c:numCache>
            </c:numRef>
          </c:val>
          <c:extLst>
            <c:ext xmlns:c16="http://schemas.microsoft.com/office/drawing/2014/chart" uri="{C3380CC4-5D6E-409C-BE32-E72D297353CC}">
              <c16:uniqueId val="{00000003-29C6-406A-98CD-DA68E7B596E3}"/>
            </c:ext>
          </c:extLst>
        </c:ser>
        <c:ser>
          <c:idx val="3"/>
          <c:order val="3"/>
          <c:tx>
            <c:strRef>
              <c:f>Sheet1!$E$1</c:f>
              <c:strCache>
                <c:ptCount val="1"/>
                <c:pt idx="0">
                  <c:v>Discount</c:v>
                </c:pt>
              </c:strCache>
            </c:strRef>
          </c:tx>
          <c:spPr>
            <a:solidFill>
              <a:schemeClr val="accent4"/>
            </a:solidFill>
            <a:ln>
              <a:noFill/>
            </a:ln>
            <a:effectLst/>
          </c:spPr>
          <c:invertIfNegative val="0"/>
          <c:dLbls>
            <c:delete val="1"/>
          </c:dLbls>
          <c:cat>
            <c:strRef>
              <c:f>Sheet1!$A$2:$A$9</c:f>
              <c:strCache>
                <c:ptCount val="4"/>
                <c:pt idx="0">
                  <c:v>2005</c:v>
                </c:pt>
                <c:pt idx="1">
                  <c:v>2010</c:v>
                </c:pt>
                <c:pt idx="2">
                  <c:v>2015</c:v>
                </c:pt>
                <c:pt idx="3">
                  <c:v>2019</c:v>
                </c:pt>
              </c:strCache>
            </c:strRef>
          </c:cat>
          <c:val>
            <c:numRef>
              <c:f>Sheet1!$E$2:$E$9</c:f>
            </c:numRef>
          </c:val>
          <c:extLst>
            <c:ext xmlns:c16="http://schemas.microsoft.com/office/drawing/2014/chart" uri="{C3380CC4-5D6E-409C-BE32-E72D297353CC}">
              <c16:uniqueId val="{00000004-29C6-406A-98CD-DA68E7B596E3}"/>
            </c:ext>
          </c:extLst>
        </c:ser>
        <c:ser>
          <c:idx val="4"/>
          <c:order val="4"/>
          <c:tx>
            <c:strRef>
              <c:f>Sheet1!$F$1</c:f>
              <c:strCache>
                <c:ptCount val="1"/>
                <c:pt idx="0">
                  <c:v>Limited
Assortment</c:v>
                </c:pt>
              </c:strCache>
            </c:strRef>
          </c:tx>
          <c:spPr>
            <a:solidFill>
              <a:schemeClr val="accent5"/>
            </a:solidFill>
            <a:ln>
              <a:noFill/>
            </a:ln>
            <a:effectLst/>
          </c:spPr>
          <c:invertIfNegative val="0"/>
          <c:dLbls>
            <c:delete val="1"/>
          </c:dLbls>
          <c:cat>
            <c:strRef>
              <c:f>Sheet1!$A$2:$A$9</c:f>
              <c:strCache>
                <c:ptCount val="4"/>
                <c:pt idx="0">
                  <c:v>2005</c:v>
                </c:pt>
                <c:pt idx="1">
                  <c:v>2010</c:v>
                </c:pt>
                <c:pt idx="2">
                  <c:v>2015</c:v>
                </c:pt>
                <c:pt idx="3">
                  <c:v>2019</c:v>
                </c:pt>
              </c:strCache>
            </c:strRef>
          </c:cat>
          <c:val>
            <c:numRef>
              <c:f>Sheet1!$F$2:$F$9</c:f>
            </c:numRef>
          </c:val>
          <c:extLst>
            <c:ext xmlns:c16="http://schemas.microsoft.com/office/drawing/2014/chart" uri="{C3380CC4-5D6E-409C-BE32-E72D297353CC}">
              <c16:uniqueId val="{00000005-29C6-406A-98CD-DA68E7B596E3}"/>
            </c:ext>
          </c:extLst>
        </c:ser>
        <c:ser>
          <c:idx val="5"/>
          <c:order val="5"/>
          <c:tx>
            <c:strRef>
              <c:f>Sheet1!$G$1</c:f>
              <c:strCache>
                <c:ptCount val="1"/>
                <c:pt idx="0">
                  <c:v>Organic/
specialty</c:v>
                </c:pt>
              </c:strCache>
            </c:strRef>
          </c:tx>
          <c:spPr>
            <a:solidFill>
              <a:schemeClr val="accent6"/>
            </a:solidFill>
            <a:ln>
              <a:noFill/>
            </a:ln>
            <a:effectLst/>
          </c:spPr>
          <c:invertIfNegative val="0"/>
          <c:dLbls>
            <c:delete val="1"/>
          </c:dLbls>
          <c:cat>
            <c:strRef>
              <c:f>Sheet1!$A$2:$A$9</c:f>
              <c:strCache>
                <c:ptCount val="4"/>
                <c:pt idx="0">
                  <c:v>2005</c:v>
                </c:pt>
                <c:pt idx="1">
                  <c:v>2010</c:v>
                </c:pt>
                <c:pt idx="2">
                  <c:v>2015</c:v>
                </c:pt>
                <c:pt idx="3">
                  <c:v>2019</c:v>
                </c:pt>
              </c:strCache>
            </c:strRef>
          </c:cat>
          <c:val>
            <c:numRef>
              <c:f>Sheet1!$G$2:$G$9</c:f>
            </c:numRef>
          </c:val>
          <c:extLst>
            <c:ext xmlns:c16="http://schemas.microsoft.com/office/drawing/2014/chart" uri="{C3380CC4-5D6E-409C-BE32-E72D297353CC}">
              <c16:uniqueId val="{00000006-29C6-406A-98CD-DA68E7B596E3}"/>
            </c:ext>
          </c:extLst>
        </c:ser>
        <c:ser>
          <c:idx val="6"/>
          <c:order val="6"/>
          <c:tx>
            <c:strRef>
              <c:f>Sheet1!$H$1</c:f>
              <c:strCache>
                <c:ptCount val="1"/>
                <c:pt idx="0">
                  <c:v>Other [old]</c:v>
                </c:pt>
              </c:strCache>
            </c:strRef>
          </c:tx>
          <c:spPr>
            <a:solidFill>
              <a:schemeClr val="accent1">
                <a:lumMod val="60000"/>
              </a:schemeClr>
            </a:solidFill>
            <a:ln>
              <a:noFill/>
            </a:ln>
            <a:effectLst/>
          </c:spPr>
          <c:invertIfNegative val="0"/>
          <c:dLbls>
            <c:delete val="1"/>
          </c:dLbls>
          <c:cat>
            <c:strRef>
              <c:f>Sheet1!$A$2:$A$9</c:f>
              <c:strCache>
                <c:ptCount val="4"/>
                <c:pt idx="0">
                  <c:v>2005</c:v>
                </c:pt>
                <c:pt idx="1">
                  <c:v>2010</c:v>
                </c:pt>
                <c:pt idx="2">
                  <c:v>2015</c:v>
                </c:pt>
                <c:pt idx="3">
                  <c:v>2019</c:v>
                </c:pt>
              </c:strCache>
            </c:strRef>
          </c:cat>
          <c:val>
            <c:numRef>
              <c:f>Sheet1!$H$2:$H$9</c:f>
            </c:numRef>
          </c:val>
          <c:extLst>
            <c:ext xmlns:c16="http://schemas.microsoft.com/office/drawing/2014/chart" uri="{C3380CC4-5D6E-409C-BE32-E72D297353CC}">
              <c16:uniqueId val="{00000007-29C6-406A-98CD-DA68E7B596E3}"/>
            </c:ext>
          </c:extLst>
        </c:ser>
        <c:ser>
          <c:idx val="7"/>
          <c:order val="7"/>
          <c:tx>
            <c:strRef>
              <c:f>Sheet1!$I$1</c:f>
              <c:strCache>
                <c:ptCount val="1"/>
                <c:pt idx="0">
                  <c:v>Other channels*</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4"/>
                <c:pt idx="0">
                  <c:v>2005</c:v>
                </c:pt>
                <c:pt idx="1">
                  <c:v>2010</c:v>
                </c:pt>
                <c:pt idx="2">
                  <c:v>2015</c:v>
                </c:pt>
                <c:pt idx="3">
                  <c:v>2019</c:v>
                </c:pt>
              </c:strCache>
            </c:strRef>
          </c:cat>
          <c:val>
            <c:numRef>
              <c:f>Sheet1!$I$2:$I$9</c:f>
              <c:numCache>
                <c:formatCode>0%</c:formatCode>
                <c:ptCount val="4"/>
                <c:pt idx="0">
                  <c:v>0.04</c:v>
                </c:pt>
                <c:pt idx="1">
                  <c:v>0.11000000000000001</c:v>
                </c:pt>
                <c:pt idx="2">
                  <c:v>0.10206238958333334</c:v>
                </c:pt>
                <c:pt idx="3">
                  <c:v>0.15178228898753901</c:v>
                </c:pt>
              </c:numCache>
            </c:numRef>
          </c:val>
          <c:extLst>
            <c:ext xmlns:c16="http://schemas.microsoft.com/office/drawing/2014/chart" uri="{C3380CC4-5D6E-409C-BE32-E72D297353CC}">
              <c16:uniqueId val="{00000008-29C6-406A-98CD-DA68E7B596E3}"/>
            </c:ext>
          </c:extLst>
        </c:ser>
        <c:ser>
          <c:idx val="8"/>
          <c:order val="8"/>
          <c:tx>
            <c:strRef>
              <c:f>Sheet1!$J$1</c:f>
              <c:strCache>
                <c:ptCount val="1"/>
                <c:pt idx="0">
                  <c:v>No Primary Store **</c:v>
                </c:pt>
              </c:strCache>
            </c:strRef>
          </c:tx>
          <c:spPr>
            <a:solidFill>
              <a:schemeClr val="bg1">
                <a:lumMod val="75000"/>
              </a:scheme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9-29C6-406A-98CD-DA68E7B596E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4"/>
                <c:pt idx="0">
                  <c:v>2005</c:v>
                </c:pt>
                <c:pt idx="1">
                  <c:v>2010</c:v>
                </c:pt>
                <c:pt idx="2">
                  <c:v>2015</c:v>
                </c:pt>
                <c:pt idx="3">
                  <c:v>2019</c:v>
                </c:pt>
              </c:strCache>
            </c:strRef>
          </c:cat>
          <c:val>
            <c:numRef>
              <c:f>Sheet1!$J$2:$J$9</c:f>
              <c:numCache>
                <c:formatCode>0%</c:formatCode>
                <c:ptCount val="4"/>
                <c:pt idx="1">
                  <c:v>0</c:v>
                </c:pt>
                <c:pt idx="2">
                  <c:v>9.3985302083333347E-2</c:v>
                </c:pt>
                <c:pt idx="3">
                  <c:v>8.1602781777400851E-2</c:v>
                </c:pt>
              </c:numCache>
            </c:numRef>
          </c:val>
          <c:extLst>
            <c:ext xmlns:c16="http://schemas.microsoft.com/office/drawing/2014/chart" uri="{C3380CC4-5D6E-409C-BE32-E72D297353CC}">
              <c16:uniqueId val="{0000000A-29C6-406A-98CD-DA68E7B596E3}"/>
            </c:ext>
          </c:extLst>
        </c:ser>
        <c:dLbls>
          <c:showLegendKey val="0"/>
          <c:showVal val="1"/>
          <c:showCatName val="0"/>
          <c:showSerName val="0"/>
          <c:showPercent val="0"/>
          <c:showBubbleSize val="0"/>
        </c:dLbls>
        <c:gapWidth val="100"/>
        <c:overlap val="100"/>
        <c:axId val="854640272"/>
        <c:axId val="900862704"/>
      </c:barChart>
      <c:catAx>
        <c:axId val="85464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mn-cs"/>
              </a:defRPr>
            </a:pPr>
            <a:endParaRPr lang="en-US"/>
          </a:p>
        </c:txPr>
        <c:crossAx val="900862704"/>
        <c:crosses val="autoZero"/>
        <c:auto val="1"/>
        <c:lblAlgn val="ctr"/>
        <c:lblOffset val="100"/>
        <c:noMultiLvlLbl val="0"/>
      </c:catAx>
      <c:valAx>
        <c:axId val="900862704"/>
        <c:scaling>
          <c:orientation val="minMax"/>
        </c:scaling>
        <c:delete val="1"/>
        <c:axPos val="l"/>
        <c:numFmt formatCode="0%" sourceLinked="1"/>
        <c:majorTickMark val="none"/>
        <c:minorTickMark val="none"/>
        <c:tickLblPos val="nextTo"/>
        <c:crossAx val="854640272"/>
        <c:crosses val="autoZero"/>
        <c:crossBetween val="between"/>
      </c:valAx>
      <c:spPr>
        <a:noFill/>
        <a:ln>
          <a:noFill/>
        </a:ln>
        <a:effectLst/>
      </c:spPr>
    </c:plotArea>
    <c:legend>
      <c:legendPos val="l"/>
      <c:layout>
        <c:manualLayout>
          <c:xMode val="edge"/>
          <c:yMode val="edge"/>
          <c:x val="1.2353078210385891E-2"/>
          <c:y val="0"/>
          <c:w val="0.22003880033778045"/>
          <c:h val="0.88244670112960366"/>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973906174349599E-2"/>
          <c:y val="8.4158815802241577E-2"/>
          <c:w val="0.83673654855642998"/>
          <c:h val="0.47558557488596964"/>
        </c:manualLayout>
      </c:layout>
      <c:lineChart>
        <c:grouping val="standard"/>
        <c:varyColors val="0"/>
        <c:ser>
          <c:idx val="0"/>
          <c:order val="0"/>
          <c:tx>
            <c:strRef>
              <c:f>Sheet1!$B$1</c:f>
              <c:strCache>
                <c:ptCount val="1"/>
                <c:pt idx="0">
                  <c:v>Average weekly shopping trips by primary shopper</c:v>
                </c:pt>
              </c:strCache>
            </c:strRef>
          </c:tx>
          <c:spPr>
            <a:ln>
              <a:solidFill>
                <a:srgbClr val="3C5A98"/>
              </a:solidFill>
            </a:ln>
          </c:spPr>
          <c:marker>
            <c:symbol val="none"/>
          </c:marker>
          <c:dPt>
            <c:idx val="12"/>
            <c:bubble3D val="0"/>
            <c:extLst>
              <c:ext xmlns:c16="http://schemas.microsoft.com/office/drawing/2014/chart" uri="{C3380CC4-5D6E-409C-BE32-E72D297353CC}">
                <c16:uniqueId val="{00000000-1C04-4BF5-A588-EADAB718593B}"/>
              </c:ext>
            </c:extLst>
          </c:dPt>
          <c:dPt>
            <c:idx val="13"/>
            <c:bubble3D val="0"/>
            <c:extLst>
              <c:ext xmlns:c16="http://schemas.microsoft.com/office/drawing/2014/chart" uri="{C3380CC4-5D6E-409C-BE32-E72D297353CC}">
                <c16:uniqueId val="{00000001-1C04-4BF5-A588-EADAB718593B}"/>
              </c:ext>
            </c:extLst>
          </c:dPt>
          <c:dPt>
            <c:idx val="14"/>
            <c:marker>
              <c:symbol val="circle"/>
              <c:size val="7"/>
              <c:spPr>
                <a:solidFill>
                  <a:srgbClr val="3C5A98"/>
                </a:solidFill>
                <a:ln>
                  <a:noFill/>
                </a:ln>
              </c:spPr>
            </c:marker>
            <c:bubble3D val="0"/>
            <c:extLst>
              <c:ext xmlns:c16="http://schemas.microsoft.com/office/drawing/2014/chart" uri="{C3380CC4-5D6E-409C-BE32-E72D297353CC}">
                <c16:uniqueId val="{00000002-1C04-4BF5-A588-EADAB718593B}"/>
              </c:ext>
            </c:extLst>
          </c:dPt>
          <c:dLbls>
            <c:dLbl>
              <c:idx val="12"/>
              <c:layout>
                <c:manualLayout>
                  <c:x val="-3.54166666666667E-2"/>
                  <c:y val="-0.104483700978197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04-4BF5-A588-EADAB718593B}"/>
                </c:ext>
              </c:extLst>
            </c:dLbl>
            <c:dLbl>
              <c:idx val="14"/>
              <c:layout>
                <c:manualLayout>
                  <c:x val="-4.8071321284838542E-2"/>
                  <c:y val="-0.14349462446489161"/>
                </c:manualLayout>
              </c:layout>
              <c:dLblPos val="r"/>
              <c:showLegendKey val="0"/>
              <c:showVal val="1"/>
              <c:showCatName val="0"/>
              <c:showSerName val="0"/>
              <c:showPercent val="0"/>
              <c:showBubbleSize val="0"/>
              <c:extLst>
                <c:ext xmlns:c15="http://schemas.microsoft.com/office/drawing/2012/chart" uri="{CE6537A1-D6FC-4f65-9D91-7224C49458BB}">
                  <c15:layout>
                    <c:manualLayout>
                      <c:w val="8.0160781275492768E-2"/>
                      <c:h val="0.16212435830881927"/>
                    </c:manualLayout>
                  </c15:layout>
                </c:ext>
                <c:ext xmlns:c16="http://schemas.microsoft.com/office/drawing/2014/chart" uri="{C3380CC4-5D6E-409C-BE32-E72D297353CC}">
                  <c16:uniqueId val="{00000002-1C04-4BF5-A588-EADAB718593B}"/>
                </c:ext>
              </c:extLst>
            </c:dLbl>
            <c:spPr>
              <a:noFill/>
              <a:ln>
                <a:noFill/>
              </a:ln>
              <a:effectLst/>
            </c:spPr>
            <c:txPr>
              <a:bodyPr/>
              <a:lstStyle/>
              <a:p>
                <a:pPr>
                  <a:defRPr sz="16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Sheet1!$A$2:$A$16</c:f>
              <c:numCache>
                <c:formatCode>General</c:formatCode>
                <c:ptCount val="15"/>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numCache>
            </c:numRef>
          </c:cat>
          <c:val>
            <c:numRef>
              <c:f>Sheet1!$B$2:$B$16</c:f>
              <c:numCache>
                <c:formatCode>0.0</c:formatCode>
                <c:ptCount val="15"/>
                <c:pt idx="0">
                  <c:v>2.2000000000000002</c:v>
                </c:pt>
                <c:pt idx="1">
                  <c:v>2.1</c:v>
                </c:pt>
                <c:pt idx="2">
                  <c:v>1.9</c:v>
                </c:pt>
                <c:pt idx="3">
                  <c:v>1.9</c:v>
                </c:pt>
                <c:pt idx="4">
                  <c:v>2</c:v>
                </c:pt>
                <c:pt idx="5">
                  <c:v>2.1</c:v>
                </c:pt>
                <c:pt idx="6">
                  <c:v>1.7</c:v>
                </c:pt>
                <c:pt idx="7">
                  <c:v>2.2000000000000002</c:v>
                </c:pt>
                <c:pt idx="8">
                  <c:v>1.7</c:v>
                </c:pt>
                <c:pt idx="9">
                  <c:v>1.6</c:v>
                </c:pt>
                <c:pt idx="10">
                  <c:v>1.5</c:v>
                </c:pt>
                <c:pt idx="11">
                  <c:v>1.62</c:v>
                </c:pt>
                <c:pt idx="12">
                  <c:v>1.5324073970624998</c:v>
                </c:pt>
                <c:pt idx="13">
                  <c:v>1.6</c:v>
                </c:pt>
                <c:pt idx="14">
                  <c:v>1.6</c:v>
                </c:pt>
              </c:numCache>
            </c:numRef>
          </c:val>
          <c:smooth val="1"/>
          <c:extLst>
            <c:ext xmlns:c16="http://schemas.microsoft.com/office/drawing/2014/chart" uri="{C3380CC4-5D6E-409C-BE32-E72D297353CC}">
              <c16:uniqueId val="{00000003-1C04-4BF5-A588-EADAB718593B}"/>
            </c:ext>
          </c:extLst>
        </c:ser>
        <c:dLbls>
          <c:showLegendKey val="0"/>
          <c:showVal val="0"/>
          <c:showCatName val="0"/>
          <c:showSerName val="0"/>
          <c:showPercent val="0"/>
          <c:showBubbleSize val="0"/>
        </c:dLbls>
        <c:smooth val="0"/>
        <c:axId val="1770622752"/>
        <c:axId val="1770625072"/>
      </c:lineChart>
      <c:catAx>
        <c:axId val="1770622752"/>
        <c:scaling>
          <c:orientation val="minMax"/>
        </c:scaling>
        <c:delete val="0"/>
        <c:axPos val="b"/>
        <c:numFmt formatCode="General" sourceLinked="1"/>
        <c:majorTickMark val="cross"/>
        <c:minorTickMark val="none"/>
        <c:tickLblPos val="nextTo"/>
        <c:spPr>
          <a:ln>
            <a:solidFill>
              <a:schemeClr val="bg1">
                <a:lumMod val="65000"/>
              </a:schemeClr>
            </a:solidFill>
          </a:ln>
        </c:spPr>
        <c:crossAx val="1770625072"/>
        <c:crosses val="autoZero"/>
        <c:auto val="1"/>
        <c:lblAlgn val="ctr"/>
        <c:lblOffset val="100"/>
        <c:noMultiLvlLbl val="0"/>
      </c:catAx>
      <c:valAx>
        <c:axId val="1770625072"/>
        <c:scaling>
          <c:orientation val="minMax"/>
          <c:max val="3"/>
          <c:min val="0"/>
        </c:scaling>
        <c:delete val="1"/>
        <c:axPos val="l"/>
        <c:numFmt formatCode="0.0" sourceLinked="1"/>
        <c:majorTickMark val="out"/>
        <c:minorTickMark val="none"/>
        <c:tickLblPos val="nextTo"/>
        <c:crossAx val="1770622752"/>
        <c:crosses val="autoZero"/>
        <c:crossBetween val="between"/>
      </c:valAx>
      <c:spPr>
        <a:solidFill>
          <a:schemeClr val="tx2">
            <a:lumMod val="20000"/>
            <a:lumOff val="80000"/>
          </a:schemeClr>
        </a:solidFill>
      </c:spPr>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157139448478032E-2"/>
          <c:y val="9.1626960091527002E-2"/>
          <c:w val="0.88088971894304613"/>
          <c:h val="0.72505504380626773"/>
        </c:manualLayout>
      </c:layout>
      <c:lineChart>
        <c:grouping val="standard"/>
        <c:varyColors val="0"/>
        <c:ser>
          <c:idx val="0"/>
          <c:order val="0"/>
          <c:tx>
            <c:strRef>
              <c:f>Sheet1!$B$1</c:f>
              <c:strCache>
                <c:ptCount val="1"/>
                <c:pt idx="0">
                  <c:v>Weekly spending on "grocery-type" items (FMI estimate)</c:v>
                </c:pt>
              </c:strCache>
            </c:strRef>
          </c:tx>
          <c:spPr>
            <a:ln w="28575" cap="rnd">
              <a:solidFill>
                <a:srgbClr val="F28356"/>
              </a:solidFill>
              <a:round/>
            </a:ln>
            <a:effectLst/>
          </c:spPr>
          <c:marker>
            <c:symbol val="none"/>
          </c:marker>
          <c:dPt>
            <c:idx val="10"/>
            <c:bubble3D val="0"/>
            <c:spPr>
              <a:ln w="28575" cap="rnd">
                <a:solidFill>
                  <a:srgbClr val="F28356"/>
                </a:solidFill>
                <a:round/>
                <a:tailEnd w="med" len="sm"/>
              </a:ln>
              <a:effectLst/>
            </c:spPr>
            <c:extLst>
              <c:ext xmlns:c16="http://schemas.microsoft.com/office/drawing/2014/chart" uri="{C3380CC4-5D6E-409C-BE32-E72D297353CC}">
                <c16:uniqueId val="{00000001-C6CE-4827-BAF7-5316F7513E74}"/>
              </c:ext>
            </c:extLst>
          </c:dPt>
          <c:dPt>
            <c:idx val="11"/>
            <c:bubble3D val="0"/>
            <c:spPr>
              <a:ln w="28575" cap="rnd">
                <a:solidFill>
                  <a:srgbClr val="F28356"/>
                </a:solidFill>
                <a:round/>
                <a:tailEnd type="none" w="med" len="lg"/>
              </a:ln>
              <a:effectLst/>
            </c:spPr>
            <c:extLst>
              <c:ext xmlns:c16="http://schemas.microsoft.com/office/drawing/2014/chart" uri="{C3380CC4-5D6E-409C-BE32-E72D297353CC}">
                <c16:uniqueId val="{00000003-C6CE-4827-BAF7-5316F7513E74}"/>
              </c:ext>
            </c:extLst>
          </c:dPt>
          <c:dPt>
            <c:idx val="12"/>
            <c:marker>
              <c:symbol val="circle"/>
              <c:size val="7"/>
              <c:spPr>
                <a:solidFill>
                  <a:srgbClr val="F28356"/>
                </a:solidFill>
                <a:ln>
                  <a:noFill/>
                </a:ln>
              </c:spPr>
            </c:marker>
            <c:bubble3D val="0"/>
            <c:extLst>
              <c:ext xmlns:c16="http://schemas.microsoft.com/office/drawing/2014/chart" uri="{C3380CC4-5D6E-409C-BE32-E72D297353CC}">
                <c16:uniqueId val="{00000004-C6CE-4827-BAF7-5316F7513E74}"/>
              </c:ext>
            </c:extLst>
          </c:dPt>
          <c:dLbls>
            <c:dLbl>
              <c:idx val="12"/>
              <c:layout>
                <c:manualLayout>
                  <c:x val="-2.1108571856237945E-2"/>
                  <c:y val="-0.11401966001164841"/>
                </c:manualLayout>
              </c:layout>
              <c:tx>
                <c:rich>
                  <a:bodyPr/>
                  <a:lstStyle/>
                  <a:p>
                    <a:fld id="{266C0EDF-BE80-414A-8AC4-389FD4E1FDFD}" type="VALUE">
                      <a:rPr lang="en-US" sz="1200" smtClean="0"/>
                      <a:pPr/>
                      <a:t>[VALUE]</a:t>
                    </a:fld>
                    <a:r>
                      <a:rPr lang="en-US" sz="1200" dirty="0"/>
                      <a:t>.50</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C6CE-4827-BAF7-5316F7513E74}"/>
                </c:ext>
              </c:extLst>
            </c:dLbl>
            <c:spPr>
              <a:noFill/>
              <a:ln>
                <a:noFill/>
              </a:ln>
              <a:effectLst/>
            </c:spPr>
            <c:txPr>
              <a:bodyPr wrap="square" lIns="38100" tIns="19050" rIns="38100" bIns="19050" anchor="ctr">
                <a:spAutoFit/>
              </a:bodyPr>
              <a:lstStyle/>
              <a:p>
                <a:pPr>
                  <a:defRPr sz="1200" b="1">
                    <a:solidFill>
                      <a:schemeClr val="tx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Sheet1!$A$2:$A$15</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Sheet1!$B$2:$B$15</c:f>
              <c:numCache>
                <c:formatCode>"$"#,##0</c:formatCode>
                <c:ptCount val="13"/>
                <c:pt idx="0">
                  <c:v>93.2</c:v>
                </c:pt>
                <c:pt idx="1">
                  <c:v>97.8</c:v>
                </c:pt>
                <c:pt idx="2">
                  <c:v>98.4</c:v>
                </c:pt>
                <c:pt idx="3">
                  <c:v>99.9</c:v>
                </c:pt>
                <c:pt idx="4">
                  <c:v>97.3</c:v>
                </c:pt>
                <c:pt idx="5">
                  <c:v>104.9</c:v>
                </c:pt>
                <c:pt idx="6">
                  <c:v>105.5</c:v>
                </c:pt>
                <c:pt idx="7">
                  <c:v>102.9</c:v>
                </c:pt>
                <c:pt idx="8">
                  <c:v>100.8</c:v>
                </c:pt>
                <c:pt idx="9">
                  <c:v>107.3</c:v>
                </c:pt>
                <c:pt idx="10">
                  <c:v>109.67546081499999</c:v>
                </c:pt>
                <c:pt idx="11">
                  <c:v>109</c:v>
                </c:pt>
                <c:pt idx="12">
                  <c:v>113.4</c:v>
                </c:pt>
              </c:numCache>
            </c:numRef>
          </c:val>
          <c:smooth val="1"/>
          <c:extLst>
            <c:ext xmlns:c16="http://schemas.microsoft.com/office/drawing/2014/chart" uri="{C3380CC4-5D6E-409C-BE32-E72D297353CC}">
              <c16:uniqueId val="{00000005-C6CE-4827-BAF7-5316F7513E74}"/>
            </c:ext>
          </c:extLst>
        </c:ser>
        <c:ser>
          <c:idx val="1"/>
          <c:order val="1"/>
          <c:tx>
            <c:strRef>
              <c:f>Sheet1!$C$1</c:f>
              <c:strCache>
                <c:ptCount val="1"/>
                <c:pt idx="0">
                  <c:v>Weekly spending on key grocery categories (U.S. Bureau of Labor Statistics estimate)</c:v>
                </c:pt>
              </c:strCache>
            </c:strRef>
          </c:tx>
          <c:spPr>
            <a:ln w="28575" cap="rnd">
              <a:solidFill>
                <a:srgbClr val="BE4741"/>
              </a:solidFill>
              <a:round/>
            </a:ln>
            <a:effectLst/>
          </c:spPr>
          <c:marker>
            <c:symbol val="none"/>
          </c:marker>
          <c:dPt>
            <c:idx val="9"/>
            <c:bubble3D val="0"/>
            <c:extLst>
              <c:ext xmlns:c16="http://schemas.microsoft.com/office/drawing/2014/chart" uri="{C3380CC4-5D6E-409C-BE32-E72D297353CC}">
                <c16:uniqueId val="{00000006-C6CE-4827-BAF7-5316F7513E74}"/>
              </c:ext>
            </c:extLst>
          </c:dPt>
          <c:dPt>
            <c:idx val="10"/>
            <c:bubble3D val="0"/>
            <c:extLst>
              <c:ext xmlns:c16="http://schemas.microsoft.com/office/drawing/2014/chart" uri="{C3380CC4-5D6E-409C-BE32-E72D297353CC}">
                <c16:uniqueId val="{00000007-C6CE-4827-BAF7-5316F7513E74}"/>
              </c:ext>
            </c:extLst>
          </c:dPt>
          <c:dPt>
            <c:idx val="11"/>
            <c:bubble3D val="0"/>
            <c:extLst>
              <c:ext xmlns:c16="http://schemas.microsoft.com/office/drawing/2014/chart" uri="{C3380CC4-5D6E-409C-BE32-E72D297353CC}">
                <c16:uniqueId val="{00000008-C6CE-4827-BAF7-5316F7513E74}"/>
              </c:ext>
            </c:extLst>
          </c:dPt>
          <c:dPt>
            <c:idx val="12"/>
            <c:bubble3D val="0"/>
            <c:spPr>
              <a:ln w="28575" cap="rnd">
                <a:noFill/>
                <a:round/>
              </a:ln>
              <a:effectLst/>
            </c:spPr>
            <c:extLst>
              <c:ext xmlns:c16="http://schemas.microsoft.com/office/drawing/2014/chart" uri="{C3380CC4-5D6E-409C-BE32-E72D297353CC}">
                <c16:uniqueId val="{0000000A-C6CE-4827-BAF7-5316F7513E74}"/>
              </c:ext>
            </c:extLst>
          </c:dPt>
          <c:dLbls>
            <c:dLbl>
              <c:idx val="12"/>
              <c:delete val="1"/>
              <c:extLst>
                <c:ext xmlns:c15="http://schemas.microsoft.com/office/drawing/2012/chart" uri="{CE6537A1-D6FC-4f65-9D91-7224C49458BB}"/>
                <c:ext xmlns:c16="http://schemas.microsoft.com/office/drawing/2014/chart" uri="{C3380CC4-5D6E-409C-BE32-E72D297353CC}">
                  <c16:uniqueId val="{0000000A-C6CE-4827-BAF7-5316F7513E74}"/>
                </c:ext>
              </c:extLst>
            </c:dLbl>
            <c:spPr>
              <a:noFill/>
              <a:ln>
                <a:noFill/>
              </a:ln>
              <a:effectLst/>
            </c:spPr>
            <c:txPr>
              <a:bodyPr wrap="square" lIns="38100" tIns="19050" rIns="38100" bIns="19050" anchor="ctr">
                <a:spAutoFit/>
              </a:bodyPr>
              <a:lstStyle/>
              <a:p>
                <a:pPr>
                  <a:defRPr sz="1200" b="1">
                    <a:solidFill>
                      <a:srgbClr val="BE474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Sheet1!$A$2:$A$15</c:f>
              <c:numCache>
                <c:formatCode>General</c:formatCode>
                <c:ptCount val="13"/>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numCache>
            </c:numRef>
          </c:cat>
          <c:val>
            <c:numRef>
              <c:f>Sheet1!$C$2:$C$15</c:f>
              <c:numCache>
                <c:formatCode>"$"#,##0</c:formatCode>
                <c:ptCount val="13"/>
                <c:pt idx="0">
                  <c:v>86.21</c:v>
                </c:pt>
                <c:pt idx="1">
                  <c:v>87.31</c:v>
                </c:pt>
                <c:pt idx="2">
                  <c:v>93.42</c:v>
                </c:pt>
                <c:pt idx="3">
                  <c:v>93.56</c:v>
                </c:pt>
                <c:pt idx="4">
                  <c:v>90.1</c:v>
                </c:pt>
                <c:pt idx="5">
                  <c:v>95.33</c:v>
                </c:pt>
                <c:pt idx="6">
                  <c:v>96.6</c:v>
                </c:pt>
                <c:pt idx="7">
                  <c:v>97.87</c:v>
                </c:pt>
                <c:pt idx="8">
                  <c:v>98.42</c:v>
                </c:pt>
                <c:pt idx="9">
                  <c:v>100.42307692307692</c:v>
                </c:pt>
                <c:pt idx="10">
                  <c:v>104</c:v>
                </c:pt>
                <c:pt idx="11" formatCode="&quot;$&quot;#,##0_);[Red]\(&quot;$&quot;#,##0\)">
                  <c:v>110.19</c:v>
                </c:pt>
                <c:pt idx="12" formatCode="&quot;$&quot;#,##0_);[Red]\(&quot;$&quot;#,##0\)">
                  <c:v>115</c:v>
                </c:pt>
              </c:numCache>
            </c:numRef>
          </c:val>
          <c:smooth val="1"/>
          <c:extLst>
            <c:ext xmlns:c16="http://schemas.microsoft.com/office/drawing/2014/chart" uri="{C3380CC4-5D6E-409C-BE32-E72D297353CC}">
              <c16:uniqueId val="{0000000B-C6CE-4827-BAF7-5316F7513E74}"/>
            </c:ext>
          </c:extLst>
        </c:ser>
        <c:dLbls>
          <c:dLblPos val="t"/>
          <c:showLegendKey val="0"/>
          <c:showVal val="1"/>
          <c:showCatName val="0"/>
          <c:showSerName val="0"/>
          <c:showPercent val="0"/>
          <c:showBubbleSize val="0"/>
        </c:dLbls>
        <c:smooth val="0"/>
        <c:axId val="1663717760"/>
        <c:axId val="1663720080"/>
        <c:extLst/>
      </c:lineChart>
      <c:catAx>
        <c:axId val="1663717760"/>
        <c:scaling>
          <c:orientation val="minMax"/>
        </c:scaling>
        <c:delete val="0"/>
        <c:axPos val="b"/>
        <c:numFmt formatCode="General" sourceLinked="1"/>
        <c:majorTickMark val="cross"/>
        <c:minorTickMark val="none"/>
        <c:tickLblPos val="nextTo"/>
        <c:spPr>
          <a:noFill/>
          <a:ln w="9525" cap="flat" cmpd="sng" algn="ctr">
            <a:solidFill>
              <a:schemeClr val="bg1">
                <a:lumMod val="75000"/>
              </a:schemeClr>
            </a:solidFill>
            <a:round/>
          </a:ln>
          <a:effectLst/>
        </c:spPr>
        <c:txPr>
          <a:bodyPr rot="-60000000" vert="horz"/>
          <a:lstStyle/>
          <a:p>
            <a:pPr>
              <a:defRPr sz="1000">
                <a:solidFill>
                  <a:schemeClr val="tx1"/>
                </a:solidFill>
              </a:defRPr>
            </a:pPr>
            <a:endParaRPr lang="en-US"/>
          </a:p>
        </c:txPr>
        <c:crossAx val="1663720080"/>
        <c:crossesAt val="0"/>
        <c:auto val="1"/>
        <c:lblAlgn val="ctr"/>
        <c:lblOffset val="1"/>
        <c:noMultiLvlLbl val="0"/>
      </c:catAx>
      <c:valAx>
        <c:axId val="1663720080"/>
        <c:scaling>
          <c:orientation val="minMax"/>
        </c:scaling>
        <c:delete val="1"/>
        <c:axPos val="l"/>
        <c:numFmt formatCode="_(&quot;$&quot;* #,##0_);_(&quot;$&quot;* \(#,##0\);_(&quot;$&quot;* &quot;-&quot;_);_(@_)" sourceLinked="0"/>
        <c:majorTickMark val="none"/>
        <c:minorTickMark val="none"/>
        <c:tickLblPos val="nextTo"/>
        <c:crossAx val="1663717760"/>
        <c:crosses val="autoZero"/>
        <c:crossBetween val="between"/>
      </c:valAx>
      <c:spPr>
        <a:solidFill>
          <a:schemeClr val="accent6">
            <a:lumMod val="20000"/>
            <a:lumOff val="80000"/>
          </a:schemeClr>
        </a:solidFill>
        <a:ln>
          <a:noFill/>
        </a:ln>
        <a:effectLst/>
      </c:spPr>
    </c:plotArea>
    <c:legend>
      <c:legendPos val="b"/>
      <c:layout>
        <c:manualLayout>
          <c:xMode val="edge"/>
          <c:yMode val="edge"/>
          <c:x val="1.2062041060707398E-2"/>
          <c:y val="0.55581983843852412"/>
          <c:w val="0.92521705500423712"/>
          <c:h val="0.15361957564871967"/>
        </c:manualLayout>
      </c:layout>
      <c:overlay val="0"/>
      <c:spPr>
        <a:noFill/>
        <a:ln>
          <a:noFill/>
        </a:ln>
        <a:effectLst/>
      </c:spPr>
      <c:txPr>
        <a:bodyPr rot="0" vert="horz"/>
        <a:lstStyle/>
        <a:p>
          <a:pPr>
            <a:defRPr sz="900">
              <a:solidFill>
                <a:schemeClr val="tx1"/>
              </a:solidFill>
            </a:defRPr>
          </a:pPr>
          <a:endParaRPr lang="en-US"/>
        </a:p>
      </c:txPr>
    </c:legend>
    <c:plotVisOnly val="1"/>
    <c:dispBlanksAs val="zero"/>
    <c:showDLblsOverMax val="0"/>
  </c:chart>
  <c:spPr>
    <a:noFill/>
    <a:ln w="9525" cap="flat" cmpd="sng" algn="ctr">
      <a:noFill/>
      <a:round/>
    </a:ln>
    <a:effectLst/>
  </c:spPr>
  <c:txPr>
    <a:bodyPr/>
    <a:lstStyle/>
    <a:p>
      <a:pPr>
        <a:defRPr>
          <a:latin typeface="Calibri" panose="020F050202020403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0AF5F0-214C-4991-B83A-6162E525F43D}" type="doc">
      <dgm:prSet loTypeId="urn:microsoft.com/office/officeart/2005/8/layout/matrix3" loCatId="matrix" qsTypeId="urn:microsoft.com/office/officeart/2005/8/quickstyle/simple4" qsCatId="simple" csTypeId="urn:microsoft.com/office/officeart/2005/8/colors/colorful5" csCatId="colorful" phldr="1"/>
      <dgm:spPr/>
      <dgm:t>
        <a:bodyPr/>
        <a:lstStyle/>
        <a:p>
          <a:endParaRPr lang="en-US"/>
        </a:p>
      </dgm:t>
    </dgm:pt>
    <dgm:pt modelId="{9F5FF642-745F-4939-A3BA-58661361EEE3}">
      <dgm:prSet phldrT="[Text]"/>
      <dgm:spPr/>
      <dgm:t>
        <a:bodyPr/>
        <a:lstStyle/>
        <a:p>
          <a:r>
            <a:rPr lang="en-US" dirty="0">
              <a:latin typeface="+mn-lt"/>
            </a:rPr>
            <a:t>Myth</a:t>
          </a:r>
          <a:r>
            <a:rPr lang="en-US" dirty="0">
              <a:latin typeface="Palatino Linotype" panose="02040502050505030304" pitchFamily="18" charset="0"/>
            </a:rPr>
            <a:t> 1</a:t>
          </a:r>
        </a:p>
      </dgm:t>
    </dgm:pt>
    <dgm:pt modelId="{D76C5537-AB83-4010-8630-F1BA0D5C8698}" type="parTrans" cxnId="{0C819AFD-943F-4618-B6EE-601FDBE800EA}">
      <dgm:prSet/>
      <dgm:spPr/>
      <dgm:t>
        <a:bodyPr/>
        <a:lstStyle/>
        <a:p>
          <a:endParaRPr lang="en-US"/>
        </a:p>
      </dgm:t>
    </dgm:pt>
    <dgm:pt modelId="{3ACA5FD9-A064-46F1-ABE3-5FF22FBA3045}" type="sibTrans" cxnId="{0C819AFD-943F-4618-B6EE-601FDBE800EA}">
      <dgm:prSet/>
      <dgm:spPr/>
      <dgm:t>
        <a:bodyPr/>
        <a:lstStyle/>
        <a:p>
          <a:endParaRPr lang="en-US"/>
        </a:p>
      </dgm:t>
    </dgm:pt>
    <dgm:pt modelId="{9867477E-D175-4E36-8733-AB6DA70922A0}">
      <dgm:prSet phldrT="[Text]"/>
      <dgm:spPr/>
      <dgm:t>
        <a:bodyPr/>
        <a:lstStyle/>
        <a:p>
          <a:r>
            <a:rPr lang="en-US" dirty="0">
              <a:latin typeface="+mn-lt"/>
            </a:rPr>
            <a:t>Myth</a:t>
          </a:r>
          <a:r>
            <a:rPr lang="en-US" dirty="0">
              <a:latin typeface="Palatino Linotype" panose="02040502050505030304" pitchFamily="18" charset="0"/>
            </a:rPr>
            <a:t> 2</a:t>
          </a:r>
        </a:p>
      </dgm:t>
    </dgm:pt>
    <dgm:pt modelId="{F491A221-5394-4FD3-9C93-8023FCF32565}" type="parTrans" cxnId="{907520D8-366A-4E57-8EAB-3354913F9A10}">
      <dgm:prSet/>
      <dgm:spPr/>
      <dgm:t>
        <a:bodyPr/>
        <a:lstStyle/>
        <a:p>
          <a:endParaRPr lang="en-US"/>
        </a:p>
      </dgm:t>
    </dgm:pt>
    <dgm:pt modelId="{7A4841BE-E24C-4560-BDCA-C8993FE3334B}" type="sibTrans" cxnId="{907520D8-366A-4E57-8EAB-3354913F9A10}">
      <dgm:prSet/>
      <dgm:spPr/>
      <dgm:t>
        <a:bodyPr/>
        <a:lstStyle/>
        <a:p>
          <a:endParaRPr lang="en-US"/>
        </a:p>
      </dgm:t>
    </dgm:pt>
    <dgm:pt modelId="{0F29095C-D65E-446D-A8F8-6D99949F7959}">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a:latin typeface="+mn-lt"/>
            </a:rPr>
            <a:t>Myth</a:t>
          </a:r>
          <a:r>
            <a:rPr lang="en-US" dirty="0">
              <a:latin typeface="Palatino Linotype" panose="02040502050505030304" pitchFamily="18" charset="0"/>
            </a:rPr>
            <a:t> 3</a:t>
          </a:r>
        </a:p>
      </dgm:t>
    </dgm:pt>
    <dgm:pt modelId="{40805576-EF67-4E0E-9BEA-C13B16DC2CB5}" type="parTrans" cxnId="{8A003A28-9F1B-4E93-847F-B1C1BB83493A}">
      <dgm:prSet/>
      <dgm:spPr/>
      <dgm:t>
        <a:bodyPr/>
        <a:lstStyle/>
        <a:p>
          <a:endParaRPr lang="en-US"/>
        </a:p>
      </dgm:t>
    </dgm:pt>
    <dgm:pt modelId="{A8FE53D6-5485-4D96-A008-C936BA4566B3}" type="sibTrans" cxnId="{8A003A28-9F1B-4E93-847F-B1C1BB83493A}">
      <dgm:prSet/>
      <dgm:spPr/>
      <dgm:t>
        <a:bodyPr/>
        <a:lstStyle/>
        <a:p>
          <a:endParaRPr lang="en-US"/>
        </a:p>
      </dgm:t>
    </dgm:pt>
    <dgm:pt modelId="{A0FE5C37-7404-41D9-B823-38032811BB6A}">
      <dgm:prSet phldrT="[Text]"/>
      <dgm:spPr/>
      <dgm:t>
        <a:bodyPr/>
        <a:lstStyle/>
        <a:p>
          <a:r>
            <a:rPr lang="en-US" dirty="0">
              <a:latin typeface="+mn-lt"/>
            </a:rPr>
            <a:t>Myth</a:t>
          </a:r>
          <a:r>
            <a:rPr lang="en-US" dirty="0">
              <a:latin typeface="Palatino Linotype" panose="02040502050505030304" pitchFamily="18" charset="0"/>
            </a:rPr>
            <a:t> 4</a:t>
          </a:r>
        </a:p>
      </dgm:t>
    </dgm:pt>
    <dgm:pt modelId="{5E7418BE-71A3-4BC6-9C71-64FC1CA1508A}" type="parTrans" cxnId="{A5A48064-37F0-43B3-B7D4-67CBF2C6C561}">
      <dgm:prSet/>
      <dgm:spPr/>
      <dgm:t>
        <a:bodyPr/>
        <a:lstStyle/>
        <a:p>
          <a:endParaRPr lang="en-US"/>
        </a:p>
      </dgm:t>
    </dgm:pt>
    <dgm:pt modelId="{B21E8300-3895-48F6-AC5D-B9AB6D8F4409}" type="sibTrans" cxnId="{A5A48064-37F0-43B3-B7D4-67CBF2C6C561}">
      <dgm:prSet/>
      <dgm:spPr/>
      <dgm:t>
        <a:bodyPr/>
        <a:lstStyle/>
        <a:p>
          <a:endParaRPr lang="en-US"/>
        </a:p>
      </dgm:t>
    </dgm:pt>
    <dgm:pt modelId="{80994C27-831D-4F69-BCF2-8B3E6C31129C}" type="pres">
      <dgm:prSet presAssocID="{830AF5F0-214C-4991-B83A-6162E525F43D}" presName="matrix" presStyleCnt="0">
        <dgm:presLayoutVars>
          <dgm:chMax val="1"/>
          <dgm:dir/>
          <dgm:resizeHandles val="exact"/>
        </dgm:presLayoutVars>
      </dgm:prSet>
      <dgm:spPr/>
    </dgm:pt>
    <dgm:pt modelId="{5B248BA1-1544-4EB5-8387-9B5FD02401A5}" type="pres">
      <dgm:prSet presAssocID="{830AF5F0-214C-4991-B83A-6162E525F43D}" presName="diamond" presStyleLbl="bgShp" presStyleIdx="0" presStyleCnt="1"/>
      <dgm:spPr/>
    </dgm:pt>
    <dgm:pt modelId="{A0F27A63-566C-417A-BD28-F7B08E2BD221}" type="pres">
      <dgm:prSet presAssocID="{830AF5F0-214C-4991-B83A-6162E525F43D}" presName="quad1" presStyleLbl="node1" presStyleIdx="0" presStyleCnt="4">
        <dgm:presLayoutVars>
          <dgm:chMax val="0"/>
          <dgm:chPref val="0"/>
          <dgm:bulletEnabled val="1"/>
        </dgm:presLayoutVars>
      </dgm:prSet>
      <dgm:spPr/>
    </dgm:pt>
    <dgm:pt modelId="{D51253A1-3BE4-4739-BC6C-6DE8565FC562}" type="pres">
      <dgm:prSet presAssocID="{830AF5F0-214C-4991-B83A-6162E525F43D}" presName="quad2" presStyleLbl="node1" presStyleIdx="1" presStyleCnt="4">
        <dgm:presLayoutVars>
          <dgm:chMax val="0"/>
          <dgm:chPref val="0"/>
          <dgm:bulletEnabled val="1"/>
        </dgm:presLayoutVars>
      </dgm:prSet>
      <dgm:spPr/>
    </dgm:pt>
    <dgm:pt modelId="{627174FF-75B9-4859-AF1B-F2E45725ED29}" type="pres">
      <dgm:prSet presAssocID="{830AF5F0-214C-4991-B83A-6162E525F43D}" presName="quad3" presStyleLbl="node1" presStyleIdx="2" presStyleCnt="4">
        <dgm:presLayoutVars>
          <dgm:chMax val="0"/>
          <dgm:chPref val="0"/>
          <dgm:bulletEnabled val="1"/>
        </dgm:presLayoutVars>
      </dgm:prSet>
      <dgm:spPr/>
    </dgm:pt>
    <dgm:pt modelId="{DA6BA67A-C565-4722-B182-C4FACFEC83DC}" type="pres">
      <dgm:prSet presAssocID="{830AF5F0-214C-4991-B83A-6162E525F43D}" presName="quad4" presStyleLbl="node1" presStyleIdx="3" presStyleCnt="4">
        <dgm:presLayoutVars>
          <dgm:chMax val="0"/>
          <dgm:chPref val="0"/>
          <dgm:bulletEnabled val="1"/>
        </dgm:presLayoutVars>
      </dgm:prSet>
      <dgm:spPr/>
    </dgm:pt>
  </dgm:ptLst>
  <dgm:cxnLst>
    <dgm:cxn modelId="{9940721E-4A7C-4CAC-96BA-4379157212DA}" type="presOf" srcId="{0F29095C-D65E-446D-A8F8-6D99949F7959}" destId="{627174FF-75B9-4859-AF1B-F2E45725ED29}" srcOrd="0" destOrd="0" presId="urn:microsoft.com/office/officeart/2005/8/layout/matrix3"/>
    <dgm:cxn modelId="{8A003A28-9F1B-4E93-847F-B1C1BB83493A}" srcId="{830AF5F0-214C-4991-B83A-6162E525F43D}" destId="{0F29095C-D65E-446D-A8F8-6D99949F7959}" srcOrd="2" destOrd="0" parTransId="{40805576-EF67-4E0E-9BEA-C13B16DC2CB5}" sibTransId="{A8FE53D6-5485-4D96-A008-C936BA4566B3}"/>
    <dgm:cxn modelId="{568F6A2E-0B18-4CB9-964D-EC4CA2960E4B}" type="presOf" srcId="{9F5FF642-745F-4939-A3BA-58661361EEE3}" destId="{A0F27A63-566C-417A-BD28-F7B08E2BD221}" srcOrd="0" destOrd="0" presId="urn:microsoft.com/office/officeart/2005/8/layout/matrix3"/>
    <dgm:cxn modelId="{BA8C402F-8EBE-4769-B4F2-2431C49DFEE3}" type="presOf" srcId="{9867477E-D175-4E36-8733-AB6DA70922A0}" destId="{D51253A1-3BE4-4739-BC6C-6DE8565FC562}" srcOrd="0" destOrd="0" presId="urn:microsoft.com/office/officeart/2005/8/layout/matrix3"/>
    <dgm:cxn modelId="{A5A48064-37F0-43B3-B7D4-67CBF2C6C561}" srcId="{830AF5F0-214C-4991-B83A-6162E525F43D}" destId="{A0FE5C37-7404-41D9-B823-38032811BB6A}" srcOrd="3" destOrd="0" parTransId="{5E7418BE-71A3-4BC6-9C71-64FC1CA1508A}" sibTransId="{B21E8300-3895-48F6-AC5D-B9AB6D8F4409}"/>
    <dgm:cxn modelId="{737D8BAF-FB3F-4430-A7CB-EE8ACB190053}" type="presOf" srcId="{A0FE5C37-7404-41D9-B823-38032811BB6A}" destId="{DA6BA67A-C565-4722-B182-C4FACFEC83DC}" srcOrd="0" destOrd="0" presId="urn:microsoft.com/office/officeart/2005/8/layout/matrix3"/>
    <dgm:cxn modelId="{907520D8-366A-4E57-8EAB-3354913F9A10}" srcId="{830AF5F0-214C-4991-B83A-6162E525F43D}" destId="{9867477E-D175-4E36-8733-AB6DA70922A0}" srcOrd="1" destOrd="0" parTransId="{F491A221-5394-4FD3-9C93-8023FCF32565}" sibTransId="{7A4841BE-E24C-4560-BDCA-C8993FE3334B}"/>
    <dgm:cxn modelId="{49A214E5-5E48-425F-9C2C-AFE37117A05B}" type="presOf" srcId="{830AF5F0-214C-4991-B83A-6162E525F43D}" destId="{80994C27-831D-4F69-BCF2-8B3E6C31129C}" srcOrd="0" destOrd="0" presId="urn:microsoft.com/office/officeart/2005/8/layout/matrix3"/>
    <dgm:cxn modelId="{0C819AFD-943F-4618-B6EE-601FDBE800EA}" srcId="{830AF5F0-214C-4991-B83A-6162E525F43D}" destId="{9F5FF642-745F-4939-A3BA-58661361EEE3}" srcOrd="0" destOrd="0" parTransId="{D76C5537-AB83-4010-8630-F1BA0D5C8698}" sibTransId="{3ACA5FD9-A064-46F1-ABE3-5FF22FBA3045}"/>
    <dgm:cxn modelId="{E97DEB59-D46D-40C9-A1CD-EEBD7BB328CA}" type="presParOf" srcId="{80994C27-831D-4F69-BCF2-8B3E6C31129C}" destId="{5B248BA1-1544-4EB5-8387-9B5FD02401A5}" srcOrd="0" destOrd="0" presId="urn:microsoft.com/office/officeart/2005/8/layout/matrix3"/>
    <dgm:cxn modelId="{A6D6CF38-81C8-44B5-B91D-D0D7440CD99D}" type="presParOf" srcId="{80994C27-831D-4F69-BCF2-8B3E6C31129C}" destId="{A0F27A63-566C-417A-BD28-F7B08E2BD221}" srcOrd="1" destOrd="0" presId="urn:microsoft.com/office/officeart/2005/8/layout/matrix3"/>
    <dgm:cxn modelId="{8338A4FD-8D24-457C-90E2-6D06C6A89883}" type="presParOf" srcId="{80994C27-831D-4F69-BCF2-8B3E6C31129C}" destId="{D51253A1-3BE4-4739-BC6C-6DE8565FC562}" srcOrd="2" destOrd="0" presId="urn:microsoft.com/office/officeart/2005/8/layout/matrix3"/>
    <dgm:cxn modelId="{9E1E5D2C-9994-4284-9DF9-91EB3373BCA3}" type="presParOf" srcId="{80994C27-831D-4F69-BCF2-8B3E6C31129C}" destId="{627174FF-75B9-4859-AF1B-F2E45725ED29}" srcOrd="3" destOrd="0" presId="urn:microsoft.com/office/officeart/2005/8/layout/matrix3"/>
    <dgm:cxn modelId="{032B10B0-4CE7-4E14-B51E-FB5B5F90250B}" type="presParOf" srcId="{80994C27-831D-4F69-BCF2-8B3E6C31129C}" destId="{DA6BA67A-C565-4722-B182-C4FACFEC83DC}"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0AF5F0-214C-4991-B83A-6162E525F43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50F6C278-CAF0-4638-87CB-C4219E0E63C5}">
      <dgm:prSet phldrT="[Text]" custT="1"/>
      <dgm:spPr>
        <a:solidFill>
          <a:schemeClr val="accent1">
            <a:lumMod val="20000"/>
            <a:lumOff val="80000"/>
            <a:alpha val="90000"/>
          </a:schemeClr>
        </a:solidFill>
        <a:ln>
          <a:solidFill>
            <a:schemeClr val="accent1">
              <a:lumMod val="60000"/>
              <a:lumOff val="40000"/>
            </a:schemeClr>
          </a:solidFill>
        </a:ln>
      </dgm:spPr>
      <dgm:t>
        <a:bodyPr lIns="91440" rIns="0"/>
        <a:lstStyle/>
        <a:p>
          <a:r>
            <a:rPr lang="en-US" sz="2000" dirty="0"/>
            <a:t>Shoppers aren’t asking for differentiated treatment, it may be a plus.  </a:t>
          </a:r>
        </a:p>
      </dgm:t>
    </dgm:pt>
    <dgm:pt modelId="{6D9FBF20-1997-4C5D-AEA7-1B698517D512}" type="parTrans" cxnId="{0F97B56E-12F9-46C0-9BFA-F72977CECFDF}">
      <dgm:prSet/>
      <dgm:spPr/>
      <dgm:t>
        <a:bodyPr/>
        <a:lstStyle/>
        <a:p>
          <a:endParaRPr lang="en-US"/>
        </a:p>
      </dgm:t>
    </dgm:pt>
    <dgm:pt modelId="{C3945699-0552-4F15-9C1D-A03B6F988963}" type="sibTrans" cxnId="{0F97B56E-12F9-46C0-9BFA-F72977CECFDF}">
      <dgm:prSet/>
      <dgm:spPr/>
      <dgm:t>
        <a:bodyPr/>
        <a:lstStyle/>
        <a:p>
          <a:endParaRPr lang="en-US"/>
        </a:p>
      </dgm:t>
    </dgm:pt>
    <dgm:pt modelId="{4699477A-7283-44C9-8B40-C5002199F58E}">
      <dgm:prSet phldrT="[Text]"/>
      <dgm:spPr/>
      <dgm:t>
        <a:bodyPr/>
        <a:lstStyle/>
        <a:p>
          <a:r>
            <a:rPr lang="en-US" dirty="0"/>
            <a:t>Myth</a:t>
          </a:r>
        </a:p>
      </dgm:t>
    </dgm:pt>
    <dgm:pt modelId="{31781D05-28F6-45FD-9C58-FDB684C8BEBE}" type="parTrans" cxnId="{CC52425C-6F5C-4974-A433-5CE8510A0066}">
      <dgm:prSet/>
      <dgm:spPr/>
      <dgm:t>
        <a:bodyPr/>
        <a:lstStyle/>
        <a:p>
          <a:endParaRPr lang="en-US"/>
        </a:p>
      </dgm:t>
    </dgm:pt>
    <dgm:pt modelId="{7CEEBFD7-A8DC-4DC1-8404-9534B7DD48B4}" type="sibTrans" cxnId="{CC52425C-6F5C-4974-A433-5CE8510A0066}">
      <dgm:prSet/>
      <dgm:spPr/>
      <dgm:t>
        <a:bodyPr/>
        <a:lstStyle/>
        <a:p>
          <a:endParaRPr lang="en-US"/>
        </a:p>
      </dgm:t>
    </dgm:pt>
    <dgm:pt modelId="{83A1194C-D452-4BC1-82A8-32DACD17D37F}">
      <dgm:prSet phldrT="[Text]"/>
      <dgm:spPr>
        <a:solidFill>
          <a:schemeClr val="accent1"/>
        </a:solidFill>
        <a:ln>
          <a:solidFill>
            <a:schemeClr val="accent1"/>
          </a:solidFill>
        </a:ln>
      </dgm:spPr>
      <dgm:t>
        <a:bodyPr/>
        <a:lstStyle/>
        <a:p>
          <a:r>
            <a:rPr lang="en-US" dirty="0"/>
            <a:t>Fact</a:t>
          </a:r>
        </a:p>
      </dgm:t>
    </dgm:pt>
    <dgm:pt modelId="{6BBAD0D5-7FD3-439D-B0A9-16FE77B8EC7C}" type="parTrans" cxnId="{544F5F44-1CE9-4CC3-940D-ED1829786823}">
      <dgm:prSet/>
      <dgm:spPr/>
      <dgm:t>
        <a:bodyPr/>
        <a:lstStyle/>
        <a:p>
          <a:endParaRPr lang="en-US"/>
        </a:p>
      </dgm:t>
    </dgm:pt>
    <dgm:pt modelId="{EACE21DB-093D-410B-8AC4-54252D1DF81B}" type="sibTrans" cxnId="{544F5F44-1CE9-4CC3-940D-ED1829786823}">
      <dgm:prSet/>
      <dgm:spPr/>
      <dgm:t>
        <a:bodyPr/>
        <a:lstStyle/>
        <a:p>
          <a:endParaRPr lang="en-US"/>
        </a:p>
      </dgm:t>
    </dgm:pt>
    <dgm:pt modelId="{A50C4B4A-6625-4BC7-962D-2A579EB1D053}">
      <dgm:prSet phldrT="[Text]" custT="1"/>
      <dgm:spPr>
        <a:solidFill>
          <a:schemeClr val="accent5">
            <a:lumMod val="20000"/>
            <a:lumOff val="80000"/>
            <a:alpha val="90000"/>
          </a:schemeClr>
        </a:solidFill>
      </dgm:spPr>
      <dgm:t>
        <a:bodyPr/>
        <a:lstStyle/>
        <a:p>
          <a:pPr algn="ctr">
            <a:buFontTx/>
            <a:buNone/>
          </a:pPr>
          <a:r>
            <a:rPr lang="en-US" sz="3200" dirty="0"/>
            <a:t>Shoppers want Everything Personalized</a:t>
          </a:r>
        </a:p>
      </dgm:t>
    </dgm:pt>
    <dgm:pt modelId="{D5FEA3C4-1387-45BF-A1C7-2FAC71E8B0A2}" type="parTrans" cxnId="{22CE2CEB-915E-446B-B0BD-75456D6ABA32}">
      <dgm:prSet/>
      <dgm:spPr/>
      <dgm:t>
        <a:bodyPr/>
        <a:lstStyle/>
        <a:p>
          <a:endParaRPr lang="en-US"/>
        </a:p>
      </dgm:t>
    </dgm:pt>
    <dgm:pt modelId="{3579F15E-CE94-4F2E-8B25-91341BA8B3EB}" type="sibTrans" cxnId="{22CE2CEB-915E-446B-B0BD-75456D6ABA32}">
      <dgm:prSet/>
      <dgm:spPr/>
      <dgm:t>
        <a:bodyPr/>
        <a:lstStyle/>
        <a:p>
          <a:endParaRPr lang="en-US"/>
        </a:p>
      </dgm:t>
    </dgm:pt>
    <dgm:pt modelId="{54558370-5783-446D-9BA3-2FAB43AD898F}">
      <dgm:prSet phldrT="[Text]" custT="1"/>
      <dgm:spPr>
        <a:solidFill>
          <a:schemeClr val="accent1">
            <a:lumMod val="20000"/>
            <a:lumOff val="80000"/>
            <a:alpha val="90000"/>
          </a:schemeClr>
        </a:solidFill>
        <a:ln>
          <a:solidFill>
            <a:schemeClr val="accent1">
              <a:lumMod val="60000"/>
              <a:lumOff val="40000"/>
            </a:schemeClr>
          </a:solidFill>
        </a:ln>
      </dgm:spPr>
      <dgm:t>
        <a:bodyPr lIns="91440" rIns="0"/>
        <a:lstStyle/>
        <a:p>
          <a:r>
            <a:rPr lang="en-US" sz="2000" dirty="0"/>
            <a:t>They expect to control and do some of the work of personalization </a:t>
          </a:r>
          <a:br>
            <a:rPr lang="en-US" sz="2000" dirty="0"/>
          </a:br>
          <a:r>
            <a:rPr lang="en-US" sz="2000" dirty="0"/>
            <a:t>themselves, that’s what they think shopping is.  </a:t>
          </a:r>
        </a:p>
      </dgm:t>
    </dgm:pt>
    <dgm:pt modelId="{E1E9D126-F9ED-4535-B1D8-DB98E0C13CD9}" type="parTrans" cxnId="{2A4BB8B3-E078-4350-9F13-BCF75BA0DE26}">
      <dgm:prSet/>
      <dgm:spPr/>
      <dgm:t>
        <a:bodyPr/>
        <a:lstStyle/>
        <a:p>
          <a:endParaRPr lang="en-US"/>
        </a:p>
      </dgm:t>
    </dgm:pt>
    <dgm:pt modelId="{F760F7CE-F0B1-4E3F-B954-C5EE76B60895}" type="sibTrans" cxnId="{2A4BB8B3-E078-4350-9F13-BCF75BA0DE26}">
      <dgm:prSet/>
      <dgm:spPr/>
      <dgm:t>
        <a:bodyPr/>
        <a:lstStyle/>
        <a:p>
          <a:endParaRPr lang="en-US"/>
        </a:p>
      </dgm:t>
    </dgm:pt>
    <dgm:pt modelId="{D72D9333-B0FE-4776-B96E-316FEBF1F071}">
      <dgm:prSet phldrT="[Text]" custT="1"/>
      <dgm:spPr>
        <a:solidFill>
          <a:schemeClr val="accent1">
            <a:lumMod val="20000"/>
            <a:lumOff val="80000"/>
            <a:alpha val="90000"/>
          </a:schemeClr>
        </a:solidFill>
        <a:ln>
          <a:solidFill>
            <a:schemeClr val="accent1">
              <a:lumMod val="60000"/>
              <a:lumOff val="40000"/>
            </a:schemeClr>
          </a:solidFill>
        </a:ln>
      </dgm:spPr>
      <dgm:t>
        <a:bodyPr lIns="91440" rIns="0"/>
        <a:lstStyle/>
        <a:p>
          <a:r>
            <a:rPr lang="en-US" sz="2000" dirty="0"/>
            <a:t>They just want shopping to be easier, with flexibility to meet their </a:t>
          </a:r>
          <a:br>
            <a:rPr lang="en-US" sz="2000" dirty="0"/>
          </a:br>
          <a:r>
            <a:rPr lang="en-US" sz="2000" dirty="0"/>
            <a:t>families’ changing needs.</a:t>
          </a:r>
        </a:p>
      </dgm:t>
    </dgm:pt>
    <dgm:pt modelId="{C9031C59-6BFA-4451-A42E-9DAF875A9F0A}" type="parTrans" cxnId="{F56F2694-A35C-48AC-A5C3-5B08CFC53A69}">
      <dgm:prSet/>
      <dgm:spPr/>
      <dgm:t>
        <a:bodyPr/>
        <a:lstStyle/>
        <a:p>
          <a:endParaRPr lang="en-US"/>
        </a:p>
      </dgm:t>
    </dgm:pt>
    <dgm:pt modelId="{048F1385-25E5-4105-8DD4-DD8240A3D59B}" type="sibTrans" cxnId="{F56F2694-A35C-48AC-A5C3-5B08CFC53A69}">
      <dgm:prSet/>
      <dgm:spPr/>
      <dgm:t>
        <a:bodyPr/>
        <a:lstStyle/>
        <a:p>
          <a:endParaRPr lang="en-US"/>
        </a:p>
      </dgm:t>
    </dgm:pt>
    <dgm:pt modelId="{C52FC2BF-9190-40C8-B5D7-D42C0049F673}" type="pres">
      <dgm:prSet presAssocID="{830AF5F0-214C-4991-B83A-6162E525F43D}" presName="linearFlow" presStyleCnt="0">
        <dgm:presLayoutVars>
          <dgm:dir/>
          <dgm:animLvl val="lvl"/>
          <dgm:resizeHandles val="exact"/>
        </dgm:presLayoutVars>
      </dgm:prSet>
      <dgm:spPr/>
    </dgm:pt>
    <dgm:pt modelId="{C9BC4BE5-6148-4B9D-947F-26AAA2748F2F}" type="pres">
      <dgm:prSet presAssocID="{4699477A-7283-44C9-8B40-C5002199F58E}" presName="composite" presStyleCnt="0"/>
      <dgm:spPr/>
    </dgm:pt>
    <dgm:pt modelId="{03B1C685-D1E5-42DA-A998-74C6F72EEBDF}" type="pres">
      <dgm:prSet presAssocID="{4699477A-7283-44C9-8B40-C5002199F58E}" presName="parentText" presStyleLbl="alignNode1" presStyleIdx="0" presStyleCnt="2">
        <dgm:presLayoutVars>
          <dgm:chMax val="1"/>
          <dgm:bulletEnabled val="1"/>
        </dgm:presLayoutVars>
      </dgm:prSet>
      <dgm:spPr/>
    </dgm:pt>
    <dgm:pt modelId="{449BB718-EEC5-4C03-84E3-77C1F2AC5C21}" type="pres">
      <dgm:prSet presAssocID="{4699477A-7283-44C9-8B40-C5002199F58E}" presName="descendantText" presStyleLbl="alignAcc1" presStyleIdx="0" presStyleCnt="2">
        <dgm:presLayoutVars>
          <dgm:bulletEnabled val="1"/>
        </dgm:presLayoutVars>
      </dgm:prSet>
      <dgm:spPr>
        <a:prstGeom prst="rect">
          <a:avLst/>
        </a:prstGeom>
      </dgm:spPr>
    </dgm:pt>
    <dgm:pt modelId="{99C191F8-EC83-4FA7-A1C8-3DA5601C7F7F}" type="pres">
      <dgm:prSet presAssocID="{7CEEBFD7-A8DC-4DC1-8404-9534B7DD48B4}" presName="sp" presStyleCnt="0"/>
      <dgm:spPr/>
    </dgm:pt>
    <dgm:pt modelId="{D275CE3A-6300-408F-A1F2-FFA1CA566344}" type="pres">
      <dgm:prSet presAssocID="{83A1194C-D452-4BC1-82A8-32DACD17D37F}" presName="composite" presStyleCnt="0"/>
      <dgm:spPr/>
    </dgm:pt>
    <dgm:pt modelId="{E41DB261-27C4-404E-9E02-0B668AB17FA8}" type="pres">
      <dgm:prSet presAssocID="{83A1194C-D452-4BC1-82A8-32DACD17D37F}" presName="parentText" presStyleLbl="alignNode1" presStyleIdx="1" presStyleCnt="2">
        <dgm:presLayoutVars>
          <dgm:chMax val="1"/>
          <dgm:bulletEnabled val="1"/>
        </dgm:presLayoutVars>
      </dgm:prSet>
      <dgm:spPr/>
    </dgm:pt>
    <dgm:pt modelId="{0BFE8144-CCE8-4D64-8496-01395EE3B260}" type="pres">
      <dgm:prSet presAssocID="{83A1194C-D452-4BC1-82A8-32DACD17D37F}" presName="descendantText" presStyleLbl="alignAcc1" presStyleIdx="1" presStyleCnt="2" custScaleX="100091" custScaleY="151096">
        <dgm:presLayoutVars>
          <dgm:bulletEnabled val="1"/>
        </dgm:presLayoutVars>
      </dgm:prSet>
      <dgm:spPr>
        <a:prstGeom prst="rect">
          <a:avLst/>
        </a:prstGeom>
      </dgm:spPr>
    </dgm:pt>
  </dgm:ptLst>
  <dgm:cxnLst>
    <dgm:cxn modelId="{D0040A0C-6C8F-4611-830F-01EBAFB2B5BA}" type="presOf" srcId="{50F6C278-CAF0-4638-87CB-C4219E0E63C5}" destId="{0BFE8144-CCE8-4D64-8496-01395EE3B260}" srcOrd="0" destOrd="0" presId="urn:microsoft.com/office/officeart/2005/8/layout/chevron2"/>
    <dgm:cxn modelId="{EA1A1E36-ED74-420D-B872-3212AE231BEB}" type="presOf" srcId="{A50C4B4A-6625-4BC7-962D-2A579EB1D053}" destId="{449BB718-EEC5-4C03-84E3-77C1F2AC5C21}" srcOrd="0" destOrd="0" presId="urn:microsoft.com/office/officeart/2005/8/layout/chevron2"/>
    <dgm:cxn modelId="{CC52425C-6F5C-4974-A433-5CE8510A0066}" srcId="{830AF5F0-214C-4991-B83A-6162E525F43D}" destId="{4699477A-7283-44C9-8B40-C5002199F58E}" srcOrd="0" destOrd="0" parTransId="{31781D05-28F6-45FD-9C58-FDB684C8BEBE}" sibTransId="{7CEEBFD7-A8DC-4DC1-8404-9534B7DD48B4}"/>
    <dgm:cxn modelId="{544F5F44-1CE9-4CC3-940D-ED1829786823}" srcId="{830AF5F0-214C-4991-B83A-6162E525F43D}" destId="{83A1194C-D452-4BC1-82A8-32DACD17D37F}" srcOrd="1" destOrd="0" parTransId="{6BBAD0D5-7FD3-439D-B0A9-16FE77B8EC7C}" sibTransId="{EACE21DB-093D-410B-8AC4-54252D1DF81B}"/>
    <dgm:cxn modelId="{0F97B56E-12F9-46C0-9BFA-F72977CECFDF}" srcId="{83A1194C-D452-4BC1-82A8-32DACD17D37F}" destId="{50F6C278-CAF0-4638-87CB-C4219E0E63C5}" srcOrd="0" destOrd="0" parTransId="{6D9FBF20-1997-4C5D-AEA7-1B698517D512}" sibTransId="{C3945699-0552-4F15-9C1D-A03B6F988963}"/>
    <dgm:cxn modelId="{5BFB9674-8119-4159-988C-CBD8DB2F386D}" type="presOf" srcId="{830AF5F0-214C-4991-B83A-6162E525F43D}" destId="{C52FC2BF-9190-40C8-B5D7-D42C0049F673}" srcOrd="0" destOrd="0" presId="urn:microsoft.com/office/officeart/2005/8/layout/chevron2"/>
    <dgm:cxn modelId="{173FA059-2EAD-4207-8932-214115FBB3C5}" type="presOf" srcId="{D72D9333-B0FE-4776-B96E-316FEBF1F071}" destId="{0BFE8144-CCE8-4D64-8496-01395EE3B260}" srcOrd="0" destOrd="2" presId="urn:microsoft.com/office/officeart/2005/8/layout/chevron2"/>
    <dgm:cxn modelId="{F56F2694-A35C-48AC-A5C3-5B08CFC53A69}" srcId="{83A1194C-D452-4BC1-82A8-32DACD17D37F}" destId="{D72D9333-B0FE-4776-B96E-316FEBF1F071}" srcOrd="2" destOrd="0" parTransId="{C9031C59-6BFA-4451-A42E-9DAF875A9F0A}" sibTransId="{048F1385-25E5-4105-8DD4-DD8240A3D59B}"/>
    <dgm:cxn modelId="{33C6AE9F-069F-4D44-9334-17ABADF90B92}" type="presOf" srcId="{83A1194C-D452-4BC1-82A8-32DACD17D37F}" destId="{E41DB261-27C4-404E-9E02-0B668AB17FA8}" srcOrd="0" destOrd="0" presId="urn:microsoft.com/office/officeart/2005/8/layout/chevron2"/>
    <dgm:cxn modelId="{2A4BB8B3-E078-4350-9F13-BCF75BA0DE26}" srcId="{83A1194C-D452-4BC1-82A8-32DACD17D37F}" destId="{54558370-5783-446D-9BA3-2FAB43AD898F}" srcOrd="1" destOrd="0" parTransId="{E1E9D126-F9ED-4535-B1D8-DB98E0C13CD9}" sibTransId="{F760F7CE-F0B1-4E3F-B954-C5EE76B60895}"/>
    <dgm:cxn modelId="{3BFAF2D8-60B7-4DDE-B019-953807C640F8}" type="presOf" srcId="{54558370-5783-446D-9BA3-2FAB43AD898F}" destId="{0BFE8144-CCE8-4D64-8496-01395EE3B260}" srcOrd="0" destOrd="1" presId="urn:microsoft.com/office/officeart/2005/8/layout/chevron2"/>
    <dgm:cxn modelId="{CAC23BDE-D40A-4564-A147-75D18B6989BC}" type="presOf" srcId="{4699477A-7283-44C9-8B40-C5002199F58E}" destId="{03B1C685-D1E5-42DA-A998-74C6F72EEBDF}" srcOrd="0" destOrd="0" presId="urn:microsoft.com/office/officeart/2005/8/layout/chevron2"/>
    <dgm:cxn modelId="{22CE2CEB-915E-446B-B0BD-75456D6ABA32}" srcId="{4699477A-7283-44C9-8B40-C5002199F58E}" destId="{A50C4B4A-6625-4BC7-962D-2A579EB1D053}" srcOrd="0" destOrd="0" parTransId="{D5FEA3C4-1387-45BF-A1C7-2FAC71E8B0A2}" sibTransId="{3579F15E-CE94-4F2E-8B25-91341BA8B3EB}"/>
    <dgm:cxn modelId="{2470EF20-4816-4DF4-B584-E8C4C23DF506}" type="presParOf" srcId="{C52FC2BF-9190-40C8-B5D7-D42C0049F673}" destId="{C9BC4BE5-6148-4B9D-947F-26AAA2748F2F}" srcOrd="0" destOrd="0" presId="urn:microsoft.com/office/officeart/2005/8/layout/chevron2"/>
    <dgm:cxn modelId="{427094B9-063D-4B07-B928-29CF7F0D1D1D}" type="presParOf" srcId="{C9BC4BE5-6148-4B9D-947F-26AAA2748F2F}" destId="{03B1C685-D1E5-42DA-A998-74C6F72EEBDF}" srcOrd="0" destOrd="0" presId="urn:microsoft.com/office/officeart/2005/8/layout/chevron2"/>
    <dgm:cxn modelId="{00A92034-9012-47DF-BD15-E548857C53D8}" type="presParOf" srcId="{C9BC4BE5-6148-4B9D-947F-26AAA2748F2F}" destId="{449BB718-EEC5-4C03-84E3-77C1F2AC5C21}" srcOrd="1" destOrd="0" presId="urn:microsoft.com/office/officeart/2005/8/layout/chevron2"/>
    <dgm:cxn modelId="{7F831C37-39E1-4794-9A6B-96956BFD9EDD}" type="presParOf" srcId="{C52FC2BF-9190-40C8-B5D7-D42C0049F673}" destId="{99C191F8-EC83-4FA7-A1C8-3DA5601C7F7F}" srcOrd="1" destOrd="0" presId="urn:microsoft.com/office/officeart/2005/8/layout/chevron2"/>
    <dgm:cxn modelId="{C47E1AE5-6FF7-4031-A41A-6E983884F4E0}" type="presParOf" srcId="{C52FC2BF-9190-40C8-B5D7-D42C0049F673}" destId="{D275CE3A-6300-408F-A1F2-FFA1CA566344}" srcOrd="2" destOrd="0" presId="urn:microsoft.com/office/officeart/2005/8/layout/chevron2"/>
    <dgm:cxn modelId="{F1BC9F21-AC56-4BE4-93C6-6624FF62F368}" type="presParOf" srcId="{D275CE3A-6300-408F-A1F2-FFA1CA566344}" destId="{E41DB261-27C4-404E-9E02-0B668AB17FA8}" srcOrd="0" destOrd="0" presId="urn:microsoft.com/office/officeart/2005/8/layout/chevron2"/>
    <dgm:cxn modelId="{08996A44-A253-4513-8B93-46D1F4D59ECB}" type="presParOf" srcId="{D275CE3A-6300-408F-A1F2-FFA1CA566344}" destId="{0BFE8144-CCE8-4D64-8496-01395EE3B2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0AF5F0-214C-4991-B83A-6162E525F43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50F6C278-CAF0-4638-87CB-C4219E0E63C5}">
      <dgm:prSet phldrT="[Text]"/>
      <dgm:spPr>
        <a:solidFill>
          <a:schemeClr val="accent1">
            <a:lumMod val="20000"/>
            <a:lumOff val="80000"/>
            <a:alpha val="90000"/>
          </a:schemeClr>
        </a:solidFill>
        <a:ln>
          <a:solidFill>
            <a:schemeClr val="accent1">
              <a:lumMod val="60000"/>
              <a:lumOff val="40000"/>
            </a:schemeClr>
          </a:solidFill>
        </a:ln>
      </dgm:spPr>
      <dgm:t>
        <a:bodyPr lIns="91440" rIns="0"/>
        <a:lstStyle/>
        <a:p>
          <a:r>
            <a:rPr lang="en-US" dirty="0"/>
            <a:t>Families still want to eat together, and family meals require balancing among personal and shared needs and tastes.  </a:t>
          </a:r>
        </a:p>
      </dgm:t>
    </dgm:pt>
    <dgm:pt modelId="{6D9FBF20-1997-4C5D-AEA7-1B698517D512}" type="parTrans" cxnId="{0F97B56E-12F9-46C0-9BFA-F72977CECFDF}">
      <dgm:prSet/>
      <dgm:spPr/>
      <dgm:t>
        <a:bodyPr/>
        <a:lstStyle/>
        <a:p>
          <a:endParaRPr lang="en-US"/>
        </a:p>
      </dgm:t>
    </dgm:pt>
    <dgm:pt modelId="{C3945699-0552-4F15-9C1D-A03B6F988963}" type="sibTrans" cxnId="{0F97B56E-12F9-46C0-9BFA-F72977CECFDF}">
      <dgm:prSet/>
      <dgm:spPr/>
      <dgm:t>
        <a:bodyPr/>
        <a:lstStyle/>
        <a:p>
          <a:endParaRPr lang="en-US"/>
        </a:p>
      </dgm:t>
    </dgm:pt>
    <dgm:pt modelId="{4699477A-7283-44C9-8B40-C5002199F58E}">
      <dgm:prSet phldrT="[Text]"/>
      <dgm:spPr>
        <a:solidFill>
          <a:srgbClr val="57BBFF"/>
        </a:solidFill>
        <a:ln>
          <a:solidFill>
            <a:srgbClr val="57BBFF"/>
          </a:solidFill>
        </a:ln>
      </dgm:spPr>
      <dgm:t>
        <a:bodyPr/>
        <a:lstStyle/>
        <a:p>
          <a:r>
            <a:rPr lang="en-US" dirty="0"/>
            <a:t>Myth</a:t>
          </a:r>
        </a:p>
      </dgm:t>
    </dgm:pt>
    <dgm:pt modelId="{31781D05-28F6-45FD-9C58-FDB684C8BEBE}" type="parTrans" cxnId="{CC52425C-6F5C-4974-A433-5CE8510A0066}">
      <dgm:prSet/>
      <dgm:spPr/>
      <dgm:t>
        <a:bodyPr/>
        <a:lstStyle/>
        <a:p>
          <a:endParaRPr lang="en-US"/>
        </a:p>
      </dgm:t>
    </dgm:pt>
    <dgm:pt modelId="{7CEEBFD7-A8DC-4DC1-8404-9534B7DD48B4}" type="sibTrans" cxnId="{CC52425C-6F5C-4974-A433-5CE8510A0066}">
      <dgm:prSet/>
      <dgm:spPr/>
      <dgm:t>
        <a:bodyPr/>
        <a:lstStyle/>
        <a:p>
          <a:endParaRPr lang="en-US"/>
        </a:p>
      </dgm:t>
    </dgm:pt>
    <dgm:pt modelId="{83A1194C-D452-4BC1-82A8-32DACD17D37F}">
      <dgm:prSet phldrT="[Text]"/>
      <dgm:spPr>
        <a:solidFill>
          <a:schemeClr val="accent1"/>
        </a:solidFill>
        <a:ln>
          <a:solidFill>
            <a:schemeClr val="accent1"/>
          </a:solidFill>
        </a:ln>
      </dgm:spPr>
      <dgm:t>
        <a:bodyPr/>
        <a:lstStyle/>
        <a:p>
          <a:r>
            <a:rPr lang="en-US" dirty="0"/>
            <a:t>Fact</a:t>
          </a:r>
        </a:p>
      </dgm:t>
    </dgm:pt>
    <dgm:pt modelId="{6BBAD0D5-7FD3-439D-B0A9-16FE77B8EC7C}" type="parTrans" cxnId="{544F5F44-1CE9-4CC3-940D-ED1829786823}">
      <dgm:prSet/>
      <dgm:spPr/>
      <dgm:t>
        <a:bodyPr/>
        <a:lstStyle/>
        <a:p>
          <a:endParaRPr lang="en-US"/>
        </a:p>
      </dgm:t>
    </dgm:pt>
    <dgm:pt modelId="{EACE21DB-093D-410B-8AC4-54252D1DF81B}" type="sibTrans" cxnId="{544F5F44-1CE9-4CC3-940D-ED1829786823}">
      <dgm:prSet/>
      <dgm:spPr/>
      <dgm:t>
        <a:bodyPr/>
        <a:lstStyle/>
        <a:p>
          <a:endParaRPr lang="en-US"/>
        </a:p>
      </dgm:t>
    </dgm:pt>
    <dgm:pt modelId="{A50C4B4A-6625-4BC7-962D-2A579EB1D053}">
      <dgm:prSet phldrT="[Text]" custT="1"/>
      <dgm:spPr>
        <a:solidFill>
          <a:srgbClr val="E1F3FF">
            <a:alpha val="90000"/>
          </a:srgbClr>
        </a:solidFill>
        <a:ln>
          <a:solidFill>
            <a:srgbClr val="A7DBFF"/>
          </a:solidFill>
        </a:ln>
      </dgm:spPr>
      <dgm:t>
        <a:bodyPr/>
        <a:lstStyle/>
        <a:p>
          <a:pPr algn="ctr">
            <a:buFontTx/>
            <a:buNone/>
          </a:pPr>
          <a:r>
            <a:rPr lang="en-US" sz="3200" dirty="0"/>
            <a:t>Personal eating requirements means shoppers buy for individuals </a:t>
          </a:r>
          <a:br>
            <a:rPr lang="en-US" sz="3200" dirty="0"/>
          </a:br>
          <a:r>
            <a:rPr lang="en-US" sz="3200" dirty="0"/>
            <a:t>rather than a family. </a:t>
          </a:r>
        </a:p>
      </dgm:t>
    </dgm:pt>
    <dgm:pt modelId="{D5FEA3C4-1387-45BF-A1C7-2FAC71E8B0A2}" type="parTrans" cxnId="{22CE2CEB-915E-446B-B0BD-75456D6ABA32}">
      <dgm:prSet/>
      <dgm:spPr/>
      <dgm:t>
        <a:bodyPr/>
        <a:lstStyle/>
        <a:p>
          <a:endParaRPr lang="en-US"/>
        </a:p>
      </dgm:t>
    </dgm:pt>
    <dgm:pt modelId="{3579F15E-CE94-4F2E-8B25-91341BA8B3EB}" type="sibTrans" cxnId="{22CE2CEB-915E-446B-B0BD-75456D6ABA32}">
      <dgm:prSet/>
      <dgm:spPr/>
      <dgm:t>
        <a:bodyPr/>
        <a:lstStyle/>
        <a:p>
          <a:endParaRPr lang="en-US"/>
        </a:p>
      </dgm:t>
    </dgm:pt>
    <dgm:pt modelId="{67E17553-FDFF-4160-81BB-A3ABAA9E296F}">
      <dgm:prSet phldrT="[Text]"/>
      <dgm:spPr>
        <a:solidFill>
          <a:schemeClr val="accent1">
            <a:lumMod val="20000"/>
            <a:lumOff val="80000"/>
            <a:alpha val="90000"/>
          </a:schemeClr>
        </a:solidFill>
        <a:ln>
          <a:solidFill>
            <a:schemeClr val="accent1">
              <a:lumMod val="60000"/>
              <a:lumOff val="40000"/>
            </a:schemeClr>
          </a:solidFill>
        </a:ln>
      </dgm:spPr>
      <dgm:t>
        <a:bodyPr lIns="91440" rIns="0"/>
        <a:lstStyle/>
        <a:p>
          <a:r>
            <a:rPr lang="en-US" dirty="0"/>
            <a:t>Desires for social cohesion and parental goals for cultivating healthy food habits put hard limits on extreme eating personalization.</a:t>
          </a:r>
        </a:p>
      </dgm:t>
    </dgm:pt>
    <dgm:pt modelId="{43DC8CE5-74BD-451B-B99F-272F1119F763}" type="parTrans" cxnId="{80EE0668-A4D1-468E-BAC9-E3300E4489C4}">
      <dgm:prSet/>
      <dgm:spPr/>
      <dgm:t>
        <a:bodyPr/>
        <a:lstStyle/>
        <a:p>
          <a:endParaRPr lang="en-US"/>
        </a:p>
      </dgm:t>
    </dgm:pt>
    <dgm:pt modelId="{635AB1D3-3C43-4276-815B-C8C8384A4BD8}" type="sibTrans" cxnId="{80EE0668-A4D1-468E-BAC9-E3300E4489C4}">
      <dgm:prSet/>
      <dgm:spPr/>
      <dgm:t>
        <a:bodyPr/>
        <a:lstStyle/>
        <a:p>
          <a:endParaRPr lang="en-US"/>
        </a:p>
      </dgm:t>
    </dgm:pt>
    <dgm:pt modelId="{C52FC2BF-9190-40C8-B5D7-D42C0049F673}" type="pres">
      <dgm:prSet presAssocID="{830AF5F0-214C-4991-B83A-6162E525F43D}" presName="linearFlow" presStyleCnt="0">
        <dgm:presLayoutVars>
          <dgm:dir/>
          <dgm:animLvl val="lvl"/>
          <dgm:resizeHandles val="exact"/>
        </dgm:presLayoutVars>
      </dgm:prSet>
      <dgm:spPr/>
    </dgm:pt>
    <dgm:pt modelId="{C9BC4BE5-6148-4B9D-947F-26AAA2748F2F}" type="pres">
      <dgm:prSet presAssocID="{4699477A-7283-44C9-8B40-C5002199F58E}" presName="composite" presStyleCnt="0"/>
      <dgm:spPr/>
    </dgm:pt>
    <dgm:pt modelId="{03B1C685-D1E5-42DA-A998-74C6F72EEBDF}" type="pres">
      <dgm:prSet presAssocID="{4699477A-7283-44C9-8B40-C5002199F58E}" presName="parentText" presStyleLbl="alignNode1" presStyleIdx="0" presStyleCnt="2">
        <dgm:presLayoutVars>
          <dgm:chMax val="1"/>
          <dgm:bulletEnabled val="1"/>
        </dgm:presLayoutVars>
      </dgm:prSet>
      <dgm:spPr/>
    </dgm:pt>
    <dgm:pt modelId="{449BB718-EEC5-4C03-84E3-77C1F2AC5C21}" type="pres">
      <dgm:prSet presAssocID="{4699477A-7283-44C9-8B40-C5002199F58E}" presName="descendantText" presStyleLbl="alignAcc1" presStyleIdx="0" presStyleCnt="2">
        <dgm:presLayoutVars>
          <dgm:bulletEnabled val="1"/>
        </dgm:presLayoutVars>
      </dgm:prSet>
      <dgm:spPr>
        <a:prstGeom prst="rect">
          <a:avLst/>
        </a:prstGeom>
      </dgm:spPr>
    </dgm:pt>
    <dgm:pt modelId="{99C191F8-EC83-4FA7-A1C8-3DA5601C7F7F}" type="pres">
      <dgm:prSet presAssocID="{7CEEBFD7-A8DC-4DC1-8404-9534B7DD48B4}" presName="sp" presStyleCnt="0"/>
      <dgm:spPr/>
    </dgm:pt>
    <dgm:pt modelId="{D275CE3A-6300-408F-A1F2-FFA1CA566344}" type="pres">
      <dgm:prSet presAssocID="{83A1194C-D452-4BC1-82A8-32DACD17D37F}" presName="composite" presStyleCnt="0"/>
      <dgm:spPr/>
    </dgm:pt>
    <dgm:pt modelId="{E41DB261-27C4-404E-9E02-0B668AB17FA8}" type="pres">
      <dgm:prSet presAssocID="{83A1194C-D452-4BC1-82A8-32DACD17D37F}" presName="parentText" presStyleLbl="alignNode1" presStyleIdx="1" presStyleCnt="2">
        <dgm:presLayoutVars>
          <dgm:chMax val="1"/>
          <dgm:bulletEnabled val="1"/>
        </dgm:presLayoutVars>
      </dgm:prSet>
      <dgm:spPr/>
    </dgm:pt>
    <dgm:pt modelId="{0BFE8144-CCE8-4D64-8496-01395EE3B260}" type="pres">
      <dgm:prSet presAssocID="{83A1194C-D452-4BC1-82A8-32DACD17D37F}" presName="descendantText" presStyleLbl="alignAcc1" presStyleIdx="1" presStyleCnt="2">
        <dgm:presLayoutVars>
          <dgm:bulletEnabled val="1"/>
        </dgm:presLayoutVars>
      </dgm:prSet>
      <dgm:spPr>
        <a:prstGeom prst="rect">
          <a:avLst/>
        </a:prstGeom>
      </dgm:spPr>
    </dgm:pt>
  </dgm:ptLst>
  <dgm:cxnLst>
    <dgm:cxn modelId="{D0040A0C-6C8F-4611-830F-01EBAFB2B5BA}" type="presOf" srcId="{50F6C278-CAF0-4638-87CB-C4219E0E63C5}" destId="{0BFE8144-CCE8-4D64-8496-01395EE3B260}" srcOrd="0" destOrd="0" presId="urn:microsoft.com/office/officeart/2005/8/layout/chevron2"/>
    <dgm:cxn modelId="{EA1A1E36-ED74-420D-B872-3212AE231BEB}" type="presOf" srcId="{A50C4B4A-6625-4BC7-962D-2A579EB1D053}" destId="{449BB718-EEC5-4C03-84E3-77C1F2AC5C21}" srcOrd="0" destOrd="0" presId="urn:microsoft.com/office/officeart/2005/8/layout/chevron2"/>
    <dgm:cxn modelId="{CC52425C-6F5C-4974-A433-5CE8510A0066}" srcId="{830AF5F0-214C-4991-B83A-6162E525F43D}" destId="{4699477A-7283-44C9-8B40-C5002199F58E}" srcOrd="0" destOrd="0" parTransId="{31781D05-28F6-45FD-9C58-FDB684C8BEBE}" sibTransId="{7CEEBFD7-A8DC-4DC1-8404-9534B7DD48B4}"/>
    <dgm:cxn modelId="{544F5F44-1CE9-4CC3-940D-ED1829786823}" srcId="{830AF5F0-214C-4991-B83A-6162E525F43D}" destId="{83A1194C-D452-4BC1-82A8-32DACD17D37F}" srcOrd="1" destOrd="0" parTransId="{6BBAD0D5-7FD3-439D-B0A9-16FE77B8EC7C}" sibTransId="{EACE21DB-093D-410B-8AC4-54252D1DF81B}"/>
    <dgm:cxn modelId="{80EE0668-A4D1-468E-BAC9-E3300E4489C4}" srcId="{83A1194C-D452-4BC1-82A8-32DACD17D37F}" destId="{67E17553-FDFF-4160-81BB-A3ABAA9E296F}" srcOrd="1" destOrd="0" parTransId="{43DC8CE5-74BD-451B-B99F-272F1119F763}" sibTransId="{635AB1D3-3C43-4276-815B-C8C8384A4BD8}"/>
    <dgm:cxn modelId="{0F97B56E-12F9-46C0-9BFA-F72977CECFDF}" srcId="{83A1194C-D452-4BC1-82A8-32DACD17D37F}" destId="{50F6C278-CAF0-4638-87CB-C4219E0E63C5}" srcOrd="0" destOrd="0" parTransId="{6D9FBF20-1997-4C5D-AEA7-1B698517D512}" sibTransId="{C3945699-0552-4F15-9C1D-A03B6F988963}"/>
    <dgm:cxn modelId="{5BFB9674-8119-4159-988C-CBD8DB2F386D}" type="presOf" srcId="{830AF5F0-214C-4991-B83A-6162E525F43D}" destId="{C52FC2BF-9190-40C8-B5D7-D42C0049F673}" srcOrd="0" destOrd="0" presId="urn:microsoft.com/office/officeart/2005/8/layout/chevron2"/>
    <dgm:cxn modelId="{71810E80-84B3-49B1-B02B-142B694F7169}" type="presOf" srcId="{67E17553-FDFF-4160-81BB-A3ABAA9E296F}" destId="{0BFE8144-CCE8-4D64-8496-01395EE3B260}" srcOrd="0" destOrd="1" presId="urn:microsoft.com/office/officeart/2005/8/layout/chevron2"/>
    <dgm:cxn modelId="{33C6AE9F-069F-4D44-9334-17ABADF90B92}" type="presOf" srcId="{83A1194C-D452-4BC1-82A8-32DACD17D37F}" destId="{E41DB261-27C4-404E-9E02-0B668AB17FA8}" srcOrd="0" destOrd="0" presId="urn:microsoft.com/office/officeart/2005/8/layout/chevron2"/>
    <dgm:cxn modelId="{CAC23BDE-D40A-4564-A147-75D18B6989BC}" type="presOf" srcId="{4699477A-7283-44C9-8B40-C5002199F58E}" destId="{03B1C685-D1E5-42DA-A998-74C6F72EEBDF}" srcOrd="0" destOrd="0" presId="urn:microsoft.com/office/officeart/2005/8/layout/chevron2"/>
    <dgm:cxn modelId="{22CE2CEB-915E-446B-B0BD-75456D6ABA32}" srcId="{4699477A-7283-44C9-8B40-C5002199F58E}" destId="{A50C4B4A-6625-4BC7-962D-2A579EB1D053}" srcOrd="0" destOrd="0" parTransId="{D5FEA3C4-1387-45BF-A1C7-2FAC71E8B0A2}" sibTransId="{3579F15E-CE94-4F2E-8B25-91341BA8B3EB}"/>
    <dgm:cxn modelId="{2470EF20-4816-4DF4-B584-E8C4C23DF506}" type="presParOf" srcId="{C52FC2BF-9190-40C8-B5D7-D42C0049F673}" destId="{C9BC4BE5-6148-4B9D-947F-26AAA2748F2F}" srcOrd="0" destOrd="0" presId="urn:microsoft.com/office/officeart/2005/8/layout/chevron2"/>
    <dgm:cxn modelId="{427094B9-063D-4B07-B928-29CF7F0D1D1D}" type="presParOf" srcId="{C9BC4BE5-6148-4B9D-947F-26AAA2748F2F}" destId="{03B1C685-D1E5-42DA-A998-74C6F72EEBDF}" srcOrd="0" destOrd="0" presId="urn:microsoft.com/office/officeart/2005/8/layout/chevron2"/>
    <dgm:cxn modelId="{00A92034-9012-47DF-BD15-E548857C53D8}" type="presParOf" srcId="{C9BC4BE5-6148-4B9D-947F-26AAA2748F2F}" destId="{449BB718-EEC5-4C03-84E3-77C1F2AC5C21}" srcOrd="1" destOrd="0" presId="urn:microsoft.com/office/officeart/2005/8/layout/chevron2"/>
    <dgm:cxn modelId="{7F831C37-39E1-4794-9A6B-96956BFD9EDD}" type="presParOf" srcId="{C52FC2BF-9190-40C8-B5D7-D42C0049F673}" destId="{99C191F8-EC83-4FA7-A1C8-3DA5601C7F7F}" srcOrd="1" destOrd="0" presId="urn:microsoft.com/office/officeart/2005/8/layout/chevron2"/>
    <dgm:cxn modelId="{C47E1AE5-6FF7-4031-A41A-6E983884F4E0}" type="presParOf" srcId="{C52FC2BF-9190-40C8-B5D7-D42C0049F673}" destId="{D275CE3A-6300-408F-A1F2-FFA1CA566344}" srcOrd="2" destOrd="0" presId="urn:microsoft.com/office/officeart/2005/8/layout/chevron2"/>
    <dgm:cxn modelId="{F1BC9F21-AC56-4BE4-93C6-6624FF62F368}" type="presParOf" srcId="{D275CE3A-6300-408F-A1F2-FFA1CA566344}" destId="{E41DB261-27C4-404E-9E02-0B668AB17FA8}" srcOrd="0" destOrd="0" presId="urn:microsoft.com/office/officeart/2005/8/layout/chevron2"/>
    <dgm:cxn modelId="{08996A44-A253-4513-8B93-46D1F4D59ECB}" type="presParOf" srcId="{D275CE3A-6300-408F-A1F2-FFA1CA566344}" destId="{0BFE8144-CCE8-4D64-8496-01395EE3B2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0AF5F0-214C-4991-B83A-6162E525F43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50F6C278-CAF0-4638-87CB-C4219E0E63C5}">
      <dgm:prSet phldrT="[Text]" custT="1"/>
      <dgm:spPr>
        <a:solidFill>
          <a:schemeClr val="accent1">
            <a:lumMod val="20000"/>
            <a:lumOff val="80000"/>
            <a:alpha val="90000"/>
          </a:schemeClr>
        </a:solidFill>
        <a:ln>
          <a:solidFill>
            <a:schemeClr val="accent1">
              <a:lumMod val="60000"/>
              <a:lumOff val="40000"/>
            </a:schemeClr>
          </a:solidFill>
        </a:ln>
      </dgm:spPr>
      <dgm:t>
        <a:bodyPr lIns="91440"/>
        <a:lstStyle/>
        <a:p>
          <a:r>
            <a:rPr lang="en-US" sz="2400" dirty="0"/>
            <a:t>The stores shopper’s rate most highly excel at the benefits </a:t>
          </a:r>
          <a:br>
            <a:rPr lang="en-US" sz="2400" dirty="0"/>
          </a:br>
          <a:r>
            <a:rPr lang="en-US" sz="2400" dirty="0"/>
            <a:t>of personalization:</a:t>
          </a:r>
        </a:p>
      </dgm:t>
    </dgm:pt>
    <dgm:pt modelId="{6D9FBF20-1997-4C5D-AEA7-1B698517D512}" type="parTrans" cxnId="{0F97B56E-12F9-46C0-9BFA-F72977CECFDF}">
      <dgm:prSet/>
      <dgm:spPr/>
      <dgm:t>
        <a:bodyPr/>
        <a:lstStyle/>
        <a:p>
          <a:endParaRPr lang="en-US"/>
        </a:p>
      </dgm:t>
    </dgm:pt>
    <dgm:pt modelId="{C3945699-0552-4F15-9C1D-A03B6F988963}" type="sibTrans" cxnId="{0F97B56E-12F9-46C0-9BFA-F72977CECFDF}">
      <dgm:prSet/>
      <dgm:spPr/>
      <dgm:t>
        <a:bodyPr/>
        <a:lstStyle/>
        <a:p>
          <a:endParaRPr lang="en-US"/>
        </a:p>
      </dgm:t>
    </dgm:pt>
    <dgm:pt modelId="{4699477A-7283-44C9-8B40-C5002199F58E}">
      <dgm:prSet phldrT="[Text]"/>
      <dgm:spPr>
        <a:solidFill>
          <a:schemeClr val="accent2"/>
        </a:solidFill>
        <a:ln>
          <a:solidFill>
            <a:schemeClr val="accent2"/>
          </a:solidFill>
        </a:ln>
      </dgm:spPr>
      <dgm:t>
        <a:bodyPr/>
        <a:lstStyle/>
        <a:p>
          <a:r>
            <a:rPr lang="en-US" dirty="0"/>
            <a:t>Myth</a:t>
          </a:r>
        </a:p>
      </dgm:t>
    </dgm:pt>
    <dgm:pt modelId="{31781D05-28F6-45FD-9C58-FDB684C8BEBE}" type="parTrans" cxnId="{CC52425C-6F5C-4974-A433-5CE8510A0066}">
      <dgm:prSet/>
      <dgm:spPr/>
      <dgm:t>
        <a:bodyPr/>
        <a:lstStyle/>
        <a:p>
          <a:endParaRPr lang="en-US"/>
        </a:p>
      </dgm:t>
    </dgm:pt>
    <dgm:pt modelId="{7CEEBFD7-A8DC-4DC1-8404-9534B7DD48B4}" type="sibTrans" cxnId="{CC52425C-6F5C-4974-A433-5CE8510A0066}">
      <dgm:prSet/>
      <dgm:spPr/>
      <dgm:t>
        <a:bodyPr/>
        <a:lstStyle/>
        <a:p>
          <a:endParaRPr lang="en-US"/>
        </a:p>
      </dgm:t>
    </dgm:pt>
    <dgm:pt modelId="{83A1194C-D452-4BC1-82A8-32DACD17D37F}">
      <dgm:prSet phldrT="[Text]"/>
      <dgm:spPr>
        <a:solidFill>
          <a:schemeClr val="accent1"/>
        </a:solidFill>
        <a:ln>
          <a:solidFill>
            <a:schemeClr val="accent1"/>
          </a:solidFill>
        </a:ln>
      </dgm:spPr>
      <dgm:t>
        <a:bodyPr/>
        <a:lstStyle/>
        <a:p>
          <a:r>
            <a:rPr lang="en-US" dirty="0"/>
            <a:t>Fact</a:t>
          </a:r>
        </a:p>
      </dgm:t>
    </dgm:pt>
    <dgm:pt modelId="{6BBAD0D5-7FD3-439D-B0A9-16FE77B8EC7C}" type="parTrans" cxnId="{544F5F44-1CE9-4CC3-940D-ED1829786823}">
      <dgm:prSet/>
      <dgm:spPr/>
      <dgm:t>
        <a:bodyPr/>
        <a:lstStyle/>
        <a:p>
          <a:endParaRPr lang="en-US"/>
        </a:p>
      </dgm:t>
    </dgm:pt>
    <dgm:pt modelId="{EACE21DB-093D-410B-8AC4-54252D1DF81B}" type="sibTrans" cxnId="{544F5F44-1CE9-4CC3-940D-ED1829786823}">
      <dgm:prSet/>
      <dgm:spPr/>
      <dgm:t>
        <a:bodyPr/>
        <a:lstStyle/>
        <a:p>
          <a:endParaRPr lang="en-US"/>
        </a:p>
      </dgm:t>
    </dgm:pt>
    <dgm:pt modelId="{A50C4B4A-6625-4BC7-962D-2A579EB1D053}">
      <dgm:prSet phldrT="[Text]" custT="1"/>
      <dgm:spPr>
        <a:solidFill>
          <a:schemeClr val="accent2">
            <a:lumMod val="20000"/>
            <a:lumOff val="80000"/>
            <a:alpha val="90000"/>
          </a:schemeClr>
        </a:solidFill>
        <a:ln>
          <a:solidFill>
            <a:schemeClr val="accent2">
              <a:lumMod val="40000"/>
              <a:lumOff val="60000"/>
            </a:schemeClr>
          </a:solidFill>
        </a:ln>
      </dgm:spPr>
      <dgm:t>
        <a:bodyPr/>
        <a:lstStyle/>
        <a:p>
          <a:pPr indent="0">
            <a:spcAft>
              <a:spcPts val="0"/>
            </a:spcAft>
            <a:buFontTx/>
            <a:buNone/>
          </a:pPr>
          <a:r>
            <a:rPr lang="en-US" sz="2800" dirty="0"/>
            <a:t>Specialized eating habits are the domain of </a:t>
          </a:r>
          <a:br>
            <a:rPr lang="en-US" sz="2800" dirty="0"/>
          </a:br>
          <a:r>
            <a:rPr lang="en-US" sz="2800" dirty="0"/>
            <a:t>specialty retail, mass market cannot compete</a:t>
          </a:r>
        </a:p>
      </dgm:t>
    </dgm:pt>
    <dgm:pt modelId="{D5FEA3C4-1387-45BF-A1C7-2FAC71E8B0A2}" type="parTrans" cxnId="{22CE2CEB-915E-446B-B0BD-75456D6ABA32}">
      <dgm:prSet/>
      <dgm:spPr/>
      <dgm:t>
        <a:bodyPr/>
        <a:lstStyle/>
        <a:p>
          <a:endParaRPr lang="en-US"/>
        </a:p>
      </dgm:t>
    </dgm:pt>
    <dgm:pt modelId="{3579F15E-CE94-4F2E-8B25-91341BA8B3EB}" type="sibTrans" cxnId="{22CE2CEB-915E-446B-B0BD-75456D6ABA32}">
      <dgm:prSet/>
      <dgm:spPr/>
      <dgm:t>
        <a:bodyPr/>
        <a:lstStyle/>
        <a:p>
          <a:endParaRPr lang="en-US"/>
        </a:p>
      </dgm:t>
    </dgm:pt>
    <dgm:pt modelId="{A0A1083F-CB16-4F16-B7CB-EDD9218BFA48}">
      <dgm:prSet phldrT="[Text]" custT="1"/>
      <dgm:spPr>
        <a:solidFill>
          <a:schemeClr val="accent1">
            <a:lumMod val="20000"/>
            <a:lumOff val="80000"/>
            <a:alpha val="90000"/>
          </a:schemeClr>
        </a:solidFill>
        <a:ln>
          <a:solidFill>
            <a:schemeClr val="accent1">
              <a:lumMod val="60000"/>
              <a:lumOff val="40000"/>
            </a:schemeClr>
          </a:solidFill>
        </a:ln>
      </dgm:spPr>
      <dgm:t>
        <a:bodyPr lIns="91440"/>
        <a:lstStyle/>
        <a:p>
          <a:pPr>
            <a:buFont typeface="Arial" panose="020B0604020202020204" pitchFamily="34" charset="0"/>
            <a:buChar char="•"/>
          </a:pPr>
          <a:r>
            <a:rPr lang="en-US" sz="2400" dirty="0"/>
            <a:t>Convenience</a:t>
          </a:r>
        </a:p>
      </dgm:t>
    </dgm:pt>
    <dgm:pt modelId="{E0B62DF0-3DC8-4D4D-896C-5165A8645781}" type="parTrans" cxnId="{D7F68763-F18F-46D9-9806-6585248D1B00}">
      <dgm:prSet/>
      <dgm:spPr/>
      <dgm:t>
        <a:bodyPr/>
        <a:lstStyle/>
        <a:p>
          <a:endParaRPr lang="en-US"/>
        </a:p>
      </dgm:t>
    </dgm:pt>
    <dgm:pt modelId="{2FD183DE-3ED1-45E2-A291-D617ED6C37F9}" type="sibTrans" cxnId="{D7F68763-F18F-46D9-9806-6585248D1B00}">
      <dgm:prSet/>
      <dgm:spPr/>
      <dgm:t>
        <a:bodyPr/>
        <a:lstStyle/>
        <a:p>
          <a:endParaRPr lang="en-US"/>
        </a:p>
      </dgm:t>
    </dgm:pt>
    <dgm:pt modelId="{050F6BEE-F2E2-464E-92A9-2B23D2BCF572}">
      <dgm:prSet phldrT="[Text]" custT="1"/>
      <dgm:spPr>
        <a:solidFill>
          <a:schemeClr val="accent1">
            <a:lumMod val="20000"/>
            <a:lumOff val="80000"/>
            <a:alpha val="90000"/>
          </a:schemeClr>
        </a:solidFill>
        <a:ln>
          <a:solidFill>
            <a:schemeClr val="accent1">
              <a:lumMod val="60000"/>
              <a:lumOff val="40000"/>
            </a:schemeClr>
          </a:solidFill>
        </a:ln>
      </dgm:spPr>
      <dgm:t>
        <a:bodyPr lIns="91440"/>
        <a:lstStyle/>
        <a:p>
          <a:r>
            <a:rPr lang="en-US" sz="2400" dirty="0"/>
            <a:t>Specialty stores find it easy to understand and make recommendations, but they do not own these benefits.</a:t>
          </a:r>
        </a:p>
      </dgm:t>
    </dgm:pt>
    <dgm:pt modelId="{80D5E6A1-9F1F-4EE5-A75B-14055B6C9255}" type="parTrans" cxnId="{CEBB4EC1-1AA8-478F-B400-E3EEC97A44FC}">
      <dgm:prSet/>
      <dgm:spPr/>
      <dgm:t>
        <a:bodyPr/>
        <a:lstStyle/>
        <a:p>
          <a:endParaRPr lang="en-US"/>
        </a:p>
      </dgm:t>
    </dgm:pt>
    <dgm:pt modelId="{2326A79F-D416-48E3-9E5A-1C52E4D58E21}" type="sibTrans" cxnId="{CEBB4EC1-1AA8-478F-B400-E3EEC97A44FC}">
      <dgm:prSet/>
      <dgm:spPr/>
      <dgm:t>
        <a:bodyPr/>
        <a:lstStyle/>
        <a:p>
          <a:endParaRPr lang="en-US"/>
        </a:p>
      </dgm:t>
    </dgm:pt>
    <dgm:pt modelId="{1596EDC8-CFF4-4581-9863-1DFF72B2D2E7}">
      <dgm:prSet phldrT="[Text]" custT="1"/>
      <dgm:spPr>
        <a:solidFill>
          <a:schemeClr val="accent1">
            <a:lumMod val="20000"/>
            <a:lumOff val="80000"/>
            <a:alpha val="90000"/>
          </a:schemeClr>
        </a:solidFill>
        <a:ln>
          <a:solidFill>
            <a:schemeClr val="accent1">
              <a:lumMod val="60000"/>
              <a:lumOff val="40000"/>
            </a:schemeClr>
          </a:solidFill>
        </a:ln>
      </dgm:spPr>
      <dgm:t>
        <a:bodyPr lIns="91440"/>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 </a:t>
          </a:r>
          <a:r>
            <a:rPr lang="en-US" sz="2400" dirty="0"/>
            <a:t>Caring</a:t>
          </a:r>
        </a:p>
      </dgm:t>
    </dgm:pt>
    <dgm:pt modelId="{8CF021A3-B787-43C6-98E2-34A82FB79940}" type="parTrans" cxnId="{4CD047B0-A177-44A1-84BD-89E0E6D5AC73}">
      <dgm:prSet/>
      <dgm:spPr/>
      <dgm:t>
        <a:bodyPr/>
        <a:lstStyle/>
        <a:p>
          <a:endParaRPr lang="en-US"/>
        </a:p>
      </dgm:t>
    </dgm:pt>
    <dgm:pt modelId="{4F4A2F70-A4EA-4CDA-A292-C14204BA8B96}" type="sibTrans" cxnId="{4CD047B0-A177-44A1-84BD-89E0E6D5AC73}">
      <dgm:prSet/>
      <dgm:spPr/>
      <dgm:t>
        <a:bodyPr/>
        <a:lstStyle/>
        <a:p>
          <a:endParaRPr lang="en-US"/>
        </a:p>
      </dgm:t>
    </dgm:pt>
    <dgm:pt modelId="{D1D4193D-C860-41DF-ACE2-47D7D0DCDDEA}">
      <dgm:prSet phldrT="[Text]" custT="1"/>
      <dgm:spPr>
        <a:solidFill>
          <a:schemeClr val="accent1">
            <a:lumMod val="20000"/>
            <a:lumOff val="80000"/>
            <a:alpha val="90000"/>
          </a:schemeClr>
        </a:solidFill>
        <a:ln>
          <a:solidFill>
            <a:schemeClr val="accent1">
              <a:lumMod val="60000"/>
              <a:lumOff val="40000"/>
            </a:schemeClr>
          </a:solidFill>
        </a:ln>
      </dgm:spPr>
      <dgm:t>
        <a:bodyPr lIns="91440"/>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 </a:t>
          </a:r>
          <a:r>
            <a:rPr lang="en-US" sz="2400" dirty="0"/>
            <a:t>Enabling the shopper to meet their needs. </a:t>
          </a:r>
        </a:p>
      </dgm:t>
    </dgm:pt>
    <dgm:pt modelId="{DEC20725-8627-452E-BC69-B9A573084318}" type="parTrans" cxnId="{DE19D073-B0BE-482E-93C7-79D3C75CD623}">
      <dgm:prSet/>
      <dgm:spPr/>
      <dgm:t>
        <a:bodyPr/>
        <a:lstStyle/>
        <a:p>
          <a:endParaRPr lang="en-US"/>
        </a:p>
      </dgm:t>
    </dgm:pt>
    <dgm:pt modelId="{204B23BD-641B-4069-A991-CE07449318D3}" type="sibTrans" cxnId="{DE19D073-B0BE-482E-93C7-79D3C75CD623}">
      <dgm:prSet/>
      <dgm:spPr/>
      <dgm:t>
        <a:bodyPr/>
        <a:lstStyle/>
        <a:p>
          <a:endParaRPr lang="en-US"/>
        </a:p>
      </dgm:t>
    </dgm:pt>
    <dgm:pt modelId="{C52FC2BF-9190-40C8-B5D7-D42C0049F673}" type="pres">
      <dgm:prSet presAssocID="{830AF5F0-214C-4991-B83A-6162E525F43D}" presName="linearFlow" presStyleCnt="0">
        <dgm:presLayoutVars>
          <dgm:dir/>
          <dgm:animLvl val="lvl"/>
          <dgm:resizeHandles val="exact"/>
        </dgm:presLayoutVars>
      </dgm:prSet>
      <dgm:spPr/>
    </dgm:pt>
    <dgm:pt modelId="{C9BC4BE5-6148-4B9D-947F-26AAA2748F2F}" type="pres">
      <dgm:prSet presAssocID="{4699477A-7283-44C9-8B40-C5002199F58E}" presName="composite" presStyleCnt="0"/>
      <dgm:spPr/>
    </dgm:pt>
    <dgm:pt modelId="{03B1C685-D1E5-42DA-A998-74C6F72EEBDF}" type="pres">
      <dgm:prSet presAssocID="{4699477A-7283-44C9-8B40-C5002199F58E}" presName="parentText" presStyleLbl="alignNode1" presStyleIdx="0" presStyleCnt="2">
        <dgm:presLayoutVars>
          <dgm:chMax val="1"/>
          <dgm:bulletEnabled val="1"/>
        </dgm:presLayoutVars>
      </dgm:prSet>
      <dgm:spPr/>
    </dgm:pt>
    <dgm:pt modelId="{449BB718-EEC5-4C03-84E3-77C1F2AC5C21}" type="pres">
      <dgm:prSet presAssocID="{4699477A-7283-44C9-8B40-C5002199F58E}" presName="descendantText" presStyleLbl="alignAcc1" presStyleIdx="0" presStyleCnt="2">
        <dgm:presLayoutVars>
          <dgm:bulletEnabled val="1"/>
        </dgm:presLayoutVars>
      </dgm:prSet>
      <dgm:spPr>
        <a:prstGeom prst="rect">
          <a:avLst/>
        </a:prstGeom>
      </dgm:spPr>
    </dgm:pt>
    <dgm:pt modelId="{99C191F8-EC83-4FA7-A1C8-3DA5601C7F7F}" type="pres">
      <dgm:prSet presAssocID="{7CEEBFD7-A8DC-4DC1-8404-9534B7DD48B4}" presName="sp" presStyleCnt="0"/>
      <dgm:spPr/>
    </dgm:pt>
    <dgm:pt modelId="{D275CE3A-6300-408F-A1F2-FFA1CA566344}" type="pres">
      <dgm:prSet presAssocID="{83A1194C-D452-4BC1-82A8-32DACD17D37F}" presName="composite" presStyleCnt="0"/>
      <dgm:spPr/>
    </dgm:pt>
    <dgm:pt modelId="{E41DB261-27C4-404E-9E02-0B668AB17FA8}" type="pres">
      <dgm:prSet presAssocID="{83A1194C-D452-4BC1-82A8-32DACD17D37F}" presName="parentText" presStyleLbl="alignNode1" presStyleIdx="1" presStyleCnt="2">
        <dgm:presLayoutVars>
          <dgm:chMax val="1"/>
          <dgm:bulletEnabled val="1"/>
        </dgm:presLayoutVars>
      </dgm:prSet>
      <dgm:spPr/>
    </dgm:pt>
    <dgm:pt modelId="{0BFE8144-CCE8-4D64-8496-01395EE3B260}" type="pres">
      <dgm:prSet presAssocID="{83A1194C-D452-4BC1-82A8-32DACD17D37F}" presName="descendantText" presStyleLbl="alignAcc1" presStyleIdx="1" presStyleCnt="2" custScaleY="352307" custLinFactNeighborX="3637" custLinFactNeighborY="17898">
        <dgm:presLayoutVars>
          <dgm:bulletEnabled val="1"/>
        </dgm:presLayoutVars>
      </dgm:prSet>
      <dgm:spPr>
        <a:prstGeom prst="rect">
          <a:avLst/>
        </a:prstGeom>
      </dgm:spPr>
    </dgm:pt>
  </dgm:ptLst>
  <dgm:cxnLst>
    <dgm:cxn modelId="{D0040A0C-6C8F-4611-830F-01EBAFB2B5BA}" type="presOf" srcId="{50F6C278-CAF0-4638-87CB-C4219E0E63C5}" destId="{0BFE8144-CCE8-4D64-8496-01395EE3B260}" srcOrd="0" destOrd="0" presId="urn:microsoft.com/office/officeart/2005/8/layout/chevron2"/>
    <dgm:cxn modelId="{EBB2FC24-125A-46AB-8376-82C7C3A735E2}" type="presOf" srcId="{A0A1083F-CB16-4F16-B7CB-EDD9218BFA48}" destId="{0BFE8144-CCE8-4D64-8496-01395EE3B260}" srcOrd="0" destOrd="1" presId="urn:microsoft.com/office/officeart/2005/8/layout/chevron2"/>
    <dgm:cxn modelId="{EA1A1E36-ED74-420D-B872-3212AE231BEB}" type="presOf" srcId="{A50C4B4A-6625-4BC7-962D-2A579EB1D053}" destId="{449BB718-EEC5-4C03-84E3-77C1F2AC5C21}" srcOrd="0" destOrd="0" presId="urn:microsoft.com/office/officeart/2005/8/layout/chevron2"/>
    <dgm:cxn modelId="{C832453C-9C47-42E9-ABCE-FE93489FEE3B}" type="presOf" srcId="{1596EDC8-CFF4-4581-9863-1DFF72B2D2E7}" destId="{0BFE8144-CCE8-4D64-8496-01395EE3B260}" srcOrd="0" destOrd="2" presId="urn:microsoft.com/office/officeart/2005/8/layout/chevron2"/>
    <dgm:cxn modelId="{CC52425C-6F5C-4974-A433-5CE8510A0066}" srcId="{830AF5F0-214C-4991-B83A-6162E525F43D}" destId="{4699477A-7283-44C9-8B40-C5002199F58E}" srcOrd="0" destOrd="0" parTransId="{31781D05-28F6-45FD-9C58-FDB684C8BEBE}" sibTransId="{7CEEBFD7-A8DC-4DC1-8404-9534B7DD48B4}"/>
    <dgm:cxn modelId="{C662DB62-529F-4259-A62E-B279B54F6336}" type="presOf" srcId="{050F6BEE-F2E2-464E-92A9-2B23D2BCF572}" destId="{0BFE8144-CCE8-4D64-8496-01395EE3B260}" srcOrd="0" destOrd="4" presId="urn:microsoft.com/office/officeart/2005/8/layout/chevron2"/>
    <dgm:cxn modelId="{D7F68763-F18F-46D9-9806-6585248D1B00}" srcId="{50F6C278-CAF0-4638-87CB-C4219E0E63C5}" destId="{A0A1083F-CB16-4F16-B7CB-EDD9218BFA48}" srcOrd="0" destOrd="0" parTransId="{E0B62DF0-3DC8-4D4D-896C-5165A8645781}" sibTransId="{2FD183DE-3ED1-45E2-A291-D617ED6C37F9}"/>
    <dgm:cxn modelId="{544F5F44-1CE9-4CC3-940D-ED1829786823}" srcId="{830AF5F0-214C-4991-B83A-6162E525F43D}" destId="{83A1194C-D452-4BC1-82A8-32DACD17D37F}" srcOrd="1" destOrd="0" parTransId="{6BBAD0D5-7FD3-439D-B0A9-16FE77B8EC7C}" sibTransId="{EACE21DB-093D-410B-8AC4-54252D1DF81B}"/>
    <dgm:cxn modelId="{0F97B56E-12F9-46C0-9BFA-F72977CECFDF}" srcId="{83A1194C-D452-4BC1-82A8-32DACD17D37F}" destId="{50F6C278-CAF0-4638-87CB-C4219E0E63C5}" srcOrd="0" destOrd="0" parTransId="{6D9FBF20-1997-4C5D-AEA7-1B698517D512}" sibTransId="{C3945699-0552-4F15-9C1D-A03B6F988963}"/>
    <dgm:cxn modelId="{DE19D073-B0BE-482E-93C7-79D3C75CD623}" srcId="{50F6C278-CAF0-4638-87CB-C4219E0E63C5}" destId="{D1D4193D-C860-41DF-ACE2-47D7D0DCDDEA}" srcOrd="2" destOrd="0" parTransId="{DEC20725-8627-452E-BC69-B9A573084318}" sibTransId="{204B23BD-641B-4069-A991-CE07449318D3}"/>
    <dgm:cxn modelId="{5BFB9674-8119-4159-988C-CBD8DB2F386D}" type="presOf" srcId="{830AF5F0-214C-4991-B83A-6162E525F43D}" destId="{C52FC2BF-9190-40C8-B5D7-D42C0049F673}" srcOrd="0" destOrd="0" presId="urn:microsoft.com/office/officeart/2005/8/layout/chevron2"/>
    <dgm:cxn modelId="{33C6AE9F-069F-4D44-9334-17ABADF90B92}" type="presOf" srcId="{83A1194C-D452-4BC1-82A8-32DACD17D37F}" destId="{E41DB261-27C4-404E-9E02-0B668AB17FA8}" srcOrd="0" destOrd="0" presId="urn:microsoft.com/office/officeart/2005/8/layout/chevron2"/>
    <dgm:cxn modelId="{8DFA3BA8-8728-4D5E-9EBE-C7E5BF5135CA}" type="presOf" srcId="{D1D4193D-C860-41DF-ACE2-47D7D0DCDDEA}" destId="{0BFE8144-CCE8-4D64-8496-01395EE3B260}" srcOrd="0" destOrd="3" presId="urn:microsoft.com/office/officeart/2005/8/layout/chevron2"/>
    <dgm:cxn modelId="{4CD047B0-A177-44A1-84BD-89E0E6D5AC73}" srcId="{50F6C278-CAF0-4638-87CB-C4219E0E63C5}" destId="{1596EDC8-CFF4-4581-9863-1DFF72B2D2E7}" srcOrd="1" destOrd="0" parTransId="{8CF021A3-B787-43C6-98E2-34A82FB79940}" sibTransId="{4F4A2F70-A4EA-4CDA-A292-C14204BA8B96}"/>
    <dgm:cxn modelId="{CEBB4EC1-1AA8-478F-B400-E3EEC97A44FC}" srcId="{83A1194C-D452-4BC1-82A8-32DACD17D37F}" destId="{050F6BEE-F2E2-464E-92A9-2B23D2BCF572}" srcOrd="1" destOrd="0" parTransId="{80D5E6A1-9F1F-4EE5-A75B-14055B6C9255}" sibTransId="{2326A79F-D416-48E3-9E5A-1C52E4D58E21}"/>
    <dgm:cxn modelId="{CAC23BDE-D40A-4564-A147-75D18B6989BC}" type="presOf" srcId="{4699477A-7283-44C9-8B40-C5002199F58E}" destId="{03B1C685-D1E5-42DA-A998-74C6F72EEBDF}" srcOrd="0" destOrd="0" presId="urn:microsoft.com/office/officeart/2005/8/layout/chevron2"/>
    <dgm:cxn modelId="{22CE2CEB-915E-446B-B0BD-75456D6ABA32}" srcId="{4699477A-7283-44C9-8B40-C5002199F58E}" destId="{A50C4B4A-6625-4BC7-962D-2A579EB1D053}" srcOrd="0" destOrd="0" parTransId="{D5FEA3C4-1387-45BF-A1C7-2FAC71E8B0A2}" sibTransId="{3579F15E-CE94-4F2E-8B25-91341BA8B3EB}"/>
    <dgm:cxn modelId="{2470EF20-4816-4DF4-B584-E8C4C23DF506}" type="presParOf" srcId="{C52FC2BF-9190-40C8-B5D7-D42C0049F673}" destId="{C9BC4BE5-6148-4B9D-947F-26AAA2748F2F}" srcOrd="0" destOrd="0" presId="urn:microsoft.com/office/officeart/2005/8/layout/chevron2"/>
    <dgm:cxn modelId="{427094B9-063D-4B07-B928-29CF7F0D1D1D}" type="presParOf" srcId="{C9BC4BE5-6148-4B9D-947F-26AAA2748F2F}" destId="{03B1C685-D1E5-42DA-A998-74C6F72EEBDF}" srcOrd="0" destOrd="0" presId="urn:microsoft.com/office/officeart/2005/8/layout/chevron2"/>
    <dgm:cxn modelId="{00A92034-9012-47DF-BD15-E548857C53D8}" type="presParOf" srcId="{C9BC4BE5-6148-4B9D-947F-26AAA2748F2F}" destId="{449BB718-EEC5-4C03-84E3-77C1F2AC5C21}" srcOrd="1" destOrd="0" presId="urn:microsoft.com/office/officeart/2005/8/layout/chevron2"/>
    <dgm:cxn modelId="{7F831C37-39E1-4794-9A6B-96956BFD9EDD}" type="presParOf" srcId="{C52FC2BF-9190-40C8-B5D7-D42C0049F673}" destId="{99C191F8-EC83-4FA7-A1C8-3DA5601C7F7F}" srcOrd="1" destOrd="0" presId="urn:microsoft.com/office/officeart/2005/8/layout/chevron2"/>
    <dgm:cxn modelId="{C47E1AE5-6FF7-4031-A41A-6E983884F4E0}" type="presParOf" srcId="{C52FC2BF-9190-40C8-B5D7-D42C0049F673}" destId="{D275CE3A-6300-408F-A1F2-FFA1CA566344}" srcOrd="2" destOrd="0" presId="urn:microsoft.com/office/officeart/2005/8/layout/chevron2"/>
    <dgm:cxn modelId="{F1BC9F21-AC56-4BE4-93C6-6624FF62F368}" type="presParOf" srcId="{D275CE3A-6300-408F-A1F2-FFA1CA566344}" destId="{E41DB261-27C4-404E-9E02-0B668AB17FA8}" srcOrd="0" destOrd="0" presId="urn:microsoft.com/office/officeart/2005/8/layout/chevron2"/>
    <dgm:cxn modelId="{08996A44-A253-4513-8B93-46D1F4D59ECB}" type="presParOf" srcId="{D275CE3A-6300-408F-A1F2-FFA1CA566344}" destId="{0BFE8144-CCE8-4D64-8496-01395EE3B2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30AF5F0-214C-4991-B83A-6162E525F43D}"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US"/>
        </a:p>
      </dgm:t>
    </dgm:pt>
    <dgm:pt modelId="{50F6C278-CAF0-4638-87CB-C4219E0E63C5}">
      <dgm:prSet phldrT="[Text]" custT="1"/>
      <dgm:spPr>
        <a:solidFill>
          <a:schemeClr val="accent1">
            <a:lumMod val="20000"/>
            <a:lumOff val="80000"/>
            <a:alpha val="90000"/>
          </a:schemeClr>
        </a:solidFill>
        <a:ln>
          <a:solidFill>
            <a:schemeClr val="accent1">
              <a:lumMod val="60000"/>
              <a:lumOff val="40000"/>
            </a:schemeClr>
          </a:solidFill>
        </a:ln>
      </dgm:spPr>
      <dgm:t>
        <a:bodyPr/>
        <a:lstStyle/>
        <a:p>
          <a:r>
            <a:rPr lang="en-US" sz="2400" dirty="0"/>
            <a:t>Digital should amplify rather than replace non-digital efforts.</a:t>
          </a:r>
        </a:p>
      </dgm:t>
    </dgm:pt>
    <dgm:pt modelId="{6D9FBF20-1997-4C5D-AEA7-1B698517D512}" type="parTrans" cxnId="{0F97B56E-12F9-46C0-9BFA-F72977CECFDF}">
      <dgm:prSet/>
      <dgm:spPr/>
      <dgm:t>
        <a:bodyPr/>
        <a:lstStyle/>
        <a:p>
          <a:endParaRPr lang="en-US"/>
        </a:p>
      </dgm:t>
    </dgm:pt>
    <dgm:pt modelId="{C3945699-0552-4F15-9C1D-A03B6F988963}" type="sibTrans" cxnId="{0F97B56E-12F9-46C0-9BFA-F72977CECFDF}">
      <dgm:prSet/>
      <dgm:spPr/>
      <dgm:t>
        <a:bodyPr/>
        <a:lstStyle/>
        <a:p>
          <a:endParaRPr lang="en-US"/>
        </a:p>
      </dgm:t>
    </dgm:pt>
    <dgm:pt modelId="{4699477A-7283-44C9-8B40-C5002199F58E}">
      <dgm:prSet phldrT="[Text]"/>
      <dgm:spPr>
        <a:solidFill>
          <a:schemeClr val="accent6">
            <a:lumMod val="60000"/>
            <a:lumOff val="40000"/>
          </a:schemeClr>
        </a:solidFill>
        <a:ln>
          <a:solidFill>
            <a:schemeClr val="accent6">
              <a:lumMod val="60000"/>
              <a:lumOff val="40000"/>
            </a:schemeClr>
          </a:solidFill>
        </a:ln>
      </dgm:spPr>
      <dgm:t>
        <a:bodyPr/>
        <a:lstStyle/>
        <a:p>
          <a:r>
            <a:rPr lang="en-US" dirty="0"/>
            <a:t>Myth</a:t>
          </a:r>
        </a:p>
      </dgm:t>
    </dgm:pt>
    <dgm:pt modelId="{31781D05-28F6-45FD-9C58-FDB684C8BEBE}" type="parTrans" cxnId="{CC52425C-6F5C-4974-A433-5CE8510A0066}">
      <dgm:prSet/>
      <dgm:spPr/>
      <dgm:t>
        <a:bodyPr/>
        <a:lstStyle/>
        <a:p>
          <a:endParaRPr lang="en-US"/>
        </a:p>
      </dgm:t>
    </dgm:pt>
    <dgm:pt modelId="{7CEEBFD7-A8DC-4DC1-8404-9534B7DD48B4}" type="sibTrans" cxnId="{CC52425C-6F5C-4974-A433-5CE8510A0066}">
      <dgm:prSet/>
      <dgm:spPr/>
      <dgm:t>
        <a:bodyPr/>
        <a:lstStyle/>
        <a:p>
          <a:endParaRPr lang="en-US"/>
        </a:p>
      </dgm:t>
    </dgm:pt>
    <dgm:pt modelId="{A50C4B4A-6625-4BC7-962D-2A579EB1D053}">
      <dgm:prSet phldrT="[Text]" custT="1"/>
      <dgm:spPr>
        <a:solidFill>
          <a:schemeClr val="accent6">
            <a:lumMod val="20000"/>
            <a:lumOff val="80000"/>
            <a:alpha val="90000"/>
          </a:schemeClr>
        </a:solidFill>
        <a:ln>
          <a:solidFill>
            <a:schemeClr val="accent6">
              <a:lumMod val="60000"/>
              <a:lumOff val="40000"/>
            </a:schemeClr>
          </a:solidFill>
        </a:ln>
      </dgm:spPr>
      <dgm:t>
        <a:bodyPr/>
        <a:lstStyle/>
        <a:p>
          <a:pPr indent="0" algn="ctr">
            <a:buFontTx/>
            <a:buNone/>
          </a:pPr>
          <a:r>
            <a:rPr lang="en-US" sz="3200" dirty="0"/>
            <a:t>Digital platforms are more easily customizable, so they should be the </a:t>
          </a:r>
          <a:br>
            <a:rPr lang="en-US" sz="3200" dirty="0"/>
          </a:br>
          <a:r>
            <a:rPr lang="en-US" sz="3200" dirty="0"/>
            <a:t>focus of personalization initiatives</a:t>
          </a:r>
        </a:p>
      </dgm:t>
    </dgm:pt>
    <dgm:pt modelId="{D5FEA3C4-1387-45BF-A1C7-2FAC71E8B0A2}" type="parTrans" cxnId="{22CE2CEB-915E-446B-B0BD-75456D6ABA32}">
      <dgm:prSet/>
      <dgm:spPr/>
      <dgm:t>
        <a:bodyPr/>
        <a:lstStyle/>
        <a:p>
          <a:endParaRPr lang="en-US"/>
        </a:p>
      </dgm:t>
    </dgm:pt>
    <dgm:pt modelId="{3579F15E-CE94-4F2E-8B25-91341BA8B3EB}" type="sibTrans" cxnId="{22CE2CEB-915E-446B-B0BD-75456D6ABA32}">
      <dgm:prSet/>
      <dgm:spPr/>
      <dgm:t>
        <a:bodyPr/>
        <a:lstStyle/>
        <a:p>
          <a:endParaRPr lang="en-US"/>
        </a:p>
      </dgm:t>
    </dgm:pt>
    <dgm:pt modelId="{35850DC5-3574-4B15-BCC4-2FCDA778843C}">
      <dgm:prSet phldrT="[Text]" custT="1"/>
      <dgm:spPr>
        <a:solidFill>
          <a:schemeClr val="accent1">
            <a:lumMod val="20000"/>
            <a:lumOff val="80000"/>
            <a:alpha val="90000"/>
          </a:schemeClr>
        </a:solidFill>
        <a:ln>
          <a:solidFill>
            <a:schemeClr val="accent1">
              <a:lumMod val="60000"/>
              <a:lumOff val="40000"/>
            </a:schemeClr>
          </a:solidFill>
        </a:ln>
      </dgm:spPr>
      <dgm:t>
        <a:bodyPr/>
        <a:lstStyle/>
        <a:p>
          <a:r>
            <a:rPr lang="en-US" sz="2400" dirty="0"/>
            <a:t>Sharing personal data and supporting personal eating requires permission and a foundation of existing trust.</a:t>
          </a:r>
        </a:p>
      </dgm:t>
    </dgm:pt>
    <dgm:pt modelId="{6B7F5A66-8724-45CD-891B-B78F355C700B}" type="parTrans" cxnId="{4DF9207D-8BEF-459A-A45F-D4EE34CE9ADC}">
      <dgm:prSet/>
      <dgm:spPr/>
      <dgm:t>
        <a:bodyPr/>
        <a:lstStyle/>
        <a:p>
          <a:endParaRPr lang="en-US"/>
        </a:p>
      </dgm:t>
    </dgm:pt>
    <dgm:pt modelId="{2F7F0C25-27F3-450A-98F4-9B61C6D7997D}" type="sibTrans" cxnId="{4DF9207D-8BEF-459A-A45F-D4EE34CE9ADC}">
      <dgm:prSet/>
      <dgm:spPr/>
      <dgm:t>
        <a:bodyPr/>
        <a:lstStyle/>
        <a:p>
          <a:endParaRPr lang="en-US"/>
        </a:p>
      </dgm:t>
    </dgm:pt>
    <dgm:pt modelId="{83A1194C-D452-4BC1-82A8-32DACD17D37F}">
      <dgm:prSet phldrT="[Text]"/>
      <dgm:spPr>
        <a:solidFill>
          <a:schemeClr val="accent1"/>
        </a:solidFill>
        <a:ln>
          <a:solidFill>
            <a:schemeClr val="accent1"/>
          </a:solidFill>
        </a:ln>
      </dgm:spPr>
      <dgm:t>
        <a:bodyPr/>
        <a:lstStyle/>
        <a:p>
          <a:r>
            <a:rPr lang="en-US" dirty="0"/>
            <a:t>Fact</a:t>
          </a:r>
        </a:p>
      </dgm:t>
    </dgm:pt>
    <dgm:pt modelId="{EACE21DB-093D-410B-8AC4-54252D1DF81B}" type="sibTrans" cxnId="{544F5F44-1CE9-4CC3-940D-ED1829786823}">
      <dgm:prSet/>
      <dgm:spPr/>
      <dgm:t>
        <a:bodyPr/>
        <a:lstStyle/>
        <a:p>
          <a:endParaRPr lang="en-US"/>
        </a:p>
      </dgm:t>
    </dgm:pt>
    <dgm:pt modelId="{6BBAD0D5-7FD3-439D-B0A9-16FE77B8EC7C}" type="parTrans" cxnId="{544F5F44-1CE9-4CC3-940D-ED1829786823}">
      <dgm:prSet/>
      <dgm:spPr/>
      <dgm:t>
        <a:bodyPr/>
        <a:lstStyle/>
        <a:p>
          <a:endParaRPr lang="en-US"/>
        </a:p>
      </dgm:t>
    </dgm:pt>
    <dgm:pt modelId="{C52FC2BF-9190-40C8-B5D7-D42C0049F673}" type="pres">
      <dgm:prSet presAssocID="{830AF5F0-214C-4991-B83A-6162E525F43D}" presName="linearFlow" presStyleCnt="0">
        <dgm:presLayoutVars>
          <dgm:dir/>
          <dgm:animLvl val="lvl"/>
          <dgm:resizeHandles val="exact"/>
        </dgm:presLayoutVars>
      </dgm:prSet>
      <dgm:spPr/>
    </dgm:pt>
    <dgm:pt modelId="{C9BC4BE5-6148-4B9D-947F-26AAA2748F2F}" type="pres">
      <dgm:prSet presAssocID="{4699477A-7283-44C9-8B40-C5002199F58E}" presName="composite" presStyleCnt="0"/>
      <dgm:spPr/>
    </dgm:pt>
    <dgm:pt modelId="{03B1C685-D1E5-42DA-A998-74C6F72EEBDF}" type="pres">
      <dgm:prSet presAssocID="{4699477A-7283-44C9-8B40-C5002199F58E}" presName="parentText" presStyleLbl="alignNode1" presStyleIdx="0" presStyleCnt="2">
        <dgm:presLayoutVars>
          <dgm:chMax val="1"/>
          <dgm:bulletEnabled val="1"/>
        </dgm:presLayoutVars>
      </dgm:prSet>
      <dgm:spPr/>
    </dgm:pt>
    <dgm:pt modelId="{449BB718-EEC5-4C03-84E3-77C1F2AC5C21}" type="pres">
      <dgm:prSet presAssocID="{4699477A-7283-44C9-8B40-C5002199F58E}" presName="descendantText" presStyleLbl="alignAcc1" presStyleIdx="0" presStyleCnt="2">
        <dgm:presLayoutVars>
          <dgm:bulletEnabled val="1"/>
        </dgm:presLayoutVars>
      </dgm:prSet>
      <dgm:spPr>
        <a:prstGeom prst="rect">
          <a:avLst/>
        </a:prstGeom>
      </dgm:spPr>
    </dgm:pt>
    <dgm:pt modelId="{99C191F8-EC83-4FA7-A1C8-3DA5601C7F7F}" type="pres">
      <dgm:prSet presAssocID="{7CEEBFD7-A8DC-4DC1-8404-9534B7DD48B4}" presName="sp" presStyleCnt="0"/>
      <dgm:spPr/>
    </dgm:pt>
    <dgm:pt modelId="{D275CE3A-6300-408F-A1F2-FFA1CA566344}" type="pres">
      <dgm:prSet presAssocID="{83A1194C-D452-4BC1-82A8-32DACD17D37F}" presName="composite" presStyleCnt="0"/>
      <dgm:spPr/>
    </dgm:pt>
    <dgm:pt modelId="{E41DB261-27C4-404E-9E02-0B668AB17FA8}" type="pres">
      <dgm:prSet presAssocID="{83A1194C-D452-4BC1-82A8-32DACD17D37F}" presName="parentText" presStyleLbl="alignNode1" presStyleIdx="1" presStyleCnt="2">
        <dgm:presLayoutVars>
          <dgm:chMax val="1"/>
          <dgm:bulletEnabled val="1"/>
        </dgm:presLayoutVars>
      </dgm:prSet>
      <dgm:spPr/>
    </dgm:pt>
    <dgm:pt modelId="{0BFE8144-CCE8-4D64-8496-01395EE3B260}" type="pres">
      <dgm:prSet presAssocID="{83A1194C-D452-4BC1-82A8-32DACD17D37F}" presName="descendantText" presStyleLbl="alignAcc1" presStyleIdx="1" presStyleCnt="2">
        <dgm:presLayoutVars>
          <dgm:bulletEnabled val="1"/>
        </dgm:presLayoutVars>
      </dgm:prSet>
      <dgm:spPr>
        <a:prstGeom prst="rect">
          <a:avLst/>
        </a:prstGeom>
      </dgm:spPr>
    </dgm:pt>
  </dgm:ptLst>
  <dgm:cxnLst>
    <dgm:cxn modelId="{D0040A0C-6C8F-4611-830F-01EBAFB2B5BA}" type="presOf" srcId="{50F6C278-CAF0-4638-87CB-C4219E0E63C5}" destId="{0BFE8144-CCE8-4D64-8496-01395EE3B260}" srcOrd="0" destOrd="0" presId="urn:microsoft.com/office/officeart/2005/8/layout/chevron2"/>
    <dgm:cxn modelId="{EA1A1E36-ED74-420D-B872-3212AE231BEB}" type="presOf" srcId="{A50C4B4A-6625-4BC7-962D-2A579EB1D053}" destId="{449BB718-EEC5-4C03-84E3-77C1F2AC5C21}" srcOrd="0" destOrd="0" presId="urn:microsoft.com/office/officeart/2005/8/layout/chevron2"/>
    <dgm:cxn modelId="{CC52425C-6F5C-4974-A433-5CE8510A0066}" srcId="{830AF5F0-214C-4991-B83A-6162E525F43D}" destId="{4699477A-7283-44C9-8B40-C5002199F58E}" srcOrd="0" destOrd="0" parTransId="{31781D05-28F6-45FD-9C58-FDB684C8BEBE}" sibTransId="{7CEEBFD7-A8DC-4DC1-8404-9534B7DD48B4}"/>
    <dgm:cxn modelId="{1EEF5562-9D7E-42A1-BE58-62FDA31E38A0}" type="presOf" srcId="{35850DC5-3574-4B15-BCC4-2FCDA778843C}" destId="{0BFE8144-CCE8-4D64-8496-01395EE3B260}" srcOrd="0" destOrd="1" presId="urn:microsoft.com/office/officeart/2005/8/layout/chevron2"/>
    <dgm:cxn modelId="{544F5F44-1CE9-4CC3-940D-ED1829786823}" srcId="{830AF5F0-214C-4991-B83A-6162E525F43D}" destId="{83A1194C-D452-4BC1-82A8-32DACD17D37F}" srcOrd="1" destOrd="0" parTransId="{6BBAD0D5-7FD3-439D-B0A9-16FE77B8EC7C}" sibTransId="{EACE21DB-093D-410B-8AC4-54252D1DF81B}"/>
    <dgm:cxn modelId="{0F97B56E-12F9-46C0-9BFA-F72977CECFDF}" srcId="{83A1194C-D452-4BC1-82A8-32DACD17D37F}" destId="{50F6C278-CAF0-4638-87CB-C4219E0E63C5}" srcOrd="0" destOrd="0" parTransId="{6D9FBF20-1997-4C5D-AEA7-1B698517D512}" sibTransId="{C3945699-0552-4F15-9C1D-A03B6F988963}"/>
    <dgm:cxn modelId="{5BFB9674-8119-4159-988C-CBD8DB2F386D}" type="presOf" srcId="{830AF5F0-214C-4991-B83A-6162E525F43D}" destId="{C52FC2BF-9190-40C8-B5D7-D42C0049F673}" srcOrd="0" destOrd="0" presId="urn:microsoft.com/office/officeart/2005/8/layout/chevron2"/>
    <dgm:cxn modelId="{4DF9207D-8BEF-459A-A45F-D4EE34CE9ADC}" srcId="{83A1194C-D452-4BC1-82A8-32DACD17D37F}" destId="{35850DC5-3574-4B15-BCC4-2FCDA778843C}" srcOrd="1" destOrd="0" parTransId="{6B7F5A66-8724-45CD-891B-B78F355C700B}" sibTransId="{2F7F0C25-27F3-450A-98F4-9B61C6D7997D}"/>
    <dgm:cxn modelId="{33C6AE9F-069F-4D44-9334-17ABADF90B92}" type="presOf" srcId="{83A1194C-D452-4BC1-82A8-32DACD17D37F}" destId="{E41DB261-27C4-404E-9E02-0B668AB17FA8}" srcOrd="0" destOrd="0" presId="urn:microsoft.com/office/officeart/2005/8/layout/chevron2"/>
    <dgm:cxn modelId="{CAC23BDE-D40A-4564-A147-75D18B6989BC}" type="presOf" srcId="{4699477A-7283-44C9-8B40-C5002199F58E}" destId="{03B1C685-D1E5-42DA-A998-74C6F72EEBDF}" srcOrd="0" destOrd="0" presId="urn:microsoft.com/office/officeart/2005/8/layout/chevron2"/>
    <dgm:cxn modelId="{22CE2CEB-915E-446B-B0BD-75456D6ABA32}" srcId="{4699477A-7283-44C9-8B40-C5002199F58E}" destId="{A50C4B4A-6625-4BC7-962D-2A579EB1D053}" srcOrd="0" destOrd="0" parTransId="{D5FEA3C4-1387-45BF-A1C7-2FAC71E8B0A2}" sibTransId="{3579F15E-CE94-4F2E-8B25-91341BA8B3EB}"/>
    <dgm:cxn modelId="{2470EF20-4816-4DF4-B584-E8C4C23DF506}" type="presParOf" srcId="{C52FC2BF-9190-40C8-B5D7-D42C0049F673}" destId="{C9BC4BE5-6148-4B9D-947F-26AAA2748F2F}" srcOrd="0" destOrd="0" presId="urn:microsoft.com/office/officeart/2005/8/layout/chevron2"/>
    <dgm:cxn modelId="{427094B9-063D-4B07-B928-29CF7F0D1D1D}" type="presParOf" srcId="{C9BC4BE5-6148-4B9D-947F-26AAA2748F2F}" destId="{03B1C685-D1E5-42DA-A998-74C6F72EEBDF}" srcOrd="0" destOrd="0" presId="urn:microsoft.com/office/officeart/2005/8/layout/chevron2"/>
    <dgm:cxn modelId="{00A92034-9012-47DF-BD15-E548857C53D8}" type="presParOf" srcId="{C9BC4BE5-6148-4B9D-947F-26AAA2748F2F}" destId="{449BB718-EEC5-4C03-84E3-77C1F2AC5C21}" srcOrd="1" destOrd="0" presId="urn:microsoft.com/office/officeart/2005/8/layout/chevron2"/>
    <dgm:cxn modelId="{7F831C37-39E1-4794-9A6B-96956BFD9EDD}" type="presParOf" srcId="{C52FC2BF-9190-40C8-B5D7-D42C0049F673}" destId="{99C191F8-EC83-4FA7-A1C8-3DA5601C7F7F}" srcOrd="1" destOrd="0" presId="urn:microsoft.com/office/officeart/2005/8/layout/chevron2"/>
    <dgm:cxn modelId="{C47E1AE5-6FF7-4031-A41A-6E983884F4E0}" type="presParOf" srcId="{C52FC2BF-9190-40C8-B5D7-D42C0049F673}" destId="{D275CE3A-6300-408F-A1F2-FFA1CA566344}" srcOrd="2" destOrd="0" presId="urn:microsoft.com/office/officeart/2005/8/layout/chevron2"/>
    <dgm:cxn modelId="{F1BC9F21-AC56-4BE4-93C6-6624FF62F368}" type="presParOf" srcId="{D275CE3A-6300-408F-A1F2-FFA1CA566344}" destId="{E41DB261-27C4-404E-9E02-0B668AB17FA8}" srcOrd="0" destOrd="0" presId="urn:microsoft.com/office/officeart/2005/8/layout/chevron2"/>
    <dgm:cxn modelId="{08996A44-A253-4513-8B93-46D1F4D59ECB}" type="presParOf" srcId="{D275CE3A-6300-408F-A1F2-FFA1CA566344}" destId="{0BFE8144-CCE8-4D64-8496-01395EE3B2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248BA1-1544-4EB5-8387-9B5FD02401A5}">
      <dsp:nvSpPr>
        <dsp:cNvPr id="0" name=""/>
        <dsp:cNvSpPr/>
      </dsp:nvSpPr>
      <dsp:spPr>
        <a:xfrm>
          <a:off x="2819872" y="0"/>
          <a:ext cx="4088929" cy="4088929"/>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0F27A63-566C-417A-BD28-F7B08E2BD221}">
      <dsp:nvSpPr>
        <dsp:cNvPr id="0" name=""/>
        <dsp:cNvSpPr/>
      </dsp:nvSpPr>
      <dsp:spPr>
        <a:xfrm>
          <a:off x="3208320" y="388448"/>
          <a:ext cx="1594682" cy="159468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mn-lt"/>
            </a:rPr>
            <a:t>Myth</a:t>
          </a:r>
          <a:r>
            <a:rPr lang="en-US" sz="3700" kern="1200" dirty="0">
              <a:latin typeface="Palatino Linotype" panose="02040502050505030304" pitchFamily="18" charset="0"/>
            </a:rPr>
            <a:t> 1</a:t>
          </a:r>
        </a:p>
      </dsp:txBody>
      <dsp:txXfrm>
        <a:off x="3286166" y="466294"/>
        <a:ext cx="1438990" cy="1438990"/>
      </dsp:txXfrm>
    </dsp:sp>
    <dsp:sp modelId="{D51253A1-3BE4-4739-BC6C-6DE8565FC562}">
      <dsp:nvSpPr>
        <dsp:cNvPr id="0" name=""/>
        <dsp:cNvSpPr/>
      </dsp:nvSpPr>
      <dsp:spPr>
        <a:xfrm>
          <a:off x="4925670" y="388448"/>
          <a:ext cx="1594682" cy="1594682"/>
        </a:xfrm>
        <a:prstGeom prst="roundRect">
          <a:avLst/>
        </a:prstGeom>
        <a:gradFill rotWithShape="0">
          <a:gsLst>
            <a:gs pos="0">
              <a:schemeClr val="accent5">
                <a:hueOff val="-1830271"/>
                <a:satOff val="11307"/>
                <a:lumOff val="-1438"/>
                <a:alphaOff val="0"/>
                <a:satMod val="103000"/>
                <a:lumMod val="102000"/>
                <a:tint val="94000"/>
              </a:schemeClr>
            </a:gs>
            <a:gs pos="50000">
              <a:schemeClr val="accent5">
                <a:hueOff val="-1830271"/>
                <a:satOff val="11307"/>
                <a:lumOff val="-1438"/>
                <a:alphaOff val="0"/>
                <a:satMod val="110000"/>
                <a:lumMod val="100000"/>
                <a:shade val="100000"/>
              </a:schemeClr>
            </a:gs>
            <a:gs pos="100000">
              <a:schemeClr val="accent5">
                <a:hueOff val="-1830271"/>
                <a:satOff val="11307"/>
                <a:lumOff val="-143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mn-lt"/>
            </a:rPr>
            <a:t>Myth</a:t>
          </a:r>
          <a:r>
            <a:rPr lang="en-US" sz="3700" kern="1200" dirty="0">
              <a:latin typeface="Palatino Linotype" panose="02040502050505030304" pitchFamily="18" charset="0"/>
            </a:rPr>
            <a:t> 2</a:t>
          </a:r>
        </a:p>
      </dsp:txBody>
      <dsp:txXfrm>
        <a:off x="5003516" y="466294"/>
        <a:ext cx="1438990" cy="1438990"/>
      </dsp:txXfrm>
    </dsp:sp>
    <dsp:sp modelId="{627174FF-75B9-4859-AF1B-F2E45725ED29}">
      <dsp:nvSpPr>
        <dsp:cNvPr id="0" name=""/>
        <dsp:cNvSpPr/>
      </dsp:nvSpPr>
      <dsp:spPr>
        <a:xfrm>
          <a:off x="3208320" y="2105798"/>
          <a:ext cx="1594682" cy="1594682"/>
        </a:xfrm>
        <a:prstGeom prst="roundRect">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mn-lt"/>
            </a:rPr>
            <a:t>Myth</a:t>
          </a:r>
          <a:r>
            <a:rPr lang="en-US" sz="3700" kern="1200" dirty="0">
              <a:latin typeface="Palatino Linotype" panose="02040502050505030304" pitchFamily="18" charset="0"/>
            </a:rPr>
            <a:t> 3</a:t>
          </a:r>
        </a:p>
      </dsp:txBody>
      <dsp:txXfrm>
        <a:off x="3286166" y="2183644"/>
        <a:ext cx="1438990" cy="1438990"/>
      </dsp:txXfrm>
    </dsp:sp>
    <dsp:sp modelId="{DA6BA67A-C565-4722-B182-C4FACFEC83DC}">
      <dsp:nvSpPr>
        <dsp:cNvPr id="0" name=""/>
        <dsp:cNvSpPr/>
      </dsp:nvSpPr>
      <dsp:spPr>
        <a:xfrm>
          <a:off x="4925670" y="2105798"/>
          <a:ext cx="1594682" cy="1594682"/>
        </a:xfrm>
        <a:prstGeom prst="roundRect">
          <a:avLst/>
        </a:prstGeom>
        <a:gradFill rotWithShape="0">
          <a:gsLst>
            <a:gs pos="0">
              <a:schemeClr val="accent5">
                <a:hueOff val="-5490812"/>
                <a:satOff val="33922"/>
                <a:lumOff val="-4313"/>
                <a:alphaOff val="0"/>
                <a:satMod val="103000"/>
                <a:lumMod val="102000"/>
                <a:tint val="94000"/>
              </a:schemeClr>
            </a:gs>
            <a:gs pos="50000">
              <a:schemeClr val="accent5">
                <a:hueOff val="-5490812"/>
                <a:satOff val="33922"/>
                <a:lumOff val="-4313"/>
                <a:alphaOff val="0"/>
                <a:satMod val="110000"/>
                <a:lumMod val="100000"/>
                <a:shade val="100000"/>
              </a:schemeClr>
            </a:gs>
            <a:gs pos="100000">
              <a:schemeClr val="accent5">
                <a:hueOff val="-5490812"/>
                <a:satOff val="33922"/>
                <a:lumOff val="-431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mn-lt"/>
            </a:rPr>
            <a:t>Myth</a:t>
          </a:r>
          <a:r>
            <a:rPr lang="en-US" sz="3700" kern="1200" dirty="0">
              <a:latin typeface="Palatino Linotype" panose="02040502050505030304" pitchFamily="18" charset="0"/>
            </a:rPr>
            <a:t> 4</a:t>
          </a:r>
        </a:p>
      </dsp:txBody>
      <dsp:txXfrm>
        <a:off x="5003516" y="2183644"/>
        <a:ext cx="1438990" cy="14389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1C685-D1E5-42DA-A998-74C6F72EEBDF}">
      <dsp:nvSpPr>
        <dsp:cNvPr id="0" name=""/>
        <dsp:cNvSpPr/>
      </dsp:nvSpPr>
      <dsp:spPr>
        <a:xfrm rot="5400000">
          <a:off x="-354999" y="356376"/>
          <a:ext cx="2354600" cy="1648220"/>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kern="1200" dirty="0"/>
            <a:t>Myth</a:t>
          </a:r>
        </a:p>
      </dsp:txBody>
      <dsp:txXfrm rot="-5400000">
        <a:off x="-1809" y="827296"/>
        <a:ext cx="1648220" cy="706380"/>
      </dsp:txXfrm>
    </dsp:sp>
    <dsp:sp modelId="{449BB718-EEC5-4C03-84E3-77C1F2AC5C21}">
      <dsp:nvSpPr>
        <dsp:cNvPr id="0" name=""/>
        <dsp:cNvSpPr/>
      </dsp:nvSpPr>
      <dsp:spPr>
        <a:xfrm rot="5400000">
          <a:off x="4857655" y="-3208058"/>
          <a:ext cx="1530490" cy="7952979"/>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ctr" defTabSz="1422400">
            <a:lnSpc>
              <a:spcPct val="90000"/>
            </a:lnSpc>
            <a:spcBef>
              <a:spcPct val="0"/>
            </a:spcBef>
            <a:spcAft>
              <a:spcPct val="15000"/>
            </a:spcAft>
            <a:buFontTx/>
            <a:buNone/>
          </a:pPr>
          <a:r>
            <a:rPr lang="en-US" sz="3200" kern="1200" dirty="0"/>
            <a:t>Shoppers want Everything Personalized</a:t>
          </a:r>
        </a:p>
      </dsp:txBody>
      <dsp:txXfrm rot="-5400000">
        <a:off x="1646411" y="3186"/>
        <a:ext cx="7952979" cy="1530490"/>
      </dsp:txXfrm>
    </dsp:sp>
    <dsp:sp modelId="{E41DB261-27C4-404E-9E02-0B668AB17FA8}">
      <dsp:nvSpPr>
        <dsp:cNvPr id="0" name=""/>
        <dsp:cNvSpPr/>
      </dsp:nvSpPr>
      <dsp:spPr>
        <a:xfrm rot="5400000">
          <a:off x="-354999" y="2841723"/>
          <a:ext cx="2354600" cy="1648220"/>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kern="1200" dirty="0"/>
            <a:t>Fact</a:t>
          </a:r>
        </a:p>
      </dsp:txBody>
      <dsp:txXfrm rot="-5400000">
        <a:off x="-1809" y="3312643"/>
        <a:ext cx="1648220" cy="706380"/>
      </dsp:txXfrm>
    </dsp:sp>
    <dsp:sp modelId="{0BFE8144-CCE8-4D64-8496-01395EE3B260}">
      <dsp:nvSpPr>
        <dsp:cNvPr id="0" name=""/>
        <dsp:cNvSpPr/>
      </dsp:nvSpPr>
      <dsp:spPr>
        <a:xfrm rot="5400000">
          <a:off x="4466646" y="-726329"/>
          <a:ext cx="2312509" cy="7960217"/>
        </a:xfrm>
        <a:prstGeom prst="rect">
          <a:avLst/>
        </a:prstGeom>
        <a:solidFill>
          <a:schemeClr val="accent1">
            <a:lumMod val="20000"/>
            <a:lumOff val="80000"/>
            <a:alpha val="9000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12700" rIns="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Shoppers aren’t asking for differentiated treatment, it may be a plus.  </a:t>
          </a:r>
        </a:p>
        <a:p>
          <a:pPr marL="228600" lvl="1" indent="-228600" algn="l" defTabSz="889000">
            <a:lnSpc>
              <a:spcPct val="90000"/>
            </a:lnSpc>
            <a:spcBef>
              <a:spcPct val="0"/>
            </a:spcBef>
            <a:spcAft>
              <a:spcPct val="15000"/>
            </a:spcAft>
            <a:buChar char="•"/>
          </a:pPr>
          <a:r>
            <a:rPr lang="en-US" sz="2000" kern="1200" dirty="0"/>
            <a:t>They expect to control and do some of the work of personalization </a:t>
          </a:r>
          <a:br>
            <a:rPr lang="en-US" sz="2000" kern="1200" dirty="0"/>
          </a:br>
          <a:r>
            <a:rPr lang="en-US" sz="2000" kern="1200" dirty="0"/>
            <a:t>themselves, that’s what they think shopping is.  </a:t>
          </a:r>
        </a:p>
        <a:p>
          <a:pPr marL="228600" lvl="1" indent="-228600" algn="l" defTabSz="889000">
            <a:lnSpc>
              <a:spcPct val="90000"/>
            </a:lnSpc>
            <a:spcBef>
              <a:spcPct val="0"/>
            </a:spcBef>
            <a:spcAft>
              <a:spcPct val="15000"/>
            </a:spcAft>
            <a:buChar char="•"/>
          </a:pPr>
          <a:r>
            <a:rPr lang="en-US" sz="2000" kern="1200" dirty="0"/>
            <a:t>They just want shopping to be easier, with flexibility to meet their </a:t>
          </a:r>
          <a:br>
            <a:rPr lang="en-US" sz="2000" kern="1200" dirty="0"/>
          </a:br>
          <a:r>
            <a:rPr lang="en-US" sz="2000" kern="1200" dirty="0"/>
            <a:t>families’ changing needs.</a:t>
          </a:r>
        </a:p>
      </dsp:txBody>
      <dsp:txXfrm rot="-5400000">
        <a:off x="1642792" y="2097525"/>
        <a:ext cx="7960217" cy="2312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1C685-D1E5-42DA-A998-74C6F72EEBDF}">
      <dsp:nvSpPr>
        <dsp:cNvPr id="0" name=""/>
        <dsp:cNvSpPr/>
      </dsp:nvSpPr>
      <dsp:spPr>
        <a:xfrm rot="5400000">
          <a:off x="-384061" y="388317"/>
          <a:ext cx="2560409" cy="1792286"/>
        </a:xfrm>
        <a:prstGeom prst="chevron">
          <a:avLst/>
        </a:prstGeom>
        <a:solidFill>
          <a:srgbClr val="57BBFF"/>
        </a:solidFill>
        <a:ln w="12700" cap="flat" cmpd="sng" algn="ctr">
          <a:solidFill>
            <a:srgbClr val="57BBF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Myth</a:t>
          </a:r>
        </a:p>
      </dsp:txBody>
      <dsp:txXfrm rot="-5400000">
        <a:off x="1" y="900398"/>
        <a:ext cx="1792286" cy="768123"/>
      </dsp:txXfrm>
    </dsp:sp>
    <dsp:sp modelId="{449BB718-EEC5-4C03-84E3-77C1F2AC5C21}">
      <dsp:nvSpPr>
        <dsp:cNvPr id="0" name=""/>
        <dsp:cNvSpPr/>
      </dsp:nvSpPr>
      <dsp:spPr>
        <a:xfrm rot="5400000">
          <a:off x="4864610" y="-3068067"/>
          <a:ext cx="1664266" cy="7808913"/>
        </a:xfrm>
        <a:prstGeom prst="rect">
          <a:avLst/>
        </a:prstGeom>
        <a:solidFill>
          <a:srgbClr val="E1F3FF">
            <a:alpha val="90000"/>
          </a:srgbClr>
        </a:solidFill>
        <a:ln w="12700" cap="flat" cmpd="sng" algn="ctr">
          <a:solidFill>
            <a:srgbClr val="A7DBF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ctr" defTabSz="1422400">
            <a:lnSpc>
              <a:spcPct val="90000"/>
            </a:lnSpc>
            <a:spcBef>
              <a:spcPct val="0"/>
            </a:spcBef>
            <a:spcAft>
              <a:spcPct val="15000"/>
            </a:spcAft>
            <a:buFontTx/>
            <a:buNone/>
          </a:pPr>
          <a:r>
            <a:rPr lang="en-US" sz="3200" kern="1200" dirty="0"/>
            <a:t>Personal eating requirements means shoppers buy for individuals </a:t>
          </a:r>
          <a:br>
            <a:rPr lang="en-US" sz="3200" kern="1200" dirty="0"/>
          </a:br>
          <a:r>
            <a:rPr lang="en-US" sz="3200" kern="1200" dirty="0"/>
            <a:t>rather than a family. </a:t>
          </a:r>
        </a:p>
      </dsp:txBody>
      <dsp:txXfrm rot="-5400000">
        <a:off x="1792287" y="4256"/>
        <a:ext cx="7808913" cy="1664266"/>
      </dsp:txXfrm>
    </dsp:sp>
    <dsp:sp modelId="{E41DB261-27C4-404E-9E02-0B668AB17FA8}">
      <dsp:nvSpPr>
        <dsp:cNvPr id="0" name=""/>
        <dsp:cNvSpPr/>
      </dsp:nvSpPr>
      <dsp:spPr>
        <a:xfrm rot="5400000">
          <a:off x="-384061" y="2665716"/>
          <a:ext cx="2560409" cy="1792286"/>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Fact</a:t>
          </a:r>
        </a:p>
      </dsp:txBody>
      <dsp:txXfrm rot="-5400000">
        <a:off x="1" y="3177797"/>
        <a:ext cx="1792286" cy="768123"/>
      </dsp:txXfrm>
    </dsp:sp>
    <dsp:sp modelId="{0BFE8144-CCE8-4D64-8496-01395EE3B260}">
      <dsp:nvSpPr>
        <dsp:cNvPr id="0" name=""/>
        <dsp:cNvSpPr/>
      </dsp:nvSpPr>
      <dsp:spPr>
        <a:xfrm rot="5400000">
          <a:off x="4864610" y="-790669"/>
          <a:ext cx="1664266" cy="7808913"/>
        </a:xfrm>
        <a:prstGeom prst="rect">
          <a:avLst/>
        </a:prstGeom>
        <a:solidFill>
          <a:schemeClr val="accent1">
            <a:lumMod val="20000"/>
            <a:lumOff val="80000"/>
            <a:alpha val="9000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12700" rIns="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Families still want to eat together, and family meals require balancing among personal and shared needs and tastes.  </a:t>
          </a:r>
        </a:p>
        <a:p>
          <a:pPr marL="228600" lvl="1" indent="-228600" algn="l" defTabSz="889000">
            <a:lnSpc>
              <a:spcPct val="90000"/>
            </a:lnSpc>
            <a:spcBef>
              <a:spcPct val="0"/>
            </a:spcBef>
            <a:spcAft>
              <a:spcPct val="15000"/>
            </a:spcAft>
            <a:buChar char="•"/>
          </a:pPr>
          <a:r>
            <a:rPr lang="en-US" sz="2000" kern="1200" dirty="0"/>
            <a:t>Desires for social cohesion and parental goals for cultivating healthy food habits put hard limits on extreme eating personalization.</a:t>
          </a:r>
        </a:p>
      </dsp:txBody>
      <dsp:txXfrm rot="-5400000">
        <a:off x="1792287" y="2281654"/>
        <a:ext cx="7808913" cy="16642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1C685-D1E5-42DA-A998-74C6F72EEBDF}">
      <dsp:nvSpPr>
        <dsp:cNvPr id="0" name=""/>
        <dsp:cNvSpPr/>
      </dsp:nvSpPr>
      <dsp:spPr>
        <a:xfrm rot="5400000">
          <a:off x="-228367" y="231238"/>
          <a:ext cx="1522452" cy="1065716"/>
        </a:xfrm>
        <a:prstGeom prst="chevron">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Myth</a:t>
          </a:r>
        </a:p>
      </dsp:txBody>
      <dsp:txXfrm rot="-5400000">
        <a:off x="1" y="535728"/>
        <a:ext cx="1065716" cy="456736"/>
      </dsp:txXfrm>
    </dsp:sp>
    <dsp:sp modelId="{449BB718-EEC5-4C03-84E3-77C1F2AC5C21}">
      <dsp:nvSpPr>
        <dsp:cNvPr id="0" name=""/>
        <dsp:cNvSpPr/>
      </dsp:nvSpPr>
      <dsp:spPr>
        <a:xfrm rot="5400000">
          <a:off x="4838661" y="-3770074"/>
          <a:ext cx="989593" cy="8535483"/>
        </a:xfrm>
        <a:prstGeom prst="rect">
          <a:avLst/>
        </a:prstGeom>
        <a:solidFill>
          <a:schemeClr val="accent2">
            <a:lumMod val="20000"/>
            <a:lumOff val="80000"/>
            <a:alpha val="90000"/>
          </a:schemeClr>
        </a:solidFill>
        <a:ln w="12700" cap="flat" cmpd="sng" algn="ctr">
          <a:solidFill>
            <a:schemeClr val="accent2">
              <a:lumMod val="40000"/>
              <a:lumOff val="6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0" algn="l" defTabSz="1244600">
            <a:lnSpc>
              <a:spcPct val="90000"/>
            </a:lnSpc>
            <a:spcBef>
              <a:spcPct val="0"/>
            </a:spcBef>
            <a:spcAft>
              <a:spcPts val="0"/>
            </a:spcAft>
            <a:buFontTx/>
            <a:buNone/>
          </a:pPr>
          <a:r>
            <a:rPr lang="en-US" sz="2800" kern="1200" dirty="0"/>
            <a:t>Specialized eating habits are the domain of </a:t>
          </a:r>
          <a:br>
            <a:rPr lang="en-US" sz="2800" kern="1200" dirty="0"/>
          </a:br>
          <a:r>
            <a:rPr lang="en-US" sz="2800" kern="1200" dirty="0"/>
            <a:t>specialty retail, mass market cannot compete</a:t>
          </a:r>
        </a:p>
      </dsp:txBody>
      <dsp:txXfrm rot="-5400000">
        <a:off x="1065716" y="2871"/>
        <a:ext cx="8535483" cy="989593"/>
      </dsp:txXfrm>
    </dsp:sp>
    <dsp:sp modelId="{E41DB261-27C4-404E-9E02-0B668AB17FA8}">
      <dsp:nvSpPr>
        <dsp:cNvPr id="0" name=""/>
        <dsp:cNvSpPr/>
      </dsp:nvSpPr>
      <dsp:spPr>
        <a:xfrm rot="5400000">
          <a:off x="-228367" y="2833816"/>
          <a:ext cx="1522452" cy="1065716"/>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Fact</a:t>
          </a:r>
        </a:p>
      </dsp:txBody>
      <dsp:txXfrm rot="-5400000">
        <a:off x="1" y="3138306"/>
        <a:ext cx="1065716" cy="456736"/>
      </dsp:txXfrm>
    </dsp:sp>
    <dsp:sp modelId="{0BFE8144-CCE8-4D64-8496-01395EE3B260}">
      <dsp:nvSpPr>
        <dsp:cNvPr id="0" name=""/>
        <dsp:cNvSpPr/>
      </dsp:nvSpPr>
      <dsp:spPr>
        <a:xfrm rot="5400000">
          <a:off x="3590253" y="-1164626"/>
          <a:ext cx="3486408" cy="8535483"/>
        </a:xfrm>
        <a:prstGeom prst="rect">
          <a:avLst/>
        </a:prstGeom>
        <a:solidFill>
          <a:schemeClr val="accent1">
            <a:lumMod val="20000"/>
            <a:lumOff val="80000"/>
            <a:alpha val="9000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The stores shopper’s rate most highly excel at the benefits </a:t>
          </a:r>
          <a:br>
            <a:rPr lang="en-US" sz="2400" kern="1200" dirty="0"/>
          </a:br>
          <a:r>
            <a:rPr lang="en-US" sz="2400" kern="1200" dirty="0"/>
            <a:t>of personalization:</a:t>
          </a:r>
        </a:p>
        <a:p>
          <a:pPr marL="457200" lvl="2" indent="-228600" algn="l" defTabSz="1066800">
            <a:lnSpc>
              <a:spcPct val="90000"/>
            </a:lnSpc>
            <a:spcBef>
              <a:spcPct val="0"/>
            </a:spcBef>
            <a:spcAft>
              <a:spcPct val="15000"/>
            </a:spcAft>
            <a:buFont typeface="Arial" panose="020B0604020202020204" pitchFamily="34" charset="0"/>
            <a:buChar char="•"/>
          </a:pPr>
          <a:r>
            <a:rPr lang="en-US" sz="2400" kern="1200" dirty="0"/>
            <a:t>Convenience</a:t>
          </a:r>
        </a:p>
        <a:p>
          <a:pPr marL="457200" lvl="2" indent="-228600" algn="l" defTabSz="1066800">
            <a:lnSpc>
              <a:spcPct val="90000"/>
            </a:lnSpc>
            <a:spcBef>
              <a:spcPct val="0"/>
            </a:spcBef>
            <a:spcAft>
              <a:spcPct val="15000"/>
            </a:spcAft>
            <a:buFont typeface="Arial" panose="020B0604020202020204" pitchFamily="34" charset="0"/>
            <a:buChar char="•"/>
          </a:pPr>
          <a:r>
            <a:rPr lang="en-US" sz="2400" kern="1200" dirty="0">
              <a:latin typeface="Arial" panose="020B0604020202020204" pitchFamily="34" charset="0"/>
              <a:cs typeface="Arial" panose="020B0604020202020204" pitchFamily="34" charset="0"/>
            </a:rPr>
            <a:t> </a:t>
          </a:r>
          <a:r>
            <a:rPr lang="en-US" sz="2400" kern="1200" dirty="0"/>
            <a:t>Caring</a:t>
          </a:r>
        </a:p>
        <a:p>
          <a:pPr marL="457200" lvl="2" indent="-228600" algn="l" defTabSz="1066800">
            <a:lnSpc>
              <a:spcPct val="90000"/>
            </a:lnSpc>
            <a:spcBef>
              <a:spcPct val="0"/>
            </a:spcBef>
            <a:spcAft>
              <a:spcPct val="15000"/>
            </a:spcAft>
            <a:buFont typeface="Arial" panose="020B0604020202020204" pitchFamily="34" charset="0"/>
            <a:buChar char="•"/>
          </a:pPr>
          <a:r>
            <a:rPr lang="en-US" sz="2400" kern="1200" dirty="0">
              <a:latin typeface="Arial" panose="020B0604020202020204" pitchFamily="34" charset="0"/>
              <a:cs typeface="Arial" panose="020B0604020202020204" pitchFamily="34" charset="0"/>
            </a:rPr>
            <a:t> </a:t>
          </a:r>
          <a:r>
            <a:rPr lang="en-US" sz="2400" kern="1200" dirty="0"/>
            <a:t>Enabling the shopper to meet their needs. </a:t>
          </a:r>
        </a:p>
        <a:p>
          <a:pPr marL="228600" lvl="1" indent="-228600" algn="l" defTabSz="1066800">
            <a:lnSpc>
              <a:spcPct val="90000"/>
            </a:lnSpc>
            <a:spcBef>
              <a:spcPct val="0"/>
            </a:spcBef>
            <a:spcAft>
              <a:spcPct val="15000"/>
            </a:spcAft>
            <a:buChar char="•"/>
          </a:pPr>
          <a:r>
            <a:rPr lang="en-US" sz="2400" kern="1200" dirty="0"/>
            <a:t>Specialty stores find it easy to understand and make recommendations, but they do not own these benefits.</a:t>
          </a:r>
        </a:p>
      </dsp:txBody>
      <dsp:txXfrm rot="-5400000">
        <a:off x="1065716" y="1359911"/>
        <a:ext cx="8535483" cy="34864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1C685-D1E5-42DA-A998-74C6F72EEBDF}">
      <dsp:nvSpPr>
        <dsp:cNvPr id="0" name=""/>
        <dsp:cNvSpPr/>
      </dsp:nvSpPr>
      <dsp:spPr>
        <a:xfrm rot="5400000">
          <a:off x="-384061" y="388317"/>
          <a:ext cx="2560409" cy="1792286"/>
        </a:xfrm>
        <a:prstGeom prst="chevron">
          <a:avLst/>
        </a:prstGeom>
        <a:solidFill>
          <a:schemeClr val="accent6">
            <a:lumMod val="60000"/>
            <a:lumOff val="4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Myth</a:t>
          </a:r>
        </a:p>
      </dsp:txBody>
      <dsp:txXfrm rot="-5400000">
        <a:off x="1" y="900398"/>
        <a:ext cx="1792286" cy="768123"/>
      </dsp:txXfrm>
    </dsp:sp>
    <dsp:sp modelId="{449BB718-EEC5-4C03-84E3-77C1F2AC5C21}">
      <dsp:nvSpPr>
        <dsp:cNvPr id="0" name=""/>
        <dsp:cNvSpPr/>
      </dsp:nvSpPr>
      <dsp:spPr>
        <a:xfrm rot="5400000">
          <a:off x="4864610" y="-3068067"/>
          <a:ext cx="1664266" cy="7808913"/>
        </a:xfrm>
        <a:prstGeom prst="rect">
          <a:avLst/>
        </a:prstGeom>
        <a:solidFill>
          <a:schemeClr val="accent6">
            <a:lumMod val="20000"/>
            <a:lumOff val="80000"/>
            <a:alpha val="9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0" algn="ctr" defTabSz="1422400">
            <a:lnSpc>
              <a:spcPct val="90000"/>
            </a:lnSpc>
            <a:spcBef>
              <a:spcPct val="0"/>
            </a:spcBef>
            <a:spcAft>
              <a:spcPct val="15000"/>
            </a:spcAft>
            <a:buFontTx/>
            <a:buNone/>
          </a:pPr>
          <a:r>
            <a:rPr lang="en-US" sz="3200" kern="1200" dirty="0"/>
            <a:t>Digital platforms are more easily customizable, so they should be the </a:t>
          </a:r>
          <a:br>
            <a:rPr lang="en-US" sz="3200" kern="1200" dirty="0"/>
          </a:br>
          <a:r>
            <a:rPr lang="en-US" sz="3200" kern="1200" dirty="0"/>
            <a:t>focus of personalization initiatives</a:t>
          </a:r>
        </a:p>
      </dsp:txBody>
      <dsp:txXfrm rot="-5400000">
        <a:off x="1792287" y="4256"/>
        <a:ext cx="7808913" cy="1664266"/>
      </dsp:txXfrm>
    </dsp:sp>
    <dsp:sp modelId="{E41DB261-27C4-404E-9E02-0B668AB17FA8}">
      <dsp:nvSpPr>
        <dsp:cNvPr id="0" name=""/>
        <dsp:cNvSpPr/>
      </dsp:nvSpPr>
      <dsp:spPr>
        <a:xfrm rot="5400000">
          <a:off x="-384061" y="2665716"/>
          <a:ext cx="2560409" cy="1792286"/>
        </a:xfrm>
        <a:prstGeom prst="chevron">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a:lnSpc>
              <a:spcPct val="90000"/>
            </a:lnSpc>
            <a:spcBef>
              <a:spcPct val="0"/>
            </a:spcBef>
            <a:spcAft>
              <a:spcPct val="35000"/>
            </a:spcAft>
            <a:buNone/>
          </a:pPr>
          <a:r>
            <a:rPr lang="en-US" sz="4600" kern="1200" dirty="0"/>
            <a:t>Fact</a:t>
          </a:r>
        </a:p>
      </dsp:txBody>
      <dsp:txXfrm rot="-5400000">
        <a:off x="1" y="3177797"/>
        <a:ext cx="1792286" cy="768123"/>
      </dsp:txXfrm>
    </dsp:sp>
    <dsp:sp modelId="{0BFE8144-CCE8-4D64-8496-01395EE3B260}">
      <dsp:nvSpPr>
        <dsp:cNvPr id="0" name=""/>
        <dsp:cNvSpPr/>
      </dsp:nvSpPr>
      <dsp:spPr>
        <a:xfrm rot="5400000">
          <a:off x="4864610" y="-790669"/>
          <a:ext cx="1664266" cy="7808913"/>
        </a:xfrm>
        <a:prstGeom prst="rect">
          <a:avLst/>
        </a:prstGeom>
        <a:solidFill>
          <a:schemeClr val="accent1">
            <a:lumMod val="20000"/>
            <a:lumOff val="80000"/>
            <a:alpha val="90000"/>
          </a:schemeClr>
        </a:solidFill>
        <a:ln w="12700" cap="flat" cmpd="sng" algn="ctr">
          <a:solidFill>
            <a:schemeClr val="accent1">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Digital should amplify rather than replace non-digital efforts.</a:t>
          </a:r>
        </a:p>
        <a:p>
          <a:pPr marL="228600" lvl="1" indent="-228600" algn="l" defTabSz="1066800">
            <a:lnSpc>
              <a:spcPct val="90000"/>
            </a:lnSpc>
            <a:spcBef>
              <a:spcPct val="0"/>
            </a:spcBef>
            <a:spcAft>
              <a:spcPct val="15000"/>
            </a:spcAft>
            <a:buChar char="•"/>
          </a:pPr>
          <a:r>
            <a:rPr lang="en-US" sz="2400" kern="1200" dirty="0"/>
            <a:t>Sharing personal data and supporting personal eating requires permission and a foundation of existing trust.</a:t>
          </a:r>
        </a:p>
      </dsp:txBody>
      <dsp:txXfrm rot="-5400000">
        <a:off x="1792287" y="2281654"/>
        <a:ext cx="7808913" cy="166426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3305279D-C0A9-4FC6-9D4B-AD48BA03A651}" type="datetimeFigureOut">
              <a:rPr lang="en-US" smtClean="0"/>
              <a:t>2/19/2020</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F83E363-05F5-48BB-9AE5-616824B70C3C}" type="slidenum">
              <a:rPr lang="en-US" smtClean="0"/>
              <a:t>‹#›</a:t>
            </a:fld>
            <a:endParaRPr lang="en-US"/>
          </a:p>
        </p:txBody>
      </p:sp>
    </p:spTree>
    <p:extLst>
      <p:ext uri="{BB962C8B-B14F-4D97-AF65-F5344CB8AC3E}">
        <p14:creationId xmlns:p14="http://schemas.microsoft.com/office/powerpoint/2010/main" val="2918428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83E363-05F5-48BB-9AE5-616824B70C3C}" type="slidenum">
              <a:rPr lang="en-US" smtClean="0"/>
              <a:t>1</a:t>
            </a:fld>
            <a:endParaRPr lang="en-US"/>
          </a:p>
        </p:txBody>
      </p:sp>
    </p:spTree>
    <p:extLst>
      <p:ext uri="{BB962C8B-B14F-4D97-AF65-F5344CB8AC3E}">
        <p14:creationId xmlns:p14="http://schemas.microsoft.com/office/powerpoint/2010/main" val="384248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666363">
              <a:defRPr/>
            </a:pPr>
            <a:fld id="{3A8D63E4-200E-C341-83DA-DFC4782F2A07}" type="slidenum">
              <a:rPr lang="en-US">
                <a:solidFill>
                  <a:prstClr val="black"/>
                </a:solidFill>
                <a:latin typeface="Calibri"/>
              </a:rPr>
              <a:pPr defTabSz="666363">
                <a:defRPr/>
              </a:pPr>
              <a:t>10</a:t>
            </a:fld>
            <a:endParaRPr lang="en-US" dirty="0">
              <a:solidFill>
                <a:prstClr val="black"/>
              </a:solidFill>
              <a:latin typeface="Calibri"/>
            </a:endParaRPr>
          </a:p>
        </p:txBody>
      </p:sp>
    </p:spTree>
    <p:extLst>
      <p:ext uri="{BB962C8B-B14F-4D97-AF65-F5344CB8AC3E}">
        <p14:creationId xmlns:p14="http://schemas.microsoft.com/office/powerpoint/2010/main" val="4277095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indication that shoppers want to control their own grocery cart can be seen in who they count on to ensure their standards of food safety are being met.  </a:t>
            </a:r>
          </a:p>
          <a:p>
            <a:r>
              <a:rPr lang="en-US" dirty="0"/>
              <a:t>They count on  a number of helpers: govt agencies  (FDA, USDA), their food stores, consumer groups and families. – BUT they see themselves up near the top</a:t>
            </a:r>
          </a:p>
          <a:p>
            <a:endParaRPr lang="en-US" dirty="0"/>
          </a:p>
          <a:p>
            <a:r>
              <a:rPr lang="en-US" dirty="0"/>
              <a:t>Food stores get high marks for trust and confidence in food safety (as seen in the box on the left) – but this is seen by consumers as a collaborative dance – a complex choreography involving a number of partners, with the individual still holding the cards about the dance moves  they prefer and the partner they trust to help them pull off this routine. </a:t>
            </a:r>
          </a:p>
        </p:txBody>
      </p:sp>
      <p:sp>
        <p:nvSpPr>
          <p:cNvPr id="4" name="Slide Number Placeholder 3"/>
          <p:cNvSpPr>
            <a:spLocks noGrp="1"/>
          </p:cNvSpPr>
          <p:nvPr>
            <p:ph type="sldNum" sz="quarter" idx="5"/>
          </p:nvPr>
        </p:nvSpPr>
        <p:spPr/>
        <p:txBody>
          <a:bodyPr/>
          <a:lstStyle/>
          <a:p>
            <a:fld id="{3A8D63E4-200E-C341-83DA-DFC4782F2A07}" type="slidenum">
              <a:rPr lang="en-US" smtClean="0"/>
              <a:t>11</a:t>
            </a:fld>
            <a:endParaRPr lang="en-US" dirty="0"/>
          </a:p>
        </p:txBody>
      </p:sp>
    </p:spTree>
    <p:extLst>
      <p:ext uri="{BB962C8B-B14F-4D97-AF65-F5344CB8AC3E}">
        <p14:creationId xmlns:p14="http://schemas.microsoft.com/office/powerpoint/2010/main" val="3230776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indicator that shoppers want to stay in charge of executing their shopping plan is seen in their answer to who do you hold responsible for the nutritional; content of the food you buy.   </a:t>
            </a:r>
          </a:p>
          <a:p>
            <a:r>
              <a:rPr lang="en-US" dirty="0"/>
              <a:t>Again we see a host of partners they call on to help with the nutritional determinations but ultimately they see themselves as the driver of this bus.  The resources they draw upon include govt agencies, manufactures and food stores, farmers and others.  But consumers take the lead.  </a:t>
            </a:r>
          </a:p>
          <a:p>
            <a:r>
              <a:rPr lang="en-US" dirty="0"/>
              <a:t>For an interesting generational note , take a look at the box in the lower left. </a:t>
            </a:r>
          </a:p>
          <a:p>
            <a:r>
              <a:rPr lang="en-US" dirty="0"/>
              <a:t>Gen </a:t>
            </a:r>
            <a:r>
              <a:rPr lang="en-US" dirty="0" err="1"/>
              <a:t>Zers</a:t>
            </a:r>
            <a:r>
              <a:rPr lang="en-US" dirty="0"/>
              <a:t> still hold themselves primarily </a:t>
            </a:r>
            <a:r>
              <a:rPr lang="en-US" dirty="0" err="1"/>
              <a:t>resposnbile</a:t>
            </a:r>
            <a:r>
              <a:rPr lang="en-US" dirty="0"/>
              <a:t> for </a:t>
            </a:r>
            <a:r>
              <a:rPr lang="en-US" dirty="0" err="1"/>
              <a:t>nuturtion</a:t>
            </a:r>
            <a:r>
              <a:rPr lang="en-US" dirty="0"/>
              <a:t> decisions but rely more heavily on the help/guidance  of others on this </a:t>
            </a:r>
            <a:r>
              <a:rPr lang="en-US" dirty="0" err="1"/>
              <a:t>scroe</a:t>
            </a:r>
            <a:r>
              <a:rPr lang="en-US" dirty="0"/>
              <a:t>.</a:t>
            </a:r>
          </a:p>
          <a:p>
            <a:r>
              <a:rPr lang="en-US" dirty="0"/>
              <a:t>Millennials are somewhat in the same camp.</a:t>
            </a:r>
          </a:p>
          <a:p>
            <a:r>
              <a:rPr lang="en-US" dirty="0"/>
              <a:t>Gen </a:t>
            </a:r>
            <a:r>
              <a:rPr lang="en-US" dirty="0" err="1"/>
              <a:t>er’s</a:t>
            </a:r>
            <a:r>
              <a:rPr lang="en-US" dirty="0"/>
              <a:t> are poster children of normal , with a score that reflects the national average and puts them squarely in the spot right between the generations coming before them and coming after them.  </a:t>
            </a:r>
          </a:p>
          <a:p>
            <a:r>
              <a:rPr lang="en-US" dirty="0"/>
              <a:t>Boomers and the Silent generation (matures)  demonstrate their characteristic resilient reliance upon themselves  - even when it comes to determining nutrition.  </a:t>
            </a:r>
          </a:p>
        </p:txBody>
      </p:sp>
      <p:sp>
        <p:nvSpPr>
          <p:cNvPr id="4" name="Slide Number Placeholder 3"/>
          <p:cNvSpPr>
            <a:spLocks noGrp="1"/>
          </p:cNvSpPr>
          <p:nvPr>
            <p:ph type="sldNum" sz="quarter" idx="5"/>
          </p:nvPr>
        </p:nvSpPr>
        <p:spPr/>
        <p:txBody>
          <a:bodyPr/>
          <a:lstStyle/>
          <a:p>
            <a:fld id="{3A8D63E4-200E-C341-83DA-DFC4782F2A07}" type="slidenum">
              <a:rPr lang="en-US" smtClean="0"/>
              <a:t>12</a:t>
            </a:fld>
            <a:endParaRPr lang="en-US" dirty="0"/>
          </a:p>
        </p:txBody>
      </p:sp>
    </p:spTree>
    <p:extLst>
      <p:ext uri="{BB962C8B-B14F-4D97-AF65-F5344CB8AC3E}">
        <p14:creationId xmlns:p14="http://schemas.microsoft.com/office/powerpoint/2010/main" val="3977646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asked to rate the most important attributes in a store, we find the fresh categories  among the most appreciated:</a:t>
            </a:r>
          </a:p>
          <a:p>
            <a:pPr marL="291636" indent="-291636">
              <a:buFont typeface="Arial" panose="020B0604020202020204" pitchFamily="34" charset="0"/>
              <a:buChar char="•"/>
            </a:pPr>
            <a:r>
              <a:rPr lang="en-US" dirty="0"/>
              <a:t> High quality fruits and vegetable s – edging out high quality meat for top honors this year. </a:t>
            </a:r>
          </a:p>
          <a:p>
            <a:pPr marL="291636" indent="-291636">
              <a:buFont typeface="Arial" panose="020B0604020202020204" pitchFamily="34" charset="0"/>
              <a:buChar char="•"/>
            </a:pPr>
            <a:r>
              <a:rPr lang="en-US" dirty="0"/>
              <a:t>Low prices tied for second</a:t>
            </a:r>
          </a:p>
          <a:p>
            <a:pPr marL="291636" indent="-291636">
              <a:buFont typeface="Arial" panose="020B0604020202020204" pitchFamily="34" charset="0"/>
              <a:buChar char="•"/>
            </a:pPr>
            <a:r>
              <a:rPr lang="en-US" dirty="0"/>
              <a:t> and the features of clean, neat store product selection and variety tied for fourth place.  </a:t>
            </a:r>
          </a:p>
          <a:p>
            <a:endParaRPr lang="en-US" dirty="0"/>
          </a:p>
          <a:p>
            <a:r>
              <a:rPr lang="en-US" dirty="0"/>
              <a:t> The gold star high lights  the areas that are significantly important to Baby Boomers  and matures, with that age group rating them higher than the average indicated</a:t>
            </a:r>
          </a:p>
          <a:p>
            <a:endParaRPr lang="en-US" dirty="0"/>
          </a:p>
          <a:p>
            <a:r>
              <a:rPr lang="en-US" dirty="0"/>
              <a:t>But this is just the top of the list</a:t>
            </a:r>
          </a:p>
        </p:txBody>
      </p:sp>
      <p:sp>
        <p:nvSpPr>
          <p:cNvPr id="4" name="Slide Number Placeholder 3"/>
          <p:cNvSpPr>
            <a:spLocks noGrp="1"/>
          </p:cNvSpPr>
          <p:nvPr>
            <p:ph type="sldNum" sz="quarter" idx="5"/>
          </p:nvPr>
        </p:nvSpPr>
        <p:spPr/>
        <p:txBody>
          <a:bodyPr/>
          <a:lstStyle/>
          <a:p>
            <a:pPr defTabSz="666564">
              <a:defRPr/>
            </a:pPr>
            <a:fld id="{3A8D63E4-200E-C341-83DA-DFC4782F2A07}" type="slidenum">
              <a:rPr lang="en-US">
                <a:solidFill>
                  <a:prstClr val="black"/>
                </a:solidFill>
                <a:latin typeface="Calibri"/>
              </a:rPr>
              <a:pPr defTabSz="666564">
                <a:defRPr/>
              </a:pPr>
              <a:t>13</a:t>
            </a:fld>
            <a:endParaRPr lang="en-US" dirty="0">
              <a:solidFill>
                <a:prstClr val="black"/>
              </a:solidFill>
              <a:latin typeface="Calibri"/>
            </a:endParaRPr>
          </a:p>
        </p:txBody>
      </p:sp>
    </p:spTree>
    <p:extLst>
      <p:ext uri="{BB962C8B-B14F-4D97-AF65-F5344CB8AC3E}">
        <p14:creationId xmlns:p14="http://schemas.microsoft.com/office/powerpoint/2010/main" val="1980532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the more complete list looks like. </a:t>
            </a:r>
          </a:p>
          <a:p>
            <a:r>
              <a:rPr lang="en-US" dirty="0"/>
              <a:t>  I know that it is our tendency to pay attention to the top ten and indeed those are crucial to keeping a stable satisfaction score, However , there are some other considerations I would highlight that we find interesting and important.</a:t>
            </a:r>
          </a:p>
          <a:p>
            <a:r>
              <a:rPr lang="en-US" dirty="0"/>
              <a:t> </a:t>
            </a:r>
          </a:p>
          <a:p>
            <a:r>
              <a:rPr lang="en-US" dirty="0"/>
              <a:t>Beside the percentage scores, We’ve highlighted several areas where there has been significant movement when compared to the 2018 scores. </a:t>
            </a:r>
          </a:p>
          <a:p>
            <a:r>
              <a:rPr lang="en-US" dirty="0"/>
              <a:t>Those  particularly receiving higher scores than last year:  (therefore growing areas of concern include:</a:t>
            </a:r>
          </a:p>
          <a:p>
            <a:pPr marL="291636" indent="-291636">
              <a:buFont typeface="Arial" panose="020B0604020202020204" pitchFamily="34" charset="0"/>
              <a:buChar char="•"/>
            </a:pPr>
            <a:r>
              <a:rPr lang="en-US" dirty="0"/>
              <a:t>Accurate information displayed</a:t>
            </a:r>
          </a:p>
          <a:p>
            <a:pPr marL="291636" indent="-291636">
              <a:buFont typeface="Arial" panose="020B0604020202020204" pitchFamily="34" charset="0"/>
              <a:buChar char="•"/>
            </a:pPr>
            <a:r>
              <a:rPr lang="en-US" dirty="0"/>
              <a:t>Friendly courteous staff</a:t>
            </a:r>
          </a:p>
          <a:p>
            <a:pPr marL="291636" indent="-291636">
              <a:buFont typeface="Arial" panose="020B0604020202020204" pitchFamily="34" charset="0"/>
              <a:buChar char="•"/>
            </a:pPr>
            <a:r>
              <a:rPr lang="en-US" dirty="0"/>
              <a:t>Fast checkout</a:t>
            </a:r>
          </a:p>
          <a:p>
            <a:pPr marL="291636" indent="-291636">
              <a:buFont typeface="Arial" panose="020B0604020202020204" pitchFamily="34" charset="0"/>
              <a:buChar char="•"/>
            </a:pPr>
            <a:r>
              <a:rPr lang="en-US" dirty="0"/>
              <a:t> convenient from work</a:t>
            </a:r>
          </a:p>
          <a:p>
            <a:r>
              <a:rPr lang="en-US" dirty="0"/>
              <a:t>However, what I really think warrants our attention are those areas marked with a  blue star – many of these are mid-range concerns and some are bottom dwellers, but these are the areas where the millennials and </a:t>
            </a:r>
            <a:r>
              <a:rPr lang="en-US" dirty="0" err="1"/>
              <a:t>genZrs</a:t>
            </a:r>
            <a:r>
              <a:rPr lang="en-US" dirty="0"/>
              <a:t> over-index (rate higher than normal)</a:t>
            </a:r>
          </a:p>
          <a:p>
            <a:endParaRPr lang="en-US" dirty="0"/>
          </a:p>
          <a:p>
            <a:r>
              <a:rPr lang="en-US" dirty="0"/>
              <a:t>My premise is if you want to maintain in the present  tense pay attention to the top ten, if you want to thrive in the future, excel at the top and start concentrating on the blue star areas. </a:t>
            </a:r>
          </a:p>
        </p:txBody>
      </p:sp>
      <p:sp>
        <p:nvSpPr>
          <p:cNvPr id="4" name="Slide Number Placeholder 3"/>
          <p:cNvSpPr>
            <a:spLocks noGrp="1"/>
          </p:cNvSpPr>
          <p:nvPr>
            <p:ph type="sldNum" sz="quarter" idx="5"/>
          </p:nvPr>
        </p:nvSpPr>
        <p:spPr/>
        <p:txBody>
          <a:bodyPr/>
          <a:lstStyle/>
          <a:p>
            <a:pPr defTabSz="666564">
              <a:defRPr/>
            </a:pPr>
            <a:fld id="{3A8D63E4-200E-C341-83DA-DFC4782F2A07}" type="slidenum">
              <a:rPr lang="en-US">
                <a:solidFill>
                  <a:prstClr val="black"/>
                </a:solidFill>
                <a:latin typeface="Calibri"/>
              </a:rPr>
              <a:pPr defTabSz="666564">
                <a:defRPr/>
              </a:pPr>
              <a:t>14</a:t>
            </a:fld>
            <a:endParaRPr lang="en-US" dirty="0">
              <a:solidFill>
                <a:prstClr val="black"/>
              </a:solidFill>
              <a:latin typeface="Calibri"/>
            </a:endParaRPr>
          </a:p>
        </p:txBody>
      </p:sp>
    </p:spTree>
    <p:extLst>
      <p:ext uri="{BB962C8B-B14F-4D97-AF65-F5344CB8AC3E}">
        <p14:creationId xmlns:p14="http://schemas.microsoft.com/office/powerpoint/2010/main" val="2549497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6563" y="711200"/>
            <a:ext cx="6318250" cy="3554413"/>
          </a:xfrm>
        </p:spPr>
      </p:sp>
      <p:sp>
        <p:nvSpPr>
          <p:cNvPr id="3" name="Notes Placeholder 2"/>
          <p:cNvSpPr>
            <a:spLocks noGrp="1"/>
          </p:cNvSpPr>
          <p:nvPr>
            <p:ph type="body" idx="1"/>
          </p:nvPr>
        </p:nvSpPr>
        <p:spPr/>
        <p:txBody>
          <a:bodyPr/>
          <a:lstStyle/>
          <a:p>
            <a:r>
              <a:rPr lang="en-US" sz="1600" dirty="0"/>
              <a:t>Having noted all the channels that shoppers are using, let’s look a bit more </a:t>
            </a:r>
            <a:r>
              <a:rPr lang="en-US" sz="1600" dirty="0" err="1"/>
              <a:t>explicitiy</a:t>
            </a:r>
            <a:r>
              <a:rPr lang="en-US" sz="1600" dirty="0"/>
              <a:t> at  online to see how it is developing.</a:t>
            </a:r>
          </a:p>
        </p:txBody>
      </p:sp>
      <p:sp>
        <p:nvSpPr>
          <p:cNvPr id="4" name="Slide Number Placeholder 3"/>
          <p:cNvSpPr>
            <a:spLocks noGrp="1"/>
          </p:cNvSpPr>
          <p:nvPr>
            <p:ph type="sldNum" sz="quarter" idx="10"/>
          </p:nvPr>
        </p:nvSpPr>
        <p:spPr/>
        <p:txBody>
          <a:bodyPr/>
          <a:lstStyle/>
          <a:p>
            <a:pPr defTabSz="933237">
              <a:defRPr/>
            </a:pPr>
            <a:fld id="{D4B152B2-11B0-4828-9F3D-EA858F8C9FAA}" type="slidenum">
              <a:rPr lang="en-US">
                <a:solidFill>
                  <a:srgbClr val="000000"/>
                </a:solidFill>
                <a:latin typeface="Calibri"/>
              </a:rPr>
              <a:pPr defTabSz="933237">
                <a:defRPr/>
              </a:pPr>
              <a:t>15</a:t>
            </a:fld>
            <a:endParaRPr lang="en-US" dirty="0">
              <a:solidFill>
                <a:srgbClr val="000000"/>
              </a:solidFill>
              <a:latin typeface="Calibri"/>
            </a:endParaRPr>
          </a:p>
        </p:txBody>
      </p:sp>
    </p:spTree>
    <p:extLst>
      <p:ext uri="{BB962C8B-B14F-4D97-AF65-F5344CB8AC3E}">
        <p14:creationId xmlns:p14="http://schemas.microsoft.com/office/powerpoint/2010/main" val="3708824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in 2015 when we first started tracking grocery shopper engagement with online, we found that about 16% of consumers were utilizing this channel.  Online engagement continues its steady climb reaching the 33% level this year (officially doubling its audience in five years. )  While not a rocket trajectory, online adoption in the grocery world is showing steady growth.</a:t>
            </a:r>
          </a:p>
          <a:p>
            <a:endParaRPr lang="en-US" dirty="0"/>
          </a:p>
          <a:p>
            <a:r>
              <a:rPr lang="en-US" dirty="0"/>
              <a:t>Online use has always been an important area to examine by age group due to millennials leading the charge in embracing online grocery shopping.   That appears to have cooled a bit with Millennial adoption of online  (shown in blue) leveling out a bit at around the 45% range. </a:t>
            </a:r>
          </a:p>
          <a:p>
            <a:r>
              <a:rPr lang="en-US" dirty="0"/>
              <a:t>Also note that the level of online engagement (registered in varying shades of blue representing </a:t>
            </a:r>
            <a:r>
              <a:rPr lang="en-US" i="1" dirty="0"/>
              <a:t>occasionally, fairly often and almost every time) </a:t>
            </a:r>
            <a:r>
              <a:rPr lang="en-US" dirty="0"/>
              <a:t>even the depth of millennial engagement is slipping just a  bit, indicating that millennials continue using online as one of the channels they shop, but perhaps not as frequently as before. </a:t>
            </a:r>
            <a:endParaRPr lang="en-US" i="1" dirty="0"/>
          </a:p>
          <a:p>
            <a:r>
              <a:rPr lang="en-US" dirty="0"/>
              <a:t>However, there are three important observations about this slide that we need to note: </a:t>
            </a:r>
          </a:p>
          <a:p>
            <a:pPr marL="174982" indent="-174982">
              <a:buFont typeface="Arial" panose="020B0604020202020204" pitchFamily="34" charset="0"/>
              <a:buChar char="•"/>
            </a:pPr>
            <a:r>
              <a:rPr lang="en-US" dirty="0"/>
              <a:t>Look at Gen X  ( in the green) adoption in 2019 ;  it is beginning to rival millennial levels – even the </a:t>
            </a:r>
            <a:r>
              <a:rPr lang="en-US" u="sng" dirty="0"/>
              <a:t>depth </a:t>
            </a:r>
            <a:r>
              <a:rPr lang="en-US" dirty="0"/>
              <a:t>of </a:t>
            </a:r>
            <a:r>
              <a:rPr lang="en-US" dirty="0" err="1"/>
              <a:t>GenX</a:t>
            </a:r>
            <a:r>
              <a:rPr lang="en-US" dirty="0"/>
              <a:t> adoption picked up a bit. </a:t>
            </a:r>
          </a:p>
          <a:p>
            <a:pPr marL="174982" indent="-174982">
              <a:buFont typeface="Arial" panose="020B0604020202020204" pitchFamily="34" charset="0"/>
              <a:buChar char="•"/>
            </a:pPr>
            <a:r>
              <a:rPr lang="en-US" dirty="0"/>
              <a:t>Boomers continue to pick it up a bit, but mature engagement with online shopping took a hit this year, falling back to near 2015 levels. </a:t>
            </a:r>
          </a:p>
          <a:p>
            <a:pPr marL="174982" indent="-174982">
              <a:buFont typeface="Arial" panose="020B0604020202020204" pitchFamily="34" charset="0"/>
              <a:buChar char="•"/>
            </a:pPr>
            <a:r>
              <a:rPr lang="en-US" dirty="0"/>
              <a:t>The other thing to note is this is the first year we started having Generation Z participants in  our survey and look at where they enter the online-grocery-shopping picture (far left in gray) – at a level right up there with their older  millennial friends. </a:t>
            </a:r>
          </a:p>
          <a:p>
            <a:pPr marL="174982" indent="-174982">
              <a:buFont typeface="Arial" panose="020B0604020202020204" pitchFamily="34" charset="0"/>
              <a:buChar char="•"/>
            </a:pPr>
            <a:endParaRPr lang="en-US" dirty="0"/>
          </a:p>
          <a:p>
            <a:r>
              <a:rPr lang="en-US" dirty="0"/>
              <a:t>In short, all age categories that point to the future (Gen Z, millennials and </a:t>
            </a:r>
            <a:r>
              <a:rPr lang="en-US" dirty="0" err="1"/>
              <a:t>GenX</a:t>
            </a:r>
            <a:r>
              <a:rPr lang="en-US" dirty="0"/>
              <a:t>) indicate a continued embracing of online shopping with adoption continuing its steady climb. </a:t>
            </a:r>
          </a:p>
          <a:p>
            <a:endParaRPr lang="en-US" dirty="0"/>
          </a:p>
        </p:txBody>
      </p:sp>
      <p:sp>
        <p:nvSpPr>
          <p:cNvPr id="4" name="Slide Number Placeholder 3"/>
          <p:cNvSpPr>
            <a:spLocks noGrp="1"/>
          </p:cNvSpPr>
          <p:nvPr>
            <p:ph type="sldNum" sz="quarter" idx="5"/>
          </p:nvPr>
        </p:nvSpPr>
        <p:spPr/>
        <p:txBody>
          <a:bodyPr/>
          <a:lstStyle/>
          <a:p>
            <a:pPr defTabSz="666564">
              <a:defRPr/>
            </a:pPr>
            <a:fld id="{3A8D63E4-200E-C341-83DA-DFC4782F2A07}" type="slidenum">
              <a:rPr lang="en-US">
                <a:solidFill>
                  <a:prstClr val="black"/>
                </a:solidFill>
                <a:latin typeface="Calibri"/>
              </a:rPr>
              <a:pPr defTabSz="666564">
                <a:defRPr/>
              </a:pPr>
              <a:t>16</a:t>
            </a:fld>
            <a:endParaRPr lang="en-US" dirty="0">
              <a:solidFill>
                <a:prstClr val="black"/>
              </a:solidFill>
              <a:latin typeface="Calibri"/>
            </a:endParaRPr>
          </a:p>
        </p:txBody>
      </p:sp>
    </p:spTree>
    <p:extLst>
      <p:ext uri="{BB962C8B-B14F-4D97-AF65-F5344CB8AC3E}">
        <p14:creationId xmlns:p14="http://schemas.microsoft.com/office/powerpoint/2010/main" val="752701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6563" y="711200"/>
            <a:ext cx="6318250" cy="3554413"/>
          </a:xfrm>
        </p:spPr>
      </p:sp>
      <p:sp>
        <p:nvSpPr>
          <p:cNvPr id="3" name="Notes Placeholder 2"/>
          <p:cNvSpPr>
            <a:spLocks noGrp="1"/>
          </p:cNvSpPr>
          <p:nvPr>
            <p:ph type="body" idx="1"/>
          </p:nvPr>
        </p:nvSpPr>
        <p:spPr>
          <a:xfrm>
            <a:off x="419436" y="4480004"/>
            <a:ext cx="6353303" cy="3665458"/>
          </a:xfrm>
        </p:spPr>
        <p:txBody>
          <a:bodyPr/>
          <a:lstStyle/>
          <a:p>
            <a:r>
              <a:rPr lang="en-US" sz="1600" dirty="0"/>
              <a:t>Here are some additional </a:t>
            </a:r>
            <a:r>
              <a:rPr lang="en-US" sz="1600" i="1" dirty="0"/>
              <a:t>Trends</a:t>
            </a:r>
            <a:r>
              <a:rPr lang="en-US" sz="1600" dirty="0"/>
              <a:t>-supported observations about the shopper who frequently use online channels:</a:t>
            </a:r>
          </a:p>
          <a:p>
            <a:pPr eaLnBrk="0" fontAlgn="base" hangingPunct="0">
              <a:spcBef>
                <a:spcPct val="0"/>
              </a:spcBef>
              <a:spcAft>
                <a:spcPct val="0"/>
              </a:spcAft>
              <a:defRPr/>
            </a:pPr>
            <a:endParaRPr lang="en-US" sz="1600" dirty="0"/>
          </a:p>
          <a:p>
            <a:pPr eaLnBrk="0" fontAlgn="base" hangingPunct="0">
              <a:spcBef>
                <a:spcPct val="0"/>
              </a:spcBef>
              <a:spcAft>
                <a:spcPct val="0"/>
              </a:spcAft>
              <a:defRPr/>
            </a:pPr>
            <a:r>
              <a:rPr lang="en-US" sz="1600" dirty="0"/>
              <a:t>First off,  in general, </a:t>
            </a:r>
            <a:r>
              <a:rPr lang="en-US" sz="1600" b="1" dirty="0"/>
              <a:t>they </a:t>
            </a:r>
            <a:r>
              <a:rPr lang="en-US" sz="1600" b="1" dirty="0">
                <a:cs typeface="Arial" pitchFamily="34" charset="0"/>
              </a:rPr>
              <a:t>shop more than the average consumer</a:t>
            </a:r>
            <a:r>
              <a:rPr lang="en-US" sz="1600" dirty="0">
                <a:cs typeface="Arial" pitchFamily="34" charset="0"/>
              </a:rPr>
              <a:t>.  </a:t>
            </a:r>
          </a:p>
          <a:p>
            <a:pPr marL="816582" lvl="1" indent="-349964" eaLnBrk="0" fontAlgn="base" hangingPunct="0">
              <a:spcBef>
                <a:spcPct val="0"/>
              </a:spcBef>
              <a:spcAft>
                <a:spcPct val="0"/>
              </a:spcAft>
              <a:buFont typeface="Arial" panose="020B0604020202020204" pitchFamily="34" charset="0"/>
              <a:buChar char="•"/>
              <a:defRPr/>
            </a:pPr>
            <a:r>
              <a:rPr lang="en-US" sz="1600" dirty="0">
                <a:cs typeface="Arial" pitchFamily="34" charset="0"/>
              </a:rPr>
              <a:t> they shop more banners, (7-8 and average is 4.4)</a:t>
            </a:r>
          </a:p>
          <a:p>
            <a:pPr marL="816582" lvl="1" indent="-349964" eaLnBrk="0" fontAlgn="base" hangingPunct="0">
              <a:spcBef>
                <a:spcPct val="0"/>
              </a:spcBef>
              <a:spcAft>
                <a:spcPct val="0"/>
              </a:spcAft>
              <a:buFont typeface="Arial" panose="020B0604020202020204" pitchFamily="34" charset="0"/>
              <a:buChar char="•"/>
              <a:defRPr/>
            </a:pPr>
            <a:r>
              <a:rPr lang="en-US" sz="1600" dirty="0">
                <a:cs typeface="Arial" pitchFamily="34" charset="0"/>
              </a:rPr>
              <a:t>more channels (3)</a:t>
            </a:r>
          </a:p>
          <a:p>
            <a:pPr marL="816582" lvl="1" indent="-349964" eaLnBrk="0" fontAlgn="base" hangingPunct="0">
              <a:spcBef>
                <a:spcPct val="0"/>
              </a:spcBef>
              <a:spcAft>
                <a:spcPct val="0"/>
              </a:spcAft>
              <a:buFont typeface="Arial" panose="020B0604020202020204" pitchFamily="34" charset="0"/>
              <a:buChar char="•"/>
              <a:defRPr/>
            </a:pPr>
            <a:r>
              <a:rPr lang="en-US" sz="1600" dirty="0">
                <a:cs typeface="Arial" pitchFamily="34" charset="0"/>
              </a:rPr>
              <a:t>AND they make </a:t>
            </a:r>
            <a:r>
              <a:rPr lang="en-US" sz="1600" u="sng" dirty="0">
                <a:cs typeface="Arial" pitchFamily="34" charset="0"/>
              </a:rPr>
              <a:t>more</a:t>
            </a:r>
            <a:r>
              <a:rPr lang="en-US" sz="1600" dirty="0">
                <a:cs typeface="Arial" pitchFamily="34" charset="0"/>
              </a:rPr>
              <a:t> weekly trips to the grocer.  (1.7 VS average of 1.6)</a:t>
            </a:r>
          </a:p>
          <a:p>
            <a:pPr eaLnBrk="0" fontAlgn="base" hangingPunct="0">
              <a:spcBef>
                <a:spcPct val="0"/>
              </a:spcBef>
              <a:spcAft>
                <a:spcPct val="0"/>
              </a:spcAft>
              <a:defRPr/>
            </a:pPr>
            <a:r>
              <a:rPr lang="en-US" sz="1600" dirty="0">
                <a:cs typeface="Arial" pitchFamily="34" charset="0"/>
              </a:rPr>
              <a:t>Second, they </a:t>
            </a:r>
            <a:r>
              <a:rPr lang="en-US" sz="1600" b="1" dirty="0">
                <a:cs typeface="Arial" pitchFamily="34" charset="0"/>
              </a:rPr>
              <a:t>Spend more in general</a:t>
            </a:r>
            <a:r>
              <a:rPr lang="en-US" sz="1600" dirty="0">
                <a:cs typeface="Arial" pitchFamily="34" charset="0"/>
              </a:rPr>
              <a:t>;  ($160 vs. the average of $113)</a:t>
            </a:r>
          </a:p>
          <a:p>
            <a:pPr marL="816582" lvl="1" indent="-349964" eaLnBrk="0" fontAlgn="base" hangingPunct="0">
              <a:spcBef>
                <a:spcPct val="0"/>
              </a:spcBef>
              <a:spcAft>
                <a:spcPct val="0"/>
              </a:spcAft>
              <a:buFont typeface="Arial" panose="020B0604020202020204" pitchFamily="34" charset="0"/>
              <a:buChar char="•"/>
              <a:defRPr/>
            </a:pPr>
            <a:r>
              <a:rPr lang="en-US" sz="1600" dirty="0">
                <a:cs typeface="Arial" pitchFamily="34" charset="0"/>
              </a:rPr>
              <a:t>Not only more online but in the store.</a:t>
            </a:r>
            <a:endParaRPr lang="en-US" sz="1600" dirty="0"/>
          </a:p>
          <a:p>
            <a:endParaRPr lang="en-US" sz="1600" dirty="0"/>
          </a:p>
          <a:p>
            <a:r>
              <a:rPr lang="en-US" sz="1600" dirty="0"/>
              <a:t>So what does this mean?  </a:t>
            </a:r>
          </a:p>
          <a:p>
            <a:r>
              <a:rPr lang="en-US" sz="1600" dirty="0"/>
              <a:t> 1.  As I’ve already pointed out, it means online has cut into basket size a bit, but </a:t>
            </a:r>
            <a:r>
              <a:rPr lang="en-US" sz="1600" b="1" u="sng" dirty="0"/>
              <a:t>not </a:t>
            </a:r>
            <a:r>
              <a:rPr lang="en-US" sz="1600" dirty="0"/>
              <a:t>much given the higher spend, amount and </a:t>
            </a:r>
            <a:r>
              <a:rPr lang="en-US" sz="1600" b="1" u="sng" dirty="0"/>
              <a:t>not </a:t>
            </a:r>
            <a:r>
              <a:rPr lang="en-US" sz="1600" dirty="0"/>
              <a:t>n in regard to umber of trips.  Frequent online shoppers are actually in stores more than those do not shop online at all, but they are also spreading their higher grocery spend across almost 8 grocery venues. </a:t>
            </a:r>
          </a:p>
          <a:p>
            <a:endParaRPr lang="en-US" dirty="0"/>
          </a:p>
          <a:p>
            <a:endParaRPr lang="en-US" dirty="0"/>
          </a:p>
          <a:p>
            <a:r>
              <a:rPr lang="en-US" sz="1600" dirty="0"/>
              <a:t>When you crunch all the demographic information as we did  and shown in the blue box, the profile of the online grocery shopper could be personified as  a  30-year old new  Atlanta Dad who is college educated and pulls down six figures. </a:t>
            </a:r>
          </a:p>
          <a:p>
            <a:pPr defTabSz="933237">
              <a:defRPr/>
            </a:pPr>
            <a:endParaRPr lang="en-US" sz="1600" dirty="0"/>
          </a:p>
          <a:p>
            <a:pPr defTabSz="933237">
              <a:defRPr/>
            </a:pPr>
            <a:r>
              <a:rPr lang="en-US" sz="1600" dirty="0"/>
              <a:t>So frequent online grocery shoppers actually still spend more time and money in-store than those who do not shop online at all, but remember they spread those minutes and coins over several banners. </a:t>
            </a:r>
          </a:p>
          <a:p>
            <a:endParaRPr lang="en-US" dirty="0"/>
          </a:p>
        </p:txBody>
      </p:sp>
      <p:sp>
        <p:nvSpPr>
          <p:cNvPr id="4" name="Slide Number Placeholder 3"/>
          <p:cNvSpPr>
            <a:spLocks noGrp="1"/>
          </p:cNvSpPr>
          <p:nvPr>
            <p:ph type="sldNum" sz="quarter" idx="10"/>
          </p:nvPr>
        </p:nvSpPr>
        <p:spPr/>
        <p:txBody>
          <a:bodyPr/>
          <a:lstStyle/>
          <a:p>
            <a:pPr defTabSz="933237">
              <a:defRPr/>
            </a:pPr>
            <a:fld id="{D4B152B2-11B0-4828-9F3D-EA858F8C9FAA}" type="slidenum">
              <a:rPr lang="en-US">
                <a:solidFill>
                  <a:srgbClr val="000000"/>
                </a:solidFill>
                <a:latin typeface="Calibri"/>
              </a:rPr>
              <a:pPr defTabSz="933237">
                <a:defRPr/>
              </a:pPr>
              <a:t>17</a:t>
            </a:fld>
            <a:endParaRPr lang="en-US" dirty="0">
              <a:solidFill>
                <a:srgbClr val="000000"/>
              </a:solidFill>
              <a:latin typeface="Calibri"/>
            </a:endParaRPr>
          </a:p>
        </p:txBody>
      </p:sp>
    </p:spTree>
    <p:extLst>
      <p:ext uri="{BB962C8B-B14F-4D97-AF65-F5344CB8AC3E}">
        <p14:creationId xmlns:p14="http://schemas.microsoft.com/office/powerpoint/2010/main" val="3931986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6563" y="711200"/>
            <a:ext cx="6318250" cy="3554413"/>
          </a:xfrm>
        </p:spPr>
      </p:sp>
      <p:sp>
        <p:nvSpPr>
          <p:cNvPr id="3" name="Notes Placeholder 2"/>
          <p:cNvSpPr>
            <a:spLocks noGrp="1"/>
          </p:cNvSpPr>
          <p:nvPr>
            <p:ph type="body" idx="1"/>
          </p:nvPr>
        </p:nvSpPr>
        <p:spPr>
          <a:xfrm>
            <a:off x="498414" y="4480004"/>
            <a:ext cx="5822376" cy="3665458"/>
          </a:xfrm>
        </p:spPr>
        <p:txBody>
          <a:bodyPr/>
          <a:lstStyle/>
          <a:p>
            <a:r>
              <a:rPr lang="en-US" sz="1600" dirty="0"/>
              <a:t> So, let’s turn our attention to the area where we focused our attention this year.  And that is on the topic of personalization.</a:t>
            </a:r>
          </a:p>
        </p:txBody>
      </p:sp>
      <p:sp>
        <p:nvSpPr>
          <p:cNvPr id="4" name="Slide Number Placeholder 3"/>
          <p:cNvSpPr>
            <a:spLocks noGrp="1"/>
          </p:cNvSpPr>
          <p:nvPr>
            <p:ph type="sldNum" sz="quarter" idx="10"/>
          </p:nvPr>
        </p:nvSpPr>
        <p:spPr/>
        <p:txBody>
          <a:bodyPr/>
          <a:lstStyle/>
          <a:p>
            <a:pPr defTabSz="933237">
              <a:defRPr/>
            </a:pPr>
            <a:fld id="{D4B152B2-11B0-4828-9F3D-EA858F8C9FAA}" type="slidenum">
              <a:rPr lang="en-US">
                <a:solidFill>
                  <a:prstClr val="black"/>
                </a:solidFill>
                <a:latin typeface="Calibri"/>
              </a:rPr>
              <a:pPr defTabSz="933237">
                <a:defRPr/>
              </a:pPr>
              <a:t>18</a:t>
            </a:fld>
            <a:endParaRPr lang="en-US" dirty="0">
              <a:solidFill>
                <a:prstClr val="black"/>
              </a:solidFill>
              <a:latin typeface="Calibri"/>
            </a:endParaRPr>
          </a:p>
        </p:txBody>
      </p:sp>
    </p:spTree>
    <p:extLst>
      <p:ext uri="{BB962C8B-B14F-4D97-AF65-F5344CB8AC3E}">
        <p14:creationId xmlns:p14="http://schemas.microsoft.com/office/powerpoint/2010/main" val="3866728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What we uncovered were some  common misconception out there - four myths in particular  about personalization that we feel need to be de-bunked.  </a:t>
            </a:r>
          </a:p>
          <a:p>
            <a:r>
              <a:rPr lang="en-US" sz="1600" dirty="0"/>
              <a:t>We will present our findings in the form of 4 myths we encountered about personalization. </a:t>
            </a:r>
          </a:p>
          <a:p>
            <a:endParaRPr lang="en-US" sz="1600" dirty="0"/>
          </a:p>
          <a:p>
            <a:r>
              <a:rPr lang="en-US" sz="1600" dirty="0"/>
              <a:t>Myth –  commonly accepted story that is not necessarily objectively true, but may contain elements of truth ( </a:t>
            </a:r>
            <a:r>
              <a:rPr lang="en-US" sz="1600" dirty="0" err="1"/>
              <a:t>a’la</a:t>
            </a:r>
            <a:r>
              <a:rPr lang="en-US" sz="1600" dirty="0"/>
              <a:t> Stephen Colbert, it has a truthiness to it)  but is dangerously overdrawn or misperceived. </a:t>
            </a:r>
          </a:p>
          <a:p>
            <a:endParaRPr lang="en-US" sz="1600" dirty="0"/>
          </a:p>
          <a:p>
            <a:r>
              <a:rPr lang="en-US" sz="1600" dirty="0"/>
              <a:t> We will look at these four myths of personalization and seek to set the record straight about what is fact and what is fiction. </a:t>
            </a:r>
          </a:p>
          <a:p>
            <a:endParaRPr lang="en-US" sz="1600" dirty="0"/>
          </a:p>
          <a:p>
            <a:r>
              <a:rPr lang="en-US" sz="1600" dirty="0"/>
              <a:t>Are you up for a bit of quick </a:t>
            </a:r>
            <a:r>
              <a:rPr lang="en-US" sz="1600" dirty="0" err="1"/>
              <a:t>mythbusting</a:t>
            </a:r>
            <a:r>
              <a:rPr lang="en-US" sz="1600" dirty="0"/>
              <a:t>?</a:t>
            </a:r>
          </a:p>
          <a:p>
            <a:endParaRPr lang="en-US" sz="1300" dirty="0"/>
          </a:p>
          <a:p>
            <a:endParaRPr lang="en-US" dirty="0"/>
          </a:p>
        </p:txBody>
      </p:sp>
      <p:sp>
        <p:nvSpPr>
          <p:cNvPr id="4" name="Slide Number Placeholder 3"/>
          <p:cNvSpPr>
            <a:spLocks noGrp="1"/>
          </p:cNvSpPr>
          <p:nvPr>
            <p:ph type="sldNum" sz="quarter" idx="5"/>
          </p:nvPr>
        </p:nvSpPr>
        <p:spPr/>
        <p:txBody>
          <a:bodyPr/>
          <a:lstStyle/>
          <a:p>
            <a:pPr defTabSz="933237">
              <a:defRPr/>
            </a:pPr>
            <a:fld id="{5505E98E-21B8-4C8E-8A3B-C11E2FAA6C6B}" type="slidenum">
              <a:rPr lang="en-US" sz="1300">
                <a:solidFill>
                  <a:prstClr val="black"/>
                </a:solidFill>
                <a:latin typeface="Calibri" panose="020F0502020204030204"/>
              </a:rPr>
              <a:pPr defTabSz="933237">
                <a:defRPr/>
              </a:pPr>
              <a:t>19</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4014589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83E363-05F5-48BB-9AE5-616824B70C3C}" type="slidenum">
              <a:rPr lang="en-US" smtClean="0"/>
              <a:t>2</a:t>
            </a:fld>
            <a:endParaRPr lang="en-US"/>
          </a:p>
        </p:txBody>
      </p:sp>
    </p:spTree>
    <p:extLst>
      <p:ext uri="{BB962C8B-B14F-4D97-AF65-F5344CB8AC3E}">
        <p14:creationId xmlns:p14="http://schemas.microsoft.com/office/powerpoint/2010/main" val="37604476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6524">
              <a:defRPr/>
            </a:pPr>
            <a:endParaRPr lang="en-US" sz="1300" dirty="0"/>
          </a:p>
          <a:p>
            <a:pPr defTabSz="986524">
              <a:defRPr/>
            </a:pPr>
            <a:r>
              <a:rPr lang="en-US" sz="1600" dirty="0"/>
              <a:t>The first myth is that shoppers want everything personalized for them.   This statement  underappreciates the amount of work consumers are willing to do to personalize their shopping trip for themselves and overstates  how much  control they are wiling to </a:t>
            </a:r>
            <a:r>
              <a:rPr lang="en-US" sz="1600" dirty="0" err="1"/>
              <a:t>relinguish</a:t>
            </a:r>
            <a:r>
              <a:rPr lang="en-US" sz="1600" dirty="0"/>
              <a:t> to the retailer  in the name of personal service.</a:t>
            </a:r>
          </a:p>
          <a:p>
            <a:pPr defTabSz="986524">
              <a:defRPr/>
            </a:pPr>
            <a:endParaRPr lang="en-US" sz="1600" dirty="0"/>
          </a:p>
          <a:p>
            <a:pPr defTabSz="986524">
              <a:defRPr/>
            </a:pPr>
            <a:r>
              <a:rPr lang="en-US" sz="1600" dirty="0"/>
              <a:t> FACT: Differentiated treatment may  definitely  be a plus, and YES, most assuredly shoppers want help in making their shopping experience more pleasant and efficient, BUT shoppers aren’t asking for everything to be done just for them on a silver platter.   Shoppers have a strong degree of self-determination that must be respected in every attempt to personalize service.  </a:t>
            </a:r>
            <a:r>
              <a:rPr lang="en-US" sz="1600" u="sng" dirty="0"/>
              <a:t>They want to control the experience and they expect do some of the work of personalization</a:t>
            </a:r>
            <a:r>
              <a:rPr lang="en-US" sz="1600" dirty="0"/>
              <a:t>; </a:t>
            </a:r>
            <a:r>
              <a:rPr lang="en-US" sz="1600" b="1" dirty="0"/>
              <a:t>in fact, that is what they ultimately think shopping is.</a:t>
            </a:r>
            <a:r>
              <a:rPr lang="en-US" sz="1600" dirty="0"/>
              <a:t> </a:t>
            </a:r>
          </a:p>
          <a:p>
            <a:endParaRPr lang="en-US" sz="1600" dirty="0"/>
          </a:p>
          <a:p>
            <a:pPr defTabSz="933237">
              <a:defRPr/>
            </a:pPr>
            <a:r>
              <a:rPr lang="en-US" sz="1600" dirty="0"/>
              <a:t>They just want  grocery shopping to be easier, with flexibility to meet their families’ changing needs.   They don’t want you making the choice for them, they want </a:t>
            </a:r>
            <a:r>
              <a:rPr lang="en-US" sz="1600" u="sng" dirty="0"/>
              <a:t>you helping them make their own choice </a:t>
            </a:r>
            <a:r>
              <a:rPr lang="en-US" sz="1600" dirty="0"/>
              <a:t>and there is a fine line we must walk in this regard. </a:t>
            </a:r>
          </a:p>
          <a:p>
            <a:endParaRPr lang="en-US" dirty="0"/>
          </a:p>
        </p:txBody>
      </p:sp>
      <p:sp>
        <p:nvSpPr>
          <p:cNvPr id="4" name="Slide Number Placeholder 3"/>
          <p:cNvSpPr>
            <a:spLocks noGrp="1"/>
          </p:cNvSpPr>
          <p:nvPr>
            <p:ph type="sldNum" sz="quarter" idx="5"/>
          </p:nvPr>
        </p:nvSpPr>
        <p:spPr/>
        <p:txBody>
          <a:bodyPr/>
          <a:lstStyle/>
          <a:p>
            <a:pPr defTabSz="933237">
              <a:defRPr/>
            </a:pPr>
            <a:fld id="{5505E98E-21B8-4C8E-8A3B-C11E2FAA6C6B}" type="slidenum">
              <a:rPr lang="en-US" sz="1300">
                <a:solidFill>
                  <a:prstClr val="black"/>
                </a:solidFill>
                <a:latin typeface="Calibri" panose="020F0502020204030204"/>
              </a:rPr>
              <a:pPr defTabSz="933237">
                <a:defRPr/>
              </a:pPr>
              <a:t>20</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383178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6524">
              <a:defRPr/>
            </a:pPr>
            <a:r>
              <a:rPr lang="en-US" sz="1600" dirty="0"/>
              <a:t>Myth number two is “personal eating requirements mean that shoppers buy for individuals rather than a family.</a:t>
            </a:r>
          </a:p>
          <a:p>
            <a:pPr defTabSz="986524">
              <a:defRPr/>
            </a:pPr>
            <a:endParaRPr lang="en-US" sz="1600" dirty="0"/>
          </a:p>
          <a:p>
            <a:pPr defTabSz="986524">
              <a:defRPr/>
            </a:pPr>
            <a:r>
              <a:rPr lang="en-US" sz="1600" dirty="0"/>
              <a:t>FACT: Families still want to eat together,  </a:t>
            </a:r>
          </a:p>
          <a:p>
            <a:pPr defTabSz="986524">
              <a:defRPr/>
            </a:pPr>
            <a:r>
              <a:rPr lang="en-US" sz="1600" dirty="0"/>
              <a:t>However, family meals and purchasing for snacks means paying attention to the individuals who constitute the family.  It is a delicate balance of paying attention to both the needs of the one and the needs of the many.   Especially when there is a collision of values at stake..  </a:t>
            </a:r>
          </a:p>
        </p:txBody>
      </p:sp>
      <p:sp>
        <p:nvSpPr>
          <p:cNvPr id="4" name="Slide Number Placeholder 3"/>
          <p:cNvSpPr>
            <a:spLocks noGrp="1"/>
          </p:cNvSpPr>
          <p:nvPr>
            <p:ph type="sldNum" sz="quarter" idx="5"/>
          </p:nvPr>
        </p:nvSpPr>
        <p:spPr/>
        <p:txBody>
          <a:bodyPr/>
          <a:lstStyle/>
          <a:p>
            <a:pPr defTabSz="933237">
              <a:defRPr/>
            </a:pPr>
            <a:fld id="{5505E98E-21B8-4C8E-8A3B-C11E2FAA6C6B}" type="slidenum">
              <a:rPr lang="en-US" sz="1300">
                <a:solidFill>
                  <a:prstClr val="black"/>
                </a:solidFill>
                <a:latin typeface="Calibri" panose="020F0502020204030204"/>
              </a:rPr>
              <a:pPr defTabSz="933237">
                <a:defRPr/>
              </a:pPr>
              <a:t>21</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3810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Back to </a:t>
            </a:r>
            <a:r>
              <a:rPr lang="en-US" sz="1600" dirty="0" err="1"/>
              <a:t>mythbusting</a:t>
            </a:r>
            <a:r>
              <a:rPr lang="en-US" sz="1600" dirty="0"/>
              <a:t>.   </a:t>
            </a:r>
          </a:p>
          <a:p>
            <a:r>
              <a:rPr lang="en-US" sz="1600" b="1" dirty="0"/>
              <a:t>MYTH #3: Specialized eating habits are the domain of specialty retail. Mass-market food retail cannot compete on meeting personal eating aspirations. </a:t>
            </a:r>
          </a:p>
          <a:p>
            <a:endParaRPr lang="en-US" sz="1600" dirty="0"/>
          </a:p>
          <a:p>
            <a:r>
              <a:rPr lang="en-US" sz="1600" dirty="0"/>
              <a:t>FACT: Retailers positioned around a specialty certainly find it easier to understand, make recommendations and provide guidance to shoppers coming into their stores –.  After all, by their mere presence in a specialty store, consumers tip their hand about a particular interest. </a:t>
            </a:r>
          </a:p>
          <a:p>
            <a:r>
              <a:rPr lang="en-US" sz="1600" dirty="0"/>
              <a:t> But we must remember, the stores that shoppers’ rate most highly get those marks through excelling at the benefits of personalization -- convenience, caring and enabling the shopper to meet their needs. </a:t>
            </a:r>
          </a:p>
          <a:p>
            <a:r>
              <a:rPr lang="en-US" sz="1600" b="1" dirty="0"/>
              <a:t>Specialty stores do not own these benefits. </a:t>
            </a:r>
          </a:p>
          <a:p>
            <a:r>
              <a:rPr lang="en-US" sz="1600" dirty="0"/>
              <a:t>So rather than specializing,  we urge our members to personalize; educate yourself about what’s driving consumers to the specialty store and enable them to meet that need in the convenience of your store</a:t>
            </a:r>
          </a:p>
        </p:txBody>
      </p:sp>
      <p:sp>
        <p:nvSpPr>
          <p:cNvPr id="4" name="Slide Number Placeholder 3"/>
          <p:cNvSpPr>
            <a:spLocks noGrp="1"/>
          </p:cNvSpPr>
          <p:nvPr>
            <p:ph type="sldNum" sz="quarter" idx="5"/>
          </p:nvPr>
        </p:nvSpPr>
        <p:spPr/>
        <p:txBody>
          <a:bodyPr/>
          <a:lstStyle/>
          <a:p>
            <a:pPr defTabSz="933237">
              <a:defRPr/>
            </a:pPr>
            <a:fld id="{5505E98E-21B8-4C8E-8A3B-C11E2FAA6C6B}" type="slidenum">
              <a:rPr lang="en-US" sz="1300">
                <a:solidFill>
                  <a:prstClr val="black"/>
                </a:solidFill>
                <a:latin typeface="Calibri" panose="020F0502020204030204"/>
              </a:rPr>
              <a:pPr defTabSz="933237">
                <a:defRPr/>
              </a:pPr>
              <a:t>22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466429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MYTH #4; Digital experiences are more easily customized, and therefore digital platforms are the best place for a retailer to start personalization initiatives. </a:t>
            </a:r>
          </a:p>
          <a:p>
            <a:endParaRPr lang="en-US" sz="1600" dirty="0"/>
          </a:p>
          <a:p>
            <a:r>
              <a:rPr lang="en-US" sz="1600" dirty="0"/>
              <a:t>FACT:  FMI has been saying for years that online and bricks and mortar are not an either-or proposition, but one that is  both/and. </a:t>
            </a:r>
          </a:p>
          <a:p>
            <a:r>
              <a:rPr lang="en-US" sz="1600" dirty="0"/>
              <a:t> Nowhere does that truth hold firmer  than in the area of personalization.</a:t>
            </a:r>
          </a:p>
          <a:p>
            <a:endParaRPr lang="en-US" sz="1600" dirty="0"/>
          </a:p>
          <a:p>
            <a:r>
              <a:rPr lang="en-US" sz="1600" dirty="0"/>
              <a:t>We know technology is embedded in the consumer shopping experience across all channels.  We also know the consumer expectation is that tech-engagement must embrace more than sales and delivery.   Shoppers crave interaction before a transaction and a great mobile experience provides an opportunity to stand out.  In the case of providing support to shopping and if little- or low-stakes data is to be shared, a digital-first approach may be appropriate.  However, anything beyond that kind of introductory information-sharing requires a </a:t>
            </a:r>
            <a:r>
              <a:rPr lang="en-US" sz="1600" u="sng" dirty="0"/>
              <a:t>foundation of existing trust</a:t>
            </a:r>
            <a:r>
              <a:rPr lang="en-US" sz="1600" dirty="0"/>
              <a:t>.   </a:t>
            </a:r>
          </a:p>
          <a:p>
            <a:endParaRPr lang="en-US" sz="1600" dirty="0"/>
          </a:p>
          <a:p>
            <a:r>
              <a:rPr lang="en-US" sz="1600" dirty="0"/>
              <a:t>On-line and Off-line must work together hand-in-hand and when it comes to food – that most highly personal of products - digital should amplify rather than seek to replace non-digital efforts.  </a:t>
            </a:r>
          </a:p>
          <a:p>
            <a:endParaRPr lang="en-US" dirty="0"/>
          </a:p>
        </p:txBody>
      </p:sp>
      <p:sp>
        <p:nvSpPr>
          <p:cNvPr id="4" name="Slide Number Placeholder 3"/>
          <p:cNvSpPr>
            <a:spLocks noGrp="1"/>
          </p:cNvSpPr>
          <p:nvPr>
            <p:ph type="sldNum" sz="quarter" idx="5"/>
          </p:nvPr>
        </p:nvSpPr>
        <p:spPr/>
        <p:txBody>
          <a:bodyPr/>
          <a:lstStyle/>
          <a:p>
            <a:pPr defTabSz="933237">
              <a:defRPr/>
            </a:pPr>
            <a:fld id="{5505E98E-21B8-4C8E-8A3B-C11E2FAA6C6B}" type="slidenum">
              <a:rPr lang="en-US" sz="1300">
                <a:solidFill>
                  <a:prstClr val="black"/>
                </a:solidFill>
                <a:latin typeface="Calibri" panose="020F0502020204030204"/>
              </a:rPr>
              <a:pPr defTabSz="933237">
                <a:defRPr/>
              </a:pPr>
              <a:t>23</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9208077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8D63E4-200E-C341-83DA-DFC4782F2A07}" type="slidenum">
              <a:rPr lang="en-US" smtClean="0"/>
              <a:t>24</a:t>
            </a:fld>
            <a:endParaRPr lang="en-US" dirty="0"/>
          </a:p>
        </p:txBody>
      </p:sp>
    </p:spTree>
    <p:extLst>
      <p:ext uri="{BB962C8B-B14F-4D97-AF65-F5344CB8AC3E}">
        <p14:creationId xmlns:p14="http://schemas.microsoft.com/office/powerpoint/2010/main" val="2342695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83E363-05F5-48BB-9AE5-616824B70C3C}" type="slidenum">
              <a:rPr lang="en-US" smtClean="0"/>
              <a:t>3</a:t>
            </a:fld>
            <a:endParaRPr lang="en-US"/>
          </a:p>
        </p:txBody>
      </p:sp>
    </p:spTree>
    <p:extLst>
      <p:ext uri="{BB962C8B-B14F-4D97-AF65-F5344CB8AC3E}">
        <p14:creationId xmlns:p14="http://schemas.microsoft.com/office/powerpoint/2010/main" val="2124887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83E363-05F5-48BB-9AE5-616824B70C3C}" type="slidenum">
              <a:rPr lang="en-US" smtClean="0"/>
              <a:t>4</a:t>
            </a:fld>
            <a:endParaRPr lang="en-US"/>
          </a:p>
        </p:txBody>
      </p:sp>
    </p:spTree>
    <p:extLst>
      <p:ext uri="{BB962C8B-B14F-4D97-AF65-F5344CB8AC3E}">
        <p14:creationId xmlns:p14="http://schemas.microsoft.com/office/powerpoint/2010/main" val="1916312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666564">
              <a:defRPr/>
            </a:pPr>
            <a:fld id="{3A8D63E4-200E-C341-83DA-DFC4782F2A07}" type="slidenum">
              <a:rPr lang="en-US">
                <a:solidFill>
                  <a:prstClr val="black"/>
                </a:solidFill>
                <a:latin typeface="Calibri"/>
              </a:rPr>
              <a:pPr defTabSz="666564">
                <a:defRPr/>
              </a:pPr>
              <a:t>5</a:t>
            </a:fld>
            <a:endParaRPr lang="en-US" dirty="0">
              <a:solidFill>
                <a:prstClr val="black"/>
              </a:solidFill>
              <a:latin typeface="Calibri"/>
            </a:endParaRPr>
          </a:p>
        </p:txBody>
      </p:sp>
    </p:spTree>
    <p:extLst>
      <p:ext uri="{BB962C8B-B14F-4D97-AF65-F5344CB8AC3E}">
        <p14:creationId xmlns:p14="http://schemas.microsoft.com/office/powerpoint/2010/main" val="102929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36281" eaLnBrk="0" fontAlgn="base" hangingPunct="0">
              <a:lnSpc>
                <a:spcPct val="110000"/>
              </a:lnSpc>
              <a:spcBef>
                <a:spcPts val="417"/>
              </a:spcBef>
            </a:pPr>
            <a:r>
              <a:rPr lang="en-US" kern="0" dirty="0">
                <a:latin typeface="Calibri" panose="020F0502020204030204" pitchFamily="34" charset="0"/>
                <a:ea typeface="ＭＳ Ｐゴシック" charset="-128"/>
              </a:rPr>
              <a:t>Not only do most Americans grocery shop, they like shopping a multiple places.  </a:t>
            </a:r>
          </a:p>
          <a:p>
            <a:pPr defTabSz="636281" eaLnBrk="0" fontAlgn="base" hangingPunct="0">
              <a:lnSpc>
                <a:spcPct val="110000"/>
              </a:lnSpc>
              <a:spcBef>
                <a:spcPts val="417"/>
              </a:spcBef>
            </a:pPr>
            <a:endParaRPr lang="en-US" kern="0" dirty="0">
              <a:latin typeface="Calibri" panose="020F0502020204030204" pitchFamily="34" charset="0"/>
              <a:ea typeface="ＭＳ Ｐゴシック" charset="-128"/>
            </a:endParaRPr>
          </a:p>
          <a:p>
            <a:pPr defTabSz="636281" eaLnBrk="0" fontAlgn="base" hangingPunct="0">
              <a:lnSpc>
                <a:spcPct val="110000"/>
              </a:lnSpc>
              <a:spcBef>
                <a:spcPts val="417"/>
              </a:spcBef>
            </a:pPr>
            <a:r>
              <a:rPr lang="en-US" kern="0" dirty="0">
                <a:latin typeface="Calibri" panose="020F0502020204030204" pitchFamily="34" charset="0"/>
                <a:ea typeface="ＭＳ Ｐゴシック" charset="-128"/>
              </a:rPr>
              <a:t>Shoppers visit an average of </a:t>
            </a:r>
            <a:r>
              <a:rPr lang="en-US" b="1" kern="0" dirty="0">
                <a:latin typeface="Calibri" panose="020F0502020204030204" pitchFamily="34" charset="0"/>
                <a:ea typeface="ＭＳ Ｐゴシック" charset="-128"/>
              </a:rPr>
              <a:t>4.4 retail banners </a:t>
            </a:r>
            <a:r>
              <a:rPr lang="en-US" kern="0" dirty="0">
                <a:latin typeface="Calibri" panose="020F0502020204030204" pitchFamily="34" charset="0"/>
                <a:ea typeface="ＭＳ Ｐゴシック" charset="-128"/>
              </a:rPr>
              <a:t>and </a:t>
            </a:r>
            <a:r>
              <a:rPr lang="en-US" b="1" kern="0" dirty="0">
                <a:latin typeface="Calibri" panose="020F0502020204030204" pitchFamily="34" charset="0"/>
                <a:ea typeface="ＭＳ Ｐゴシック" charset="-128"/>
              </a:rPr>
              <a:t>3.1 different channels </a:t>
            </a:r>
            <a:r>
              <a:rPr lang="en-US" kern="0" dirty="0">
                <a:latin typeface="Calibri" panose="020F0502020204030204" pitchFamily="34" charset="0"/>
                <a:ea typeface="ＭＳ Ｐゴシック" charset="-128"/>
              </a:rPr>
              <a:t>each month.  (This means the month of July they may visit 4-5 different grocery stores, pick up food at a supercenter or club store and order some grocery items on line.)</a:t>
            </a:r>
          </a:p>
          <a:p>
            <a:pPr defTabSz="636281" eaLnBrk="0" fontAlgn="base" hangingPunct="0">
              <a:lnSpc>
                <a:spcPct val="110000"/>
              </a:lnSpc>
              <a:spcBef>
                <a:spcPts val="417"/>
              </a:spcBef>
              <a:defRPr/>
            </a:pPr>
            <a:r>
              <a:rPr lang="en-US" kern="0" dirty="0">
                <a:latin typeface="Calibri" panose="020F0502020204030204" pitchFamily="34" charset="0"/>
                <a:ea typeface="ＭＳ Ｐゴシック" charset="-128"/>
              </a:rPr>
              <a:t>  The other piece to note on this is that the number of different channels shopped each month is even higher among </a:t>
            </a:r>
            <a:r>
              <a:rPr lang="en-US" i="1" kern="0" dirty="0">
                <a:latin typeface="Calibri" panose="020F0502020204030204" pitchFamily="34" charset="0"/>
                <a:ea typeface="ＭＳ Ｐゴシック" charset="-128"/>
              </a:rPr>
              <a:t>Gen Z (3.9) and Millennials (3.8).  It is also higher in households with kids (3.8)</a:t>
            </a:r>
          </a:p>
          <a:p>
            <a:pPr defTabSz="636281" eaLnBrk="0" fontAlgn="base" hangingPunct="0">
              <a:lnSpc>
                <a:spcPct val="110000"/>
              </a:lnSpc>
              <a:spcBef>
                <a:spcPts val="417"/>
              </a:spcBef>
              <a:defRPr/>
            </a:pPr>
            <a:r>
              <a:rPr lang="en-US" i="1" kern="0" dirty="0">
                <a:latin typeface="Calibri" panose="020F0502020204030204" pitchFamily="34" charset="0"/>
                <a:ea typeface="ＭＳ Ｐゴシック" charset="-128"/>
              </a:rPr>
              <a:t>You might also be interested to know that  younger grocery shoppers tend to shop even more banners, with  Gen </a:t>
            </a:r>
            <a:r>
              <a:rPr lang="en-US" i="1" kern="0" dirty="0" err="1">
                <a:latin typeface="Calibri" panose="020F0502020204030204" pitchFamily="34" charset="0"/>
                <a:ea typeface="ＭＳ Ｐゴシック" charset="-128"/>
              </a:rPr>
              <a:t>Z’ers</a:t>
            </a:r>
            <a:r>
              <a:rPr lang="en-US" i="1" kern="0" dirty="0">
                <a:latin typeface="Calibri" panose="020F0502020204030204" pitchFamily="34" charset="0"/>
                <a:ea typeface="ＭＳ Ｐゴシック" charset="-128"/>
              </a:rPr>
              <a:t> hitting some 6.2 a month, and Millennials (5.0). </a:t>
            </a:r>
            <a:endParaRPr lang="en-US" b="1" kern="0" dirty="0">
              <a:latin typeface="Calibri" panose="020F0502020204030204" pitchFamily="34" charset="0"/>
              <a:ea typeface="ＭＳ Ｐゴシック" charset="-128"/>
            </a:endParaRPr>
          </a:p>
          <a:p>
            <a:pPr defTabSz="636281" eaLnBrk="0" fontAlgn="base" hangingPunct="0">
              <a:lnSpc>
                <a:spcPct val="110000"/>
              </a:lnSpc>
              <a:spcBef>
                <a:spcPct val="0"/>
              </a:spcBef>
            </a:pPr>
            <a:endParaRPr lang="en-US" i="1" kern="0" dirty="0">
              <a:latin typeface="Calibri" panose="020F0502020204030204" pitchFamily="34" charset="0"/>
              <a:ea typeface="ＭＳ Ｐゴシック" charset="-128"/>
            </a:endParaRPr>
          </a:p>
          <a:p>
            <a:pPr defTabSz="636281" eaLnBrk="0" fontAlgn="base" hangingPunct="0">
              <a:lnSpc>
                <a:spcPct val="110000"/>
              </a:lnSpc>
              <a:spcBef>
                <a:spcPct val="0"/>
              </a:spcBef>
            </a:pPr>
            <a:r>
              <a:rPr lang="en-US" i="1" kern="0" dirty="0">
                <a:latin typeface="Calibri" panose="020F0502020204030204" pitchFamily="34" charset="0"/>
                <a:ea typeface="ＭＳ Ｐゴシック" charset="-128"/>
              </a:rPr>
              <a:t>Retail banner average is also higher for Households with children (5.4) and households with $100K+ income. (5.5)</a:t>
            </a:r>
          </a:p>
          <a:p>
            <a:pPr defTabSz="636281" eaLnBrk="0" fontAlgn="base" hangingPunct="0">
              <a:lnSpc>
                <a:spcPct val="110000"/>
              </a:lnSpc>
              <a:spcBef>
                <a:spcPct val="0"/>
              </a:spcBef>
            </a:pPr>
            <a:endParaRPr lang="en-US" i="1" kern="0" dirty="0">
              <a:latin typeface="Calibri" panose="020F0502020204030204" pitchFamily="34" charset="0"/>
              <a:ea typeface="ＭＳ Ｐゴシック" charset="-128"/>
            </a:endParaRPr>
          </a:p>
          <a:p>
            <a:pPr defTabSz="636281" eaLnBrk="0" fontAlgn="base" hangingPunct="0">
              <a:lnSpc>
                <a:spcPct val="110000"/>
              </a:lnSpc>
              <a:spcBef>
                <a:spcPct val="0"/>
              </a:spcBef>
            </a:pPr>
            <a:r>
              <a:rPr lang="en-US" kern="0" dirty="0">
                <a:latin typeface="Calibri" panose="020F0502020204030204" pitchFamily="34" charset="0"/>
                <a:ea typeface="ＭＳ Ｐゴシック" charset="-128"/>
              </a:rPr>
              <a:t>Given that we view Millennials and Gen </a:t>
            </a:r>
            <a:r>
              <a:rPr lang="en-US" kern="0" dirty="0" err="1">
                <a:latin typeface="Calibri" panose="020F0502020204030204" pitchFamily="34" charset="0"/>
                <a:ea typeface="ＭＳ Ｐゴシック" charset="-128"/>
              </a:rPr>
              <a:t>Zer’s</a:t>
            </a:r>
            <a:r>
              <a:rPr lang="en-US" kern="0" dirty="0">
                <a:latin typeface="Calibri" panose="020F0502020204030204" pitchFamily="34" charset="0"/>
                <a:ea typeface="ＭＳ Ｐゴシック" charset="-128"/>
              </a:rPr>
              <a:t> as the portents to the future, it certainly looks like channel fragmentation will be with us for a while. </a:t>
            </a:r>
          </a:p>
          <a:p>
            <a:pPr defTabSz="666564">
              <a:defRPr/>
            </a:pPr>
            <a:endParaRPr lang="en-US" dirty="0"/>
          </a:p>
        </p:txBody>
      </p:sp>
      <p:sp>
        <p:nvSpPr>
          <p:cNvPr id="4" name="Slide Number Placeholder 3"/>
          <p:cNvSpPr>
            <a:spLocks noGrp="1"/>
          </p:cNvSpPr>
          <p:nvPr>
            <p:ph type="sldNum" sz="quarter" idx="10"/>
          </p:nvPr>
        </p:nvSpPr>
        <p:spPr/>
        <p:txBody>
          <a:bodyPr/>
          <a:lstStyle/>
          <a:p>
            <a:pPr defTabSz="666564">
              <a:defRPr/>
            </a:pPr>
            <a:fld id="{3A8D63E4-200E-C341-83DA-DFC4782F2A07}" type="slidenum">
              <a:rPr lang="en-US">
                <a:solidFill>
                  <a:prstClr val="black"/>
                </a:solidFill>
                <a:latin typeface="Calibri"/>
              </a:rPr>
              <a:pPr defTabSz="666564">
                <a:defRPr/>
              </a:pPr>
              <a:t>6</a:t>
            </a:fld>
            <a:endParaRPr lang="en-US" dirty="0">
              <a:solidFill>
                <a:prstClr val="black"/>
              </a:solidFill>
              <a:latin typeface="Calibri"/>
            </a:endParaRPr>
          </a:p>
        </p:txBody>
      </p:sp>
    </p:spTree>
    <p:extLst>
      <p:ext uri="{BB962C8B-B14F-4D97-AF65-F5344CB8AC3E}">
        <p14:creationId xmlns:p14="http://schemas.microsoft.com/office/powerpoint/2010/main" val="1419665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6563" y="711200"/>
            <a:ext cx="6318250" cy="3554413"/>
          </a:xfrm>
        </p:spPr>
      </p:sp>
      <p:sp>
        <p:nvSpPr>
          <p:cNvPr id="3" name="Notes Placeholder 2"/>
          <p:cNvSpPr>
            <a:spLocks noGrp="1"/>
          </p:cNvSpPr>
          <p:nvPr>
            <p:ph type="body" idx="1"/>
          </p:nvPr>
        </p:nvSpPr>
        <p:spPr>
          <a:xfrm>
            <a:off x="419436" y="4480004"/>
            <a:ext cx="6353303" cy="6726267"/>
          </a:xfrm>
        </p:spPr>
        <p:txBody>
          <a:bodyPr/>
          <a:lstStyle/>
          <a:p>
            <a:endParaRPr lang="en-US" sz="1600" dirty="0"/>
          </a:p>
        </p:txBody>
      </p:sp>
      <p:sp>
        <p:nvSpPr>
          <p:cNvPr id="4" name="Slide Number Placeholder 3"/>
          <p:cNvSpPr>
            <a:spLocks noGrp="1"/>
          </p:cNvSpPr>
          <p:nvPr>
            <p:ph type="sldNum" sz="quarter" idx="5"/>
          </p:nvPr>
        </p:nvSpPr>
        <p:spPr/>
        <p:txBody>
          <a:bodyPr/>
          <a:lstStyle/>
          <a:p>
            <a:pPr defTabSz="933237">
              <a:defRPr/>
            </a:pPr>
            <a:fld id="{60080103-E8A2-4A2D-AFB9-DD3ED7286DD8}" type="slidenum">
              <a:rPr lang="en-US">
                <a:solidFill>
                  <a:prstClr val="black"/>
                </a:solidFill>
                <a:latin typeface="Calibri"/>
              </a:rPr>
              <a:pPr defTabSz="933237">
                <a:defRPr/>
              </a:pPr>
              <a:t>7</a:t>
            </a:fld>
            <a:endParaRPr lang="en-US">
              <a:solidFill>
                <a:prstClr val="black"/>
              </a:solidFill>
              <a:latin typeface="Calibri"/>
            </a:endParaRPr>
          </a:p>
        </p:txBody>
      </p:sp>
    </p:spTree>
    <p:extLst>
      <p:ext uri="{BB962C8B-B14F-4D97-AF65-F5344CB8AC3E}">
        <p14:creationId xmlns:p14="http://schemas.microsoft.com/office/powerpoint/2010/main" val="157752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turn to their retailer for some help in sorting through and addressing these various values</a:t>
            </a:r>
          </a:p>
          <a:p>
            <a:r>
              <a:rPr lang="en-US" dirty="0"/>
              <a:t>And as this graph shows, for the most part consumers are satisfied with their primary store – indicated by a  stable 8.7 satisfaction rating. </a:t>
            </a:r>
          </a:p>
          <a:p>
            <a:endParaRPr lang="en-US" dirty="0"/>
          </a:p>
          <a:p>
            <a:r>
              <a:rPr lang="en-US" dirty="0"/>
              <a:t>That said I grew up in the Nadia </a:t>
            </a:r>
            <a:r>
              <a:rPr lang="en-US" dirty="0" err="1"/>
              <a:t>Commenici</a:t>
            </a:r>
            <a:r>
              <a:rPr lang="en-US" dirty="0"/>
              <a:t> era of </a:t>
            </a:r>
            <a:r>
              <a:rPr lang="en-US" dirty="0" err="1"/>
              <a:t>olypmic</a:t>
            </a:r>
            <a:r>
              <a:rPr lang="en-US" dirty="0"/>
              <a:t> performances, so I believe perfection is achievable and a score of 10 is possible…</a:t>
            </a:r>
          </a:p>
          <a:p>
            <a:r>
              <a:rPr lang="en-US" dirty="0"/>
              <a:t> So as we proceed, let’s bear that in mind – </a:t>
            </a:r>
          </a:p>
          <a:p>
            <a:r>
              <a:rPr lang="en-US" dirty="0"/>
              <a:t> looking at what it takes to maintain that 8.7  AND taking note of what it would take to gain those additional 1.3 points  to rate a 10. </a:t>
            </a:r>
          </a:p>
        </p:txBody>
      </p:sp>
      <p:sp>
        <p:nvSpPr>
          <p:cNvPr id="4" name="Slide Number Placeholder 3"/>
          <p:cNvSpPr>
            <a:spLocks noGrp="1"/>
          </p:cNvSpPr>
          <p:nvPr>
            <p:ph type="sldNum" sz="quarter" idx="5"/>
          </p:nvPr>
        </p:nvSpPr>
        <p:spPr/>
        <p:txBody>
          <a:bodyPr/>
          <a:lstStyle/>
          <a:p>
            <a:pPr defTabSz="666564">
              <a:defRPr/>
            </a:pPr>
            <a:fld id="{3A8D63E4-200E-C341-83DA-DFC4782F2A07}" type="slidenum">
              <a:rPr lang="en-US">
                <a:solidFill>
                  <a:prstClr val="black"/>
                </a:solidFill>
                <a:latin typeface="Calibri"/>
              </a:rPr>
              <a:pPr defTabSz="666564">
                <a:defRPr/>
              </a:pPr>
              <a:t>8</a:t>
            </a:fld>
            <a:endParaRPr lang="en-US" dirty="0">
              <a:solidFill>
                <a:prstClr val="black"/>
              </a:solidFill>
              <a:latin typeface="Calibri"/>
            </a:endParaRPr>
          </a:p>
        </p:txBody>
      </p:sp>
    </p:spTree>
    <p:extLst>
      <p:ext uri="{BB962C8B-B14F-4D97-AF65-F5344CB8AC3E}">
        <p14:creationId xmlns:p14="http://schemas.microsoft.com/office/powerpoint/2010/main" val="2144347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6563" y="711200"/>
            <a:ext cx="6318250" cy="3554413"/>
          </a:xfrm>
        </p:spPr>
      </p:sp>
      <p:sp>
        <p:nvSpPr>
          <p:cNvPr id="3" name="Notes Placeholder 2"/>
          <p:cNvSpPr>
            <a:spLocks noGrp="1"/>
          </p:cNvSpPr>
          <p:nvPr>
            <p:ph type="body" idx="1"/>
          </p:nvPr>
        </p:nvSpPr>
        <p:spPr>
          <a:xfrm>
            <a:off x="702310" y="4480004"/>
            <a:ext cx="5618480" cy="6160650"/>
          </a:xfrm>
        </p:spPr>
        <p:txBody>
          <a:bodyPr/>
          <a:lstStyle/>
          <a:p>
            <a:r>
              <a:rPr lang="en-US" sz="1600" dirty="0"/>
              <a:t>The two lines of data covered on this slide include </a:t>
            </a:r>
            <a:r>
              <a:rPr lang="en-US" sz="1600" b="1" dirty="0"/>
              <a:t>weekly trips </a:t>
            </a:r>
            <a:r>
              <a:rPr lang="en-US" sz="1600" dirty="0"/>
              <a:t>to the grocery store and </a:t>
            </a:r>
            <a:r>
              <a:rPr lang="en-US" sz="1600" b="1" dirty="0"/>
              <a:t>average spent on groceries per week</a:t>
            </a:r>
            <a:r>
              <a:rPr lang="en-US" sz="1600" dirty="0"/>
              <a:t>. </a:t>
            </a:r>
          </a:p>
          <a:p>
            <a:r>
              <a:rPr lang="en-US" sz="1600" dirty="0"/>
              <a:t> Trips are holding steady at the 1.6 trips per week level, however there are 2 observations I would add.  </a:t>
            </a:r>
          </a:p>
          <a:p>
            <a:r>
              <a:rPr lang="en-US" sz="1600" dirty="0"/>
              <a:t>	 1.  That number only registers the Primary shopper’s trips, when you add in the other shared shopping partner, the average household is visiting  food retail outlet(s) some 2.5 times a week.  	</a:t>
            </a:r>
          </a:p>
          <a:p>
            <a:r>
              <a:rPr lang="en-US" sz="1600" dirty="0"/>
              <a:t>	2. My second observation is that consumers who have online in their shopping repertoire still visit their brick and mortar outlet some </a:t>
            </a:r>
            <a:r>
              <a:rPr lang="en-US" sz="1600" u="sng" dirty="0"/>
              <a:t>1.7 </a:t>
            </a:r>
            <a:r>
              <a:rPr lang="en-US" sz="1600" dirty="0"/>
              <a:t>times a week.  Online may be cutting into  in-store basket size, but currently is not cutting into the number of trips to the store.  We’ll have more on that later when we get into online grocery shopping in detail.  </a:t>
            </a:r>
          </a:p>
          <a:p>
            <a:endParaRPr lang="en-US" sz="1600" dirty="0"/>
          </a:p>
          <a:p>
            <a:r>
              <a:rPr lang="en-US" sz="1600" dirty="0"/>
              <a:t> The spend line on the bottom of the slide reveals that we had a slight uptick  of $4.50 in the 2019 average household grocery spend, bringing the weekly average to $113.50.</a:t>
            </a:r>
          </a:p>
          <a:p>
            <a:endParaRPr lang="en-US" sz="1600" dirty="0"/>
          </a:p>
          <a:p>
            <a:r>
              <a:rPr lang="en-US" sz="1600" dirty="0"/>
              <a:t> By the way, the dark red line  on the Spend graph is data we get from the Bureau of Labor statistics,  offering their take on the weekly grocery spend.  The fact that their line and consumer’s </a:t>
            </a:r>
            <a:r>
              <a:rPr lang="en-US" sz="1600" dirty="0" err="1"/>
              <a:t>guessimate</a:t>
            </a:r>
            <a:r>
              <a:rPr lang="en-US" sz="1600" dirty="0"/>
              <a:t> line are parallel or on top of each other is a confirmation </a:t>
            </a:r>
            <a:r>
              <a:rPr lang="en-US" sz="1600" dirty="0" err="1"/>
              <a:t>othat</a:t>
            </a:r>
            <a:r>
              <a:rPr lang="en-US" sz="1600" dirty="0"/>
              <a:t> the consumers have a pretty reliable grasp on what they spend for groceries.    </a:t>
            </a:r>
          </a:p>
        </p:txBody>
      </p:sp>
      <p:sp>
        <p:nvSpPr>
          <p:cNvPr id="4" name="Slide Number Placeholder 3"/>
          <p:cNvSpPr>
            <a:spLocks noGrp="1"/>
          </p:cNvSpPr>
          <p:nvPr>
            <p:ph type="sldNum" sz="quarter" idx="10"/>
          </p:nvPr>
        </p:nvSpPr>
        <p:spPr/>
        <p:txBody>
          <a:bodyPr/>
          <a:lstStyle/>
          <a:p>
            <a:pPr defTabSz="933237">
              <a:defRPr/>
            </a:pPr>
            <a:fld id="{D4B152B2-11B0-4828-9F3D-EA858F8C9FAA}" type="slidenum">
              <a:rPr lang="en-US">
                <a:solidFill>
                  <a:srgbClr val="000000"/>
                </a:solidFill>
                <a:latin typeface="Calibri"/>
              </a:rPr>
              <a:pPr defTabSz="933237">
                <a:defRPr/>
              </a:pPr>
              <a:t>9</a:t>
            </a:fld>
            <a:endParaRPr lang="en-US" dirty="0">
              <a:solidFill>
                <a:srgbClr val="000000"/>
              </a:solidFill>
              <a:latin typeface="Calibri"/>
            </a:endParaRPr>
          </a:p>
        </p:txBody>
      </p:sp>
    </p:spTree>
    <p:extLst>
      <p:ext uri="{BB962C8B-B14F-4D97-AF65-F5344CB8AC3E}">
        <p14:creationId xmlns:p14="http://schemas.microsoft.com/office/powerpoint/2010/main" val="2854459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fmi.org/"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FDFC8-AE1D-4133-8FA9-7AFF5550B6DB}"/>
              </a:ext>
            </a:extLst>
          </p:cNvPr>
          <p:cNvSpPr>
            <a:spLocks noGrp="1"/>
          </p:cNvSpPr>
          <p:nvPr>
            <p:ph type="title" hasCustomPrompt="1"/>
          </p:nvPr>
        </p:nvSpPr>
        <p:spPr>
          <a:xfrm>
            <a:off x="2120202" y="2200730"/>
            <a:ext cx="4943789" cy="2683519"/>
          </a:xfrm>
        </p:spPr>
        <p:txBody>
          <a:bodyPr/>
          <a:lstStyle>
            <a:lvl1pPr>
              <a:defRPr cap="all" baseline="0">
                <a:solidFill>
                  <a:schemeClr val="accent3"/>
                </a:solidFill>
              </a:defRPr>
            </a:lvl1pPr>
          </a:lstStyle>
          <a:p>
            <a:r>
              <a:rPr lang="en-US" dirty="0"/>
              <a:t>Title</a:t>
            </a:r>
          </a:p>
        </p:txBody>
      </p:sp>
      <p:pic>
        <p:nvPicPr>
          <p:cNvPr id="6" name="Picture 5" descr="A close up of a map&#10;&#10;Description automatically generated">
            <a:extLst>
              <a:ext uri="{FF2B5EF4-FFF2-40B4-BE49-F238E27FC236}">
                <a16:creationId xmlns:a16="http://schemas.microsoft.com/office/drawing/2014/main" id="{E3331987-F7F1-409E-83D9-0C68915282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4827" t="22835" r="9656" b="6513"/>
          <a:stretch/>
        </p:blipFill>
        <p:spPr>
          <a:xfrm>
            <a:off x="7277432" y="1616282"/>
            <a:ext cx="4330262" cy="4845270"/>
          </a:xfrm>
          <a:prstGeom prst="rect">
            <a:avLst/>
          </a:prstGeom>
        </p:spPr>
      </p:pic>
      <p:pic>
        <p:nvPicPr>
          <p:cNvPr id="7" name="Picture 6" descr="A close up of a map&#10;&#10;Description automatically generated">
            <a:extLst>
              <a:ext uri="{FF2B5EF4-FFF2-40B4-BE49-F238E27FC236}">
                <a16:creationId xmlns:a16="http://schemas.microsoft.com/office/drawing/2014/main" id="{0347CF74-52BC-42BF-8755-A653105916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5172" b="68123"/>
          <a:stretch/>
        </p:blipFill>
        <p:spPr>
          <a:xfrm>
            <a:off x="0" y="251"/>
            <a:ext cx="6684579" cy="2186152"/>
          </a:xfrm>
          <a:prstGeom prst="rect">
            <a:avLst/>
          </a:prstGeom>
        </p:spPr>
      </p:pic>
      <p:sp>
        <p:nvSpPr>
          <p:cNvPr id="9" name="Text Placeholder 8">
            <a:extLst>
              <a:ext uri="{FF2B5EF4-FFF2-40B4-BE49-F238E27FC236}">
                <a16:creationId xmlns:a16="http://schemas.microsoft.com/office/drawing/2014/main" id="{F688E392-CC29-4232-AEA4-E6D96A81C74B}"/>
              </a:ext>
            </a:extLst>
          </p:cNvPr>
          <p:cNvSpPr>
            <a:spLocks noGrp="1"/>
          </p:cNvSpPr>
          <p:nvPr>
            <p:ph type="body" sz="quarter" idx="10" hasCustomPrompt="1"/>
          </p:nvPr>
        </p:nvSpPr>
        <p:spPr>
          <a:xfrm>
            <a:off x="2120900" y="5103813"/>
            <a:ext cx="4943475" cy="1357312"/>
          </a:xfrm>
        </p:spPr>
        <p:txBody>
          <a:bodyPr/>
          <a:lstStyle>
            <a:lvl1pPr marL="0" indent="0">
              <a:buNone/>
              <a:defRPr cap="all" baseline="0">
                <a:solidFill>
                  <a:schemeClr val="accent3"/>
                </a:solidFill>
              </a:defRPr>
            </a:lvl1pPr>
          </a:lstStyle>
          <a:p>
            <a:pPr lvl="0"/>
            <a:r>
              <a:rPr lang="en-US" dirty="0"/>
              <a:t>Location</a:t>
            </a:r>
          </a:p>
          <a:p>
            <a:pPr lvl="0"/>
            <a:r>
              <a:rPr lang="en-US" dirty="0"/>
              <a:t>Date</a:t>
            </a:r>
          </a:p>
        </p:txBody>
      </p:sp>
    </p:spTree>
    <p:extLst>
      <p:ext uri="{BB962C8B-B14F-4D97-AF65-F5344CB8AC3E}">
        <p14:creationId xmlns:p14="http://schemas.microsoft.com/office/powerpoint/2010/main" val="407888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ght 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BFD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dirty="0"/>
              <a:t>Title</a:t>
            </a:r>
          </a:p>
        </p:txBody>
      </p:sp>
    </p:spTree>
    <p:extLst>
      <p:ext uri="{BB962C8B-B14F-4D97-AF65-F5344CB8AC3E}">
        <p14:creationId xmlns:p14="http://schemas.microsoft.com/office/powerpoint/2010/main" val="2244928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ght Background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BFD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a:solidFill>
            <a:srgbClr val="BFDD7D"/>
          </a:solidFill>
        </p:spPr>
      </p:pic>
    </p:spTree>
    <p:extLst>
      <p:ext uri="{BB962C8B-B14F-4D97-AF65-F5344CB8AC3E}">
        <p14:creationId xmlns:p14="http://schemas.microsoft.com/office/powerpoint/2010/main" val="2830508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5329" y="1215851"/>
            <a:ext cx="10642121" cy="4873799"/>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a:solidFill>
                  <a:schemeClr val="tx2"/>
                </a:solidFill>
                <a:hlinkClick r:id="rId2">
                  <a:extLst>
                    <a:ext uri="{A12FA001-AC4F-418D-AE19-62706E023703}">
                      <ahyp:hlinkClr xmlns:ahyp="http://schemas.microsoft.com/office/drawing/2018/hyperlinkcolor" val="tx"/>
                    </a:ext>
                  </a:extLst>
                </a:hlinkClick>
              </a:rPr>
              <a:t>www.fmi.org</a:t>
            </a:r>
            <a:r>
              <a:rPr lang="en-US" sz="1000">
                <a:solidFill>
                  <a:schemeClr val="tx2"/>
                </a:solidFill>
              </a:rPr>
              <a:t> </a:t>
            </a:r>
            <a:fld id="{A7579511-1CB4-4B0C-A772-FB76DCB53722}" type="slidenum">
              <a:rPr lang="en-US" sz="1000" smtClean="0">
                <a:solidFill>
                  <a:schemeClr val="tx2"/>
                </a:solidFill>
              </a:rPr>
              <a:t>‹#›</a:t>
            </a:fld>
            <a:endParaRPr lang="en-US" sz="100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a:t>Title</a:t>
            </a:r>
          </a:p>
        </p:txBody>
      </p:sp>
    </p:spTree>
    <p:extLst>
      <p:ext uri="{BB962C8B-B14F-4D97-AF65-F5344CB8AC3E}">
        <p14:creationId xmlns:p14="http://schemas.microsoft.com/office/powerpoint/2010/main" val="253570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a:t>Title</a:t>
            </a:r>
          </a:p>
        </p:txBody>
      </p:sp>
      <p:sp>
        <p:nvSpPr>
          <p:cNvPr id="8" name="Rectangle 7">
            <a:extLst>
              <a:ext uri="{FF2B5EF4-FFF2-40B4-BE49-F238E27FC236}">
                <a16:creationId xmlns:a16="http://schemas.microsoft.com/office/drawing/2014/main" id="{C52A2C97-4C00-4FF0-B692-14C0636F97C8}"/>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Content Placeholder 3">
            <a:extLst>
              <a:ext uri="{FF2B5EF4-FFF2-40B4-BE49-F238E27FC236}">
                <a16:creationId xmlns:a16="http://schemas.microsoft.com/office/drawing/2014/main" id="{BCB1A422-3E9A-476C-8ECC-2FB0B5272396}"/>
              </a:ext>
            </a:extLst>
          </p:cNvPr>
          <p:cNvSpPr>
            <a:spLocks noGrp="1"/>
          </p:cNvSpPr>
          <p:nvPr>
            <p:ph sz="half" idx="2"/>
          </p:nvPr>
        </p:nvSpPr>
        <p:spPr>
          <a:xfrm>
            <a:off x="705330" y="1168491"/>
            <a:ext cx="5781735" cy="5011648"/>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842D769-FC7E-4F6E-B8EB-52F34B87D732}"/>
              </a:ext>
            </a:extLst>
          </p:cNvPr>
          <p:cNvSpPr>
            <a:spLocks noGrp="1"/>
          </p:cNvSpPr>
          <p:nvPr>
            <p:ph type="pic" sz="quarter" idx="13"/>
          </p:nvPr>
        </p:nvSpPr>
        <p:spPr>
          <a:xfrm>
            <a:off x="6474885" y="1168402"/>
            <a:ext cx="5143500" cy="5011737"/>
          </a:xfrm>
          <a:solidFill>
            <a:schemeClr val="bg2"/>
          </a:solidFill>
        </p:spPr>
        <p:txBody>
          <a:bodyPr/>
          <a:lstStyle/>
          <a:p>
            <a:r>
              <a:rPr lang="en-US"/>
              <a:t>Click icon to add picture</a:t>
            </a:r>
          </a:p>
        </p:txBody>
      </p:sp>
      <p:sp>
        <p:nvSpPr>
          <p:cNvPr id="11" name="TextBox 10">
            <a:extLst>
              <a:ext uri="{FF2B5EF4-FFF2-40B4-BE49-F238E27FC236}">
                <a16:creationId xmlns:a16="http://schemas.microsoft.com/office/drawing/2014/main" id="{DA17A2EE-B361-4CE3-A25F-1F9B7BC6A95E}"/>
              </a:ext>
            </a:extLst>
          </p:cNvPr>
          <p:cNvSpPr txBox="1"/>
          <p:nvPr userDrawn="1"/>
        </p:nvSpPr>
        <p:spPr>
          <a:xfrm>
            <a:off x="10464799" y="6495528"/>
            <a:ext cx="1529248" cy="246221"/>
          </a:xfrm>
          <a:prstGeom prst="rect">
            <a:avLst/>
          </a:prstGeom>
          <a:noFill/>
        </p:spPr>
        <p:txBody>
          <a:bodyPr wrap="square" rtlCol="0">
            <a:spAutoFit/>
          </a:bodyPr>
          <a:lstStyle/>
          <a:p>
            <a:r>
              <a:rPr lang="en-US" sz="1000">
                <a:solidFill>
                  <a:schemeClr val="tx2"/>
                </a:solidFill>
                <a:hlinkClick r:id="rId2">
                  <a:extLst>
                    <a:ext uri="{A12FA001-AC4F-418D-AE19-62706E023703}">
                      <ahyp:hlinkClr xmlns:ahyp="http://schemas.microsoft.com/office/drawing/2018/hyperlinkcolor" val="tx"/>
                    </a:ext>
                  </a:extLst>
                </a:hlinkClick>
              </a:rPr>
              <a:t>www.fmi.org</a:t>
            </a:r>
            <a:r>
              <a:rPr lang="en-US" sz="1000">
                <a:solidFill>
                  <a:schemeClr val="tx2"/>
                </a:solidFill>
              </a:rPr>
              <a:t> </a:t>
            </a:r>
            <a:fld id="{A7579511-1CB4-4B0C-A772-FB76DCB53722}" type="slidenum">
              <a:rPr lang="en-US" sz="1000" smtClean="0">
                <a:solidFill>
                  <a:schemeClr val="tx2"/>
                </a:solidFill>
              </a:rPr>
              <a:t>‹#›</a:t>
            </a:fld>
            <a:endParaRPr lang="en-US" sz="1000">
              <a:solidFill>
                <a:schemeClr val="tx2"/>
              </a:solidFill>
            </a:endParaRPr>
          </a:p>
        </p:txBody>
      </p:sp>
      <p:pic>
        <p:nvPicPr>
          <p:cNvPr id="9" name="Content Placeholder 4" descr="A close up of a logo&#10;&#10;Description automatically generated">
            <a:extLst>
              <a:ext uri="{FF2B5EF4-FFF2-40B4-BE49-F238E27FC236}">
                <a16:creationId xmlns:a16="http://schemas.microsoft.com/office/drawing/2014/main" id="{F36A2D81-2DE7-43E7-8E6B-6D3F4A248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Tree>
    <p:extLst>
      <p:ext uri="{BB962C8B-B14F-4D97-AF65-F5344CB8AC3E}">
        <p14:creationId xmlns:p14="http://schemas.microsoft.com/office/powerpoint/2010/main" val="1873023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6_Blank">
    <p:spTree>
      <p:nvGrpSpPr>
        <p:cNvPr id="1" name=""/>
        <p:cNvGrpSpPr/>
        <p:nvPr/>
      </p:nvGrpSpPr>
      <p:grpSpPr>
        <a:xfrm>
          <a:off x="0" y="0"/>
          <a:ext cx="0" cy="0"/>
          <a:chOff x="0" y="0"/>
          <a:chExt cx="0" cy="0"/>
        </a:xfrm>
      </p:grpSpPr>
      <p:sp>
        <p:nvSpPr>
          <p:cNvPr id="74" name="Shape 74"/>
          <p:cNvSpPr/>
          <p:nvPr/>
        </p:nvSpPr>
        <p:spPr>
          <a:xfrm>
            <a:off x="0" y="1"/>
            <a:ext cx="12192000" cy="994383"/>
          </a:xfrm>
          <a:prstGeom prst="rect">
            <a:avLst/>
          </a:prstGeom>
          <a:solidFill>
            <a:schemeClr val="accent1">
              <a:lumMod val="75000"/>
            </a:schemeClr>
          </a:solidFill>
          <a:ln w="12700">
            <a:miter lim="400000"/>
          </a:ln>
        </p:spPr>
        <p:txBody>
          <a:bodyPr lIns="60959" rIns="60959" anchor="ctr"/>
          <a:lstStyle/>
          <a:p>
            <a:pPr algn="ctr">
              <a:defRPr>
                <a:solidFill>
                  <a:srgbClr val="FFFFFF"/>
                </a:solidFill>
              </a:defRPr>
            </a:pPr>
            <a:endParaRPr sz="2400"/>
          </a:p>
        </p:txBody>
      </p:sp>
      <p:sp>
        <p:nvSpPr>
          <p:cNvPr id="81" name="Shape 81"/>
          <p:cNvSpPr>
            <a:spLocks noGrp="1"/>
          </p:cNvSpPr>
          <p:nvPr>
            <p:ph type="body" sz="quarter" idx="1" hasCustomPrompt="1"/>
          </p:nvPr>
        </p:nvSpPr>
        <p:spPr>
          <a:xfrm>
            <a:off x="304801" y="118942"/>
            <a:ext cx="10321868" cy="840855"/>
          </a:xfrm>
          <a:prstGeom prst="rect">
            <a:avLst/>
          </a:prstGeom>
        </p:spPr>
        <p:txBody>
          <a:bodyPr anchor="ctr" anchorCtr="0">
            <a:normAutofit/>
          </a:bodyPr>
          <a:lstStyle>
            <a:lvl1pPr marL="0" indent="0">
              <a:spcBef>
                <a:spcPts val="533"/>
              </a:spcBef>
              <a:buNone/>
              <a:defRPr sz="3467" b="1">
                <a:solidFill>
                  <a:srgbClr val="FFFFFF"/>
                </a:solidFill>
                <a:latin typeface="Palatino Linotype" panose="02040502050505030304" pitchFamily="18" charset="0"/>
              </a:defRPr>
            </a:lvl1pPr>
            <a:lvl2pPr marL="605008" indent="0">
              <a:spcBef>
                <a:spcPts val="533"/>
              </a:spcBef>
              <a:buNone/>
              <a:defRPr sz="3467" b="1">
                <a:solidFill>
                  <a:srgbClr val="FFFFFF"/>
                </a:solidFill>
                <a:latin typeface="Palatino Linotype" panose="02040502050505030304" pitchFamily="18" charset="0"/>
              </a:defRPr>
            </a:lvl2pPr>
            <a:lvl3pPr marL="1701063" indent="-491232">
              <a:spcBef>
                <a:spcPts val="533"/>
              </a:spcBef>
              <a:defRPr sz="3467">
                <a:solidFill>
                  <a:srgbClr val="FFFFFF"/>
                </a:solidFill>
              </a:defRPr>
            </a:lvl3pPr>
            <a:lvl4pPr marL="2306085" indent="-491232">
              <a:spcBef>
                <a:spcPts val="533"/>
              </a:spcBef>
              <a:defRPr sz="3467">
                <a:solidFill>
                  <a:srgbClr val="FFFFFF"/>
                </a:solidFill>
              </a:defRPr>
            </a:lvl4pPr>
            <a:lvl5pPr marL="2910849" indent="-491230">
              <a:spcBef>
                <a:spcPts val="533"/>
              </a:spcBef>
              <a:defRPr sz="3467">
                <a:solidFill>
                  <a:srgbClr val="FFFFFF"/>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Shape 81">
            <a:extLst>
              <a:ext uri="{FF2B5EF4-FFF2-40B4-BE49-F238E27FC236}">
                <a16:creationId xmlns:a16="http://schemas.microsoft.com/office/drawing/2014/main" id="{C57D65A1-58E3-42B9-9EB9-8EBCEAAB8C5F}"/>
              </a:ext>
            </a:extLst>
          </p:cNvPr>
          <p:cNvSpPr>
            <a:spLocks noGrp="1"/>
          </p:cNvSpPr>
          <p:nvPr>
            <p:ph type="body" sz="quarter" idx="14" hasCustomPrompt="1"/>
          </p:nvPr>
        </p:nvSpPr>
        <p:spPr>
          <a:xfrm>
            <a:off x="9411" y="994384"/>
            <a:ext cx="12182589" cy="761973"/>
          </a:xfrm>
          <a:prstGeom prst="rect">
            <a:avLst/>
          </a:prstGeom>
          <a:solidFill>
            <a:schemeClr val="accent1">
              <a:lumMod val="40000"/>
              <a:lumOff val="60000"/>
            </a:schemeClr>
          </a:solidFill>
          <a:ln>
            <a:noFill/>
          </a:ln>
        </p:spPr>
        <p:txBody>
          <a:bodyPr anchor="ctr" anchorCtr="0">
            <a:normAutofit/>
          </a:bodyPr>
          <a:lstStyle>
            <a:lvl1pPr marL="0" indent="0" algn="ctr">
              <a:spcBef>
                <a:spcPts val="533"/>
              </a:spcBef>
              <a:buNone/>
              <a:defRPr sz="3467">
                <a:solidFill>
                  <a:schemeClr val="accent1">
                    <a:lumMod val="50000"/>
                  </a:schemeClr>
                </a:solidFill>
              </a:defRPr>
            </a:lvl1pPr>
            <a:lvl2pPr marL="605008" indent="0">
              <a:spcBef>
                <a:spcPts val="533"/>
              </a:spcBef>
              <a:buNone/>
              <a:defRPr sz="3467">
                <a:solidFill>
                  <a:srgbClr val="FFFFFF"/>
                </a:solidFill>
              </a:defRPr>
            </a:lvl2pPr>
            <a:lvl3pPr marL="1701063" indent="-491232">
              <a:spcBef>
                <a:spcPts val="533"/>
              </a:spcBef>
              <a:defRPr sz="3467">
                <a:solidFill>
                  <a:srgbClr val="FFFFFF"/>
                </a:solidFill>
              </a:defRPr>
            </a:lvl3pPr>
            <a:lvl4pPr marL="2306085" indent="-491232">
              <a:spcBef>
                <a:spcPts val="533"/>
              </a:spcBef>
              <a:defRPr sz="3467">
                <a:solidFill>
                  <a:srgbClr val="FFFFFF"/>
                </a:solidFill>
              </a:defRPr>
            </a:lvl4pPr>
            <a:lvl5pPr marL="2910849" indent="-491230">
              <a:spcBef>
                <a:spcPts val="533"/>
              </a:spcBef>
              <a:defRPr sz="3467">
                <a:solidFill>
                  <a:srgbClr val="FFFFFF"/>
                </a:solidFill>
              </a:defRPr>
            </a:lvl5pPr>
          </a:lstStyle>
          <a:p>
            <a:r>
              <a:rPr dirty="0"/>
              <a:t>Body Level One</a:t>
            </a:r>
          </a:p>
        </p:txBody>
      </p:sp>
      <p:sp>
        <p:nvSpPr>
          <p:cNvPr id="6" name="Flowchart: Manual Input 1">
            <a:extLst>
              <a:ext uri="{FF2B5EF4-FFF2-40B4-BE49-F238E27FC236}">
                <a16:creationId xmlns:a16="http://schemas.microsoft.com/office/drawing/2014/main" id="{195B4543-D271-402E-97FD-8AF4BE6EA464}"/>
              </a:ext>
            </a:extLst>
          </p:cNvPr>
          <p:cNvSpPr/>
          <p:nvPr userDrawn="1"/>
        </p:nvSpPr>
        <p:spPr>
          <a:xfrm rot="16200000">
            <a:off x="11214911" y="17295"/>
            <a:ext cx="994381" cy="959797"/>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4617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4617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4617"/>
                </a:moveTo>
                <a:lnTo>
                  <a:pt x="10000" y="0"/>
                </a:lnTo>
                <a:lnTo>
                  <a:pt x="10000" y="10000"/>
                </a:lnTo>
                <a:lnTo>
                  <a:pt x="0" y="10000"/>
                </a:lnTo>
                <a:lnTo>
                  <a:pt x="0" y="4617"/>
                </a:lnTo>
                <a:close/>
              </a:path>
            </a:pathLst>
          </a:custGeom>
          <a:gradFill>
            <a:gsLst>
              <a:gs pos="0">
                <a:srgbClr val="6E9ABB"/>
              </a:gs>
              <a:gs pos="67000">
                <a:srgbClr val="7A70B8"/>
              </a:gs>
              <a:gs pos="100000">
                <a:schemeClr val="accent6">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2717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Center">
    <p:bg>
      <p:bgPr>
        <a:solidFill>
          <a:srgbClr val="A0CC3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85590" y="1612902"/>
            <a:ext cx="8420819" cy="3406773"/>
          </a:xfrm>
          <a:noFill/>
        </p:spPr>
        <p:txBody>
          <a:bodyPr>
            <a:normAutofit/>
          </a:bodyPr>
          <a:lstStyle>
            <a:lvl1pPr algn="ctr">
              <a:defRPr sz="4000">
                <a:solidFill>
                  <a:schemeClr val="bg1"/>
                </a:solidFill>
              </a:defRPr>
            </a:lvl1pPr>
          </a:lstStyle>
          <a:p>
            <a:r>
              <a:rPr lang="en-US" dirty="0"/>
              <a:t>Quote or emphasis</a:t>
            </a:r>
          </a:p>
        </p:txBody>
      </p:sp>
      <p:sp>
        <p:nvSpPr>
          <p:cNvPr id="10" name="TextBox 9">
            <a:extLst>
              <a:ext uri="{FF2B5EF4-FFF2-40B4-BE49-F238E27FC236}">
                <a16:creationId xmlns:a16="http://schemas.microsoft.com/office/drawing/2014/main" id="{2D622916-CCB5-4C40-9938-F959EDF5F20E}"/>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bg1"/>
                </a:solidFill>
                <a:hlinkClick r:id="rId2">
                  <a:extLst>
                    <a:ext uri="{A12FA001-AC4F-418D-AE19-62706E023703}">
                      <ahyp:hlinkClr xmlns:ahyp="http://schemas.microsoft.com/office/drawing/2018/hyperlinkcolor" val="tx"/>
                    </a:ext>
                  </a:extLst>
                </a:hlinkClick>
              </a:rPr>
              <a:t>www.fmi.org</a:t>
            </a:r>
            <a:r>
              <a:rPr lang="en-US" sz="1000" dirty="0">
                <a:solidFill>
                  <a:schemeClr val="bg1"/>
                </a:solidFill>
              </a:rPr>
              <a:t> </a:t>
            </a:r>
            <a:fld id="{A7579511-1CB4-4B0C-A772-FB76DCB53722}" type="slidenum">
              <a:rPr lang="en-US" sz="1000" smtClean="0">
                <a:solidFill>
                  <a:schemeClr val="bg1"/>
                </a:solidFill>
              </a:rPr>
              <a:t>‹#›</a:t>
            </a:fld>
            <a:endParaRPr lang="en-US" sz="1000" dirty="0">
              <a:solidFill>
                <a:schemeClr val="bg1"/>
              </a:solidFill>
            </a:endParaRPr>
          </a:p>
        </p:txBody>
      </p:sp>
      <p:pic>
        <p:nvPicPr>
          <p:cNvPr id="5" name="Content Placeholder 4" descr="A close up of a logo&#10;&#10;Description automatically generated">
            <a:extLst>
              <a:ext uri="{FF2B5EF4-FFF2-40B4-BE49-F238E27FC236}">
                <a16:creationId xmlns:a16="http://schemas.microsoft.com/office/drawing/2014/main" id="{439D42E0-7E78-444D-96B5-8676FA96810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0000" r="4914" b="88659"/>
          <a:stretch/>
        </p:blipFill>
        <p:spPr>
          <a:xfrm>
            <a:off x="10972800" y="0"/>
            <a:ext cx="620110" cy="777766"/>
          </a:xfrm>
          <a:prstGeom prst="rect">
            <a:avLst/>
          </a:prstGeom>
        </p:spPr>
      </p:pic>
    </p:spTree>
    <p:extLst>
      <p:ext uri="{BB962C8B-B14F-4D97-AF65-F5344CB8AC3E}">
        <p14:creationId xmlns:p14="http://schemas.microsoft.com/office/powerpoint/2010/main" val="560793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5329" y="1215851"/>
            <a:ext cx="10642121" cy="4873799"/>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dirty="0"/>
              <a:t>Title</a:t>
            </a:r>
          </a:p>
        </p:txBody>
      </p:sp>
    </p:spTree>
    <p:extLst>
      <p:ext uri="{BB962C8B-B14F-4D97-AF65-F5344CB8AC3E}">
        <p14:creationId xmlns:p14="http://schemas.microsoft.com/office/powerpoint/2010/main" val="2101616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dirty="0"/>
              <a:t>Title</a:t>
            </a:r>
          </a:p>
        </p:txBody>
      </p:sp>
    </p:spTree>
    <p:extLst>
      <p:ext uri="{BB962C8B-B14F-4D97-AF65-F5344CB8AC3E}">
        <p14:creationId xmlns:p14="http://schemas.microsoft.com/office/powerpoint/2010/main" val="382323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ground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Tree>
    <p:extLst>
      <p:ext uri="{BB962C8B-B14F-4D97-AF65-F5344CB8AC3E}">
        <p14:creationId xmlns:p14="http://schemas.microsoft.com/office/powerpoint/2010/main" val="1270970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enter 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108738" y="3429000"/>
            <a:ext cx="7974522" cy="2190510"/>
          </a:xfrm>
        </p:spPr>
        <p:txBody>
          <a:bodyPr anchor="ctr" anchorCtr="0">
            <a:normAutofit/>
          </a:bodyPr>
          <a:lstStyle>
            <a:lvl1pPr marL="0" indent="0" algn="ctr">
              <a:buNone/>
              <a:defRPr sz="32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2896810" y="1663400"/>
            <a:ext cx="6398379" cy="1321339"/>
          </a:xfrm>
        </p:spPr>
        <p:txBody>
          <a:bodyPr anchor="ctr" anchorCtr="0"/>
          <a:lstStyle>
            <a:lvl1pPr algn="ctr">
              <a:defRPr sz="4000">
                <a:solidFill>
                  <a:schemeClr val="accent3"/>
                </a:solidFill>
              </a:defRPr>
            </a:lvl1pPr>
          </a:lstStyle>
          <a:p>
            <a:r>
              <a:rPr lang="en-US" dirty="0"/>
              <a:t>Title</a:t>
            </a:r>
          </a:p>
        </p:txBody>
      </p:sp>
    </p:spTree>
    <p:extLst>
      <p:ext uri="{BB962C8B-B14F-4D97-AF65-F5344CB8AC3E}">
        <p14:creationId xmlns:p14="http://schemas.microsoft.com/office/powerpoint/2010/main" val="3099564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enter Introducti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108738" y="5296619"/>
            <a:ext cx="7682243" cy="926740"/>
          </a:xfrm>
        </p:spPr>
        <p:txBody>
          <a:bodyPr anchor="ctr" anchorCtr="0">
            <a:normAutofit/>
          </a:bodyPr>
          <a:lstStyle>
            <a:lvl1pPr marL="0" indent="0" algn="ctr">
              <a:buNone/>
              <a:defRPr sz="32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A0CC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2750670" y="4408098"/>
            <a:ext cx="6398379" cy="690113"/>
          </a:xfrm>
        </p:spPr>
        <p:txBody>
          <a:bodyPr anchor="ctr" anchorCtr="0"/>
          <a:lstStyle>
            <a:lvl1pPr algn="ctr">
              <a:defRPr sz="4000">
                <a:solidFill>
                  <a:schemeClr val="accent3"/>
                </a:solidFill>
              </a:defRPr>
            </a:lvl1pPr>
          </a:lstStyle>
          <a:p>
            <a:r>
              <a:rPr lang="en-US" dirty="0"/>
              <a:t>Title</a:t>
            </a:r>
          </a:p>
        </p:txBody>
      </p:sp>
      <p:sp>
        <p:nvSpPr>
          <p:cNvPr id="4" name="Picture Placeholder 3">
            <a:extLst>
              <a:ext uri="{FF2B5EF4-FFF2-40B4-BE49-F238E27FC236}">
                <a16:creationId xmlns:a16="http://schemas.microsoft.com/office/drawing/2014/main" id="{32868537-D957-4F15-87EB-DAA689E75396}"/>
              </a:ext>
            </a:extLst>
          </p:cNvPr>
          <p:cNvSpPr>
            <a:spLocks noGrp="1"/>
          </p:cNvSpPr>
          <p:nvPr>
            <p:ph type="pic" sz="quarter" idx="10"/>
          </p:nvPr>
        </p:nvSpPr>
        <p:spPr>
          <a:xfrm>
            <a:off x="4116297" y="897147"/>
            <a:ext cx="3667125" cy="3295441"/>
          </a:xfrm>
          <a:solidFill>
            <a:schemeClr val="bg2"/>
          </a:solidFill>
        </p:spPr>
        <p:txBody>
          <a:bodyPr/>
          <a:lstStyle/>
          <a:p>
            <a:endParaRPr lang="en-US"/>
          </a:p>
        </p:txBody>
      </p:sp>
    </p:spTree>
    <p:extLst>
      <p:ext uri="{BB962C8B-B14F-4D97-AF65-F5344CB8AC3E}">
        <p14:creationId xmlns:p14="http://schemas.microsoft.com/office/powerpoint/2010/main" val="1416742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1843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ght Title Conten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05329" y="1215851"/>
            <a:ext cx="10642121" cy="4873799"/>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Rectangle 7">
            <a:extLst>
              <a:ext uri="{FF2B5EF4-FFF2-40B4-BE49-F238E27FC236}">
                <a16:creationId xmlns:a16="http://schemas.microsoft.com/office/drawing/2014/main" id="{BF0B13B8-3763-4DF5-A24E-A0CA5AB1E44C}"/>
              </a:ext>
            </a:extLst>
          </p:cNvPr>
          <p:cNvSpPr/>
          <p:nvPr userDrawn="1"/>
        </p:nvSpPr>
        <p:spPr>
          <a:xfrm>
            <a:off x="1" y="0"/>
            <a:ext cx="235284" cy="6858000"/>
          </a:xfrm>
          <a:prstGeom prst="rect">
            <a:avLst/>
          </a:prstGeom>
          <a:solidFill>
            <a:srgbClr val="BFD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ADD51232-54F7-4F1A-8E82-97DAFECE86C6}"/>
              </a:ext>
            </a:extLst>
          </p:cNvPr>
          <p:cNvSpPr txBox="1"/>
          <p:nvPr userDrawn="1"/>
        </p:nvSpPr>
        <p:spPr>
          <a:xfrm>
            <a:off x="10464799" y="6495528"/>
            <a:ext cx="1529248" cy="246221"/>
          </a:xfrm>
          <a:prstGeom prst="rect">
            <a:avLst/>
          </a:prstGeom>
          <a:noFill/>
        </p:spPr>
        <p:txBody>
          <a:bodyPr wrap="square" rtlCol="0">
            <a:spAutoFit/>
          </a:bodyPr>
          <a:lstStyle/>
          <a:p>
            <a:r>
              <a:rPr lang="en-US" sz="1000" dirty="0">
                <a:solidFill>
                  <a:schemeClr val="tx2"/>
                </a:solidFill>
                <a:hlinkClick r:id="rId2">
                  <a:extLst>
                    <a:ext uri="{A12FA001-AC4F-418D-AE19-62706E023703}">
                      <ahyp:hlinkClr xmlns:ahyp="http://schemas.microsoft.com/office/drawing/2018/hyperlinkcolor" val="tx"/>
                    </a:ext>
                  </a:extLst>
                </a:hlinkClick>
              </a:rPr>
              <a:t>www.fmi.org</a:t>
            </a:r>
            <a:r>
              <a:rPr lang="en-US" sz="1000" dirty="0">
                <a:solidFill>
                  <a:schemeClr val="tx2"/>
                </a:solidFill>
              </a:rPr>
              <a:t> </a:t>
            </a:r>
            <a:fld id="{A7579511-1CB4-4B0C-A772-FB76DCB53722}" type="slidenum">
              <a:rPr lang="en-US" sz="1000" smtClean="0">
                <a:solidFill>
                  <a:schemeClr val="tx2"/>
                </a:solidFill>
              </a:rPr>
              <a:t>‹#›</a:t>
            </a:fld>
            <a:endParaRPr lang="en-US" sz="1000" dirty="0">
              <a:solidFill>
                <a:schemeClr val="tx2"/>
              </a:solidFill>
            </a:endParaRPr>
          </a:p>
        </p:txBody>
      </p:sp>
      <p:pic>
        <p:nvPicPr>
          <p:cNvPr id="10" name="Content Placeholder 4" descr="A close up of a logo&#10;&#10;Description automatically generated">
            <a:extLst>
              <a:ext uri="{FF2B5EF4-FFF2-40B4-BE49-F238E27FC236}">
                <a16:creationId xmlns:a16="http://schemas.microsoft.com/office/drawing/2014/main" id="{ED5D28ED-57A9-4260-833E-06B5501CE2B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9741" r="4710" b="88506"/>
          <a:stretch/>
        </p:blipFill>
        <p:spPr>
          <a:xfrm>
            <a:off x="10941269" y="0"/>
            <a:ext cx="676574" cy="788276"/>
          </a:xfrm>
          <a:prstGeom prst="rect">
            <a:avLst/>
          </a:prstGeom>
        </p:spPr>
      </p:pic>
      <p:sp>
        <p:nvSpPr>
          <p:cNvPr id="11" name="Title 1">
            <a:extLst>
              <a:ext uri="{FF2B5EF4-FFF2-40B4-BE49-F238E27FC236}">
                <a16:creationId xmlns:a16="http://schemas.microsoft.com/office/drawing/2014/main" id="{92CF7566-959E-4524-B0FC-B14839C9F4EC}"/>
              </a:ext>
            </a:extLst>
          </p:cNvPr>
          <p:cNvSpPr>
            <a:spLocks noGrp="1"/>
          </p:cNvSpPr>
          <p:nvPr>
            <p:ph type="title" hasCustomPrompt="1"/>
          </p:nvPr>
        </p:nvSpPr>
        <p:spPr>
          <a:xfrm>
            <a:off x="705329" y="136525"/>
            <a:ext cx="10299555" cy="672861"/>
          </a:xfrm>
        </p:spPr>
        <p:txBody>
          <a:bodyPr anchor="b"/>
          <a:lstStyle>
            <a:lvl1pPr>
              <a:defRPr sz="4000">
                <a:solidFill>
                  <a:schemeClr val="accent3"/>
                </a:solidFill>
              </a:defRPr>
            </a:lvl1pPr>
          </a:lstStyle>
          <a:p>
            <a:r>
              <a:rPr lang="en-US" dirty="0"/>
              <a:t>Title</a:t>
            </a:r>
          </a:p>
        </p:txBody>
      </p:sp>
    </p:spTree>
    <p:extLst>
      <p:ext uri="{BB962C8B-B14F-4D97-AF65-F5344CB8AC3E}">
        <p14:creationId xmlns:p14="http://schemas.microsoft.com/office/powerpoint/2010/main" val="389823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F990A-6C65-4946-B8AE-FA506C801115}" type="datetimeFigureOut">
              <a:rPr lang="en-US" smtClean="0"/>
              <a:t>2/19/2020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C20F09-789B-4B32-8C11-61793874014B}" type="slidenum">
              <a:rPr lang="en-US" smtClean="0"/>
              <a:t>‹#›</a:t>
            </a:fld>
            <a:endParaRPr lang="en-US"/>
          </a:p>
        </p:txBody>
      </p:sp>
    </p:spTree>
    <p:extLst>
      <p:ext uri="{BB962C8B-B14F-4D97-AF65-F5344CB8AC3E}">
        <p14:creationId xmlns:p14="http://schemas.microsoft.com/office/powerpoint/2010/main" val="2222544511"/>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63" r:id="rId3"/>
    <p:sldLayoutId id="2147483667" r:id="rId4"/>
    <p:sldLayoutId id="2147483668" r:id="rId5"/>
    <p:sldLayoutId id="2147483669" r:id="rId6"/>
    <p:sldLayoutId id="2147483670" r:id="rId7"/>
    <p:sldLayoutId id="2147483675" r:id="rId8"/>
    <p:sldLayoutId id="2147483671" r:id="rId9"/>
    <p:sldLayoutId id="2147483672" r:id="rId10"/>
    <p:sldLayoutId id="2147483673" r:id="rId11"/>
    <p:sldLayoutId id="2147483676" r:id="rId12"/>
    <p:sldLayoutId id="2147483677" r:id="rId13"/>
    <p:sldLayoutId id="214748367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harig@fmi.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1.jpeg"/><Relationship Id="rId7" Type="http://schemas.openxmlformats.org/officeDocument/2006/relationships/image" Target="../media/image32.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33.svg"/></Relationships>
</file>

<file path=ppt/slides/_rels/slide1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5.tif"/><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em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2E35C65-04C2-4278-8859-A4718D2758EB}"/>
              </a:ext>
            </a:extLst>
          </p:cNvPr>
          <p:cNvSpPr>
            <a:spLocks noGrp="1"/>
          </p:cNvSpPr>
          <p:nvPr>
            <p:ph type="title"/>
          </p:nvPr>
        </p:nvSpPr>
        <p:spPr>
          <a:xfrm>
            <a:off x="1409422" y="2263907"/>
            <a:ext cx="6191591" cy="701731"/>
          </a:xfrm>
          <a:prstGeom prst="rect">
            <a:avLst/>
          </a:prstGeom>
        </p:spPr>
        <p:txBody>
          <a:bodyPr wrap="square">
            <a:spAutoFit/>
          </a:bodyPr>
          <a:lstStyle/>
          <a:p>
            <a:pPr algn="ctr"/>
            <a:r>
              <a:rPr lang="en-US" sz="3200" b="1" dirty="0">
                <a:solidFill>
                  <a:srgbClr val="000000"/>
                </a:solidFill>
                <a:latin typeface="+mn-lt"/>
                <a:ea typeface="Gadugi" panose="020B0502040204020203" pitchFamily="34" charset="0"/>
              </a:rPr>
              <a:t>Trends in Grocery Retail</a:t>
            </a:r>
            <a:r>
              <a:rPr lang="en-US" b="1" dirty="0">
                <a:solidFill>
                  <a:srgbClr val="000000"/>
                </a:solidFill>
                <a:latin typeface="+mn-lt"/>
              </a:rPr>
              <a:t> </a:t>
            </a:r>
            <a:endParaRPr lang="en-US" b="1" dirty="0">
              <a:latin typeface="+mn-lt"/>
            </a:endParaRPr>
          </a:p>
        </p:txBody>
      </p:sp>
      <p:sp>
        <p:nvSpPr>
          <p:cNvPr id="3" name="Text Placeholder 2">
            <a:extLst>
              <a:ext uri="{FF2B5EF4-FFF2-40B4-BE49-F238E27FC236}">
                <a16:creationId xmlns:a16="http://schemas.microsoft.com/office/drawing/2014/main" id="{FDF8950F-EB9F-4A9C-AA31-FBFC7BF3635A}"/>
              </a:ext>
            </a:extLst>
          </p:cNvPr>
          <p:cNvSpPr>
            <a:spLocks noGrp="1"/>
          </p:cNvSpPr>
          <p:nvPr>
            <p:ph type="body" sz="quarter" idx="10"/>
          </p:nvPr>
        </p:nvSpPr>
        <p:spPr>
          <a:xfrm>
            <a:off x="1109609" y="3670762"/>
            <a:ext cx="6626832" cy="3058811"/>
          </a:xfrm>
        </p:spPr>
        <p:txBody>
          <a:bodyPr>
            <a:noAutofit/>
          </a:bodyPr>
          <a:lstStyle/>
          <a:p>
            <a:pPr algn="ctr"/>
            <a:r>
              <a:rPr lang="en-US" sz="2000" dirty="0"/>
              <a:t>Andrew Harig</a:t>
            </a:r>
          </a:p>
          <a:p>
            <a:pPr algn="ctr"/>
            <a:r>
              <a:rPr lang="en-US" sz="2000" dirty="0"/>
              <a:t>Vice President – Tax, Trade, Sustainability &amp; Policy Development</a:t>
            </a:r>
          </a:p>
          <a:p>
            <a:pPr algn="ctr"/>
            <a:r>
              <a:rPr lang="en-US" sz="2000" b="1" dirty="0"/>
              <a:t>FMI</a:t>
            </a:r>
          </a:p>
          <a:p>
            <a:pPr algn="ctr"/>
            <a:endParaRPr lang="en-US" sz="2000" dirty="0">
              <a:hlinkClick r:id="rId3"/>
            </a:endParaRPr>
          </a:p>
          <a:p>
            <a:pPr algn="ctr"/>
            <a:r>
              <a:rPr lang="en-US" sz="2000" dirty="0">
                <a:hlinkClick r:id="rId3"/>
              </a:rPr>
              <a:t>aharig@fmi.org</a:t>
            </a:r>
            <a:endParaRPr lang="en-US" sz="2000" dirty="0"/>
          </a:p>
          <a:p>
            <a:pPr algn="ctr"/>
            <a:r>
              <a:rPr lang="en-US" sz="2000" dirty="0"/>
              <a:t>202-220-0628</a:t>
            </a:r>
          </a:p>
        </p:txBody>
      </p:sp>
      <p:sp>
        <p:nvSpPr>
          <p:cNvPr id="6" name="Rectangle 5">
            <a:extLst>
              <a:ext uri="{FF2B5EF4-FFF2-40B4-BE49-F238E27FC236}">
                <a16:creationId xmlns:a16="http://schemas.microsoft.com/office/drawing/2014/main" id="{B09C22C9-0FDE-4C62-BC92-59D2495AB957}"/>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671633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737865" y="6356615"/>
            <a:ext cx="28442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072"/>
            <a:fld id="{8A8ADBB3-32E9-3D42-A7DD-D5C7EDA4845F}" type="slidenum">
              <a:rPr lang="en-US" smtClean="0"/>
              <a:pPr defTabSz="544072"/>
              <a:t>10</a:t>
            </a:fld>
            <a:endParaRPr lang="en-US" sz="2167" dirty="0">
              <a:solidFill>
                <a:prstClr val="black"/>
              </a:solidFill>
              <a:latin typeface="Calibri"/>
            </a:endParaRPr>
          </a:p>
        </p:txBody>
      </p:sp>
      <p:pic>
        <p:nvPicPr>
          <p:cNvPr id="64" name="Picture 6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154" y="-137693"/>
            <a:ext cx="12328954" cy="7029225"/>
          </a:xfrm>
          <a:prstGeom prst="rect">
            <a:avLst/>
          </a:prstGeom>
        </p:spPr>
      </p:pic>
      <p:sp>
        <p:nvSpPr>
          <p:cNvPr id="71" name="Title 1"/>
          <p:cNvSpPr txBox="1">
            <a:spLocks/>
          </p:cNvSpPr>
          <p:nvPr/>
        </p:nvSpPr>
        <p:spPr>
          <a:xfrm>
            <a:off x="195322" y="201669"/>
            <a:ext cx="11805352" cy="2159993"/>
          </a:xfrm>
          <a:prstGeom prst="rect">
            <a:avLst/>
          </a:prstGeom>
        </p:spPr>
        <p:txBody>
          <a:bodyPr lIns="76178" tIns="38088" rIns="76178" bIns="38088"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r>
              <a:rPr lang="en-US" sz="3200" b="1" spc="83" dirty="0">
                <a:solidFill>
                  <a:srgbClr val="00B050"/>
                </a:solidFill>
                <a:latin typeface="Gotham Bold"/>
                <a:cs typeface="Gotham Bold"/>
              </a:rPr>
              <a:t>TODAY’S SHOPPERS NEED A COMPASS</a:t>
            </a:r>
            <a:br>
              <a:rPr lang="en-US" sz="3200" b="1" spc="83" dirty="0">
                <a:solidFill>
                  <a:srgbClr val="00B050"/>
                </a:solidFill>
                <a:latin typeface="Gotham Bold"/>
                <a:cs typeface="Gotham Bold"/>
              </a:rPr>
            </a:br>
            <a:r>
              <a:rPr lang="en-US" sz="3200" b="1" spc="83" dirty="0">
                <a:solidFill>
                  <a:srgbClr val="00B050"/>
                </a:solidFill>
                <a:latin typeface="Gotham Bold"/>
                <a:cs typeface="Gotham Bold"/>
              </a:rPr>
              <a:t>TO HELP THEM EAT AND SHOP</a:t>
            </a:r>
          </a:p>
        </p:txBody>
      </p:sp>
    </p:spTree>
    <p:extLst>
      <p:ext uri="{BB962C8B-B14F-4D97-AF65-F5344CB8AC3E}">
        <p14:creationId xmlns:p14="http://schemas.microsoft.com/office/powerpoint/2010/main" val="2868384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txBox="1">
            <a:spLocks/>
          </p:cNvSpPr>
          <p:nvPr/>
        </p:nvSpPr>
        <p:spPr>
          <a:xfrm>
            <a:off x="107585" y="182842"/>
            <a:ext cx="12002253" cy="466728"/>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nSpc>
                <a:spcPct val="80000"/>
              </a:lnSpc>
            </a:pPr>
            <a:r>
              <a:rPr lang="en-US" sz="2667" spc="83" dirty="0">
                <a:solidFill>
                  <a:schemeClr val="tx1">
                    <a:lumMod val="65000"/>
                    <a:lumOff val="35000"/>
                  </a:schemeClr>
                </a:solidFill>
                <a:latin typeface="Gotham Bold"/>
                <a:cs typeface="Gotham Bold"/>
              </a:rPr>
              <a:t>SHOPPERS HAVE COME TO COUNT ON A GROWING NUMBER</a:t>
            </a:r>
            <a:br>
              <a:rPr lang="en-US" sz="2667" spc="83" dirty="0">
                <a:solidFill>
                  <a:schemeClr val="tx1">
                    <a:lumMod val="65000"/>
                    <a:lumOff val="35000"/>
                  </a:schemeClr>
                </a:solidFill>
                <a:latin typeface="Gotham Bold"/>
                <a:cs typeface="Gotham Bold"/>
              </a:rPr>
            </a:br>
            <a:r>
              <a:rPr lang="en-US" sz="2667" spc="83" dirty="0">
                <a:solidFill>
                  <a:schemeClr val="tx1">
                    <a:lumMod val="65000"/>
                    <a:lumOff val="35000"/>
                  </a:schemeClr>
                </a:solidFill>
                <a:latin typeface="Gotham Bold"/>
                <a:cs typeface="Gotham Bold"/>
              </a:rPr>
              <a:t>OF ENTITIES TO ENSURE FOOD BOUGHT AT STORE IS SAFE</a:t>
            </a:r>
          </a:p>
        </p:txBody>
      </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124" y="898052"/>
            <a:ext cx="10717272" cy="5098321"/>
          </a:xfrm>
          <a:prstGeom prst="rect">
            <a:avLst/>
          </a:prstGeom>
        </p:spPr>
      </p:pic>
      <p:sp>
        <p:nvSpPr>
          <p:cNvPr id="5" name="Slide Number Placeholder 5"/>
          <p:cNvSpPr txBox="1">
            <a:spLocks/>
          </p:cNvSpPr>
          <p:nvPr/>
        </p:nvSpPr>
        <p:spPr>
          <a:xfrm>
            <a:off x="11093257" y="6306088"/>
            <a:ext cx="747021" cy="365125"/>
          </a:xfrm>
          <a:prstGeom prst="rect">
            <a:avLst/>
          </a:prstGeom>
        </p:spPr>
        <p:txBody>
          <a:bodyPr vert="horz" lIns="108852" tIns="54426" rIns="108852" bIns="54426"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fld id="{CCB6635B-2CF2-D74A-9401-25AEF9F0FEBE}" type="slidenum">
              <a:rPr lang="en-US" sz="1333"/>
              <a:pPr/>
              <a:t>11</a:t>
            </a:fld>
            <a:endParaRPr lang="en-US" sz="1333" dirty="0"/>
          </a:p>
        </p:txBody>
      </p:sp>
    </p:spTree>
    <p:extLst>
      <p:ext uri="{BB962C8B-B14F-4D97-AF65-F5344CB8AC3E}">
        <p14:creationId xmlns:p14="http://schemas.microsoft.com/office/powerpoint/2010/main" val="1037288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294967295"/>
          </p:nvPr>
        </p:nvSpPr>
        <p:spPr>
          <a:xfrm>
            <a:off x="11295063" y="7567613"/>
            <a:ext cx="896937" cy="438150"/>
          </a:xfrm>
          <a:prstGeom prst="rect">
            <a:avLst/>
          </a:prstGeom>
        </p:spPr>
        <p:txBody>
          <a:bodyPr vert="horz" lIns="130622" tIns="65311" rIns="130622" bIns="65311"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fld id="{CCB6635B-2CF2-D74A-9401-25AEF9F0FEBE}" type="slidenum">
              <a:rPr lang="en-US" smtClean="0"/>
              <a:pPr/>
              <a:t>12</a:t>
            </a:fld>
            <a:endParaRPr lang="en-US" dirty="0"/>
          </a:p>
        </p:txBody>
      </p:sp>
      <p:sp>
        <p:nvSpPr>
          <p:cNvPr id="8" name="Title 1"/>
          <p:cNvSpPr txBox="1">
            <a:spLocks/>
          </p:cNvSpPr>
          <p:nvPr/>
        </p:nvSpPr>
        <p:spPr>
          <a:xfrm>
            <a:off x="200531" y="179385"/>
            <a:ext cx="11726886" cy="2159993"/>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a:r>
              <a:rPr lang="en-US" sz="2333" spc="83" dirty="0">
                <a:solidFill>
                  <a:schemeClr val="tx1">
                    <a:lumMod val="65000"/>
                    <a:lumOff val="35000"/>
                  </a:schemeClr>
                </a:solidFill>
                <a:latin typeface="Gotham Bold"/>
                <a:cs typeface="Gotham Bold"/>
              </a:rPr>
              <a:t>SHOPPERS MAKE NUTRITION THEIR</a:t>
            </a:r>
            <a:br>
              <a:rPr lang="en-US" sz="2333" spc="83" dirty="0">
                <a:solidFill>
                  <a:schemeClr val="tx1">
                    <a:lumMod val="65000"/>
                    <a:lumOff val="35000"/>
                  </a:schemeClr>
                </a:solidFill>
                <a:latin typeface="Gotham Bold"/>
                <a:cs typeface="Gotham Bold"/>
              </a:rPr>
            </a:br>
            <a:r>
              <a:rPr lang="en-US" sz="2333" spc="83" dirty="0">
                <a:solidFill>
                  <a:schemeClr val="tx1">
                    <a:lumMod val="65000"/>
                    <a:lumOff val="35000"/>
                  </a:schemeClr>
                </a:solidFill>
                <a:latin typeface="Gotham Bold"/>
                <a:cs typeface="Gotham Bold"/>
              </a:rPr>
              <a:t>RESPONSIBILITY BUT RECOGNIZE</a:t>
            </a:r>
            <a:br>
              <a:rPr lang="en-US" sz="2333" spc="83" dirty="0">
                <a:solidFill>
                  <a:schemeClr val="tx1">
                    <a:lumMod val="65000"/>
                    <a:lumOff val="35000"/>
                  </a:schemeClr>
                </a:solidFill>
                <a:latin typeface="Gotham Bold"/>
                <a:cs typeface="Gotham Bold"/>
              </a:rPr>
            </a:br>
            <a:r>
              <a:rPr lang="en-US" sz="2333" spc="83" dirty="0">
                <a:solidFill>
                  <a:schemeClr val="tx1">
                    <a:lumMod val="65000"/>
                    <a:lumOff val="35000"/>
                  </a:schemeClr>
                </a:solidFill>
                <a:latin typeface="Gotham Bold"/>
                <a:cs typeface="Gotham Bold"/>
              </a:rPr>
              <a:t>A NUMBER OF PARTNERS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54" y="991123"/>
            <a:ext cx="11662508" cy="4964874"/>
          </a:xfrm>
          <a:prstGeom prst="rect">
            <a:avLst/>
          </a:prstGeom>
        </p:spPr>
      </p:pic>
    </p:spTree>
    <p:extLst>
      <p:ext uri="{BB962C8B-B14F-4D97-AF65-F5344CB8AC3E}">
        <p14:creationId xmlns:p14="http://schemas.microsoft.com/office/powerpoint/2010/main" val="3927482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294967295"/>
          </p:nvPr>
        </p:nvSpPr>
        <p:spPr>
          <a:xfrm>
            <a:off x="11445875" y="6305550"/>
            <a:ext cx="746125" cy="365125"/>
          </a:xfrm>
          <a:prstGeom prst="rect">
            <a:avLst/>
          </a:prstGeom>
        </p:spPr>
        <p:txBody>
          <a:bodyPr vert="horz" lIns="130622" tIns="65311" rIns="130622" bIns="65311" rtlCol="0" anchor="ctr"/>
          <a:lstStyle>
            <a:defPPr>
              <a:defRPr lang="en-US"/>
            </a:defPPr>
            <a:lvl1pPr marL="0" algn="ctr" defTabSz="914400" rtl="0" eaLnBrk="1" latinLnBrk="0" hangingPunct="1">
              <a:defRPr sz="1333" b="0" i="0" kern="1200">
                <a:solidFill>
                  <a:schemeClr val="bg1"/>
                </a:solidFill>
                <a:latin typeface="Gotham Bold"/>
                <a:ea typeface="+mn-ea"/>
                <a:cs typeface="Gotham 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237"/>
            <a:fld id="{CCB6635B-2CF2-D74A-9401-25AEF9F0FEBE}" type="slidenum">
              <a:rPr lang="en-US" smtClean="0"/>
              <a:pPr defTabSz="544237"/>
              <a:t>13</a:t>
            </a:fld>
            <a:endParaRPr lang="en-US" dirty="0">
              <a:solidFill>
                <a:prstClr val="white"/>
              </a:solidFill>
            </a:endParaRPr>
          </a:p>
        </p:txBody>
      </p:sp>
      <p:sp>
        <p:nvSpPr>
          <p:cNvPr id="9" name="Title 1"/>
          <p:cNvSpPr txBox="1">
            <a:spLocks/>
          </p:cNvSpPr>
          <p:nvPr/>
        </p:nvSpPr>
        <p:spPr>
          <a:xfrm>
            <a:off x="5780981" y="201667"/>
            <a:ext cx="5870707" cy="466728"/>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lnSpc>
                <a:spcPct val="90000"/>
              </a:lnSpc>
            </a:pPr>
            <a:r>
              <a:rPr lang="en-US" sz="2667" spc="83" dirty="0">
                <a:solidFill>
                  <a:srgbClr val="008000"/>
                </a:solidFill>
                <a:latin typeface="Gotham Bold"/>
                <a:cs typeface="Gotham Bold"/>
              </a:rPr>
              <a:t>FRESH CATEGORIES</a:t>
            </a:r>
            <a:br>
              <a:rPr lang="en-US" sz="2667" spc="83" dirty="0">
                <a:solidFill>
                  <a:srgbClr val="008000"/>
                </a:solidFill>
                <a:latin typeface="Gotham Bold"/>
                <a:cs typeface="Gotham Bold"/>
              </a:rPr>
            </a:br>
            <a:r>
              <a:rPr lang="en-US" sz="2667" spc="83" dirty="0">
                <a:solidFill>
                  <a:prstClr val="black">
                    <a:lumMod val="65000"/>
                    <a:lumOff val="35000"/>
                  </a:prstClr>
                </a:solidFill>
                <a:latin typeface="Gotham Bold"/>
                <a:cs typeface="Gotham Bold"/>
              </a:rPr>
              <a:t>MOST IMPORTANT FEATURES</a:t>
            </a:r>
            <a:br>
              <a:rPr lang="en-US" sz="2667" spc="83" dirty="0">
                <a:solidFill>
                  <a:prstClr val="black">
                    <a:lumMod val="65000"/>
                    <a:lumOff val="35000"/>
                  </a:prstClr>
                </a:solidFill>
                <a:latin typeface="Gotham Bold"/>
                <a:cs typeface="Gotham Bold"/>
              </a:rPr>
            </a:br>
            <a:r>
              <a:rPr lang="en-US" sz="2667" spc="83" dirty="0">
                <a:solidFill>
                  <a:prstClr val="black">
                    <a:lumMod val="65000"/>
                    <a:lumOff val="35000"/>
                  </a:prstClr>
                </a:solidFill>
                <a:latin typeface="Gotham Bold"/>
                <a:cs typeface="Gotham Bold"/>
              </a:rPr>
              <a:t>OF PRIMARY STORE </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898" y="1447590"/>
            <a:ext cx="5234999" cy="4564791"/>
          </a:xfrm>
          <a:prstGeom prst="rect">
            <a:avLst/>
          </a:prstGeom>
        </p:spPr>
      </p:pic>
      <p:pic>
        <p:nvPicPr>
          <p:cNvPr id="2" name="Picture 1" descr="SLIDE 27 IM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722" y="389052"/>
            <a:ext cx="5172463" cy="6468948"/>
          </a:xfrm>
          <a:prstGeom prst="rect">
            <a:avLst/>
          </a:prstGeom>
        </p:spPr>
      </p:pic>
    </p:spTree>
    <p:extLst>
      <p:ext uri="{BB962C8B-B14F-4D97-AF65-F5344CB8AC3E}">
        <p14:creationId xmlns:p14="http://schemas.microsoft.com/office/powerpoint/2010/main" val="666332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381" y="278499"/>
            <a:ext cx="5628897" cy="5609783"/>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721" y="250307"/>
            <a:ext cx="5889659" cy="6430713"/>
          </a:xfrm>
          <a:prstGeom prst="rect">
            <a:avLst/>
          </a:prstGeom>
        </p:spPr>
      </p:pic>
      <p:sp>
        <p:nvSpPr>
          <p:cNvPr id="10" name="Title 1"/>
          <p:cNvSpPr txBox="1">
            <a:spLocks/>
          </p:cNvSpPr>
          <p:nvPr/>
        </p:nvSpPr>
        <p:spPr>
          <a:xfrm>
            <a:off x="233130" y="176980"/>
            <a:ext cx="11747408" cy="466728"/>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lnSpc>
                <a:spcPct val="90000"/>
              </a:lnSpc>
            </a:pPr>
            <a:r>
              <a:rPr lang="en-US" sz="2667" spc="83" dirty="0">
                <a:solidFill>
                  <a:srgbClr val="31ADB0"/>
                </a:solidFill>
                <a:latin typeface="Gotham Bold"/>
                <a:cs typeface="Gotham Bold"/>
              </a:rPr>
              <a:t>IN-STORE EXPERIENCE</a:t>
            </a:r>
            <a:br>
              <a:rPr lang="en-US" sz="2667" spc="83" dirty="0">
                <a:solidFill>
                  <a:srgbClr val="31ADB0"/>
                </a:solidFill>
                <a:latin typeface="Gotham Bold"/>
                <a:cs typeface="Gotham Bold"/>
              </a:rPr>
            </a:br>
            <a:r>
              <a:rPr lang="en-US" sz="2667" spc="83" dirty="0">
                <a:solidFill>
                  <a:prstClr val="black">
                    <a:lumMod val="65000"/>
                    <a:lumOff val="35000"/>
                  </a:prstClr>
                </a:solidFill>
                <a:latin typeface="Gotham Bold"/>
                <a:cs typeface="Gotham Bold"/>
              </a:rPr>
              <a:t>AND CONVENIENCE ALSO</a:t>
            </a:r>
            <a:br>
              <a:rPr lang="en-US" sz="2667" spc="83" dirty="0">
                <a:solidFill>
                  <a:prstClr val="black">
                    <a:lumMod val="65000"/>
                    <a:lumOff val="35000"/>
                  </a:prstClr>
                </a:solidFill>
                <a:latin typeface="Gotham Bold"/>
                <a:cs typeface="Gotham Bold"/>
              </a:rPr>
            </a:br>
            <a:r>
              <a:rPr lang="en-US" sz="2667" spc="83" dirty="0">
                <a:solidFill>
                  <a:prstClr val="black">
                    <a:lumMod val="65000"/>
                    <a:lumOff val="35000"/>
                  </a:prstClr>
                </a:solidFill>
                <a:latin typeface="Gotham Bold"/>
                <a:cs typeface="Gotham Bold"/>
              </a:rPr>
              <a:t>IMPORTANT FEATURES</a:t>
            </a:r>
          </a:p>
        </p:txBody>
      </p:sp>
      <p:sp>
        <p:nvSpPr>
          <p:cNvPr id="5" name="Slide Number Placeholder 6"/>
          <p:cNvSpPr>
            <a:spLocks noGrp="1"/>
          </p:cNvSpPr>
          <p:nvPr>
            <p:ph type="sldNum" sz="quarter" idx="4294967295"/>
          </p:nvPr>
        </p:nvSpPr>
        <p:spPr>
          <a:xfrm>
            <a:off x="11445875" y="6305550"/>
            <a:ext cx="746125" cy="365125"/>
          </a:xfrm>
          <a:prstGeom prst="rect">
            <a:avLst/>
          </a:prstGeom>
        </p:spPr>
        <p:txBody>
          <a:bodyPr vert="horz" lIns="130622" tIns="65311" rIns="130622" bIns="65311" rtlCol="0" anchor="ctr"/>
          <a:lstStyle>
            <a:defPPr>
              <a:defRPr lang="en-US"/>
            </a:defPPr>
            <a:lvl1pPr marL="0" algn="ctr" defTabSz="914400" rtl="0" eaLnBrk="1" latinLnBrk="0" hangingPunct="1">
              <a:defRPr sz="1333" b="0" i="0" kern="1200">
                <a:solidFill>
                  <a:schemeClr val="bg1"/>
                </a:solidFill>
                <a:latin typeface="Gotham Bold"/>
                <a:ea typeface="+mn-ea"/>
                <a:cs typeface="Gotham 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237"/>
            <a:fld id="{CCB6635B-2CF2-D74A-9401-25AEF9F0FEBE}" type="slidenum">
              <a:rPr lang="en-US" smtClean="0"/>
              <a:pPr defTabSz="544237"/>
              <a:t>14</a:t>
            </a:fld>
            <a:endParaRPr lang="en-US" dirty="0">
              <a:solidFill>
                <a:prstClr val="white"/>
              </a:solidFill>
            </a:endParaRPr>
          </a:p>
        </p:txBody>
      </p:sp>
      <p:sp>
        <p:nvSpPr>
          <p:cNvPr id="2" name="Rectangle 1">
            <a:extLst>
              <a:ext uri="{FF2B5EF4-FFF2-40B4-BE49-F238E27FC236}">
                <a16:creationId xmlns:a16="http://schemas.microsoft.com/office/drawing/2014/main" id="{482CD70A-E308-4E55-B731-29B969878F7D}"/>
              </a:ext>
            </a:extLst>
          </p:cNvPr>
          <p:cNvSpPr/>
          <p:nvPr/>
        </p:nvSpPr>
        <p:spPr>
          <a:xfrm>
            <a:off x="5974813" y="3244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1586941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4640" b="6281"/>
          <a:stretch/>
        </p:blipFill>
        <p:spPr>
          <a:xfrm>
            <a:off x="0" y="-192386"/>
            <a:ext cx="12192000" cy="7242772"/>
          </a:xfrm>
          <a:prstGeom prst="rect">
            <a:avLst/>
          </a:prstGeom>
        </p:spPr>
      </p:pic>
      <p:sp>
        <p:nvSpPr>
          <p:cNvPr id="5" name="Rectangle 4"/>
          <p:cNvSpPr/>
          <p:nvPr/>
        </p:nvSpPr>
        <p:spPr bwMode="auto">
          <a:xfrm>
            <a:off x="0" y="5505102"/>
            <a:ext cx="12192000" cy="1486251"/>
          </a:xfrm>
          <a:prstGeom prst="rect">
            <a:avLst/>
          </a:prstGeom>
          <a:solidFill>
            <a:srgbClr val="27B35A"/>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4A4A4A"/>
              </a:solidFill>
              <a:effectLst/>
              <a:uLnTx/>
              <a:uFillTx/>
              <a:latin typeface="Times" charset="0"/>
              <a:ea typeface="ＭＳ Ｐゴシック" charset="-128"/>
              <a:cs typeface="+mn-cs"/>
            </a:endParaRPr>
          </a:p>
        </p:txBody>
      </p:sp>
      <p:sp>
        <p:nvSpPr>
          <p:cNvPr id="6" name="Rectangle 2"/>
          <p:cNvSpPr txBox="1">
            <a:spLocks noChangeArrowheads="1"/>
          </p:cNvSpPr>
          <p:nvPr/>
        </p:nvSpPr>
        <p:spPr bwMode="auto">
          <a:xfrm>
            <a:off x="3352800" y="5486400"/>
            <a:ext cx="716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1" fontAlgn="base" hangingPunct="1">
              <a:lnSpc>
                <a:spcPct val="80000"/>
              </a:lnSpc>
              <a:spcBef>
                <a:spcPct val="0"/>
              </a:spcBef>
              <a:spcAft>
                <a:spcPct val="0"/>
              </a:spcAft>
              <a:defRPr sz="2800" b="1" spc="-30" baseline="0">
                <a:solidFill>
                  <a:schemeClr val="bg1"/>
                </a:solidFill>
                <a:effectLst>
                  <a:outerShdw blurRad="38100" dist="38100" dir="2700000" algn="tl">
                    <a:srgbClr val="000000">
                      <a:alpha val="43137"/>
                    </a:srgbClr>
                  </a:outerShdw>
                </a:effectLst>
                <a:latin typeface="Calibri" pitchFamily="34" charset="0"/>
                <a:ea typeface="ＭＳ Ｐゴシック" charset="-128"/>
                <a:cs typeface="Calibri" pitchFamily="34" charset="0"/>
              </a:defRPr>
            </a:lvl1pPr>
            <a:lvl2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2pPr>
            <a:lvl3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3pPr>
            <a:lvl4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4pPr>
            <a:lvl5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5pPr>
            <a:lvl6pPr marL="457200" algn="l" rtl="0" eaLnBrk="1" fontAlgn="base" hangingPunct="1">
              <a:lnSpc>
                <a:spcPct val="90000"/>
              </a:lnSpc>
              <a:spcBef>
                <a:spcPct val="0"/>
              </a:spcBef>
              <a:spcAft>
                <a:spcPct val="0"/>
              </a:spcAft>
              <a:defRPr sz="2000">
                <a:solidFill>
                  <a:srgbClr val="49494A"/>
                </a:solidFill>
                <a:latin typeface="Arial" pitchFamily="25" charset="0"/>
              </a:defRPr>
            </a:lvl6pPr>
            <a:lvl7pPr marL="914400" algn="l" rtl="0" eaLnBrk="1" fontAlgn="base" hangingPunct="1">
              <a:lnSpc>
                <a:spcPct val="90000"/>
              </a:lnSpc>
              <a:spcBef>
                <a:spcPct val="0"/>
              </a:spcBef>
              <a:spcAft>
                <a:spcPct val="0"/>
              </a:spcAft>
              <a:defRPr sz="2000">
                <a:solidFill>
                  <a:srgbClr val="49494A"/>
                </a:solidFill>
                <a:latin typeface="Arial" pitchFamily="25" charset="0"/>
              </a:defRPr>
            </a:lvl7pPr>
            <a:lvl8pPr marL="1371600" algn="l" rtl="0" eaLnBrk="1" fontAlgn="base" hangingPunct="1">
              <a:lnSpc>
                <a:spcPct val="90000"/>
              </a:lnSpc>
              <a:spcBef>
                <a:spcPct val="0"/>
              </a:spcBef>
              <a:spcAft>
                <a:spcPct val="0"/>
              </a:spcAft>
              <a:defRPr sz="2000">
                <a:solidFill>
                  <a:srgbClr val="49494A"/>
                </a:solidFill>
                <a:latin typeface="Arial" pitchFamily="25" charset="0"/>
              </a:defRPr>
            </a:lvl8pPr>
            <a:lvl9pPr marL="1828800" algn="l" rtl="0" eaLnBrk="1" fontAlgn="base" hangingPunct="1">
              <a:lnSpc>
                <a:spcPct val="90000"/>
              </a:lnSpc>
              <a:spcBef>
                <a:spcPct val="0"/>
              </a:spcBef>
              <a:spcAft>
                <a:spcPct val="0"/>
              </a:spcAft>
              <a:defRPr sz="2000">
                <a:solidFill>
                  <a:srgbClr val="49494A"/>
                </a:solidFill>
                <a:latin typeface="Arial" pitchFamily="25" charset="0"/>
              </a:defRPr>
            </a:lvl9pPr>
          </a:lstStyle>
          <a:p>
            <a:pPr marL="0" marR="0" lvl="0" indent="0" algn="r" defTabSz="914400" rtl="0" eaLnBrk="1" fontAlgn="base" latinLnBrk="0" hangingPunct="1">
              <a:lnSpc>
                <a:spcPct val="80000"/>
              </a:lnSpc>
              <a:spcBef>
                <a:spcPct val="0"/>
              </a:spcBef>
              <a:spcAft>
                <a:spcPct val="0"/>
              </a:spcAft>
              <a:buClrTx/>
              <a:buSzTx/>
              <a:buFontTx/>
              <a:buNone/>
              <a:tabLst/>
              <a:defRPr/>
            </a:pPr>
            <a:r>
              <a:rPr kumimoji="0" lang="en-US" sz="3600" b="0" i="0" u="none" strike="noStrike" kern="1200" cap="none" spc="-10" normalizeH="0" baseline="0" noProof="0" dirty="0">
                <a:ln>
                  <a:noFill/>
                </a:ln>
                <a:solidFill>
                  <a:srgbClr val="FFFFFF"/>
                </a:solidFill>
                <a:effectLst/>
                <a:uLnTx/>
                <a:uFillTx/>
                <a:latin typeface="Calibri"/>
                <a:ea typeface="ＭＳ Ｐゴシック" charset="-128"/>
                <a:cs typeface="Calibri" pitchFamily="34" charset="0"/>
              </a:rPr>
              <a:t>The Online Marketplace</a:t>
            </a:r>
          </a:p>
        </p:txBody>
      </p:sp>
      <p:cxnSp>
        <p:nvCxnSpPr>
          <p:cNvPr id="8" name="Straight Connector 7"/>
          <p:cNvCxnSpPr/>
          <p:nvPr/>
        </p:nvCxnSpPr>
        <p:spPr bwMode="auto">
          <a:xfrm>
            <a:off x="1523999" y="5533674"/>
            <a:ext cx="9144001" cy="0"/>
          </a:xfrm>
          <a:prstGeom prst="line">
            <a:avLst/>
          </a:prstGeom>
          <a:noFill/>
          <a:ln w="28575" cap="flat" cmpd="sng" algn="ctr">
            <a:solidFill>
              <a:schemeClr val="bg1"/>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7" name="Graphic 6" descr="Magnifying glass">
            <a:extLst>
              <a:ext uri="{FF2B5EF4-FFF2-40B4-BE49-F238E27FC236}">
                <a16:creationId xmlns:a16="http://schemas.microsoft.com/office/drawing/2014/main" id="{8E38BE28-4BB4-47E5-98D2-852BBBA1C98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060" y="41320"/>
            <a:ext cx="4396629" cy="4396629"/>
          </a:xfrm>
          <a:prstGeom prst="rect">
            <a:avLst/>
          </a:prstGeom>
        </p:spPr>
      </p:pic>
      <p:pic>
        <p:nvPicPr>
          <p:cNvPr id="9" name="Graphic 8" descr="Man and woman">
            <a:extLst>
              <a:ext uri="{FF2B5EF4-FFF2-40B4-BE49-F238E27FC236}">
                <a16:creationId xmlns:a16="http://schemas.microsoft.com/office/drawing/2014/main" id="{8444F51C-EF56-40BB-8EED-BD6AF6E6912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9699" y="762574"/>
            <a:ext cx="2035952" cy="2035952"/>
          </a:xfrm>
          <a:prstGeom prst="rect">
            <a:avLst/>
          </a:prstGeom>
        </p:spPr>
      </p:pic>
      <p:pic>
        <p:nvPicPr>
          <p:cNvPr id="10" name="Graphic 9" descr="Shopping basket">
            <a:extLst>
              <a:ext uri="{FF2B5EF4-FFF2-40B4-BE49-F238E27FC236}">
                <a16:creationId xmlns:a16="http://schemas.microsoft.com/office/drawing/2014/main" id="{C20B2DDA-84C9-4F0A-B5F4-39CA41A3F88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9699" y="1764201"/>
            <a:ext cx="709228" cy="709228"/>
          </a:xfrm>
          <a:prstGeom prst="rect">
            <a:avLst/>
          </a:prstGeom>
        </p:spPr>
      </p:pic>
    </p:spTree>
    <p:extLst>
      <p:ext uri="{BB962C8B-B14F-4D97-AF65-F5344CB8AC3E}">
        <p14:creationId xmlns:p14="http://schemas.microsoft.com/office/powerpoint/2010/main" val="1896240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570" y="1230060"/>
            <a:ext cx="11545430" cy="4687369"/>
          </a:xfrm>
          <a:prstGeom prst="rect">
            <a:avLst/>
          </a:prstGeom>
        </p:spPr>
      </p:pic>
      <p:sp>
        <p:nvSpPr>
          <p:cNvPr id="47" name="Title 1"/>
          <p:cNvSpPr txBox="1">
            <a:spLocks/>
          </p:cNvSpPr>
          <p:nvPr/>
        </p:nvSpPr>
        <p:spPr>
          <a:xfrm>
            <a:off x="213875" y="142546"/>
            <a:ext cx="11784556" cy="450641"/>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lnSpc>
                <a:spcPct val="90000"/>
              </a:lnSpc>
            </a:pPr>
            <a:r>
              <a:rPr lang="en-US" sz="2667" spc="83" dirty="0">
                <a:solidFill>
                  <a:prstClr val="black">
                    <a:lumMod val="65000"/>
                    <a:lumOff val="35000"/>
                  </a:prstClr>
                </a:solidFill>
                <a:latin typeface="Gotham Bold"/>
                <a:cs typeface="Gotham Bold"/>
              </a:rPr>
              <a:t>THE ONLINE GROCERY CHANNEL; GEN X CATCHING THEIR </a:t>
            </a:r>
          </a:p>
          <a:p>
            <a:pPr algn="l" defTabSz="544237">
              <a:lnSpc>
                <a:spcPct val="90000"/>
              </a:lnSpc>
            </a:pPr>
            <a:r>
              <a:rPr lang="en-US" sz="2667" spc="83" dirty="0">
                <a:solidFill>
                  <a:prstClr val="black">
                    <a:lumMod val="65000"/>
                    <a:lumOff val="35000"/>
                  </a:prstClr>
                </a:solidFill>
                <a:latin typeface="Gotham Bold"/>
                <a:cs typeface="Gotham Bold"/>
              </a:rPr>
              <a:t>MILLENNIAL FRIENDS</a:t>
            </a:r>
          </a:p>
        </p:txBody>
      </p:sp>
      <p:sp>
        <p:nvSpPr>
          <p:cNvPr id="4" name="Slide Number Placeholder 5"/>
          <p:cNvSpPr>
            <a:spLocks noGrp="1"/>
          </p:cNvSpPr>
          <p:nvPr>
            <p:ph type="sldNum" sz="quarter" idx="4294967295"/>
          </p:nvPr>
        </p:nvSpPr>
        <p:spPr>
          <a:xfrm>
            <a:off x="9347200" y="6356350"/>
            <a:ext cx="2844800" cy="365125"/>
          </a:xfrm>
          <a:prstGeom prst="rect">
            <a:avLst/>
          </a:prstGeom>
        </p:spPr>
        <p:txBody>
          <a:bodyPr vert="horz" lIns="130622" tIns="65311" rIns="130622" bIns="65311" rtlCol="0" anchor="ctr"/>
          <a:lstStyle>
            <a:defPPr>
              <a:defRPr lang="en-US"/>
            </a:defPPr>
            <a:lvl1pPr marL="0" algn="ctr" defTabSz="914400" rtl="0" eaLnBrk="1" latinLnBrk="0" hangingPunct="1">
              <a:defRPr sz="1333" b="0" i="0" kern="1200">
                <a:solidFill>
                  <a:schemeClr val="bg1"/>
                </a:solidFill>
                <a:latin typeface="Gotham Bold"/>
                <a:ea typeface="+mn-ea"/>
                <a:cs typeface="Gotham 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237"/>
            <a:fld id="{B6CB2C4F-08A3-594F-80A2-F2AD95E74D67}" type="slidenum">
              <a:rPr lang="en-US" smtClean="0"/>
              <a:pPr defTabSz="544237"/>
              <a:t>16</a:t>
            </a:fld>
            <a:endParaRPr lang="en-US" dirty="0">
              <a:solidFill>
                <a:prstClr val="white"/>
              </a:solidFill>
            </a:endParaRPr>
          </a:p>
        </p:txBody>
      </p:sp>
    </p:spTree>
    <p:extLst>
      <p:ext uri="{BB962C8B-B14F-4D97-AF65-F5344CB8AC3E}">
        <p14:creationId xmlns:p14="http://schemas.microsoft.com/office/powerpoint/2010/main" val="4257315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p:cNvSpPr txBox="1"/>
          <p:nvPr/>
        </p:nvSpPr>
        <p:spPr>
          <a:xfrm>
            <a:off x="2361796" y="2365130"/>
            <a:ext cx="5318380" cy="3260113"/>
          </a:xfrm>
          <a:prstGeom prst="rect">
            <a:avLst/>
          </a:prstGeom>
          <a:noFill/>
        </p:spPr>
        <p:txBody>
          <a:bodyPr wrap="square" rtlCol="0">
            <a:noAutofit/>
          </a:bodyPr>
          <a:lstStyle/>
          <a:p>
            <a:pPr marL="342900"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Shop more in general; </a:t>
            </a:r>
          </a:p>
          <a:p>
            <a:pPr marL="800100" lvl="1"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more banners, </a:t>
            </a:r>
          </a:p>
          <a:p>
            <a:pPr marL="800100" lvl="1"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more channels </a:t>
            </a:r>
          </a:p>
          <a:p>
            <a:pPr marL="800100" lvl="1"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AND more weekly trips to the  brick &amp; mortar grocer</a:t>
            </a:r>
            <a:r>
              <a:rPr lang="en-US" sz="2000" dirty="0">
                <a:solidFill>
                  <a:srgbClr val="27B35A"/>
                </a:solidFill>
                <a:latin typeface="Arial" pitchFamily="34" charset="0"/>
                <a:cs typeface="Arial" pitchFamily="34" charset="0"/>
              </a:rPr>
              <a:t>. </a:t>
            </a:r>
          </a:p>
          <a:p>
            <a:pPr marL="342900" lvl="0"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Spend more in general; </a:t>
            </a:r>
          </a:p>
          <a:p>
            <a:pPr marL="800100" lvl="1" indent="-342900" eaLnBrk="0" fontAlgn="base" hangingPunct="0">
              <a:spcBef>
                <a:spcPct val="0"/>
              </a:spcBef>
              <a:spcAft>
                <a:spcPct val="0"/>
              </a:spcAft>
              <a:buFont typeface="Arial" panose="020B0604020202020204" pitchFamily="34" charset="0"/>
              <a:buChar char="•"/>
              <a:defRPr/>
            </a:pPr>
            <a:r>
              <a:rPr lang="en-US" sz="2800" dirty="0">
                <a:solidFill>
                  <a:srgbClr val="27B35A"/>
                </a:solidFill>
                <a:latin typeface="Arial" pitchFamily="34" charset="0"/>
                <a:cs typeface="Arial" pitchFamily="34" charset="0"/>
              </a:rPr>
              <a:t>Not only more online but in the store.</a:t>
            </a:r>
            <a:endParaRPr kumimoji="0" lang="en-US" sz="2800" b="1" i="1" u="none" strike="noStrike" kern="1200" cap="none" spc="0" normalizeH="0" baseline="0" noProof="0" dirty="0">
              <a:ln>
                <a:noFill/>
              </a:ln>
              <a:solidFill>
                <a:srgbClr val="27B35A"/>
              </a:solidFill>
              <a:effectLst/>
              <a:uLnTx/>
              <a:uFillTx/>
              <a:latin typeface="Calibri"/>
              <a:ea typeface="ＭＳ Ｐゴシック" charset="-128"/>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800" b="1" i="1" u="none" strike="noStrike" kern="1200" cap="none" spc="0" normalizeH="0" baseline="0" noProof="0" dirty="0">
              <a:ln>
                <a:noFill/>
              </a:ln>
              <a:solidFill>
                <a:srgbClr val="27B35A"/>
              </a:solidFill>
              <a:effectLst/>
              <a:uLnTx/>
              <a:uFillTx/>
              <a:latin typeface="Calibri"/>
              <a:ea typeface="ＭＳ Ｐゴシック"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1" u="none" strike="noStrike" kern="1200" cap="none" spc="0" normalizeH="0" baseline="0" noProof="0" dirty="0">
              <a:ln>
                <a:noFill/>
              </a:ln>
              <a:solidFill>
                <a:srgbClr val="4A4A4A"/>
              </a:solidFill>
              <a:effectLst/>
              <a:uLnTx/>
              <a:uFillTx/>
              <a:latin typeface="Calibri"/>
              <a:ea typeface="ＭＳ Ｐゴシック" charset="-128"/>
              <a:cs typeface="+mn-cs"/>
            </a:endParaRPr>
          </a:p>
        </p:txBody>
      </p:sp>
      <p:sp>
        <p:nvSpPr>
          <p:cNvPr id="8" name="Title 1">
            <a:extLst>
              <a:ext uri="{FF2B5EF4-FFF2-40B4-BE49-F238E27FC236}">
                <a16:creationId xmlns:a16="http://schemas.microsoft.com/office/drawing/2014/main" id="{4005E503-8E69-4231-9A55-9CE5F582E154}"/>
              </a:ext>
            </a:extLst>
          </p:cNvPr>
          <p:cNvSpPr txBox="1">
            <a:spLocks/>
          </p:cNvSpPr>
          <p:nvPr/>
        </p:nvSpPr>
        <p:spPr>
          <a:xfrm>
            <a:off x="407368" y="260648"/>
            <a:ext cx="10909212" cy="838049"/>
          </a:xfrm>
          <a:prstGeom prst="rect">
            <a:avLst/>
          </a:prstGeom>
        </p:spPr>
        <p:txBody>
          <a:bodyPr anchor="t"/>
          <a:lstStyle>
            <a:lvl1pPr algn="ctr" rtl="0" eaLnBrk="0" fontAlgn="base" hangingPunct="0">
              <a:spcBef>
                <a:spcPct val="0"/>
              </a:spcBef>
              <a:spcAft>
                <a:spcPct val="0"/>
              </a:spcAft>
              <a:defRPr sz="4400" kern="1200">
                <a:solidFill>
                  <a:srgbClr val="00A551"/>
                </a:solidFill>
                <a:latin typeface="Arial" pitchFamily="34" charset="0"/>
                <a:ea typeface="+mj-ea"/>
                <a:cs typeface="Arial" pitchFamily="34" charset="0"/>
              </a:defRPr>
            </a:lvl1pPr>
            <a:lvl2pPr algn="ctr" rtl="0" eaLnBrk="0" fontAlgn="base" hangingPunct="0">
              <a:spcBef>
                <a:spcPct val="0"/>
              </a:spcBef>
              <a:spcAft>
                <a:spcPct val="0"/>
              </a:spcAft>
              <a:defRPr sz="4400">
                <a:solidFill>
                  <a:srgbClr val="00A551"/>
                </a:solidFill>
                <a:latin typeface="Arial" charset="0"/>
                <a:cs typeface="Arial" charset="0"/>
              </a:defRPr>
            </a:lvl2pPr>
            <a:lvl3pPr algn="ctr" rtl="0" eaLnBrk="0" fontAlgn="base" hangingPunct="0">
              <a:spcBef>
                <a:spcPct val="0"/>
              </a:spcBef>
              <a:spcAft>
                <a:spcPct val="0"/>
              </a:spcAft>
              <a:defRPr sz="4400">
                <a:solidFill>
                  <a:srgbClr val="00A551"/>
                </a:solidFill>
                <a:latin typeface="Arial" charset="0"/>
                <a:cs typeface="Arial" charset="0"/>
              </a:defRPr>
            </a:lvl3pPr>
            <a:lvl4pPr algn="ctr" rtl="0" eaLnBrk="0" fontAlgn="base" hangingPunct="0">
              <a:spcBef>
                <a:spcPct val="0"/>
              </a:spcBef>
              <a:spcAft>
                <a:spcPct val="0"/>
              </a:spcAft>
              <a:defRPr sz="4400">
                <a:solidFill>
                  <a:srgbClr val="00A551"/>
                </a:solidFill>
                <a:latin typeface="Arial" charset="0"/>
                <a:cs typeface="Arial" charset="0"/>
              </a:defRPr>
            </a:lvl4pPr>
            <a:lvl5pPr algn="ctr" rtl="0" eaLnBrk="0" fontAlgn="base" hangingPunct="0">
              <a:spcBef>
                <a:spcPct val="0"/>
              </a:spcBef>
              <a:spcAft>
                <a:spcPct val="0"/>
              </a:spcAft>
              <a:defRPr sz="4400">
                <a:solidFill>
                  <a:srgbClr val="00A551"/>
                </a:solidFill>
                <a:latin typeface="Arial" charset="0"/>
                <a:cs typeface="Arial" charset="0"/>
              </a:defRPr>
            </a:lvl5pPr>
            <a:lvl6pPr marL="456998" algn="ctr" rtl="0" fontAlgn="base">
              <a:spcBef>
                <a:spcPct val="0"/>
              </a:spcBef>
              <a:spcAft>
                <a:spcPct val="0"/>
              </a:spcAft>
              <a:defRPr sz="4400">
                <a:solidFill>
                  <a:srgbClr val="00A551"/>
                </a:solidFill>
                <a:latin typeface="Arial" charset="0"/>
                <a:cs typeface="Arial" charset="0"/>
              </a:defRPr>
            </a:lvl6pPr>
            <a:lvl7pPr marL="914018" algn="ctr" rtl="0" fontAlgn="base">
              <a:spcBef>
                <a:spcPct val="0"/>
              </a:spcBef>
              <a:spcAft>
                <a:spcPct val="0"/>
              </a:spcAft>
              <a:defRPr sz="4400">
                <a:solidFill>
                  <a:srgbClr val="00A551"/>
                </a:solidFill>
                <a:latin typeface="Arial" charset="0"/>
                <a:cs typeface="Arial" charset="0"/>
              </a:defRPr>
            </a:lvl7pPr>
            <a:lvl8pPr marL="1371022" algn="ctr" rtl="0" fontAlgn="base">
              <a:spcBef>
                <a:spcPct val="0"/>
              </a:spcBef>
              <a:spcAft>
                <a:spcPct val="0"/>
              </a:spcAft>
              <a:defRPr sz="4400">
                <a:solidFill>
                  <a:srgbClr val="00A551"/>
                </a:solidFill>
                <a:latin typeface="Arial" charset="0"/>
                <a:cs typeface="Arial" charset="0"/>
              </a:defRPr>
            </a:lvl8pPr>
            <a:lvl9pPr marL="1828034" algn="ctr" rtl="0" fontAlgn="base">
              <a:spcBef>
                <a:spcPct val="0"/>
              </a:spcBef>
              <a:spcAft>
                <a:spcPct val="0"/>
              </a:spcAft>
              <a:defRPr sz="4400">
                <a:solidFill>
                  <a:srgbClr val="00A55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27B35A"/>
                </a:solidFill>
                <a:effectLst/>
                <a:uLnTx/>
                <a:uFillTx/>
                <a:latin typeface="Arial" pitchFamily="34" charset="0"/>
                <a:ea typeface="+mj-ea"/>
                <a:cs typeface="Arial" pitchFamily="34" charset="0"/>
              </a:rPr>
              <a:t>Some additional learnings about frequent online shoppers</a:t>
            </a:r>
          </a:p>
        </p:txBody>
      </p:sp>
      <p:sp>
        <p:nvSpPr>
          <p:cNvPr id="5" name="TextBox 4">
            <a:extLst>
              <a:ext uri="{FF2B5EF4-FFF2-40B4-BE49-F238E27FC236}">
                <a16:creationId xmlns:a16="http://schemas.microsoft.com/office/drawing/2014/main" id="{C5D3C7F7-3C15-4480-B0E9-16DE567F2C8C}"/>
              </a:ext>
            </a:extLst>
          </p:cNvPr>
          <p:cNvSpPr txBox="1"/>
          <p:nvPr/>
        </p:nvSpPr>
        <p:spPr>
          <a:xfrm>
            <a:off x="8148228" y="2060848"/>
            <a:ext cx="3871717" cy="3416320"/>
          </a:xfrm>
          <a:prstGeom prst="rect">
            <a:avLst/>
          </a:prstGeom>
          <a:solidFill>
            <a:schemeClr val="tx2">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Who are the frequent online shoppers?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Male -55%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Millennials and </a:t>
            </a:r>
            <a:r>
              <a:rPr kumimoji="0" lang="en-US" sz="2400" b="0" i="0" u="none" strike="noStrike" kern="1200" cap="none" spc="0" normalizeH="0" baseline="0" noProof="0" dirty="0" err="1">
                <a:ln>
                  <a:noFill/>
                </a:ln>
                <a:solidFill>
                  <a:prstClr val="black"/>
                </a:solidFill>
                <a:effectLst/>
                <a:uLnTx/>
                <a:uFillTx/>
                <a:latin typeface="Calibri"/>
                <a:ea typeface="+mn-ea"/>
                <a:cs typeface="+mn-cs"/>
              </a:rPr>
              <a:t>GenX</a:t>
            </a: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Parents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College-educated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Higher HHI (36% $100k+)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Urban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South</a:t>
            </a:r>
          </a:p>
        </p:txBody>
      </p:sp>
      <p:sp>
        <p:nvSpPr>
          <p:cNvPr id="3" name="TextBox 2">
            <a:extLst>
              <a:ext uri="{FF2B5EF4-FFF2-40B4-BE49-F238E27FC236}">
                <a16:creationId xmlns:a16="http://schemas.microsoft.com/office/drawing/2014/main" id="{6F9E57CC-5B88-4DE5-95DF-9A60471F96F3}"/>
              </a:ext>
            </a:extLst>
          </p:cNvPr>
          <p:cNvSpPr txBox="1"/>
          <p:nvPr/>
        </p:nvSpPr>
        <p:spPr>
          <a:xfrm>
            <a:off x="407368" y="1291661"/>
            <a:ext cx="5318379" cy="923330"/>
          </a:xfrm>
          <a:prstGeom prst="rect">
            <a:avLst/>
          </a:prstGeom>
          <a:noFill/>
        </p:spPr>
        <p:txBody>
          <a:bodyPr wrap="none" rtlCol="0">
            <a:spAutoFit/>
          </a:bodyPr>
          <a:lstStyle/>
          <a:p>
            <a:r>
              <a:rPr lang="en-US" sz="3600" b="1" dirty="0">
                <a:solidFill>
                  <a:srgbClr val="4A4A4A"/>
                </a:solidFill>
                <a:ea typeface="ＭＳ Ｐゴシック" charset="-128"/>
              </a:rPr>
              <a:t>Frequent online shoppers: </a:t>
            </a:r>
          </a:p>
          <a:p>
            <a:endParaRPr lang="en-US" dirty="0"/>
          </a:p>
        </p:txBody>
      </p:sp>
      <p:pic>
        <p:nvPicPr>
          <p:cNvPr id="7" name="Graphic 6" descr="Shopping cart">
            <a:extLst>
              <a:ext uri="{FF2B5EF4-FFF2-40B4-BE49-F238E27FC236}">
                <a16:creationId xmlns:a16="http://schemas.microsoft.com/office/drawing/2014/main" id="{1DDC42DB-1B70-42C8-BAC7-6F1A2ECBE9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8466" y="2214991"/>
            <a:ext cx="834390" cy="834390"/>
          </a:xfrm>
          <a:prstGeom prst="rect">
            <a:avLst/>
          </a:prstGeom>
        </p:spPr>
      </p:pic>
      <p:pic>
        <p:nvPicPr>
          <p:cNvPr id="6" name="Graphic 5" descr="Money">
            <a:extLst>
              <a:ext uri="{FF2B5EF4-FFF2-40B4-BE49-F238E27FC236}">
                <a16:creationId xmlns:a16="http://schemas.microsoft.com/office/drawing/2014/main" id="{EC3DDF91-911D-43CA-A57C-B437D447C0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13370" y="4404946"/>
            <a:ext cx="914400" cy="914400"/>
          </a:xfrm>
          <a:prstGeom prst="rect">
            <a:avLst/>
          </a:prstGeom>
        </p:spPr>
      </p:pic>
    </p:spTree>
    <p:extLst>
      <p:ext uri="{BB962C8B-B14F-4D97-AF65-F5344CB8AC3E}">
        <p14:creationId xmlns:p14="http://schemas.microsoft.com/office/powerpoint/2010/main" val="3587498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bwMode="auto">
          <a:xfrm>
            <a:off x="1524001" y="5337212"/>
            <a:ext cx="9144001" cy="0"/>
          </a:xfrm>
          <a:prstGeom prst="line">
            <a:avLst/>
          </a:prstGeom>
          <a:noFill/>
          <a:ln w="28575" cap="flat" cmpd="sng" algn="ctr">
            <a:solidFill>
              <a:schemeClr val="bg1"/>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11" name="Picture 10">
            <a:extLst>
              <a:ext uri="{FF2B5EF4-FFF2-40B4-BE49-F238E27FC236}">
                <a16:creationId xmlns:a16="http://schemas.microsoft.com/office/drawing/2014/main" id="{26143B9B-D6F8-4520-8E3B-9257EE6377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3341927" cy="5190778"/>
          </a:xfrm>
          <a:prstGeom prst="rect">
            <a:avLst/>
          </a:prstGeom>
        </p:spPr>
      </p:pic>
      <p:sp>
        <p:nvSpPr>
          <p:cNvPr id="12" name="Rectangle 11">
            <a:extLst>
              <a:ext uri="{FF2B5EF4-FFF2-40B4-BE49-F238E27FC236}">
                <a16:creationId xmlns:a16="http://schemas.microsoft.com/office/drawing/2014/main" id="{E0A8A209-F977-46E0-9A98-7536DF6FBA7A}"/>
              </a:ext>
            </a:extLst>
          </p:cNvPr>
          <p:cNvSpPr/>
          <p:nvPr/>
        </p:nvSpPr>
        <p:spPr bwMode="auto">
          <a:xfrm>
            <a:off x="-51142" y="5056909"/>
            <a:ext cx="12243142" cy="1801091"/>
          </a:xfrm>
          <a:prstGeom prst="rect">
            <a:avLst/>
          </a:prstGeom>
          <a:solidFill>
            <a:srgbClr val="27B35A"/>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4A4A4A"/>
              </a:solidFill>
              <a:effectLst/>
              <a:uLnTx/>
              <a:uFillTx/>
              <a:latin typeface="Calibri"/>
              <a:ea typeface="ＭＳ Ｐゴシック" charset="-128"/>
              <a:cs typeface="+mn-cs"/>
            </a:endParaRPr>
          </a:p>
        </p:txBody>
      </p:sp>
      <p:sp>
        <p:nvSpPr>
          <p:cNvPr id="14" name="Rectangle 2">
            <a:extLst>
              <a:ext uri="{FF2B5EF4-FFF2-40B4-BE49-F238E27FC236}">
                <a16:creationId xmlns:a16="http://schemas.microsoft.com/office/drawing/2014/main" id="{EFC0D878-52EA-4BD0-A7B5-3227DE96E100}"/>
              </a:ext>
            </a:extLst>
          </p:cNvPr>
          <p:cNvSpPr txBox="1">
            <a:spLocks noChangeArrowheads="1"/>
          </p:cNvSpPr>
          <p:nvPr/>
        </p:nvSpPr>
        <p:spPr bwMode="auto">
          <a:xfrm>
            <a:off x="518292" y="5483647"/>
            <a:ext cx="11485276" cy="708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1" fontAlgn="base" hangingPunct="1">
              <a:lnSpc>
                <a:spcPct val="80000"/>
              </a:lnSpc>
              <a:spcBef>
                <a:spcPct val="0"/>
              </a:spcBef>
              <a:spcAft>
                <a:spcPct val="0"/>
              </a:spcAft>
              <a:defRPr sz="2800" b="1" spc="-30" baseline="0">
                <a:solidFill>
                  <a:schemeClr val="bg1"/>
                </a:solidFill>
                <a:effectLst>
                  <a:outerShdw blurRad="38100" dist="38100" dir="2700000" algn="tl">
                    <a:srgbClr val="000000">
                      <a:alpha val="43137"/>
                    </a:srgbClr>
                  </a:outerShdw>
                </a:effectLst>
                <a:latin typeface="Calibri" pitchFamily="34" charset="0"/>
                <a:ea typeface="ＭＳ Ｐゴシック" charset="-128"/>
                <a:cs typeface="Calibri" pitchFamily="34" charset="0"/>
              </a:defRPr>
            </a:lvl1pPr>
            <a:lvl2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2pPr>
            <a:lvl3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3pPr>
            <a:lvl4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4pPr>
            <a:lvl5pPr algn="l" rtl="0" eaLnBrk="1" fontAlgn="base" hangingPunct="1">
              <a:lnSpc>
                <a:spcPct val="90000"/>
              </a:lnSpc>
              <a:spcBef>
                <a:spcPct val="0"/>
              </a:spcBef>
              <a:spcAft>
                <a:spcPct val="0"/>
              </a:spcAft>
              <a:defRPr sz="2000">
                <a:solidFill>
                  <a:srgbClr val="49494A"/>
                </a:solidFill>
                <a:latin typeface="Arial" pitchFamily="25" charset="0"/>
                <a:ea typeface="ＭＳ Ｐゴシック" charset="-128"/>
                <a:cs typeface="ＭＳ Ｐゴシック" charset="-128"/>
              </a:defRPr>
            </a:lvl5pPr>
            <a:lvl6pPr marL="457200" algn="l" rtl="0" eaLnBrk="1" fontAlgn="base" hangingPunct="1">
              <a:lnSpc>
                <a:spcPct val="90000"/>
              </a:lnSpc>
              <a:spcBef>
                <a:spcPct val="0"/>
              </a:spcBef>
              <a:spcAft>
                <a:spcPct val="0"/>
              </a:spcAft>
              <a:defRPr sz="2000">
                <a:solidFill>
                  <a:srgbClr val="49494A"/>
                </a:solidFill>
                <a:latin typeface="Arial" pitchFamily="25" charset="0"/>
              </a:defRPr>
            </a:lvl6pPr>
            <a:lvl7pPr marL="914400" algn="l" rtl="0" eaLnBrk="1" fontAlgn="base" hangingPunct="1">
              <a:lnSpc>
                <a:spcPct val="90000"/>
              </a:lnSpc>
              <a:spcBef>
                <a:spcPct val="0"/>
              </a:spcBef>
              <a:spcAft>
                <a:spcPct val="0"/>
              </a:spcAft>
              <a:defRPr sz="2000">
                <a:solidFill>
                  <a:srgbClr val="49494A"/>
                </a:solidFill>
                <a:latin typeface="Arial" pitchFamily="25" charset="0"/>
              </a:defRPr>
            </a:lvl7pPr>
            <a:lvl8pPr marL="1371600" algn="l" rtl="0" eaLnBrk="1" fontAlgn="base" hangingPunct="1">
              <a:lnSpc>
                <a:spcPct val="90000"/>
              </a:lnSpc>
              <a:spcBef>
                <a:spcPct val="0"/>
              </a:spcBef>
              <a:spcAft>
                <a:spcPct val="0"/>
              </a:spcAft>
              <a:defRPr sz="2000">
                <a:solidFill>
                  <a:srgbClr val="49494A"/>
                </a:solidFill>
                <a:latin typeface="Arial" pitchFamily="25" charset="0"/>
              </a:defRPr>
            </a:lvl8pPr>
            <a:lvl9pPr marL="1828800" algn="l" rtl="0" eaLnBrk="1" fontAlgn="base" hangingPunct="1">
              <a:lnSpc>
                <a:spcPct val="90000"/>
              </a:lnSpc>
              <a:spcBef>
                <a:spcPct val="0"/>
              </a:spcBef>
              <a:spcAft>
                <a:spcPct val="0"/>
              </a:spcAft>
              <a:defRPr sz="2000">
                <a:solidFill>
                  <a:srgbClr val="49494A"/>
                </a:solidFill>
                <a:latin typeface="Arial" pitchFamily="25" charset="0"/>
              </a:defRPr>
            </a:lvl9pPr>
          </a:lstStyle>
          <a:p>
            <a:pPr marL="0" marR="0" lvl="0" indent="0" algn="r" defTabSz="914400" rtl="0" eaLnBrk="1" fontAlgn="base" latinLnBrk="0" hangingPunct="1">
              <a:lnSpc>
                <a:spcPct val="80000"/>
              </a:lnSpc>
              <a:spcBef>
                <a:spcPct val="0"/>
              </a:spcBef>
              <a:spcAft>
                <a:spcPct val="0"/>
              </a:spcAft>
              <a:buClrTx/>
              <a:buSzTx/>
              <a:buFontTx/>
              <a:buNone/>
              <a:tabLst/>
              <a:defRPr/>
            </a:pPr>
            <a:r>
              <a:rPr kumimoji="0" lang="en-US" b="1" i="0" u="none" strike="noStrike" kern="1200" cap="none" spc="-30" normalizeH="0" baseline="0" noProof="0" dirty="0">
                <a:ln>
                  <a:noFill/>
                </a:ln>
                <a:solidFill>
                  <a:srgbClr val="FFFFFF"/>
                </a:solidFill>
                <a:effectLst>
                  <a:outerShdw blurRad="38100" dist="38100" dir="2700000" algn="tl">
                    <a:srgbClr val="000000">
                      <a:alpha val="43137"/>
                    </a:srgbClr>
                  </a:outerShdw>
                </a:effectLst>
                <a:uLnTx/>
                <a:uFillTx/>
                <a:ea typeface="ＭＳ Ｐゴシック" charset="-128"/>
                <a:cs typeface="Calibri" pitchFamily="34" charset="0"/>
              </a:rPr>
              <a:t>Personalization; what the customers wants from a retailer</a:t>
            </a:r>
            <a:endParaRPr kumimoji="0" lang="en-US" b="0" i="0" u="none" strike="noStrike" kern="1200" cap="none" spc="-10" normalizeH="0" baseline="0" noProof="0" dirty="0">
              <a:ln>
                <a:noFill/>
              </a:ln>
              <a:solidFill>
                <a:srgbClr val="FFFFFF"/>
              </a:solidFill>
              <a:effectLst/>
              <a:uLnTx/>
              <a:uFillTx/>
              <a:latin typeface="Calibri"/>
              <a:ea typeface="ＭＳ Ｐゴシック" charset="-128"/>
              <a:cs typeface="Calibri" pitchFamily="34" charset="0"/>
            </a:endParaRPr>
          </a:p>
        </p:txBody>
      </p:sp>
      <p:pic>
        <p:nvPicPr>
          <p:cNvPr id="6" name="Graphic 5" descr="Magnifying glass">
            <a:extLst>
              <a:ext uri="{FF2B5EF4-FFF2-40B4-BE49-F238E27FC236}">
                <a16:creationId xmlns:a16="http://schemas.microsoft.com/office/drawing/2014/main" id="{A91C902A-48E4-433A-897B-68DC440C39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1460782"/>
            <a:ext cx="3876429" cy="3876429"/>
          </a:xfrm>
          <a:prstGeom prst="rect">
            <a:avLst/>
          </a:prstGeom>
        </p:spPr>
      </p:pic>
      <p:pic>
        <p:nvPicPr>
          <p:cNvPr id="5" name="Graphic 4" descr="Man and woman">
            <a:extLst>
              <a:ext uri="{FF2B5EF4-FFF2-40B4-BE49-F238E27FC236}">
                <a16:creationId xmlns:a16="http://schemas.microsoft.com/office/drawing/2014/main" id="{B4221312-497C-445D-9B8D-05FA3B45127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4254" y="2081072"/>
            <a:ext cx="1696844" cy="1696844"/>
          </a:xfrm>
          <a:prstGeom prst="rect">
            <a:avLst/>
          </a:prstGeom>
        </p:spPr>
      </p:pic>
      <p:pic>
        <p:nvPicPr>
          <p:cNvPr id="9" name="Graphic 8" descr="Shopping basket">
            <a:extLst>
              <a:ext uri="{FF2B5EF4-FFF2-40B4-BE49-F238E27FC236}">
                <a16:creationId xmlns:a16="http://schemas.microsoft.com/office/drawing/2014/main" id="{5BB49713-5ADD-4C65-B635-CC2AF9167E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4171" y="2877950"/>
            <a:ext cx="739514" cy="739514"/>
          </a:xfrm>
          <a:prstGeom prst="rect">
            <a:avLst/>
          </a:prstGeom>
        </p:spPr>
      </p:pic>
    </p:spTree>
    <p:extLst>
      <p:ext uri="{BB962C8B-B14F-4D97-AF65-F5344CB8AC3E}">
        <p14:creationId xmlns:p14="http://schemas.microsoft.com/office/powerpoint/2010/main" val="173117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F52056-CD36-4B23-A28D-E024104F7778}"/>
              </a:ext>
            </a:extLst>
          </p:cNvPr>
          <p:cNvSpPr>
            <a:spLocks noGrp="1"/>
          </p:cNvSpPr>
          <p:nvPr>
            <p:ph type="body" sz="quarter" idx="1"/>
          </p:nvPr>
        </p:nvSpPr>
        <p:spPr/>
        <p:txBody>
          <a:bodyPr anchor="ctr" anchorCtr="0">
            <a:normAutofit/>
          </a:bodyPr>
          <a:lstStyle/>
          <a:p>
            <a:r>
              <a:rPr lang="en-US" dirty="0"/>
              <a:t>U.S Grocery Shopper Trends</a:t>
            </a:r>
          </a:p>
        </p:txBody>
      </p:sp>
      <p:sp>
        <p:nvSpPr>
          <p:cNvPr id="6" name="Text Placeholder 5">
            <a:extLst>
              <a:ext uri="{FF2B5EF4-FFF2-40B4-BE49-F238E27FC236}">
                <a16:creationId xmlns:a16="http://schemas.microsoft.com/office/drawing/2014/main" id="{785D3163-1FDF-46E1-961D-6AE06E23CF58}"/>
              </a:ext>
            </a:extLst>
          </p:cNvPr>
          <p:cNvSpPr>
            <a:spLocks noGrp="1"/>
          </p:cNvSpPr>
          <p:nvPr>
            <p:ph type="body" sz="quarter" idx="14"/>
          </p:nvPr>
        </p:nvSpPr>
        <p:spPr/>
        <p:txBody>
          <a:bodyPr>
            <a:normAutofit/>
          </a:bodyPr>
          <a:lstStyle/>
          <a:p>
            <a:r>
              <a:rPr lang="en-US" dirty="0"/>
              <a:t>4  Myths about Personalization</a:t>
            </a:r>
          </a:p>
        </p:txBody>
      </p:sp>
      <p:graphicFrame>
        <p:nvGraphicFramePr>
          <p:cNvPr id="5" name="Diagram 4">
            <a:extLst>
              <a:ext uri="{FF2B5EF4-FFF2-40B4-BE49-F238E27FC236}">
                <a16:creationId xmlns:a16="http://schemas.microsoft.com/office/drawing/2014/main" id="{C294EE83-F350-4CAB-9B0F-AB87E049A209}"/>
              </a:ext>
            </a:extLst>
          </p:cNvPr>
          <p:cNvGraphicFramePr/>
          <p:nvPr/>
        </p:nvGraphicFramePr>
        <p:xfrm>
          <a:off x="3409811" y="2334126"/>
          <a:ext cx="9728673" cy="40889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7FE98B03-9C90-45D3-94FB-60F13A0D02F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27018" y="2033708"/>
            <a:ext cx="3635953" cy="47053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648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device&#10;&#10;Description automatically generated">
            <a:extLst>
              <a:ext uri="{FF2B5EF4-FFF2-40B4-BE49-F238E27FC236}">
                <a16:creationId xmlns:a16="http://schemas.microsoft.com/office/drawing/2014/main" id="{30AF55B5-EBD5-40F7-BD7C-339715E33A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8732" y="1318580"/>
            <a:ext cx="3984525" cy="4220840"/>
          </a:xfrm>
          <a:prstGeom prst="rect">
            <a:avLst/>
          </a:prstGeom>
        </p:spPr>
      </p:pic>
      <p:sp>
        <p:nvSpPr>
          <p:cNvPr id="2" name="Text Placeholder 1">
            <a:extLst>
              <a:ext uri="{FF2B5EF4-FFF2-40B4-BE49-F238E27FC236}">
                <a16:creationId xmlns:a16="http://schemas.microsoft.com/office/drawing/2014/main" id="{B88CA0F4-48A5-40CA-8599-B707DE74FED2}"/>
              </a:ext>
            </a:extLst>
          </p:cNvPr>
          <p:cNvSpPr>
            <a:spLocks noGrp="1"/>
          </p:cNvSpPr>
          <p:nvPr>
            <p:ph type="body" idx="1"/>
          </p:nvPr>
        </p:nvSpPr>
        <p:spPr>
          <a:xfrm>
            <a:off x="705330" y="1016632"/>
            <a:ext cx="8265122" cy="5073091"/>
          </a:xfrm>
        </p:spPr>
        <p:txBody>
          <a:bodyPr vert="horz" lIns="91440" tIns="45720" rIns="91440" bIns="45720" rtlCol="0" anchor="t">
            <a:normAutofit/>
          </a:bodyPr>
          <a:lstStyle/>
          <a:p>
            <a:pPr>
              <a:lnSpc>
                <a:spcPct val="100000"/>
              </a:lnSpc>
            </a:pPr>
            <a:r>
              <a:rPr lang="en-US" sz="2800"/>
              <a:t>As the </a:t>
            </a:r>
            <a:r>
              <a:rPr lang="en-US" sz="2800" b="1"/>
              <a:t>food industry association</a:t>
            </a:r>
            <a:r>
              <a:rPr lang="en-US" sz="2800"/>
              <a:t>, FMI works with and on behalf of the entire industry to advance a </a:t>
            </a:r>
            <a:r>
              <a:rPr lang="en-US" sz="2800" b="1"/>
              <a:t>safer</a:t>
            </a:r>
            <a:r>
              <a:rPr lang="en-US" sz="2800"/>
              <a:t>, </a:t>
            </a:r>
            <a:r>
              <a:rPr lang="en-US" sz="2800" b="1"/>
              <a:t>healthier</a:t>
            </a:r>
            <a:r>
              <a:rPr lang="en-US" sz="2800"/>
              <a:t> and </a:t>
            </a:r>
            <a:r>
              <a:rPr lang="en-US" sz="2800" b="1"/>
              <a:t>more efficient</a:t>
            </a:r>
            <a:r>
              <a:rPr lang="en-US" sz="2800"/>
              <a:t> consumer food supply.  </a:t>
            </a:r>
          </a:p>
          <a:p>
            <a:pPr>
              <a:lnSpc>
                <a:spcPct val="100000"/>
              </a:lnSpc>
            </a:pPr>
            <a:endParaRPr lang="en-US" sz="2800"/>
          </a:p>
          <a:p>
            <a:pPr>
              <a:lnSpc>
                <a:spcPct val="100000"/>
              </a:lnSpc>
            </a:pPr>
            <a:r>
              <a:rPr lang="en-US" sz="2800"/>
              <a:t>FMI brings together a wide range of members across the value chain — from </a:t>
            </a:r>
            <a:r>
              <a:rPr lang="en-US" sz="2800" b="1"/>
              <a:t>retailers</a:t>
            </a:r>
            <a:r>
              <a:rPr lang="en-US" sz="2800"/>
              <a:t> who sell to </a:t>
            </a:r>
            <a:r>
              <a:rPr lang="en-US" sz="2800" b="1"/>
              <a:t>consumers</a:t>
            </a:r>
            <a:r>
              <a:rPr lang="en-US" sz="2800"/>
              <a:t>, to </a:t>
            </a:r>
            <a:r>
              <a:rPr lang="en-US" sz="2800" b="1"/>
              <a:t>producers</a:t>
            </a:r>
            <a:r>
              <a:rPr lang="en-US" sz="2800"/>
              <a:t> who supply the food, as well as the wide-variety of companies providing critical services — to </a:t>
            </a:r>
            <a:r>
              <a:rPr lang="en-US" sz="2800" b="1"/>
              <a:t>amplify</a:t>
            </a:r>
            <a:r>
              <a:rPr lang="en-US" sz="2800"/>
              <a:t> the collective work of the industry. </a:t>
            </a:r>
            <a:r>
              <a:rPr lang="en-US"/>
              <a:t> </a:t>
            </a:r>
          </a:p>
          <a:p>
            <a:endParaRPr lang="en-US"/>
          </a:p>
        </p:txBody>
      </p:sp>
    </p:spTree>
    <p:extLst>
      <p:ext uri="{BB962C8B-B14F-4D97-AF65-F5344CB8AC3E}">
        <p14:creationId xmlns:p14="http://schemas.microsoft.com/office/powerpoint/2010/main" val="2228807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DB9E238-8603-4C2C-AB13-D7A41720002A}"/>
              </a:ext>
            </a:extLst>
          </p:cNvPr>
          <p:cNvSpPr>
            <a:spLocks noGrp="1"/>
          </p:cNvSpPr>
          <p:nvPr>
            <p:ph type="body" sz="quarter" idx="1"/>
          </p:nvPr>
        </p:nvSpPr>
        <p:spPr/>
        <p:txBody>
          <a:bodyPr/>
          <a:lstStyle/>
          <a:p>
            <a:r>
              <a:rPr lang="en-US" b="1" dirty="0">
                <a:latin typeface="Palatino Linotype" panose="02040502050505030304" pitchFamily="18" charset="0"/>
              </a:rPr>
              <a:t>Myth 1</a:t>
            </a:r>
          </a:p>
        </p:txBody>
      </p:sp>
      <p:graphicFrame>
        <p:nvGraphicFramePr>
          <p:cNvPr id="6" name="Diagram 5">
            <a:extLst>
              <a:ext uri="{FF2B5EF4-FFF2-40B4-BE49-F238E27FC236}">
                <a16:creationId xmlns:a16="http://schemas.microsoft.com/office/drawing/2014/main" id="{AFCE783C-3C78-4CD9-9160-BE32EEE7230F}"/>
              </a:ext>
            </a:extLst>
          </p:cNvPr>
          <p:cNvGraphicFramePr/>
          <p:nvPr>
            <p:extLst>
              <p:ext uri="{D42A27DB-BD31-4B8C-83A1-F6EECF244321}">
                <p14:modId xmlns:p14="http://schemas.microsoft.com/office/powerpoint/2010/main" val="3825478165"/>
              </p:ext>
            </p:extLst>
          </p:nvPr>
        </p:nvGraphicFramePr>
        <p:xfrm>
          <a:off x="1295400" y="1604210"/>
          <a:ext cx="9601200" cy="484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5729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5FF1B5-AEB4-478C-9A14-77132AD9B564}"/>
              </a:ext>
            </a:extLst>
          </p:cNvPr>
          <p:cNvSpPr>
            <a:spLocks noGrp="1"/>
          </p:cNvSpPr>
          <p:nvPr>
            <p:ph type="body" sz="quarter" idx="1"/>
          </p:nvPr>
        </p:nvSpPr>
        <p:spPr/>
        <p:txBody>
          <a:bodyPr anchor="ctr" anchorCtr="0"/>
          <a:lstStyle/>
          <a:p>
            <a:r>
              <a:rPr lang="en-US" dirty="0">
                <a:solidFill>
                  <a:srgbClr val="CDEBFF"/>
                </a:solidFill>
              </a:rPr>
              <a:t>Myth 2</a:t>
            </a:r>
          </a:p>
        </p:txBody>
      </p:sp>
      <p:graphicFrame>
        <p:nvGraphicFramePr>
          <p:cNvPr id="5" name="Diagram 4">
            <a:extLst>
              <a:ext uri="{FF2B5EF4-FFF2-40B4-BE49-F238E27FC236}">
                <a16:creationId xmlns:a16="http://schemas.microsoft.com/office/drawing/2014/main" id="{A3FD0267-BA81-4075-B26F-22875054C6A5}"/>
              </a:ext>
            </a:extLst>
          </p:cNvPr>
          <p:cNvGraphicFramePr/>
          <p:nvPr/>
        </p:nvGraphicFramePr>
        <p:xfrm>
          <a:off x="1295400" y="1596600"/>
          <a:ext cx="9601200" cy="484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3652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240BD-B380-452A-9651-DD3F045E3AFE}"/>
              </a:ext>
            </a:extLst>
          </p:cNvPr>
          <p:cNvSpPr>
            <a:spLocks noGrp="1"/>
          </p:cNvSpPr>
          <p:nvPr>
            <p:ph type="body" sz="quarter" idx="1"/>
          </p:nvPr>
        </p:nvSpPr>
        <p:spPr/>
        <p:txBody>
          <a:bodyPr/>
          <a:lstStyle/>
          <a:p>
            <a:r>
              <a:rPr lang="en-US" dirty="0"/>
              <a:t>Myth 3</a:t>
            </a:r>
          </a:p>
        </p:txBody>
      </p:sp>
      <p:graphicFrame>
        <p:nvGraphicFramePr>
          <p:cNvPr id="4" name="Diagram 3">
            <a:extLst>
              <a:ext uri="{FF2B5EF4-FFF2-40B4-BE49-F238E27FC236}">
                <a16:creationId xmlns:a16="http://schemas.microsoft.com/office/drawing/2014/main" id="{F2E4DF8B-D9C4-4B36-82F8-C1D4E19F6477}"/>
              </a:ext>
            </a:extLst>
          </p:cNvPr>
          <p:cNvGraphicFramePr/>
          <p:nvPr>
            <p:extLst>
              <p:ext uri="{D42A27DB-BD31-4B8C-83A1-F6EECF244321}">
                <p14:modId xmlns:p14="http://schemas.microsoft.com/office/powerpoint/2010/main" val="3906677028"/>
              </p:ext>
            </p:extLst>
          </p:nvPr>
        </p:nvGraphicFramePr>
        <p:xfrm>
          <a:off x="1295400" y="1612642"/>
          <a:ext cx="9601200" cy="484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0345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6429F6-EDBD-4DB4-AFB7-00C25B28D674}"/>
              </a:ext>
            </a:extLst>
          </p:cNvPr>
          <p:cNvSpPr>
            <a:spLocks noGrp="1"/>
          </p:cNvSpPr>
          <p:nvPr>
            <p:ph type="body" sz="quarter" idx="1"/>
          </p:nvPr>
        </p:nvSpPr>
        <p:spPr/>
        <p:txBody>
          <a:bodyPr/>
          <a:lstStyle/>
          <a:p>
            <a:r>
              <a:rPr lang="en-US" dirty="0"/>
              <a:t>Myth 4</a:t>
            </a:r>
          </a:p>
        </p:txBody>
      </p:sp>
      <p:graphicFrame>
        <p:nvGraphicFramePr>
          <p:cNvPr id="4" name="Diagram 3">
            <a:extLst>
              <a:ext uri="{FF2B5EF4-FFF2-40B4-BE49-F238E27FC236}">
                <a16:creationId xmlns:a16="http://schemas.microsoft.com/office/drawing/2014/main" id="{1792877E-D07D-4423-B68F-AB2A3B539D8F}"/>
              </a:ext>
            </a:extLst>
          </p:cNvPr>
          <p:cNvGraphicFramePr/>
          <p:nvPr/>
        </p:nvGraphicFramePr>
        <p:xfrm>
          <a:off x="1359568" y="1628684"/>
          <a:ext cx="9601200" cy="484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4892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295063" y="7567613"/>
            <a:ext cx="896937" cy="438150"/>
          </a:xfrm>
          <a:prstGeom prst="rect">
            <a:avLst/>
          </a:prstGeom>
        </p:spPr>
        <p:txBody>
          <a:bodyPr vert="horz" lIns="130622" tIns="65311" rIns="130622" bIns="65311"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fld id="{CCB6635B-2CF2-D74A-9401-25AEF9F0FEBE}" type="slidenum">
              <a:rPr lang="en-US" smtClean="0"/>
              <a:pPr/>
              <a:t>24</a:t>
            </a:fld>
            <a:endParaRPr lang="en-US" dirty="0"/>
          </a:p>
        </p:txBody>
      </p:sp>
      <p:sp>
        <p:nvSpPr>
          <p:cNvPr id="6" name="Slide Number Placeholder 3"/>
          <p:cNvSpPr txBox="1">
            <a:spLocks/>
          </p:cNvSpPr>
          <p:nvPr/>
        </p:nvSpPr>
        <p:spPr>
          <a:xfrm>
            <a:off x="11093257" y="6306088"/>
            <a:ext cx="747021" cy="365125"/>
          </a:xfrm>
          <a:prstGeom prst="rect">
            <a:avLst/>
          </a:prstGeom>
        </p:spPr>
        <p:txBody>
          <a:bodyPr vert="horz" lIns="108852" tIns="54426" rIns="108852" bIns="54426"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fld id="{CCB6635B-2CF2-D74A-9401-25AEF9F0FEBE}" type="slidenum">
              <a:rPr lang="en-US" sz="1333"/>
              <a:pPr/>
              <a:t>24</a:t>
            </a:fld>
            <a:endParaRPr lang="en-US" sz="1333" dirty="0"/>
          </a:p>
        </p:txBody>
      </p:sp>
      <p:pic>
        <p:nvPicPr>
          <p:cNvPr id="7" name="Picture 6" descr="slide 4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23" y="0"/>
            <a:ext cx="12377665" cy="6962437"/>
          </a:xfrm>
          <a:prstGeom prst="rect">
            <a:avLst/>
          </a:prstGeom>
        </p:spPr>
      </p:pic>
      <p:sp>
        <p:nvSpPr>
          <p:cNvPr id="8" name="Rectangle 7"/>
          <p:cNvSpPr/>
          <p:nvPr/>
        </p:nvSpPr>
        <p:spPr>
          <a:xfrm>
            <a:off x="7029722" y="-111399"/>
            <a:ext cx="155968" cy="7207514"/>
          </a:xfrm>
          <a:prstGeom prst="rect">
            <a:avLst/>
          </a:prstGeom>
          <a:solidFill>
            <a:srgbClr val="DFF28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9405" y="944247"/>
            <a:ext cx="4649335" cy="5564164"/>
          </a:xfrm>
          <a:prstGeom prst="rect">
            <a:avLst/>
          </a:prstGeom>
        </p:spPr>
      </p:pic>
    </p:spTree>
    <p:extLst>
      <p:ext uri="{BB962C8B-B14F-4D97-AF65-F5344CB8AC3E}">
        <p14:creationId xmlns:p14="http://schemas.microsoft.com/office/powerpoint/2010/main" val="170261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3A53E3-0FE0-419E-A6FB-61F0EEDF79FB}"/>
              </a:ext>
            </a:extLst>
          </p:cNvPr>
          <p:cNvSpPr>
            <a:spLocks noGrp="1"/>
          </p:cNvSpPr>
          <p:nvPr>
            <p:ph type="title"/>
          </p:nvPr>
        </p:nvSpPr>
        <p:spPr>
          <a:xfrm>
            <a:off x="716412" y="233807"/>
            <a:ext cx="10299555" cy="672861"/>
          </a:xfrm>
        </p:spPr>
        <p:txBody>
          <a:bodyPr>
            <a:normAutofit/>
          </a:bodyPr>
          <a:lstStyle/>
          <a:p>
            <a:r>
              <a:rPr lang="en-US" sz="3600"/>
              <a:t>FMI in the Marketplace</a:t>
            </a:r>
          </a:p>
        </p:txBody>
      </p:sp>
      <p:sp>
        <p:nvSpPr>
          <p:cNvPr id="8" name="Text Placeholder 10">
            <a:extLst>
              <a:ext uri="{FF2B5EF4-FFF2-40B4-BE49-F238E27FC236}">
                <a16:creationId xmlns:a16="http://schemas.microsoft.com/office/drawing/2014/main" id="{84B9D0CC-A5B3-4AA4-A4B9-5840C94C654C}"/>
              </a:ext>
            </a:extLst>
          </p:cNvPr>
          <p:cNvSpPr txBox="1">
            <a:spLocks/>
          </p:cNvSpPr>
          <p:nvPr/>
        </p:nvSpPr>
        <p:spPr bwMode="auto">
          <a:xfrm>
            <a:off x="804561" y="1547320"/>
            <a:ext cx="4104443" cy="32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buNone/>
            </a:pPr>
            <a:r>
              <a:rPr lang="en-US" sz="2800">
                <a:solidFill>
                  <a:schemeClr val="tx2"/>
                </a:solidFill>
                <a:latin typeface="Gadugi"/>
                <a:ea typeface="ＭＳ Ｐゴシック"/>
              </a:rPr>
              <a:t>FMI propels the retail food industry by advocating for and supporting a safer, healthier, and more efficient consumer food supply.</a:t>
            </a:r>
            <a:r>
              <a:rPr lang="en-US" sz="2800">
                <a:solidFill>
                  <a:schemeClr val="tx2"/>
                </a:solidFill>
                <a:latin typeface="Gadugi"/>
                <a:ea typeface="ＭＳ Ｐゴシック"/>
                <a:cs typeface="Arial"/>
              </a:rPr>
              <a:t> </a:t>
            </a:r>
            <a:endParaRPr lang="en-US" sz="2800">
              <a:solidFill>
                <a:schemeClr val="tx2"/>
              </a:solidFill>
              <a:latin typeface="Gadugi"/>
            </a:endParaRPr>
          </a:p>
        </p:txBody>
      </p:sp>
      <p:pic>
        <p:nvPicPr>
          <p:cNvPr id="9" name="Picture Placeholder 7" descr="shutterstock_124003264.jpg">
            <a:extLst>
              <a:ext uri="{FF2B5EF4-FFF2-40B4-BE49-F238E27FC236}">
                <a16:creationId xmlns:a16="http://schemas.microsoft.com/office/drawing/2014/main" id="{A9749973-E8A7-4C4A-B12E-7DACCEB5C2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5775" y="2334040"/>
            <a:ext cx="5102225"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Oval Callout 22">
            <a:extLst>
              <a:ext uri="{FF2B5EF4-FFF2-40B4-BE49-F238E27FC236}">
                <a16:creationId xmlns:a16="http://schemas.microsoft.com/office/drawing/2014/main" id="{72095A71-06FE-4C53-B57F-E29EA54FF79D}"/>
              </a:ext>
            </a:extLst>
          </p:cNvPr>
          <p:cNvSpPr>
            <a:spLocks noChangeArrowheads="1"/>
          </p:cNvSpPr>
          <p:nvPr/>
        </p:nvSpPr>
        <p:spPr bwMode="auto">
          <a:xfrm>
            <a:off x="5027990" y="1734156"/>
            <a:ext cx="1358900" cy="1358900"/>
          </a:xfrm>
          <a:prstGeom prst="wedgeEllipseCallout">
            <a:avLst>
              <a:gd name="adj1" fmla="val 67704"/>
              <a:gd name="adj2" fmla="val 23250"/>
            </a:avLst>
          </a:prstGeom>
          <a:solidFill>
            <a:srgbClr val="AD0C3D"/>
          </a:solidFill>
          <a:ln>
            <a:noFill/>
          </a:ln>
          <a:effectLst>
            <a:outerShdw blurRad="50800" dist="38100" dir="8100000" algn="tr"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lgn="ctr" eaLnBrk="1" hangingPunct="1">
              <a:lnSpc>
                <a:spcPct val="90000"/>
              </a:lnSpc>
              <a:spcBef>
                <a:spcPct val="0"/>
              </a:spcBef>
              <a:buFontTx/>
              <a:buNone/>
              <a:defRPr/>
            </a:pPr>
            <a:r>
              <a:rPr lang="en-US" altLang="en-US" sz="1400">
                <a:solidFill>
                  <a:srgbClr val="FFFFFF"/>
                </a:solidFill>
                <a:latin typeface="Arial" charset="0"/>
              </a:rPr>
              <a:t>Nearly</a:t>
            </a:r>
            <a:br>
              <a:rPr lang="en-US" altLang="en-US" sz="1400">
                <a:solidFill>
                  <a:srgbClr val="FFFFFF"/>
                </a:solidFill>
                <a:latin typeface="Arial" charset="0"/>
              </a:rPr>
            </a:br>
            <a:r>
              <a:rPr lang="en-US" altLang="en-US" sz="2400" b="1">
                <a:solidFill>
                  <a:srgbClr val="FFFFFF"/>
                </a:solidFill>
                <a:latin typeface="Arial" charset="0"/>
              </a:rPr>
              <a:t>33,000</a:t>
            </a:r>
            <a:br>
              <a:rPr lang="en-US" altLang="en-US" sz="1400">
                <a:solidFill>
                  <a:srgbClr val="FFFFFF"/>
                </a:solidFill>
                <a:latin typeface="Arial" charset="0"/>
              </a:rPr>
            </a:br>
            <a:r>
              <a:rPr lang="en-US" altLang="en-US" sz="1400">
                <a:solidFill>
                  <a:srgbClr val="FFFFFF"/>
                </a:solidFill>
                <a:latin typeface="Arial" charset="0"/>
              </a:rPr>
              <a:t>retail food</a:t>
            </a:r>
            <a:br>
              <a:rPr lang="en-US" altLang="en-US" sz="1400">
                <a:solidFill>
                  <a:srgbClr val="FFFFFF"/>
                </a:solidFill>
                <a:latin typeface="Arial" charset="0"/>
              </a:rPr>
            </a:br>
            <a:r>
              <a:rPr lang="en-US" altLang="en-US" sz="1400">
                <a:solidFill>
                  <a:srgbClr val="FFFFFF"/>
                </a:solidFill>
                <a:latin typeface="Arial" charset="0"/>
              </a:rPr>
              <a:t>stores</a:t>
            </a:r>
          </a:p>
        </p:txBody>
      </p:sp>
      <p:sp>
        <p:nvSpPr>
          <p:cNvPr id="11" name="Oval Callout 23">
            <a:extLst>
              <a:ext uri="{FF2B5EF4-FFF2-40B4-BE49-F238E27FC236}">
                <a16:creationId xmlns:a16="http://schemas.microsoft.com/office/drawing/2014/main" id="{9253E25A-214E-48F6-AD9F-D2DE64C1038B}"/>
              </a:ext>
            </a:extLst>
          </p:cNvPr>
          <p:cNvSpPr>
            <a:spLocks noChangeArrowheads="1"/>
          </p:cNvSpPr>
          <p:nvPr/>
        </p:nvSpPr>
        <p:spPr bwMode="auto">
          <a:xfrm>
            <a:off x="6879317" y="2046870"/>
            <a:ext cx="1527175" cy="1527175"/>
          </a:xfrm>
          <a:prstGeom prst="wedgeEllipseCallout">
            <a:avLst>
              <a:gd name="adj1" fmla="val -68157"/>
              <a:gd name="adj2" fmla="val -38394"/>
            </a:avLst>
          </a:prstGeom>
          <a:solidFill>
            <a:srgbClr val="262C30"/>
          </a:solidFill>
          <a:ln>
            <a:noFill/>
          </a:ln>
          <a:effectLst>
            <a:outerShdw blurRad="50800" dist="38100" dir="8100000" algn="tr"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lgn="ctr" eaLnBrk="1" hangingPunct="1">
              <a:lnSpc>
                <a:spcPct val="90000"/>
              </a:lnSpc>
              <a:spcBef>
                <a:spcPct val="0"/>
              </a:spcBef>
              <a:buFontTx/>
              <a:buNone/>
              <a:defRPr/>
            </a:pPr>
            <a:r>
              <a:rPr lang="en-US" altLang="en-US" sz="2400" b="1">
                <a:solidFill>
                  <a:srgbClr val="FFFFFF"/>
                </a:solidFill>
                <a:latin typeface="Arial" charset="0"/>
              </a:rPr>
              <a:t>$800</a:t>
            </a:r>
            <a:br>
              <a:rPr lang="en-US" altLang="en-US" sz="2400" b="1">
                <a:solidFill>
                  <a:srgbClr val="FFFFFF"/>
                </a:solidFill>
                <a:latin typeface="Arial" charset="0"/>
              </a:rPr>
            </a:br>
            <a:r>
              <a:rPr lang="en-US" altLang="en-US" sz="2400" b="1">
                <a:solidFill>
                  <a:srgbClr val="FFFFFF"/>
                </a:solidFill>
                <a:latin typeface="Arial" charset="0"/>
              </a:rPr>
              <a:t>billion</a:t>
            </a:r>
            <a:br>
              <a:rPr lang="en-US" altLang="en-US" sz="1400">
                <a:solidFill>
                  <a:srgbClr val="FFFFFF"/>
                </a:solidFill>
                <a:latin typeface="Arial" charset="0"/>
              </a:rPr>
            </a:br>
            <a:r>
              <a:rPr lang="en-US" altLang="en-US" sz="1000">
                <a:solidFill>
                  <a:srgbClr val="FFFFFF"/>
                </a:solidFill>
                <a:latin typeface="Arial" charset="0"/>
              </a:rPr>
              <a:t>food retail industry annual sales volume</a:t>
            </a:r>
          </a:p>
        </p:txBody>
      </p:sp>
      <p:sp>
        <p:nvSpPr>
          <p:cNvPr id="13" name="Oval Callout 25">
            <a:extLst>
              <a:ext uri="{FF2B5EF4-FFF2-40B4-BE49-F238E27FC236}">
                <a16:creationId xmlns:a16="http://schemas.microsoft.com/office/drawing/2014/main" id="{5EF67E14-88BB-4C76-84C6-8CB675A5A8C9}"/>
              </a:ext>
            </a:extLst>
          </p:cNvPr>
          <p:cNvSpPr>
            <a:spLocks noChangeArrowheads="1"/>
          </p:cNvSpPr>
          <p:nvPr/>
        </p:nvSpPr>
        <p:spPr bwMode="auto">
          <a:xfrm>
            <a:off x="5123240" y="3526291"/>
            <a:ext cx="1485900" cy="1485900"/>
          </a:xfrm>
          <a:prstGeom prst="wedgeEllipseCallout">
            <a:avLst>
              <a:gd name="adj1" fmla="val 62227"/>
              <a:gd name="adj2" fmla="val -46347"/>
            </a:avLst>
          </a:prstGeom>
          <a:solidFill>
            <a:srgbClr val="007ABF"/>
          </a:solidFill>
          <a:ln>
            <a:noFill/>
          </a:ln>
          <a:effectLst>
            <a:outerShdw blurRad="50800" dist="38100" dir="8100000" algn="tr"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lgn="ctr" eaLnBrk="1" hangingPunct="1">
              <a:lnSpc>
                <a:spcPct val="90000"/>
              </a:lnSpc>
              <a:spcBef>
                <a:spcPct val="0"/>
              </a:spcBef>
              <a:buFontTx/>
              <a:buNone/>
              <a:defRPr/>
            </a:pPr>
            <a:r>
              <a:rPr lang="en-US" altLang="en-US" sz="1000">
                <a:solidFill>
                  <a:srgbClr val="FFFFFF"/>
                </a:solidFill>
                <a:latin typeface="Arial" charset="0"/>
              </a:rPr>
              <a:t>More than </a:t>
            </a:r>
          </a:p>
          <a:p>
            <a:pPr algn="ctr" eaLnBrk="1" hangingPunct="1">
              <a:lnSpc>
                <a:spcPct val="90000"/>
              </a:lnSpc>
              <a:spcBef>
                <a:spcPct val="0"/>
              </a:spcBef>
              <a:buFontTx/>
              <a:buNone/>
              <a:defRPr/>
            </a:pPr>
            <a:r>
              <a:rPr lang="en-US" altLang="en-US" sz="2400" b="1">
                <a:solidFill>
                  <a:srgbClr val="FFFFFF"/>
                </a:solidFill>
                <a:latin typeface="Arial" charset="0"/>
              </a:rPr>
              <a:t>400</a:t>
            </a:r>
            <a:br>
              <a:rPr lang="en-US" altLang="en-US" sz="1400">
                <a:solidFill>
                  <a:srgbClr val="FFFFFF"/>
                </a:solidFill>
                <a:latin typeface="Arial" charset="0"/>
              </a:rPr>
            </a:br>
            <a:r>
              <a:rPr lang="en-US" altLang="en-US" sz="1000">
                <a:solidFill>
                  <a:srgbClr val="FFFFFF"/>
                </a:solidFill>
                <a:latin typeface="Arial" charset="0"/>
              </a:rPr>
              <a:t>associate members </a:t>
            </a:r>
            <a:br>
              <a:rPr lang="en-US" altLang="en-US" sz="1000">
                <a:solidFill>
                  <a:srgbClr val="FFFFFF"/>
                </a:solidFill>
                <a:latin typeface="Arial" charset="0"/>
              </a:rPr>
            </a:br>
            <a:r>
              <a:rPr lang="en-US" altLang="en-US" sz="1000">
                <a:solidFill>
                  <a:srgbClr val="FFFFFF"/>
                </a:solidFill>
                <a:latin typeface="Arial" charset="0"/>
              </a:rPr>
              <a:t>that include retail </a:t>
            </a:r>
            <a:br>
              <a:rPr lang="en-US" altLang="en-US" sz="1000">
                <a:solidFill>
                  <a:srgbClr val="FFFFFF"/>
                </a:solidFill>
                <a:latin typeface="Arial" charset="0"/>
              </a:rPr>
            </a:br>
            <a:r>
              <a:rPr lang="en-US" altLang="en-US" sz="1400" b="1">
                <a:solidFill>
                  <a:srgbClr val="FFFFFF"/>
                </a:solidFill>
                <a:latin typeface="Arial" charset="0"/>
              </a:rPr>
              <a:t>supplier </a:t>
            </a:r>
            <a:br>
              <a:rPr lang="en-US" altLang="en-US" sz="1400" b="1">
                <a:solidFill>
                  <a:srgbClr val="FFFFFF"/>
                </a:solidFill>
                <a:latin typeface="Arial" charset="0"/>
              </a:rPr>
            </a:br>
            <a:r>
              <a:rPr lang="en-US" altLang="en-US" sz="1400" b="1">
                <a:solidFill>
                  <a:srgbClr val="FFFFFF"/>
                </a:solidFill>
                <a:latin typeface="Arial" charset="0"/>
              </a:rPr>
              <a:t>partners</a:t>
            </a:r>
            <a:endParaRPr lang="en-US" altLang="en-US" sz="1800" b="1">
              <a:solidFill>
                <a:srgbClr val="FFFFFF"/>
              </a:solidFill>
              <a:latin typeface="Arial" charset="0"/>
            </a:endParaRPr>
          </a:p>
        </p:txBody>
      </p:sp>
      <p:sp>
        <p:nvSpPr>
          <p:cNvPr id="14" name="Oval Callout 24">
            <a:extLst>
              <a:ext uri="{FF2B5EF4-FFF2-40B4-BE49-F238E27FC236}">
                <a16:creationId xmlns:a16="http://schemas.microsoft.com/office/drawing/2014/main" id="{9181BFBF-C872-4388-8D33-1DD92509CB05}"/>
              </a:ext>
            </a:extLst>
          </p:cNvPr>
          <p:cNvSpPr>
            <a:spLocks noChangeArrowheads="1"/>
          </p:cNvSpPr>
          <p:nvPr/>
        </p:nvSpPr>
        <p:spPr bwMode="auto">
          <a:xfrm>
            <a:off x="6875919" y="4836695"/>
            <a:ext cx="1127903" cy="1100779"/>
          </a:xfrm>
          <a:prstGeom prst="wedgeEllipseCallout">
            <a:avLst>
              <a:gd name="adj1" fmla="val -39421"/>
              <a:gd name="adj2" fmla="val -61014"/>
            </a:avLst>
          </a:prstGeom>
          <a:solidFill>
            <a:srgbClr val="7D7BAD"/>
          </a:solidFill>
          <a:ln>
            <a:noFill/>
          </a:ln>
          <a:effectLst>
            <a:outerShdw blurRad="50800" dist="38100" dir="8100000" algn="tr"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lgn="ctr" eaLnBrk="1" hangingPunct="1">
              <a:lnSpc>
                <a:spcPct val="90000"/>
              </a:lnSpc>
              <a:spcBef>
                <a:spcPct val="0"/>
              </a:spcBef>
              <a:buFontTx/>
              <a:buNone/>
              <a:defRPr/>
            </a:pPr>
            <a:r>
              <a:rPr lang="en-US" altLang="en-US" sz="1200">
                <a:solidFill>
                  <a:srgbClr val="FFFFFF"/>
                </a:solidFill>
                <a:latin typeface="Arial" charset="0"/>
              </a:rPr>
              <a:t>Nearly</a:t>
            </a:r>
            <a:br>
              <a:rPr lang="en-US" altLang="en-US" sz="1200">
                <a:solidFill>
                  <a:srgbClr val="FFFFFF"/>
                </a:solidFill>
                <a:latin typeface="Arial" charset="0"/>
              </a:rPr>
            </a:br>
            <a:r>
              <a:rPr lang="en-US" altLang="en-US" sz="1200" b="1">
                <a:solidFill>
                  <a:srgbClr val="FFFFFF"/>
                </a:solidFill>
                <a:latin typeface="Arial" charset="0"/>
              </a:rPr>
              <a:t>12,000</a:t>
            </a:r>
            <a:br>
              <a:rPr lang="en-US" altLang="en-US" sz="1200">
                <a:solidFill>
                  <a:srgbClr val="FFFFFF"/>
                </a:solidFill>
                <a:latin typeface="Arial" charset="0"/>
              </a:rPr>
            </a:br>
            <a:r>
              <a:rPr lang="en-US" altLang="en-US" sz="1200">
                <a:solidFill>
                  <a:srgbClr val="FFFFFF"/>
                </a:solidFill>
                <a:latin typeface="Arial" charset="0"/>
              </a:rPr>
              <a:t>pharmacies</a:t>
            </a:r>
          </a:p>
        </p:txBody>
      </p:sp>
      <p:sp>
        <p:nvSpPr>
          <p:cNvPr id="16" name="Oval Callout 26">
            <a:extLst>
              <a:ext uri="{FF2B5EF4-FFF2-40B4-BE49-F238E27FC236}">
                <a16:creationId xmlns:a16="http://schemas.microsoft.com/office/drawing/2014/main" id="{091528AA-32EE-415E-A1B6-42FBF10870E9}"/>
              </a:ext>
            </a:extLst>
          </p:cNvPr>
          <p:cNvSpPr>
            <a:spLocks noChangeArrowheads="1"/>
          </p:cNvSpPr>
          <p:nvPr/>
        </p:nvSpPr>
        <p:spPr bwMode="auto">
          <a:xfrm>
            <a:off x="8579683" y="4628621"/>
            <a:ext cx="1425575" cy="1427162"/>
          </a:xfrm>
          <a:prstGeom prst="wedgeEllipseCallout">
            <a:avLst>
              <a:gd name="adj1" fmla="val -39421"/>
              <a:gd name="adj2" fmla="val -61014"/>
            </a:avLst>
          </a:prstGeom>
          <a:solidFill>
            <a:srgbClr val="98BF85"/>
          </a:solidFill>
          <a:ln>
            <a:noFill/>
          </a:ln>
          <a:effectLst>
            <a:outerShdw blurRad="50800" dist="38100" dir="8100000" algn="tr"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ctr" eaLnBrk="1" hangingPunct="1">
              <a:lnSpc>
                <a:spcPct val="90000"/>
              </a:lnSpc>
              <a:defRPr/>
            </a:pPr>
            <a:r>
              <a:rPr lang="en-US" altLang="en-US" b="1">
                <a:solidFill>
                  <a:srgbClr val="FFFFFF"/>
                </a:solidFill>
                <a:latin typeface="Arial" pitchFamily="34" charset="0"/>
              </a:rPr>
              <a:t>80%</a:t>
            </a:r>
          </a:p>
          <a:p>
            <a:pPr algn="ctr" eaLnBrk="1" hangingPunct="1">
              <a:lnSpc>
                <a:spcPct val="90000"/>
              </a:lnSpc>
              <a:defRPr/>
            </a:pPr>
            <a:r>
              <a:rPr lang="en-US" altLang="en-US" sz="1200">
                <a:solidFill>
                  <a:srgbClr val="FFFFFF"/>
                </a:solidFill>
                <a:latin typeface="Arial" pitchFamily="34" charset="0"/>
              </a:rPr>
              <a:t>of all FMI members are independent operators*</a:t>
            </a:r>
          </a:p>
        </p:txBody>
      </p:sp>
      <p:sp>
        <p:nvSpPr>
          <p:cNvPr id="17" name="Text Placeholder 2">
            <a:extLst>
              <a:ext uri="{FF2B5EF4-FFF2-40B4-BE49-F238E27FC236}">
                <a16:creationId xmlns:a16="http://schemas.microsoft.com/office/drawing/2014/main" id="{4BF4F2BD-C084-4F61-9395-C3577D33267B}"/>
              </a:ext>
            </a:extLst>
          </p:cNvPr>
          <p:cNvSpPr txBox="1">
            <a:spLocks/>
          </p:cNvSpPr>
          <p:nvPr/>
        </p:nvSpPr>
        <p:spPr bwMode="auto">
          <a:xfrm>
            <a:off x="4256618" y="5467653"/>
            <a:ext cx="19907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marL="342900" indent="-342900">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a:spcBef>
                <a:spcPct val="20000"/>
              </a:spcBef>
              <a:buFont typeface="Arial" charset="0"/>
              <a:buChar char="»"/>
              <a:defRPr sz="2000">
                <a:solidFill>
                  <a:schemeClr val="tx1"/>
                </a:solidFill>
                <a:latin typeface="Calibri" charset="0"/>
                <a:ea typeface="ＭＳ Ｐゴシック" pitchFamily="34" charset="-128"/>
              </a:defRPr>
            </a:lvl5pPr>
            <a:lvl6pPr marL="4572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9144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1371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18288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marL="0" lvl="4" algn="r">
              <a:spcBef>
                <a:spcPct val="0"/>
              </a:spcBef>
              <a:spcAft>
                <a:spcPts val="600"/>
              </a:spcAft>
              <a:buClr>
                <a:srgbClr val="262626"/>
              </a:buClr>
              <a:buNone/>
            </a:pPr>
            <a:r>
              <a:rPr lang="en-US" altLang="en-US" sz="1100" i="1">
                <a:latin typeface="Gadugi"/>
                <a:ea typeface="ＭＳ Ｐゴシック"/>
              </a:rPr>
              <a:t>*Independent operators:</a:t>
            </a:r>
            <a:br>
              <a:rPr lang="en-US" altLang="en-US" sz="1100" i="1">
                <a:latin typeface="Gadugi"/>
              </a:rPr>
            </a:br>
            <a:r>
              <a:rPr lang="en-US" altLang="en-US" sz="1100" i="1">
                <a:latin typeface="Gadugi"/>
                <a:ea typeface="ＭＳ Ｐゴシック"/>
              </a:rPr>
              <a:t>50 stores or less</a:t>
            </a:r>
          </a:p>
        </p:txBody>
      </p:sp>
      <p:sp>
        <p:nvSpPr>
          <p:cNvPr id="2" name="Rectangle 1">
            <a:extLst>
              <a:ext uri="{FF2B5EF4-FFF2-40B4-BE49-F238E27FC236}">
                <a16:creationId xmlns:a16="http://schemas.microsoft.com/office/drawing/2014/main" id="{8593A87E-CFB9-42A5-A0D0-C7C05276AA36}"/>
              </a:ext>
            </a:extLst>
          </p:cNvPr>
          <p:cNvSpPr/>
          <p:nvPr/>
        </p:nvSpPr>
        <p:spPr>
          <a:xfrm>
            <a:off x="4985958" y="1186240"/>
            <a:ext cx="6841067" cy="400110"/>
          </a:xfrm>
          <a:prstGeom prst="rect">
            <a:avLst/>
          </a:prstGeom>
        </p:spPr>
        <p:txBody>
          <a:bodyPr wrap="square">
            <a:spAutoFit/>
          </a:bodyPr>
          <a:lstStyle/>
          <a:p>
            <a:r>
              <a:rPr lang="en-US" sz="2000" b="1"/>
              <a:t>$800 billion industry with nearly 6 million employees</a:t>
            </a:r>
            <a:r>
              <a:rPr lang="en-US"/>
              <a:t>. </a:t>
            </a:r>
          </a:p>
        </p:txBody>
      </p:sp>
      <p:sp>
        <p:nvSpPr>
          <p:cNvPr id="12" name="Oval Callout 24">
            <a:extLst>
              <a:ext uri="{FF2B5EF4-FFF2-40B4-BE49-F238E27FC236}">
                <a16:creationId xmlns:a16="http://schemas.microsoft.com/office/drawing/2014/main" id="{8E41CE87-5068-4E1C-B29C-7D2BCAB9F8EC}"/>
              </a:ext>
            </a:extLst>
          </p:cNvPr>
          <p:cNvSpPr>
            <a:spLocks noChangeArrowheads="1"/>
          </p:cNvSpPr>
          <p:nvPr/>
        </p:nvSpPr>
        <p:spPr bwMode="auto">
          <a:xfrm>
            <a:off x="9959685" y="3429000"/>
            <a:ext cx="1527175" cy="1427162"/>
          </a:xfrm>
          <a:prstGeom prst="wedgeEllipseCallout">
            <a:avLst>
              <a:gd name="adj1" fmla="val -39421"/>
              <a:gd name="adj2" fmla="val -61014"/>
            </a:avLst>
          </a:prstGeom>
          <a:solidFill>
            <a:srgbClr val="F05A21"/>
          </a:solidFill>
          <a:ln>
            <a:noFill/>
          </a:ln>
          <a:effectLst>
            <a:outerShdw blurRad="50800" dist="38100" dir="8100000" algn="tr" rotWithShape="0">
              <a:srgbClr val="808080">
                <a:alpha val="39998"/>
              </a:srgbClr>
            </a:outerShdw>
          </a:effectLst>
        </p:spPr>
        <p:txBody>
          <a:bodyPr lIns="0" tIns="0" rIns="0" bIns="0" anchor="ctr"/>
          <a:lstStyle>
            <a:lvl1pPr>
              <a:spcBef>
                <a:spcPct val="20000"/>
              </a:spcBef>
              <a:buFont typeface="Arial" charset="0"/>
              <a:buChar char="•"/>
              <a:defRPr sz="3200">
                <a:solidFill>
                  <a:schemeClr val="tx1"/>
                </a:solidFill>
                <a:latin typeface="Calibri" charset="0"/>
                <a:ea typeface="ＭＳ Ｐゴシック" pitchFamily="34" charset="-128"/>
              </a:defRPr>
            </a:lvl1pPr>
            <a:lvl2pPr marL="742950" indent="-285750">
              <a:spcBef>
                <a:spcPct val="20000"/>
              </a:spcBef>
              <a:buFont typeface="Arial" charset="0"/>
              <a:buChar char="–"/>
              <a:defRPr sz="2800">
                <a:solidFill>
                  <a:schemeClr val="tx1"/>
                </a:solidFill>
                <a:latin typeface="Calibri" charset="0"/>
                <a:ea typeface="ＭＳ Ｐゴシック" pitchFamily="34" charset="-128"/>
              </a:defRPr>
            </a:lvl2pPr>
            <a:lvl3pPr marL="1143000" indent="-228600">
              <a:spcBef>
                <a:spcPct val="20000"/>
              </a:spcBef>
              <a:buFont typeface="Arial" charset="0"/>
              <a:buChar char="•"/>
              <a:defRPr sz="2400">
                <a:solidFill>
                  <a:schemeClr val="tx1"/>
                </a:solidFill>
                <a:latin typeface="Calibri" charset="0"/>
                <a:ea typeface="ＭＳ Ｐゴシック" pitchFamily="34" charset="-128"/>
              </a:defRPr>
            </a:lvl3pPr>
            <a:lvl4pPr marL="1600200" indent="-228600">
              <a:spcBef>
                <a:spcPct val="20000"/>
              </a:spcBef>
              <a:buFont typeface="Arial" charset="0"/>
              <a:buChar char="–"/>
              <a:defRPr sz="2000">
                <a:solidFill>
                  <a:schemeClr val="tx1"/>
                </a:solidFill>
                <a:latin typeface="Calibri" charset="0"/>
                <a:ea typeface="ＭＳ Ｐゴシック" pitchFamily="34" charset="-128"/>
              </a:defRPr>
            </a:lvl4pPr>
            <a:lvl5pPr marL="2057400" indent="-228600">
              <a:spcBef>
                <a:spcPct val="20000"/>
              </a:spcBef>
              <a:buFont typeface="Arial" charset="0"/>
              <a:buChar char="»"/>
              <a:defRPr sz="2000">
                <a:solidFill>
                  <a:schemeClr val="tx1"/>
                </a:solidFill>
                <a:latin typeface="Calibri"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pitchFamily="34" charset="-128"/>
              </a:defRPr>
            </a:lvl9pPr>
          </a:lstStyle>
          <a:p>
            <a:pPr algn="ctr" eaLnBrk="1" hangingPunct="1">
              <a:lnSpc>
                <a:spcPct val="90000"/>
              </a:lnSpc>
              <a:spcBef>
                <a:spcPct val="0"/>
              </a:spcBef>
              <a:buFontTx/>
              <a:buNone/>
              <a:defRPr/>
            </a:pPr>
            <a:r>
              <a:rPr lang="en-US" altLang="en-US" sz="1300">
                <a:solidFill>
                  <a:srgbClr val="FFFFFF"/>
                </a:solidFill>
                <a:latin typeface="Arial" charset="0"/>
              </a:rPr>
              <a:t>Representing nearly </a:t>
            </a:r>
          </a:p>
          <a:p>
            <a:pPr algn="ctr" eaLnBrk="1" hangingPunct="1">
              <a:lnSpc>
                <a:spcPct val="90000"/>
              </a:lnSpc>
              <a:spcBef>
                <a:spcPct val="0"/>
              </a:spcBef>
              <a:buFontTx/>
              <a:buNone/>
              <a:defRPr/>
            </a:pPr>
            <a:r>
              <a:rPr lang="en-US" altLang="en-US" sz="1600" b="1">
                <a:solidFill>
                  <a:srgbClr val="FFFFFF"/>
                </a:solidFill>
                <a:latin typeface="Arial" charset="0"/>
              </a:rPr>
              <a:t>6 million</a:t>
            </a:r>
            <a:r>
              <a:rPr lang="en-US" altLang="en-US" sz="1400" b="1">
                <a:solidFill>
                  <a:srgbClr val="FFFFFF"/>
                </a:solidFill>
                <a:latin typeface="Arial" charset="0"/>
              </a:rPr>
              <a:t> </a:t>
            </a:r>
            <a:r>
              <a:rPr lang="en-US" altLang="en-US" sz="1300">
                <a:solidFill>
                  <a:srgbClr val="FFFFFF"/>
                </a:solidFill>
                <a:latin typeface="Arial" charset="0"/>
              </a:rPr>
              <a:t>employees</a:t>
            </a:r>
          </a:p>
        </p:txBody>
      </p:sp>
    </p:spTree>
    <p:extLst>
      <p:ext uri="{BB962C8B-B14F-4D97-AF65-F5344CB8AC3E}">
        <p14:creationId xmlns:p14="http://schemas.microsoft.com/office/powerpoint/2010/main" val="276197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6"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C3ED8A-0C2C-4550-9FFD-B645F3495144}"/>
              </a:ext>
            </a:extLst>
          </p:cNvPr>
          <p:cNvSpPr>
            <a:spLocks noGrp="1"/>
          </p:cNvSpPr>
          <p:nvPr>
            <p:ph type="body" idx="1"/>
          </p:nvPr>
        </p:nvSpPr>
        <p:spPr>
          <a:xfrm>
            <a:off x="705329" y="1025048"/>
            <a:ext cx="10642121" cy="5694155"/>
          </a:xfrm>
        </p:spPr>
        <p:txBody>
          <a:bodyPr>
            <a:normAutofit/>
          </a:bodyPr>
          <a:lstStyle/>
          <a:p>
            <a:pPr marL="285750" indent="-285750">
              <a:buFont typeface="Arial" panose="020B0604020202020204" pitchFamily="34" charset="0"/>
              <a:buChar char="•"/>
            </a:pPr>
            <a:r>
              <a:rPr lang="en-US" sz="1800" dirty="0"/>
              <a:t>Very low food price inflation</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Consolidation</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Technology changes</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Channel splitting</a:t>
            </a:r>
          </a:p>
          <a:p>
            <a:pPr marL="285750" indent="-285750">
              <a:buFont typeface="Arial" panose="020B0604020202020204" pitchFamily="34" charset="0"/>
              <a:buChar char="•"/>
            </a:pPr>
            <a:endParaRPr lang="en-US" sz="1800" dirty="0"/>
          </a:p>
          <a:p>
            <a:pPr algn="ctr"/>
            <a:r>
              <a:rPr lang="en-US" b="1" dirty="0"/>
              <a:t>Today, I’m going to focus on two trends that are re-shaping retail and helping to improve the customer experience while keeping prices low:</a:t>
            </a:r>
          </a:p>
          <a:p>
            <a:pPr algn="ctr"/>
            <a:endParaRPr lang="en-US" dirty="0"/>
          </a:p>
          <a:p>
            <a:pPr marL="285750" indent="-285750" algn="ctr">
              <a:buFont typeface="Arial" panose="020B0604020202020204" pitchFamily="34" charset="0"/>
              <a:buChar char="•"/>
            </a:pPr>
            <a:r>
              <a:rPr lang="en-US" dirty="0"/>
              <a:t>Rise of the online shopper</a:t>
            </a:r>
          </a:p>
          <a:p>
            <a:pPr marL="285750" indent="-285750" algn="ctr">
              <a:buFont typeface="Arial" panose="020B0604020202020204" pitchFamily="34" charset="0"/>
              <a:buChar char="•"/>
            </a:pPr>
            <a:endParaRPr lang="en-US" dirty="0"/>
          </a:p>
          <a:p>
            <a:pPr marL="285750" indent="-285750" algn="ctr">
              <a:buFont typeface="Arial" panose="020B0604020202020204" pitchFamily="34" charset="0"/>
              <a:buChar char="•"/>
            </a:pPr>
            <a:r>
              <a:rPr lang="en-US" dirty="0"/>
              <a:t>The push for ever-greater personalization</a:t>
            </a:r>
          </a:p>
        </p:txBody>
      </p:sp>
      <p:sp>
        <p:nvSpPr>
          <p:cNvPr id="3" name="Title 2">
            <a:extLst>
              <a:ext uri="{FF2B5EF4-FFF2-40B4-BE49-F238E27FC236}">
                <a16:creationId xmlns:a16="http://schemas.microsoft.com/office/drawing/2014/main" id="{3C8D9B5A-A251-4512-8D49-88CA9DEBB9CA}"/>
              </a:ext>
            </a:extLst>
          </p:cNvPr>
          <p:cNvSpPr>
            <a:spLocks noGrp="1"/>
          </p:cNvSpPr>
          <p:nvPr>
            <p:ph type="title"/>
          </p:nvPr>
        </p:nvSpPr>
        <p:spPr/>
        <p:txBody>
          <a:bodyPr>
            <a:noAutofit/>
          </a:bodyPr>
          <a:lstStyle/>
          <a:p>
            <a:r>
              <a:rPr lang="en-US" sz="2400" dirty="0">
                <a:latin typeface="+mn-lt"/>
              </a:rPr>
              <a:t>As the last two presentations make clear, food retail is in uncharted territory….</a:t>
            </a:r>
          </a:p>
        </p:txBody>
      </p:sp>
    </p:spTree>
    <p:extLst>
      <p:ext uri="{BB962C8B-B14F-4D97-AF65-F5344CB8AC3E}">
        <p14:creationId xmlns:p14="http://schemas.microsoft.com/office/powerpoint/2010/main" val="18052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357178" y="277802"/>
            <a:ext cx="11423414" cy="461783"/>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defTabSz="544237">
              <a:lnSpc>
                <a:spcPct val="80000"/>
              </a:lnSpc>
            </a:pPr>
            <a:r>
              <a:rPr lang="en-US" sz="3333" spc="200" dirty="0">
                <a:solidFill>
                  <a:prstClr val="black">
                    <a:lumMod val="65000"/>
                    <a:lumOff val="35000"/>
                  </a:prstClr>
                </a:solidFill>
                <a:latin typeface="Gotham Medium"/>
                <a:cs typeface="Gotham Medium"/>
              </a:rPr>
              <a:t>GROCERY SHOPPING REMAINS</a:t>
            </a:r>
            <a:br>
              <a:rPr lang="en-US" sz="3333" spc="200" dirty="0">
                <a:solidFill>
                  <a:prstClr val="black">
                    <a:lumMod val="65000"/>
                    <a:lumOff val="35000"/>
                  </a:prstClr>
                </a:solidFill>
                <a:latin typeface="Gotham Medium"/>
                <a:cs typeface="Gotham Medium"/>
              </a:rPr>
            </a:br>
            <a:r>
              <a:rPr lang="en-US" sz="3333" spc="200" dirty="0">
                <a:solidFill>
                  <a:prstClr val="black">
                    <a:lumMod val="65000"/>
                    <a:lumOff val="35000"/>
                  </a:prstClr>
                </a:solidFill>
                <a:latin typeface="Gotham Medium"/>
                <a:cs typeface="Gotham Medium"/>
              </a:rPr>
              <a:t>A NATIONAL PASTIME</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9919" y="1349441"/>
            <a:ext cx="9068544" cy="4712174"/>
          </a:xfrm>
          <a:prstGeom prst="rect">
            <a:avLst/>
          </a:prstGeom>
        </p:spPr>
      </p:pic>
      <p:sp>
        <p:nvSpPr>
          <p:cNvPr id="16" name="Rectangle 15"/>
          <p:cNvSpPr/>
          <p:nvPr/>
        </p:nvSpPr>
        <p:spPr>
          <a:xfrm>
            <a:off x="606049" y="1332700"/>
            <a:ext cx="2000997" cy="323165"/>
          </a:xfrm>
          <a:prstGeom prst="rect">
            <a:avLst/>
          </a:prstGeom>
        </p:spPr>
        <p:txBody>
          <a:bodyPr wrap="none">
            <a:spAutoFit/>
          </a:bodyPr>
          <a:lstStyle/>
          <a:p>
            <a:pPr defTabSz="544237">
              <a:spcAft>
                <a:spcPts val="500"/>
              </a:spcAft>
              <a:buClr>
                <a:srgbClr val="9BCB00"/>
              </a:buClr>
              <a:buSzPct val="120000"/>
            </a:pPr>
            <a:r>
              <a:rPr lang="en-US" sz="1500" dirty="0">
                <a:solidFill>
                  <a:srgbClr val="FF6600"/>
                </a:solidFill>
                <a:latin typeface="Gotham Medium"/>
                <a:cs typeface="Gotham Medium"/>
              </a:rPr>
              <a:t>CURRENTLY IN THE U.S.</a:t>
            </a:r>
          </a:p>
        </p:txBody>
      </p:sp>
      <p:sp>
        <p:nvSpPr>
          <p:cNvPr id="7" name="Slide Number Placeholder 5"/>
          <p:cNvSpPr txBox="1">
            <a:spLocks/>
          </p:cNvSpPr>
          <p:nvPr/>
        </p:nvSpPr>
        <p:spPr>
          <a:xfrm>
            <a:off x="11093257" y="6306088"/>
            <a:ext cx="747021" cy="365125"/>
          </a:xfrm>
          <a:prstGeom prst="rect">
            <a:avLst/>
          </a:prstGeom>
        </p:spPr>
        <p:txBody>
          <a:bodyPr vert="horz" lIns="108852" tIns="54426" rIns="108852" bIns="54426"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pPr defTabSz="544237"/>
            <a:fld id="{CCB6635B-2CF2-D74A-9401-25AEF9F0FEBE}" type="slidenum">
              <a:rPr lang="en-US" sz="1333">
                <a:solidFill>
                  <a:prstClr val="white"/>
                </a:solidFill>
              </a:rPr>
              <a:pPr defTabSz="544237"/>
              <a:t>5</a:t>
            </a:fld>
            <a:endParaRPr lang="en-US" sz="1333" dirty="0">
              <a:solidFill>
                <a:prstClr val="white"/>
              </a:solidFill>
            </a:endParaRPr>
          </a:p>
        </p:txBody>
      </p:sp>
    </p:spTree>
    <p:extLst>
      <p:ext uri="{BB962C8B-B14F-4D97-AF65-F5344CB8AC3E}">
        <p14:creationId xmlns:p14="http://schemas.microsoft.com/office/powerpoint/2010/main" val="435703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11093257" y="6306088"/>
            <a:ext cx="747021" cy="365125"/>
          </a:xfrm>
          <a:prstGeom prst="rect">
            <a:avLst/>
          </a:prstGeom>
        </p:spPr>
        <p:txBody>
          <a:bodyPr vert="horz" lIns="130622" tIns="65311" rIns="130622" bIns="65311" rtlCol="0" anchor="ctr"/>
          <a:lstStyle>
            <a:defPPr>
              <a:defRPr lang="en-US"/>
            </a:defPPr>
            <a:lvl1pPr marL="0" algn="ctr" defTabSz="914400" rtl="0" eaLnBrk="1" latinLnBrk="0" hangingPunct="1">
              <a:defRPr sz="1333" b="0" i="0" kern="1200">
                <a:solidFill>
                  <a:schemeClr val="bg1"/>
                </a:solidFill>
                <a:latin typeface="Gotham Bold"/>
                <a:ea typeface="+mn-ea"/>
                <a:cs typeface="Gotham 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237"/>
            <a:fld id="{CCB6635B-2CF2-D74A-9401-25AEF9F0FEBE}" type="slidenum">
              <a:rPr lang="en-US" smtClean="0"/>
              <a:pPr defTabSz="544237"/>
              <a:t>6</a:t>
            </a:fld>
            <a:endParaRPr lang="en-US" dirty="0">
              <a:solidFill>
                <a:prstClr val="white"/>
              </a:solidFill>
            </a:endParaRPr>
          </a:p>
        </p:txBody>
      </p:sp>
      <p:sp>
        <p:nvSpPr>
          <p:cNvPr id="14" name="Rectangle 13"/>
          <p:cNvSpPr/>
          <p:nvPr/>
        </p:nvSpPr>
        <p:spPr>
          <a:xfrm>
            <a:off x="7668915" y="0"/>
            <a:ext cx="4523086" cy="6216063"/>
          </a:xfrm>
          <a:prstGeom prst="rect">
            <a:avLst/>
          </a:prstGeom>
          <a:solidFill>
            <a:srgbClr val="DEFCFE">
              <a:alpha val="4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544237"/>
            <a:endParaRPr lang="en-US" sz="2167" dirty="0">
              <a:solidFill>
                <a:prstClr val="white"/>
              </a:solidFill>
              <a:latin typeface="Franklin Gothic Book"/>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395" y="1767910"/>
            <a:ext cx="4631066" cy="4799748"/>
          </a:xfrm>
          <a:prstGeom prst="rect">
            <a:avLst/>
          </a:prstGeom>
        </p:spPr>
      </p:pic>
      <p:sp>
        <p:nvSpPr>
          <p:cNvPr id="16" name="TextBox 15"/>
          <p:cNvSpPr txBox="1"/>
          <p:nvPr/>
        </p:nvSpPr>
        <p:spPr>
          <a:xfrm>
            <a:off x="7749200" y="223946"/>
            <a:ext cx="4250704" cy="5193473"/>
          </a:xfrm>
          <a:prstGeom prst="rect">
            <a:avLst/>
          </a:prstGeom>
          <a:noFill/>
        </p:spPr>
        <p:txBody>
          <a:bodyPr wrap="square" rtlCol="0">
            <a:spAutoFit/>
          </a:bodyPr>
          <a:lstStyle/>
          <a:p>
            <a:pPr algn="r" defTabSz="544237">
              <a:lnSpc>
                <a:spcPct val="150000"/>
              </a:lnSpc>
            </a:pPr>
            <a:r>
              <a:rPr lang="en-US" sz="1667" dirty="0">
                <a:solidFill>
                  <a:srgbClr val="4BACC6">
                    <a:lumMod val="75000"/>
                  </a:srgbClr>
                </a:solidFill>
                <a:latin typeface="Gotham Medium"/>
                <a:cs typeface="Gotham Medium"/>
              </a:rPr>
              <a:t>The whole ‘one-size-fits-all’ thing – or lack thereof – is the whole reason why I have to go to all these places. If there was a store with reasonable prices, great selection of healthy,</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ethically-sourced food, with</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friendly, low-key, down-</a:t>
            </a:r>
          </a:p>
          <a:p>
            <a:pPr algn="r" defTabSz="544237">
              <a:lnSpc>
                <a:spcPct val="150000"/>
              </a:lnSpc>
            </a:pPr>
            <a:r>
              <a:rPr lang="en-US" sz="1667" dirty="0">
                <a:solidFill>
                  <a:srgbClr val="4BACC6">
                    <a:lumMod val="75000"/>
                  </a:srgbClr>
                </a:solidFill>
                <a:latin typeface="Gotham Medium"/>
                <a:cs typeface="Gotham Medium"/>
              </a:rPr>
              <a:t>to-earth service, I’d</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like that. But until then,</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the combination of all</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them together does a</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good job of meeting</a:t>
            </a:r>
            <a:br>
              <a:rPr lang="en-US" sz="1667" dirty="0">
                <a:solidFill>
                  <a:srgbClr val="4BACC6">
                    <a:lumMod val="75000"/>
                  </a:srgbClr>
                </a:solidFill>
                <a:latin typeface="Gotham Medium"/>
                <a:cs typeface="Gotham Medium"/>
              </a:rPr>
            </a:br>
            <a:r>
              <a:rPr lang="en-US" sz="1667" dirty="0">
                <a:solidFill>
                  <a:srgbClr val="4BACC6">
                    <a:lumMod val="75000"/>
                  </a:srgbClr>
                </a:solidFill>
                <a:latin typeface="Gotham Medium"/>
                <a:cs typeface="Gotham Medium"/>
              </a:rPr>
              <a:t>my family’s needs.</a:t>
            </a:r>
            <a:br>
              <a:rPr lang="en-US" sz="1667" dirty="0">
                <a:solidFill>
                  <a:srgbClr val="4BACC6">
                    <a:lumMod val="75000"/>
                  </a:srgbClr>
                </a:solidFill>
                <a:latin typeface="Gotham Medium"/>
                <a:cs typeface="Gotham Medium"/>
              </a:rPr>
            </a:br>
            <a:r>
              <a:rPr lang="en-US" sz="2333" dirty="0">
                <a:solidFill>
                  <a:srgbClr val="4BACC6">
                    <a:lumMod val="75000"/>
                  </a:srgbClr>
                </a:solidFill>
                <a:latin typeface="Gotham Medium"/>
                <a:cs typeface="Gotham Medium"/>
              </a:rPr>
              <a:t>— Josh, 58</a:t>
            </a:r>
          </a:p>
        </p:txBody>
      </p:sp>
      <p:sp>
        <p:nvSpPr>
          <p:cNvPr id="18" name="Oval 17"/>
          <p:cNvSpPr/>
          <p:nvPr/>
        </p:nvSpPr>
        <p:spPr>
          <a:xfrm>
            <a:off x="2733550" y="223946"/>
            <a:ext cx="3362450" cy="3362450"/>
          </a:xfrm>
          <a:prstGeom prst="ellipse">
            <a:avLst/>
          </a:prstGeom>
          <a:solidFill>
            <a:srgbClr val="98DFDE"/>
          </a:solidFill>
          <a:ln w="228600" cmpd="sng">
            <a:solidFill>
              <a:srgbClr val="31ADB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44237"/>
            <a:endParaRPr lang="en-US" sz="2167" dirty="0">
              <a:solidFill>
                <a:prstClr val="white"/>
              </a:solidFill>
              <a:latin typeface="Franklin Gothic Book"/>
            </a:endParaRPr>
          </a:p>
        </p:txBody>
      </p:sp>
      <p:sp>
        <p:nvSpPr>
          <p:cNvPr id="17" name="TextBox 16"/>
          <p:cNvSpPr txBox="1"/>
          <p:nvPr/>
        </p:nvSpPr>
        <p:spPr>
          <a:xfrm>
            <a:off x="2938569" y="534252"/>
            <a:ext cx="2952413" cy="2836674"/>
          </a:xfrm>
          <a:prstGeom prst="rect">
            <a:avLst/>
          </a:prstGeom>
          <a:noFill/>
        </p:spPr>
        <p:txBody>
          <a:bodyPr wrap="square" rtlCol="0">
            <a:spAutoFit/>
          </a:bodyPr>
          <a:lstStyle/>
          <a:p>
            <a:pPr algn="ctr" defTabSz="544237">
              <a:spcBef>
                <a:spcPts val="1000"/>
              </a:spcBef>
            </a:pPr>
            <a:r>
              <a:rPr lang="en-US" sz="2000" dirty="0">
                <a:solidFill>
                  <a:srgbClr val="4BACC6">
                    <a:lumMod val="75000"/>
                  </a:srgbClr>
                </a:solidFill>
                <a:latin typeface="Gotham Bold"/>
                <a:cs typeface="Gotham Bold"/>
              </a:rPr>
              <a:t>Shoppers visit</a:t>
            </a:r>
            <a:br>
              <a:rPr lang="en-US" sz="2000" dirty="0">
                <a:solidFill>
                  <a:srgbClr val="4BACC6">
                    <a:lumMod val="75000"/>
                  </a:srgbClr>
                </a:solidFill>
                <a:latin typeface="Gotham Bold"/>
                <a:cs typeface="Gotham Bold"/>
              </a:rPr>
            </a:br>
            <a:r>
              <a:rPr lang="en-US" sz="2000" dirty="0">
                <a:solidFill>
                  <a:srgbClr val="4BACC6">
                    <a:lumMod val="75000"/>
                  </a:srgbClr>
                </a:solidFill>
                <a:latin typeface="Gotham Bold"/>
                <a:cs typeface="Gotham Bold"/>
              </a:rPr>
              <a:t>an average of </a:t>
            </a:r>
            <a:br>
              <a:rPr lang="en-US" sz="1500" dirty="0">
                <a:solidFill>
                  <a:srgbClr val="4BACC6">
                    <a:lumMod val="75000"/>
                  </a:srgbClr>
                </a:solidFill>
                <a:latin typeface="Gotham Bold"/>
                <a:cs typeface="Gotham Bold"/>
              </a:rPr>
            </a:br>
            <a:r>
              <a:rPr lang="en-US" sz="5500" dirty="0">
                <a:solidFill>
                  <a:srgbClr val="4BACC6">
                    <a:lumMod val="75000"/>
                  </a:srgbClr>
                </a:solidFill>
                <a:latin typeface="Gotham Bold"/>
                <a:cs typeface="Gotham Bold"/>
              </a:rPr>
              <a:t>4.4</a:t>
            </a:r>
            <a:r>
              <a:rPr lang="en-US" sz="3000" dirty="0">
                <a:solidFill>
                  <a:srgbClr val="4BACC6">
                    <a:lumMod val="75000"/>
                  </a:srgbClr>
                </a:solidFill>
                <a:latin typeface="Gotham Bold"/>
                <a:cs typeface="Gotham Bold"/>
              </a:rPr>
              <a:t> </a:t>
            </a:r>
            <a:br>
              <a:rPr lang="en-US" sz="3000" dirty="0">
                <a:solidFill>
                  <a:srgbClr val="4BACC6">
                    <a:lumMod val="75000"/>
                  </a:srgbClr>
                </a:solidFill>
                <a:latin typeface="Gotham Bold"/>
                <a:cs typeface="Gotham Bold"/>
              </a:rPr>
            </a:br>
            <a:r>
              <a:rPr lang="en-US" sz="1500" dirty="0">
                <a:solidFill>
                  <a:srgbClr val="4BACC6">
                    <a:lumMod val="75000"/>
                  </a:srgbClr>
                </a:solidFill>
                <a:latin typeface="Gotham Bold"/>
                <a:cs typeface="Gotham Bold"/>
              </a:rPr>
              <a:t>(up from 4.1 in 2018)</a:t>
            </a:r>
          </a:p>
          <a:p>
            <a:pPr algn="ctr" defTabSz="544237">
              <a:spcBef>
                <a:spcPts val="1000"/>
              </a:spcBef>
            </a:pPr>
            <a:r>
              <a:rPr lang="en-US" sz="2000" dirty="0">
                <a:solidFill>
                  <a:srgbClr val="4BACC6">
                    <a:lumMod val="75000"/>
                  </a:srgbClr>
                </a:solidFill>
                <a:latin typeface="Gotham Bold"/>
                <a:cs typeface="Gotham Bold"/>
              </a:rPr>
              <a:t>retail banners</a:t>
            </a:r>
            <a:br>
              <a:rPr lang="en-US" sz="2000" dirty="0">
                <a:solidFill>
                  <a:srgbClr val="4BACC6">
                    <a:lumMod val="75000"/>
                  </a:srgbClr>
                </a:solidFill>
                <a:latin typeface="Gotham Bold"/>
                <a:cs typeface="Gotham Bold"/>
              </a:rPr>
            </a:br>
            <a:r>
              <a:rPr lang="en-US" sz="2000" dirty="0">
                <a:solidFill>
                  <a:srgbClr val="4BACC6">
                    <a:lumMod val="75000"/>
                  </a:srgbClr>
                </a:solidFill>
                <a:latin typeface="Gotham Bold"/>
                <a:cs typeface="Gotham Bold"/>
              </a:rPr>
              <a:t>for groceries</a:t>
            </a:r>
            <a:br>
              <a:rPr lang="en-US" sz="2000" dirty="0">
                <a:solidFill>
                  <a:srgbClr val="4BACC6">
                    <a:lumMod val="75000"/>
                  </a:srgbClr>
                </a:solidFill>
                <a:latin typeface="Gotham Bold"/>
                <a:cs typeface="Gotham Bold"/>
              </a:rPr>
            </a:br>
            <a:r>
              <a:rPr lang="en-US" sz="2000" dirty="0">
                <a:solidFill>
                  <a:srgbClr val="4BACC6">
                    <a:lumMod val="75000"/>
                  </a:srgbClr>
                </a:solidFill>
                <a:latin typeface="Gotham Bold"/>
                <a:cs typeface="Gotham Bold"/>
              </a:rPr>
              <a:t>each month</a:t>
            </a:r>
          </a:p>
        </p:txBody>
      </p:sp>
      <p:sp>
        <p:nvSpPr>
          <p:cNvPr id="23" name="Oval 22"/>
          <p:cNvSpPr/>
          <p:nvPr/>
        </p:nvSpPr>
        <p:spPr>
          <a:xfrm>
            <a:off x="283337" y="2747401"/>
            <a:ext cx="3190851" cy="3192061"/>
          </a:xfrm>
          <a:prstGeom prst="ellipse">
            <a:avLst/>
          </a:prstGeom>
          <a:solidFill>
            <a:srgbClr val="FFD54F"/>
          </a:solidFill>
          <a:ln w="177800" cmpd="sng">
            <a:solidFill>
              <a:srgbClr val="F1AC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544237"/>
            <a:endParaRPr lang="en-US" sz="2167" dirty="0">
              <a:solidFill>
                <a:prstClr val="white"/>
              </a:solidFill>
              <a:latin typeface="Franklin Gothic Book"/>
            </a:endParaRPr>
          </a:p>
        </p:txBody>
      </p:sp>
      <p:sp>
        <p:nvSpPr>
          <p:cNvPr id="24" name="TextBox 23"/>
          <p:cNvSpPr txBox="1"/>
          <p:nvPr/>
        </p:nvSpPr>
        <p:spPr>
          <a:xfrm>
            <a:off x="633481" y="3158429"/>
            <a:ext cx="2490562" cy="2477601"/>
          </a:xfrm>
          <a:prstGeom prst="rect">
            <a:avLst/>
          </a:prstGeom>
          <a:noFill/>
          <a:ln>
            <a:noFill/>
          </a:ln>
        </p:spPr>
        <p:txBody>
          <a:bodyPr wrap="square" rtlCol="0">
            <a:spAutoFit/>
          </a:bodyPr>
          <a:lstStyle/>
          <a:p>
            <a:pPr algn="ctr" defTabSz="544237">
              <a:spcBef>
                <a:spcPts val="1000"/>
              </a:spcBef>
            </a:pPr>
            <a:r>
              <a:rPr lang="en-US" sz="2000" dirty="0">
                <a:solidFill>
                  <a:srgbClr val="F79646">
                    <a:lumMod val="75000"/>
                  </a:srgbClr>
                </a:solidFill>
                <a:latin typeface="Gotham Bold"/>
                <a:cs typeface="Gotham Bold"/>
              </a:rPr>
              <a:t>Shoppers visit</a:t>
            </a:r>
            <a:br>
              <a:rPr lang="en-US" sz="2000" dirty="0">
                <a:solidFill>
                  <a:srgbClr val="F79646">
                    <a:lumMod val="75000"/>
                  </a:srgbClr>
                </a:solidFill>
                <a:latin typeface="Gotham Bold"/>
                <a:cs typeface="Gotham Bold"/>
              </a:rPr>
            </a:br>
            <a:r>
              <a:rPr lang="en-US" sz="2000" dirty="0">
                <a:solidFill>
                  <a:srgbClr val="F79646">
                    <a:lumMod val="75000"/>
                  </a:srgbClr>
                </a:solidFill>
                <a:latin typeface="Gotham Bold"/>
                <a:cs typeface="Gotham Bold"/>
              </a:rPr>
              <a:t>an average of </a:t>
            </a:r>
            <a:br>
              <a:rPr lang="en-US" sz="1500" dirty="0">
                <a:solidFill>
                  <a:srgbClr val="F79646">
                    <a:lumMod val="75000"/>
                  </a:srgbClr>
                </a:solidFill>
                <a:latin typeface="Gotham Bold"/>
                <a:cs typeface="Gotham Bold"/>
              </a:rPr>
            </a:br>
            <a:r>
              <a:rPr lang="en-US" sz="5500" dirty="0">
                <a:solidFill>
                  <a:srgbClr val="F79646">
                    <a:lumMod val="75000"/>
                  </a:srgbClr>
                </a:solidFill>
                <a:latin typeface="Gotham Bold"/>
                <a:cs typeface="Gotham Bold"/>
              </a:rPr>
              <a:t>3.1</a:t>
            </a:r>
            <a:r>
              <a:rPr lang="en-US" sz="3000" dirty="0">
                <a:solidFill>
                  <a:srgbClr val="F79646">
                    <a:lumMod val="75000"/>
                  </a:srgbClr>
                </a:solidFill>
                <a:latin typeface="Gotham Bold"/>
                <a:cs typeface="Gotham Bold"/>
              </a:rPr>
              <a:t> </a:t>
            </a:r>
            <a:br>
              <a:rPr lang="en-US" sz="3000" dirty="0">
                <a:solidFill>
                  <a:srgbClr val="F79646">
                    <a:lumMod val="75000"/>
                  </a:srgbClr>
                </a:solidFill>
                <a:latin typeface="Gotham Bold"/>
                <a:cs typeface="Gotham Bold"/>
              </a:rPr>
            </a:br>
            <a:r>
              <a:rPr lang="en-US" sz="2000" dirty="0">
                <a:solidFill>
                  <a:srgbClr val="F79646">
                    <a:lumMod val="75000"/>
                  </a:srgbClr>
                </a:solidFill>
                <a:latin typeface="Gotham Bold"/>
                <a:cs typeface="Gotham Bold"/>
              </a:rPr>
              <a:t>different channels</a:t>
            </a:r>
            <a:br>
              <a:rPr lang="en-US" sz="2000" dirty="0">
                <a:solidFill>
                  <a:srgbClr val="F79646">
                    <a:lumMod val="75000"/>
                  </a:srgbClr>
                </a:solidFill>
                <a:latin typeface="Gotham Bold"/>
                <a:cs typeface="Gotham Bold"/>
              </a:rPr>
            </a:br>
            <a:r>
              <a:rPr lang="en-US" sz="2000" dirty="0">
                <a:solidFill>
                  <a:srgbClr val="F79646">
                    <a:lumMod val="75000"/>
                  </a:srgbClr>
                </a:solidFill>
                <a:latin typeface="Gotham Bold"/>
                <a:cs typeface="Gotham Bold"/>
              </a:rPr>
              <a:t>for groceries each month</a:t>
            </a:r>
          </a:p>
        </p:txBody>
      </p:sp>
      <p:sp>
        <p:nvSpPr>
          <p:cNvPr id="12" name="Title 1"/>
          <p:cNvSpPr txBox="1">
            <a:spLocks/>
          </p:cNvSpPr>
          <p:nvPr/>
        </p:nvSpPr>
        <p:spPr>
          <a:xfrm>
            <a:off x="213875" y="223946"/>
            <a:ext cx="11784556" cy="450641"/>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r>
              <a:rPr lang="en-US" sz="2667" spc="83" dirty="0">
                <a:solidFill>
                  <a:prstClr val="black">
                    <a:lumMod val="65000"/>
                    <a:lumOff val="35000"/>
                  </a:prstClr>
                </a:solidFill>
                <a:latin typeface="Gotham Bold"/>
                <a:cs typeface="Gotham Bold"/>
              </a:rPr>
              <a:t>SHOPPERS</a:t>
            </a:r>
            <a:br>
              <a:rPr lang="en-US" sz="2667" spc="83" dirty="0">
                <a:solidFill>
                  <a:prstClr val="black">
                    <a:lumMod val="65000"/>
                    <a:lumOff val="35000"/>
                  </a:prstClr>
                </a:solidFill>
                <a:latin typeface="Gotham Bold"/>
                <a:cs typeface="Gotham Bold"/>
              </a:rPr>
            </a:br>
            <a:r>
              <a:rPr lang="en-US" sz="2667" spc="83" dirty="0">
                <a:solidFill>
                  <a:prstClr val="black">
                    <a:lumMod val="65000"/>
                    <a:lumOff val="35000"/>
                  </a:prstClr>
                </a:solidFill>
                <a:latin typeface="Gotham Bold"/>
                <a:cs typeface="Gotham Bold"/>
              </a:rPr>
              <a:t>SHOP</a:t>
            </a:r>
            <a:br>
              <a:rPr lang="en-US" sz="2667" spc="83" dirty="0">
                <a:solidFill>
                  <a:prstClr val="black">
                    <a:lumMod val="65000"/>
                    <a:lumOff val="35000"/>
                  </a:prstClr>
                </a:solidFill>
                <a:latin typeface="Gotham Bold"/>
                <a:cs typeface="Gotham Bold"/>
              </a:rPr>
            </a:br>
            <a:r>
              <a:rPr lang="en-US" sz="2667" spc="83" dirty="0">
                <a:solidFill>
                  <a:prstClr val="black">
                    <a:lumMod val="65000"/>
                    <a:lumOff val="35000"/>
                  </a:prstClr>
                </a:solidFill>
                <a:latin typeface="Gotham Bold"/>
                <a:cs typeface="Gotham Bold"/>
              </a:rPr>
              <a:t>MULTIPLE</a:t>
            </a:r>
            <a:br>
              <a:rPr lang="en-US" sz="2667" spc="83" dirty="0">
                <a:solidFill>
                  <a:prstClr val="black">
                    <a:lumMod val="65000"/>
                    <a:lumOff val="35000"/>
                  </a:prstClr>
                </a:solidFill>
                <a:latin typeface="Gotham Bold"/>
                <a:cs typeface="Gotham Bold"/>
              </a:rPr>
            </a:br>
            <a:r>
              <a:rPr lang="en-US" sz="2667" spc="83" dirty="0">
                <a:solidFill>
                  <a:prstClr val="black">
                    <a:lumMod val="65000"/>
                    <a:lumOff val="35000"/>
                  </a:prstClr>
                </a:solidFill>
                <a:latin typeface="Gotham Bold"/>
                <a:cs typeface="Gotham Bold"/>
              </a:rPr>
              <a:t>CHANNELS/</a:t>
            </a:r>
          </a:p>
          <a:p>
            <a:pPr algn="l" defTabSz="544237"/>
            <a:r>
              <a:rPr lang="en-US" sz="2667" spc="83" dirty="0">
                <a:solidFill>
                  <a:prstClr val="black">
                    <a:lumMod val="65000"/>
                    <a:lumOff val="35000"/>
                  </a:prstClr>
                </a:solidFill>
                <a:latin typeface="Gotham Bold"/>
                <a:cs typeface="Gotham Bold"/>
              </a:rPr>
              <a:t>BANNERS</a:t>
            </a:r>
          </a:p>
        </p:txBody>
      </p:sp>
      <p:sp>
        <p:nvSpPr>
          <p:cNvPr id="19" name="Slide Number Placeholder 5"/>
          <p:cNvSpPr txBox="1">
            <a:spLocks/>
          </p:cNvSpPr>
          <p:nvPr/>
        </p:nvSpPr>
        <p:spPr>
          <a:xfrm>
            <a:off x="11093257" y="6306088"/>
            <a:ext cx="747021" cy="365125"/>
          </a:xfrm>
          <a:prstGeom prst="rect">
            <a:avLst/>
          </a:prstGeom>
        </p:spPr>
        <p:txBody>
          <a:bodyPr vert="horz" lIns="108852" tIns="54426" rIns="108852" bIns="54426"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pPr defTabSz="544237"/>
            <a:fld id="{CCB6635B-2CF2-D74A-9401-25AEF9F0FEBE}" type="slidenum">
              <a:rPr lang="en-US" sz="1333">
                <a:solidFill>
                  <a:prstClr val="white"/>
                </a:solidFill>
              </a:rPr>
              <a:pPr defTabSz="544237"/>
              <a:t>6</a:t>
            </a:fld>
            <a:endParaRPr lang="en-US" sz="1333" dirty="0">
              <a:solidFill>
                <a:prstClr val="white"/>
              </a:solidFill>
            </a:endParaRPr>
          </a:p>
        </p:txBody>
      </p:sp>
      <p:pic>
        <p:nvPicPr>
          <p:cNvPr id="20" name="Picture 19" descr="FMI logo_WHITE-REVERSE single.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02200" y="6369132"/>
            <a:ext cx="1316753" cy="397052"/>
          </a:xfrm>
          <a:prstGeom prst="rect">
            <a:avLst/>
          </a:prstGeom>
        </p:spPr>
      </p:pic>
      <p:sp>
        <p:nvSpPr>
          <p:cNvPr id="21" name="TextBox 20"/>
          <p:cNvSpPr txBox="1"/>
          <p:nvPr/>
        </p:nvSpPr>
        <p:spPr>
          <a:xfrm>
            <a:off x="249006" y="6427457"/>
            <a:ext cx="9175946" cy="271934"/>
          </a:xfrm>
          <a:prstGeom prst="rect">
            <a:avLst/>
          </a:prstGeom>
          <a:noFill/>
        </p:spPr>
        <p:txBody>
          <a:bodyPr wrap="square" rtlCol="0">
            <a:spAutoFit/>
          </a:bodyPr>
          <a:lstStyle/>
          <a:p>
            <a:pPr defTabSz="544237"/>
            <a:r>
              <a:rPr lang="en-US" sz="1167" spc="83" dirty="0">
                <a:solidFill>
                  <a:prstClr val="white"/>
                </a:solidFill>
                <a:latin typeface="Gotham Light"/>
                <a:cs typeface="Gotham Light"/>
              </a:rPr>
              <a:t>U.S. GROCERY SHOPPER TRENDS 2019  |  #GROCERYTRENDS</a:t>
            </a:r>
          </a:p>
        </p:txBody>
      </p:sp>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2" y="5957435"/>
            <a:ext cx="12192000" cy="1229360"/>
          </a:xfrm>
          <a:prstGeom prst="rect">
            <a:avLst/>
          </a:prstGeom>
        </p:spPr>
      </p:pic>
      <p:sp>
        <p:nvSpPr>
          <p:cNvPr id="29" name="Slide Number Placeholder 5"/>
          <p:cNvSpPr txBox="1">
            <a:spLocks/>
          </p:cNvSpPr>
          <p:nvPr/>
        </p:nvSpPr>
        <p:spPr>
          <a:xfrm>
            <a:off x="11153329" y="6506623"/>
            <a:ext cx="747021" cy="365125"/>
          </a:xfrm>
          <a:prstGeom prst="rect">
            <a:avLst/>
          </a:prstGeom>
        </p:spPr>
        <p:txBody>
          <a:bodyPr vert="horz" lIns="108852" tIns="54426" rIns="108852" bIns="54426" rtlCol="0" anchor="ctr"/>
          <a:lstStyle>
            <a:defPPr>
              <a:defRPr lang="en-US"/>
            </a:defPPr>
            <a:lvl1pPr marL="0" algn="ctr" defTabSz="653110" rtl="0" eaLnBrk="1" latinLnBrk="0" hangingPunct="1">
              <a:defRPr sz="1600" b="0" i="0" kern="1200">
                <a:solidFill>
                  <a:schemeClr val="bg1"/>
                </a:solidFill>
                <a:latin typeface="Gotham Bold"/>
                <a:ea typeface="+mn-ea"/>
                <a:cs typeface="Gotham Bold"/>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a:lstStyle>
          <a:p>
            <a:pPr defTabSz="544237"/>
            <a:fld id="{CCB6635B-2CF2-D74A-9401-25AEF9F0FEBE}" type="slidenum">
              <a:rPr lang="en-US" sz="1333">
                <a:solidFill>
                  <a:prstClr val="white"/>
                </a:solidFill>
              </a:rPr>
              <a:pPr defTabSz="544237"/>
              <a:t>6</a:t>
            </a:fld>
            <a:endParaRPr lang="en-US" sz="1333" dirty="0">
              <a:solidFill>
                <a:prstClr val="white"/>
              </a:solidFill>
            </a:endParaRPr>
          </a:p>
        </p:txBody>
      </p:sp>
      <p:sp>
        <p:nvSpPr>
          <p:cNvPr id="31" name="TextBox 30"/>
          <p:cNvSpPr txBox="1"/>
          <p:nvPr/>
        </p:nvSpPr>
        <p:spPr>
          <a:xfrm>
            <a:off x="243715" y="6422157"/>
            <a:ext cx="9175946" cy="271934"/>
          </a:xfrm>
          <a:prstGeom prst="rect">
            <a:avLst/>
          </a:prstGeom>
          <a:noFill/>
        </p:spPr>
        <p:txBody>
          <a:bodyPr wrap="square" rtlCol="0">
            <a:spAutoFit/>
          </a:bodyPr>
          <a:lstStyle/>
          <a:p>
            <a:pPr defTabSz="544237"/>
            <a:r>
              <a:rPr lang="en-US" sz="1167" spc="83" dirty="0">
                <a:solidFill>
                  <a:prstClr val="white"/>
                </a:solidFill>
                <a:latin typeface="Gotham Light"/>
                <a:cs typeface="Gotham Light"/>
              </a:rPr>
              <a:t>U.S. GROCERY SHOPPER TRENDs 2019  |  #GROCERYTRENDS</a:t>
            </a:r>
          </a:p>
        </p:txBody>
      </p:sp>
    </p:spTree>
    <p:extLst>
      <p:ext uri="{BB962C8B-B14F-4D97-AF65-F5344CB8AC3E}">
        <p14:creationId xmlns:p14="http://schemas.microsoft.com/office/powerpoint/2010/main" val="3774027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5A0D578-9C80-4923-87B4-D540CF9C8D34}"/>
              </a:ext>
            </a:extLst>
          </p:cNvPr>
          <p:cNvSpPr txBox="1">
            <a:spLocks/>
          </p:cNvSpPr>
          <p:nvPr/>
        </p:nvSpPr>
        <p:spPr>
          <a:xfrm>
            <a:off x="371364" y="152552"/>
            <a:ext cx="11773308" cy="838049"/>
          </a:xfrm>
          <a:prstGeom prst="rect">
            <a:avLst/>
          </a:prstGeom>
        </p:spPr>
        <p:txBody>
          <a:bodyPr anchor="t"/>
          <a:lstStyle>
            <a:lvl1pPr algn="ctr" rtl="0" eaLnBrk="0" fontAlgn="base" hangingPunct="0">
              <a:spcBef>
                <a:spcPct val="0"/>
              </a:spcBef>
              <a:spcAft>
                <a:spcPct val="0"/>
              </a:spcAft>
              <a:defRPr sz="4400" kern="1200">
                <a:solidFill>
                  <a:srgbClr val="00A551"/>
                </a:solidFill>
                <a:latin typeface="Arial" pitchFamily="34" charset="0"/>
                <a:ea typeface="+mj-ea"/>
                <a:cs typeface="Arial" pitchFamily="34" charset="0"/>
              </a:defRPr>
            </a:lvl1pPr>
            <a:lvl2pPr algn="ctr" rtl="0" eaLnBrk="0" fontAlgn="base" hangingPunct="0">
              <a:spcBef>
                <a:spcPct val="0"/>
              </a:spcBef>
              <a:spcAft>
                <a:spcPct val="0"/>
              </a:spcAft>
              <a:defRPr sz="4400">
                <a:solidFill>
                  <a:srgbClr val="00A551"/>
                </a:solidFill>
                <a:latin typeface="Arial" charset="0"/>
                <a:cs typeface="Arial" charset="0"/>
              </a:defRPr>
            </a:lvl2pPr>
            <a:lvl3pPr algn="ctr" rtl="0" eaLnBrk="0" fontAlgn="base" hangingPunct="0">
              <a:spcBef>
                <a:spcPct val="0"/>
              </a:spcBef>
              <a:spcAft>
                <a:spcPct val="0"/>
              </a:spcAft>
              <a:defRPr sz="4400">
                <a:solidFill>
                  <a:srgbClr val="00A551"/>
                </a:solidFill>
                <a:latin typeface="Arial" charset="0"/>
                <a:cs typeface="Arial" charset="0"/>
              </a:defRPr>
            </a:lvl3pPr>
            <a:lvl4pPr algn="ctr" rtl="0" eaLnBrk="0" fontAlgn="base" hangingPunct="0">
              <a:spcBef>
                <a:spcPct val="0"/>
              </a:spcBef>
              <a:spcAft>
                <a:spcPct val="0"/>
              </a:spcAft>
              <a:defRPr sz="4400">
                <a:solidFill>
                  <a:srgbClr val="00A551"/>
                </a:solidFill>
                <a:latin typeface="Arial" charset="0"/>
                <a:cs typeface="Arial" charset="0"/>
              </a:defRPr>
            </a:lvl4pPr>
            <a:lvl5pPr algn="ctr" rtl="0" eaLnBrk="0" fontAlgn="base" hangingPunct="0">
              <a:spcBef>
                <a:spcPct val="0"/>
              </a:spcBef>
              <a:spcAft>
                <a:spcPct val="0"/>
              </a:spcAft>
              <a:defRPr sz="4400">
                <a:solidFill>
                  <a:srgbClr val="00A551"/>
                </a:solidFill>
                <a:latin typeface="Arial" charset="0"/>
                <a:cs typeface="Arial" charset="0"/>
              </a:defRPr>
            </a:lvl5pPr>
            <a:lvl6pPr marL="456998" algn="ctr" rtl="0" fontAlgn="base">
              <a:spcBef>
                <a:spcPct val="0"/>
              </a:spcBef>
              <a:spcAft>
                <a:spcPct val="0"/>
              </a:spcAft>
              <a:defRPr sz="4400">
                <a:solidFill>
                  <a:srgbClr val="00A551"/>
                </a:solidFill>
                <a:latin typeface="Arial" charset="0"/>
                <a:cs typeface="Arial" charset="0"/>
              </a:defRPr>
            </a:lvl6pPr>
            <a:lvl7pPr marL="914018" algn="ctr" rtl="0" fontAlgn="base">
              <a:spcBef>
                <a:spcPct val="0"/>
              </a:spcBef>
              <a:spcAft>
                <a:spcPct val="0"/>
              </a:spcAft>
              <a:defRPr sz="4400">
                <a:solidFill>
                  <a:srgbClr val="00A551"/>
                </a:solidFill>
                <a:latin typeface="Arial" charset="0"/>
                <a:cs typeface="Arial" charset="0"/>
              </a:defRPr>
            </a:lvl7pPr>
            <a:lvl8pPr marL="1371022" algn="ctr" rtl="0" fontAlgn="base">
              <a:spcBef>
                <a:spcPct val="0"/>
              </a:spcBef>
              <a:spcAft>
                <a:spcPct val="0"/>
              </a:spcAft>
              <a:defRPr sz="4400">
                <a:solidFill>
                  <a:srgbClr val="00A551"/>
                </a:solidFill>
                <a:latin typeface="Arial" charset="0"/>
                <a:cs typeface="Arial" charset="0"/>
              </a:defRPr>
            </a:lvl8pPr>
            <a:lvl9pPr marL="1828034" algn="ctr" rtl="0" fontAlgn="base">
              <a:spcBef>
                <a:spcPct val="0"/>
              </a:spcBef>
              <a:spcAft>
                <a:spcPct val="0"/>
              </a:spcAft>
              <a:defRPr sz="4400">
                <a:solidFill>
                  <a:srgbClr val="00A55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27B35A"/>
                </a:solidFill>
                <a:effectLst/>
                <a:uLnTx/>
                <a:uFillTx/>
                <a:latin typeface="Arial" pitchFamily="34" charset="0"/>
                <a:ea typeface="+mj-ea"/>
                <a:cs typeface="Arial" pitchFamily="34" charset="0"/>
              </a:rPr>
              <a:t>Channel surfing continues;  Supermarkets stabilize as the primary destination for ½ of grocery shoppers</a:t>
            </a:r>
          </a:p>
        </p:txBody>
      </p:sp>
      <p:sp>
        <p:nvSpPr>
          <p:cNvPr id="2" name="TextBox 1">
            <a:extLst>
              <a:ext uri="{FF2B5EF4-FFF2-40B4-BE49-F238E27FC236}">
                <a16:creationId xmlns:a16="http://schemas.microsoft.com/office/drawing/2014/main" id="{7B13EF3F-FC50-4881-8D79-464975FC00C1}"/>
              </a:ext>
            </a:extLst>
          </p:cNvPr>
          <p:cNvSpPr txBox="1"/>
          <p:nvPr/>
        </p:nvSpPr>
        <p:spPr>
          <a:xfrm>
            <a:off x="1424130" y="1529372"/>
            <a:ext cx="9144000" cy="3810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Primary Store for Groceries, Historical Trend</a:t>
            </a:r>
          </a:p>
        </p:txBody>
      </p:sp>
      <p:graphicFrame>
        <p:nvGraphicFramePr>
          <p:cNvPr id="18" name="Chart 17">
            <a:extLst>
              <a:ext uri="{FF2B5EF4-FFF2-40B4-BE49-F238E27FC236}">
                <a16:creationId xmlns:a16="http://schemas.microsoft.com/office/drawing/2014/main" id="{655A5A0D-1CAC-4403-9ED7-9208FF2397B6}"/>
              </a:ext>
            </a:extLst>
          </p:cNvPr>
          <p:cNvGraphicFramePr/>
          <p:nvPr/>
        </p:nvGraphicFramePr>
        <p:xfrm>
          <a:off x="839416" y="1988840"/>
          <a:ext cx="11305256" cy="37804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7885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588" y="1012424"/>
            <a:ext cx="12008449" cy="5035203"/>
          </a:xfrm>
          <a:prstGeom prst="rect">
            <a:avLst/>
          </a:prstGeom>
        </p:spPr>
      </p:pic>
      <p:sp>
        <p:nvSpPr>
          <p:cNvPr id="8" name="Title 1"/>
          <p:cNvSpPr txBox="1">
            <a:spLocks/>
          </p:cNvSpPr>
          <p:nvPr/>
        </p:nvSpPr>
        <p:spPr>
          <a:xfrm>
            <a:off x="195321" y="201667"/>
            <a:ext cx="11747408" cy="466728"/>
          </a:xfrm>
          <a:prstGeom prst="rect">
            <a:avLst/>
          </a:prstGeom>
        </p:spPr>
        <p:txBody>
          <a:bodyPr anchor="t"/>
          <a:lstStyle>
            <a:lvl1pPr algn="ctr" defTabSz="653110" rtl="0" eaLnBrk="1" latinLnBrk="0" hangingPunct="1">
              <a:spcBef>
                <a:spcPct val="0"/>
              </a:spcBef>
              <a:buNone/>
              <a:defRPr sz="6300" kern="1200">
                <a:solidFill>
                  <a:schemeClr val="tx1"/>
                </a:solidFill>
                <a:latin typeface="+mj-lt"/>
                <a:ea typeface="+mj-ea"/>
                <a:cs typeface="+mj-cs"/>
              </a:defRPr>
            </a:lvl1pPr>
          </a:lstStyle>
          <a:p>
            <a:pPr algn="l" defTabSz="544237"/>
            <a:r>
              <a:rPr lang="en-US" sz="2667" spc="83" dirty="0">
                <a:solidFill>
                  <a:prstClr val="black">
                    <a:lumMod val="65000"/>
                    <a:lumOff val="35000"/>
                  </a:prstClr>
                </a:solidFill>
                <a:latin typeface="Gotham Bold"/>
                <a:cs typeface="Gotham Bold"/>
              </a:rPr>
              <a:t>SATISFACTION WITH PRIMARY STORE IS AT A 10-YEAR HIGH</a:t>
            </a:r>
          </a:p>
        </p:txBody>
      </p:sp>
      <p:sp>
        <p:nvSpPr>
          <p:cNvPr id="4" name="Slide Number Placeholder 4"/>
          <p:cNvSpPr>
            <a:spLocks noGrp="1"/>
          </p:cNvSpPr>
          <p:nvPr>
            <p:ph type="sldNum" sz="quarter" idx="4294967295"/>
          </p:nvPr>
        </p:nvSpPr>
        <p:spPr>
          <a:xfrm>
            <a:off x="11445875" y="6305550"/>
            <a:ext cx="746125" cy="365125"/>
          </a:xfrm>
          <a:prstGeom prst="rect">
            <a:avLst/>
          </a:prstGeom>
        </p:spPr>
        <p:txBody>
          <a:bodyPr vert="horz" lIns="130622" tIns="65311" rIns="130622" bIns="65311" rtlCol="0" anchor="ctr"/>
          <a:lstStyle>
            <a:defPPr>
              <a:defRPr lang="en-US"/>
            </a:defPPr>
            <a:lvl1pPr marL="0" algn="ctr" defTabSz="914400" rtl="0" eaLnBrk="1" latinLnBrk="0" hangingPunct="1">
              <a:defRPr sz="1333" b="0" i="0" kern="1200">
                <a:solidFill>
                  <a:schemeClr val="bg1"/>
                </a:solidFill>
                <a:latin typeface="Gotham Bold"/>
                <a:ea typeface="+mn-ea"/>
                <a:cs typeface="Gotham Bold"/>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44237"/>
            <a:fld id="{CCB6635B-2CF2-D74A-9401-25AEF9F0FEBE}" type="slidenum">
              <a:rPr lang="en-US" smtClean="0"/>
              <a:pPr defTabSz="544237"/>
              <a:t>8</a:t>
            </a:fld>
            <a:endParaRPr lang="en-US" dirty="0">
              <a:solidFill>
                <a:prstClr val="white"/>
              </a:solidFill>
            </a:endParaRPr>
          </a:p>
        </p:txBody>
      </p:sp>
    </p:spTree>
    <p:extLst>
      <p:ext uri="{BB962C8B-B14F-4D97-AF65-F5344CB8AC3E}">
        <p14:creationId xmlns:p14="http://schemas.microsoft.com/office/powerpoint/2010/main" val="135279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E419DF-E280-4EEC-A45E-7DB190BA3B1B}"/>
              </a:ext>
            </a:extLst>
          </p:cNvPr>
          <p:cNvSpPr/>
          <p:nvPr/>
        </p:nvSpPr>
        <p:spPr>
          <a:xfrm>
            <a:off x="2351596" y="1129484"/>
            <a:ext cx="9095711" cy="3091601"/>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ounded Rectangle 3"/>
          <p:cNvSpPr/>
          <p:nvPr/>
        </p:nvSpPr>
        <p:spPr bwMode="auto">
          <a:xfrm>
            <a:off x="7880832" y="1159512"/>
            <a:ext cx="637572" cy="924439"/>
          </a:xfrm>
          <a:prstGeom prst="roundRect">
            <a:avLst>
              <a:gd name="adj" fmla="val 0"/>
            </a:avLst>
          </a:prstGeom>
          <a:solidFill>
            <a:schemeClr val="bg1"/>
          </a:solid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4A4A4A"/>
              </a:solidFill>
              <a:effectLst/>
              <a:uLnTx/>
              <a:uFillTx/>
              <a:latin typeface="Times" pitchFamily="25" charset="0"/>
              <a:ea typeface="ＭＳ Ｐゴシック" charset="-128"/>
              <a:cs typeface="+mn-cs"/>
            </a:endParaRPr>
          </a:p>
        </p:txBody>
      </p:sp>
      <p:sp>
        <p:nvSpPr>
          <p:cNvPr id="5" name="Rectangle 4"/>
          <p:cNvSpPr/>
          <p:nvPr/>
        </p:nvSpPr>
        <p:spPr bwMode="auto">
          <a:xfrm rot="16200000">
            <a:off x="-440793" y="2200150"/>
            <a:ext cx="2263099" cy="482631"/>
          </a:xfrm>
          <a:prstGeom prst="rect">
            <a:avLst/>
          </a:prstGeom>
          <a:solidFill>
            <a:srgbClr val="005DA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a typeface="ＭＳ Ｐゴシック" charset="-128"/>
                <a:cs typeface="+mn-cs"/>
              </a:rPr>
              <a:t>T R I P S</a:t>
            </a:r>
          </a:p>
        </p:txBody>
      </p:sp>
      <p:sp>
        <p:nvSpPr>
          <p:cNvPr id="9" name="Rounded Rectangle 8"/>
          <p:cNvSpPr/>
          <p:nvPr/>
        </p:nvSpPr>
        <p:spPr bwMode="auto">
          <a:xfrm>
            <a:off x="9384220" y="1004378"/>
            <a:ext cx="620138" cy="496111"/>
          </a:xfrm>
          <a:prstGeom prst="roundRect">
            <a:avLst/>
          </a:prstGeom>
          <a:solidFill>
            <a:srgbClr val="005DA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ＭＳ Ｐゴシック" charset="-128"/>
                <a:cs typeface="+mn-cs"/>
              </a:rPr>
              <a:t>1.7</a:t>
            </a:r>
          </a:p>
        </p:txBody>
      </p:sp>
      <p:sp>
        <p:nvSpPr>
          <p:cNvPr id="10" name="Rounded Rectangle 9"/>
          <p:cNvSpPr/>
          <p:nvPr/>
        </p:nvSpPr>
        <p:spPr bwMode="auto">
          <a:xfrm>
            <a:off x="9364326" y="1812757"/>
            <a:ext cx="620138" cy="496111"/>
          </a:xfrm>
          <a:prstGeom prst="round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a:ea typeface="ＭＳ Ｐゴシック" charset="-128"/>
                <a:cs typeface="+mn-cs"/>
              </a:rPr>
              <a:t>1.5</a:t>
            </a:r>
          </a:p>
        </p:txBody>
      </p:sp>
      <p:sp>
        <p:nvSpPr>
          <p:cNvPr id="11" name="TextBox 10"/>
          <p:cNvSpPr txBox="1"/>
          <p:nvPr/>
        </p:nvSpPr>
        <p:spPr>
          <a:xfrm>
            <a:off x="10163176" y="1044790"/>
            <a:ext cx="90103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sz="2800" b="1" i="0" u="none" strike="noStrike" kern="1200" baseline="0">
                <a:solidFill>
                  <a:srgbClr val="4A4A4A"/>
                </a:solidFill>
                <a:latin typeface="+mn-lt"/>
                <a:ea typeface="+mn-ea"/>
                <a:cs typeface="+mn-cs"/>
              </a:defRPr>
            </a:pPr>
            <a:r>
              <a:rPr kumimoji="0" lang="en-US" sz="1200" b="1" i="0" u="none" strike="noStrike" kern="1200" cap="none" spc="0" normalizeH="0" baseline="0" noProof="0" dirty="0">
                <a:ln>
                  <a:noFill/>
                </a:ln>
                <a:solidFill>
                  <a:srgbClr val="4A4A4A"/>
                </a:solidFill>
                <a:effectLst/>
                <a:uLnTx/>
                <a:uFillTx/>
                <a:latin typeface="Calibri"/>
                <a:ea typeface="ＭＳ Ｐゴシック" charset="-128"/>
                <a:cs typeface="+mn-cs"/>
              </a:rPr>
              <a:t>Online Shoppers </a:t>
            </a:r>
          </a:p>
        </p:txBody>
      </p:sp>
      <p:sp>
        <p:nvSpPr>
          <p:cNvPr id="12" name="TextBox 11"/>
          <p:cNvSpPr txBox="1"/>
          <p:nvPr/>
        </p:nvSpPr>
        <p:spPr>
          <a:xfrm>
            <a:off x="10136522" y="1781477"/>
            <a:ext cx="901031"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sz="2800" b="1" i="0" u="none" strike="noStrike" kern="1200" baseline="0">
                <a:solidFill>
                  <a:srgbClr val="4A4A4A"/>
                </a:solidFill>
                <a:latin typeface="+mn-lt"/>
                <a:ea typeface="+mn-ea"/>
                <a:cs typeface="+mn-cs"/>
              </a:defRPr>
            </a:pPr>
            <a:r>
              <a:rPr kumimoji="0" lang="en-US" sz="1200" b="1" i="0" u="none" strike="noStrike" kern="1200" cap="none" spc="0" normalizeH="0" baseline="0" noProof="0" dirty="0">
                <a:ln>
                  <a:noFill/>
                </a:ln>
                <a:solidFill>
                  <a:srgbClr val="4A4A4A"/>
                </a:solidFill>
                <a:effectLst/>
                <a:uLnTx/>
                <a:uFillTx/>
                <a:latin typeface="Calibri"/>
                <a:ea typeface="ＭＳ Ｐゴシック" charset="-128"/>
                <a:cs typeface="+mn-cs"/>
              </a:rPr>
              <a:t>Not Online Shoppers </a:t>
            </a:r>
          </a:p>
        </p:txBody>
      </p:sp>
      <p:cxnSp>
        <p:nvCxnSpPr>
          <p:cNvPr id="14" name="Straight Connector 13"/>
          <p:cNvCxnSpPr>
            <a:cxnSpLocks/>
            <a:stCxn id="4" idx="3"/>
            <a:endCxn id="9" idx="1"/>
          </p:cNvCxnSpPr>
          <p:nvPr/>
        </p:nvCxnSpPr>
        <p:spPr bwMode="auto">
          <a:xfrm flipV="1">
            <a:off x="8518404" y="1252434"/>
            <a:ext cx="865816" cy="369298"/>
          </a:xfrm>
          <a:prstGeom prst="line">
            <a:avLst/>
          </a:prstGeom>
          <a:ln>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Straight Connector 14"/>
          <p:cNvCxnSpPr>
            <a:cxnSpLocks/>
            <a:stCxn id="4" idx="3"/>
            <a:endCxn id="10" idx="1"/>
          </p:cNvCxnSpPr>
          <p:nvPr/>
        </p:nvCxnSpPr>
        <p:spPr bwMode="auto">
          <a:xfrm>
            <a:off x="8518404" y="1621732"/>
            <a:ext cx="845922" cy="439081"/>
          </a:xfrm>
          <a:prstGeom prst="line">
            <a:avLst/>
          </a:prstGeom>
          <a:ln>
            <a:solidFill>
              <a:schemeClr val="tx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7853730" y="1261874"/>
            <a:ext cx="741751" cy="769441"/>
          </a:xfrm>
          <a:prstGeom prst="rect">
            <a:avLst/>
          </a:prstGeom>
          <a:noFill/>
          <a:ln>
            <a:no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70C0"/>
                </a:solidFill>
                <a:effectLst/>
                <a:uLnTx/>
                <a:uFillTx/>
                <a:latin typeface="Calibri"/>
                <a:ea typeface="ＭＳ Ｐゴシック" charset="-128"/>
                <a:cs typeface="+mn-cs"/>
              </a:rPr>
              <a:t>1.6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4A4A4A"/>
                </a:solidFill>
                <a:effectLst/>
                <a:uLnTx/>
                <a:uFillTx/>
                <a:latin typeface="Calibri"/>
                <a:ea typeface="ＭＳ Ｐゴシック" charset="-128"/>
                <a:cs typeface="+mn-cs"/>
              </a:rPr>
              <a:t>trips per week</a:t>
            </a:r>
          </a:p>
        </p:txBody>
      </p:sp>
      <p:sp>
        <p:nvSpPr>
          <p:cNvPr id="17" name="Title 1">
            <a:extLst>
              <a:ext uri="{FF2B5EF4-FFF2-40B4-BE49-F238E27FC236}">
                <a16:creationId xmlns:a16="http://schemas.microsoft.com/office/drawing/2014/main" id="{AD369B3A-E3C2-4726-96D9-D8CD2D4CF8F1}"/>
              </a:ext>
            </a:extLst>
          </p:cNvPr>
          <p:cNvSpPr txBox="1">
            <a:spLocks/>
          </p:cNvSpPr>
          <p:nvPr/>
        </p:nvSpPr>
        <p:spPr>
          <a:xfrm>
            <a:off x="408162" y="238999"/>
            <a:ext cx="8001000" cy="838049"/>
          </a:xfrm>
          <a:prstGeom prst="rect">
            <a:avLst/>
          </a:prstGeom>
        </p:spPr>
        <p:txBody>
          <a:bodyPr anchor="t"/>
          <a:lstStyle>
            <a:lvl1pPr algn="ctr" rtl="0" eaLnBrk="0" fontAlgn="base" hangingPunct="0">
              <a:spcBef>
                <a:spcPct val="0"/>
              </a:spcBef>
              <a:spcAft>
                <a:spcPct val="0"/>
              </a:spcAft>
              <a:defRPr sz="4400" kern="1200">
                <a:solidFill>
                  <a:srgbClr val="00A551"/>
                </a:solidFill>
                <a:latin typeface="Arial" pitchFamily="34" charset="0"/>
                <a:ea typeface="+mj-ea"/>
                <a:cs typeface="Arial" pitchFamily="34" charset="0"/>
              </a:defRPr>
            </a:lvl1pPr>
            <a:lvl2pPr algn="ctr" rtl="0" eaLnBrk="0" fontAlgn="base" hangingPunct="0">
              <a:spcBef>
                <a:spcPct val="0"/>
              </a:spcBef>
              <a:spcAft>
                <a:spcPct val="0"/>
              </a:spcAft>
              <a:defRPr sz="4400">
                <a:solidFill>
                  <a:srgbClr val="00A551"/>
                </a:solidFill>
                <a:latin typeface="Arial" charset="0"/>
                <a:cs typeface="Arial" charset="0"/>
              </a:defRPr>
            </a:lvl2pPr>
            <a:lvl3pPr algn="ctr" rtl="0" eaLnBrk="0" fontAlgn="base" hangingPunct="0">
              <a:spcBef>
                <a:spcPct val="0"/>
              </a:spcBef>
              <a:spcAft>
                <a:spcPct val="0"/>
              </a:spcAft>
              <a:defRPr sz="4400">
                <a:solidFill>
                  <a:srgbClr val="00A551"/>
                </a:solidFill>
                <a:latin typeface="Arial" charset="0"/>
                <a:cs typeface="Arial" charset="0"/>
              </a:defRPr>
            </a:lvl3pPr>
            <a:lvl4pPr algn="ctr" rtl="0" eaLnBrk="0" fontAlgn="base" hangingPunct="0">
              <a:spcBef>
                <a:spcPct val="0"/>
              </a:spcBef>
              <a:spcAft>
                <a:spcPct val="0"/>
              </a:spcAft>
              <a:defRPr sz="4400">
                <a:solidFill>
                  <a:srgbClr val="00A551"/>
                </a:solidFill>
                <a:latin typeface="Arial" charset="0"/>
                <a:cs typeface="Arial" charset="0"/>
              </a:defRPr>
            </a:lvl4pPr>
            <a:lvl5pPr algn="ctr" rtl="0" eaLnBrk="0" fontAlgn="base" hangingPunct="0">
              <a:spcBef>
                <a:spcPct val="0"/>
              </a:spcBef>
              <a:spcAft>
                <a:spcPct val="0"/>
              </a:spcAft>
              <a:defRPr sz="4400">
                <a:solidFill>
                  <a:srgbClr val="00A551"/>
                </a:solidFill>
                <a:latin typeface="Arial" charset="0"/>
                <a:cs typeface="Arial" charset="0"/>
              </a:defRPr>
            </a:lvl5pPr>
            <a:lvl6pPr marL="456998" algn="ctr" rtl="0" fontAlgn="base">
              <a:spcBef>
                <a:spcPct val="0"/>
              </a:spcBef>
              <a:spcAft>
                <a:spcPct val="0"/>
              </a:spcAft>
              <a:defRPr sz="4400">
                <a:solidFill>
                  <a:srgbClr val="00A551"/>
                </a:solidFill>
                <a:latin typeface="Arial" charset="0"/>
                <a:cs typeface="Arial" charset="0"/>
              </a:defRPr>
            </a:lvl6pPr>
            <a:lvl7pPr marL="914018" algn="ctr" rtl="0" fontAlgn="base">
              <a:spcBef>
                <a:spcPct val="0"/>
              </a:spcBef>
              <a:spcAft>
                <a:spcPct val="0"/>
              </a:spcAft>
              <a:defRPr sz="4400">
                <a:solidFill>
                  <a:srgbClr val="00A551"/>
                </a:solidFill>
                <a:latin typeface="Arial" charset="0"/>
                <a:cs typeface="Arial" charset="0"/>
              </a:defRPr>
            </a:lvl7pPr>
            <a:lvl8pPr marL="1371022" algn="ctr" rtl="0" fontAlgn="base">
              <a:spcBef>
                <a:spcPct val="0"/>
              </a:spcBef>
              <a:spcAft>
                <a:spcPct val="0"/>
              </a:spcAft>
              <a:defRPr sz="4400">
                <a:solidFill>
                  <a:srgbClr val="00A551"/>
                </a:solidFill>
                <a:latin typeface="Arial" charset="0"/>
                <a:cs typeface="Arial" charset="0"/>
              </a:defRPr>
            </a:lvl8pPr>
            <a:lvl9pPr marL="1828034" algn="ctr" rtl="0" fontAlgn="base">
              <a:spcBef>
                <a:spcPct val="0"/>
              </a:spcBef>
              <a:spcAft>
                <a:spcPct val="0"/>
              </a:spcAft>
              <a:defRPr sz="4400">
                <a:solidFill>
                  <a:srgbClr val="00A551"/>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27B35A"/>
                </a:solidFill>
                <a:effectLst/>
                <a:uLnTx/>
                <a:uFillTx/>
                <a:latin typeface="Arial" pitchFamily="34" charset="0"/>
                <a:ea typeface="+mj-ea"/>
                <a:cs typeface="Arial" pitchFamily="34" charset="0"/>
              </a:rPr>
              <a:t>Weekly trips and spend remain stable</a:t>
            </a:r>
          </a:p>
        </p:txBody>
      </p:sp>
      <p:graphicFrame>
        <p:nvGraphicFramePr>
          <p:cNvPr id="18" name="Chart 17">
            <a:extLst>
              <a:ext uri="{FF2B5EF4-FFF2-40B4-BE49-F238E27FC236}">
                <a16:creationId xmlns:a16="http://schemas.microsoft.com/office/drawing/2014/main" id="{FFB58FB0-B166-4B56-A542-E88B3144BC8E}"/>
              </a:ext>
            </a:extLst>
          </p:cNvPr>
          <p:cNvGraphicFramePr/>
          <p:nvPr/>
        </p:nvGraphicFramePr>
        <p:xfrm>
          <a:off x="1196317" y="1608068"/>
          <a:ext cx="6884766" cy="2448271"/>
        </p:xfrm>
        <a:graphic>
          <a:graphicData uri="http://schemas.openxmlformats.org/drawingml/2006/chart">
            <c:chart xmlns:c="http://schemas.openxmlformats.org/drawingml/2006/chart" xmlns:r="http://schemas.openxmlformats.org/officeDocument/2006/relationships" r:id="rId3"/>
          </a:graphicData>
        </a:graphic>
      </p:graphicFrame>
      <p:sp>
        <p:nvSpPr>
          <p:cNvPr id="24" name="Rectangle 23">
            <a:extLst>
              <a:ext uri="{FF2B5EF4-FFF2-40B4-BE49-F238E27FC236}">
                <a16:creationId xmlns:a16="http://schemas.microsoft.com/office/drawing/2014/main" id="{4A9B77AF-B22E-4D90-9491-67CB5F6654E6}"/>
              </a:ext>
            </a:extLst>
          </p:cNvPr>
          <p:cNvSpPr/>
          <p:nvPr/>
        </p:nvSpPr>
        <p:spPr bwMode="auto">
          <a:xfrm>
            <a:off x="8158936" y="2459001"/>
            <a:ext cx="3199503" cy="878350"/>
          </a:xfrm>
          <a:prstGeom prst="rect">
            <a:avLst/>
          </a:prstGeom>
          <a:solidFill>
            <a:schemeClr val="tx2">
              <a:lumMod val="60000"/>
              <a:lumOff val="40000"/>
              <a:alpha val="20000"/>
            </a:schemeClr>
          </a:solidFill>
          <a:ln w="38100" cap="flat" cmpd="sng" algn="ctr">
            <a:solidFill>
              <a:schemeClr val="accent3">
                <a:lumMod val="40000"/>
                <a:lumOff val="60000"/>
              </a:schemeClr>
            </a:solidFill>
            <a:prstDash val="solid"/>
            <a:round/>
            <a:headEnd type="none" w="med" len="med"/>
            <a:tailEnd type="none" w="med" len="med"/>
          </a:ln>
          <a:effectLst/>
        </p:spPr>
        <p:txBody>
          <a:bodyPr vert="horz" wrap="square" lIns="62345" tIns="31173" rIns="62345" bIns="31173" numCol="1" rtlCol="0" anchor="t" anchorCtr="0" compatLnSpc="1">
            <a:prstTxWarp prst="textNoShape">
              <a:avLst/>
            </a:prstTxWarp>
          </a:bodyPr>
          <a:lstStyle/>
          <a:p>
            <a:pPr marL="0" marR="0" lvl="0" indent="0" algn="ctr" defTabSz="623438" rtl="0" eaLnBrk="0" fontAlgn="base" latinLnBrk="0" hangingPunct="0">
              <a:lnSpc>
                <a:spcPct val="100000"/>
              </a:lnSpc>
              <a:spcBef>
                <a:spcPct val="0"/>
              </a:spcBef>
              <a:spcAft>
                <a:spcPct val="0"/>
              </a:spcAft>
              <a:buClrTx/>
              <a:buSzTx/>
              <a:buFontTx/>
              <a:buNone/>
              <a:tabLst/>
              <a:defRPr/>
            </a:pPr>
            <a:endParaRPr kumimoji="0" lang="en-US" sz="1636" b="1" i="0" u="none" strike="noStrike" kern="1200" cap="none" spc="0" normalizeH="0" baseline="0" noProof="0" dirty="0">
              <a:ln>
                <a:noFill/>
              </a:ln>
              <a:solidFill>
                <a:srgbClr val="4A4A4A"/>
              </a:solidFill>
              <a:effectLst/>
              <a:uLnTx/>
              <a:uFillTx/>
              <a:latin typeface="Times" pitchFamily="25" charset="0"/>
              <a:ea typeface="ＭＳ Ｐゴシック" charset="-128"/>
              <a:cs typeface="+mn-cs"/>
            </a:endParaRPr>
          </a:p>
        </p:txBody>
      </p:sp>
      <p:graphicFrame>
        <p:nvGraphicFramePr>
          <p:cNvPr id="26" name="Table 25">
            <a:extLst>
              <a:ext uri="{FF2B5EF4-FFF2-40B4-BE49-F238E27FC236}">
                <a16:creationId xmlns:a16="http://schemas.microsoft.com/office/drawing/2014/main" id="{DE2DA7DD-0285-48BF-B2EA-E7ACAE449837}"/>
              </a:ext>
            </a:extLst>
          </p:cNvPr>
          <p:cNvGraphicFramePr>
            <a:graphicFrameLocks noGrp="1"/>
          </p:cNvGraphicFramePr>
          <p:nvPr/>
        </p:nvGraphicFramePr>
        <p:xfrm>
          <a:off x="8409162" y="2514205"/>
          <a:ext cx="3724574" cy="939311"/>
        </p:xfrm>
        <a:graphic>
          <a:graphicData uri="http://schemas.openxmlformats.org/drawingml/2006/table">
            <a:tbl>
              <a:tblPr firstRow="1" bandRow="1">
                <a:tableStyleId>{5C22544A-7EE6-4342-B048-85BDC9FD1C3A}</a:tableStyleId>
              </a:tblPr>
              <a:tblGrid>
                <a:gridCol w="3724574">
                  <a:extLst>
                    <a:ext uri="{9D8B030D-6E8A-4147-A177-3AD203B41FA5}">
                      <a16:colId xmlns:a16="http://schemas.microsoft.com/office/drawing/2014/main" val="3464499785"/>
                    </a:ext>
                  </a:extLst>
                </a:gridCol>
              </a:tblGrid>
              <a:tr h="3815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spc="-30" dirty="0">
                          <a:solidFill>
                            <a:schemeClr val="tx2"/>
                          </a:solidFill>
                          <a:latin typeface="Calibri" panose="020F0502020204030204" pitchFamily="34" charset="0"/>
                        </a:rPr>
                        <a:t>1.6 average trips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u="sng" spc="-30" dirty="0">
                          <a:solidFill>
                            <a:schemeClr val="tx2"/>
                          </a:solidFill>
                          <a:latin typeface="Calibri" panose="020F0502020204030204" pitchFamily="34" charset="0"/>
                        </a:rPr>
                        <a:t>+0.9  by others alone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spc="-30" dirty="0">
                          <a:solidFill>
                            <a:schemeClr val="tx2"/>
                          </a:solidFill>
                          <a:latin typeface="Calibri" panose="020F0502020204030204" pitchFamily="34" charset="0"/>
                        </a:rPr>
                        <a:t>2.5 trips per household </a:t>
                      </a:r>
                      <a:r>
                        <a:rPr lang="en-US" sz="1100" b="0" spc="-30" dirty="0">
                          <a:solidFill>
                            <a:schemeClr val="tx2"/>
                          </a:solidFill>
                          <a:latin typeface="Calibri" panose="020F0502020204030204" pitchFamily="34" charset="0"/>
                        </a:rPr>
                        <a:t>(2.2 in 2018)</a:t>
                      </a:r>
                    </a:p>
                  </a:txBody>
                  <a:tcPr marL="62345" marR="6234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085643"/>
                  </a:ext>
                </a:extLst>
              </a:tr>
              <a:tr h="238271">
                <a:tc>
                  <a:txBody>
                    <a:bodyPr/>
                    <a:lstStyle/>
                    <a:p>
                      <a:pPr algn="l">
                        <a:spcBef>
                          <a:spcPts val="0"/>
                        </a:spcBef>
                      </a:pPr>
                      <a:endParaRPr lang="en-US" sz="700" b="1" kern="1200" dirty="0">
                        <a:solidFill>
                          <a:srgbClr val="3C5A98"/>
                        </a:solidFill>
                        <a:latin typeface="Calibri" panose="020F0502020204030204" pitchFamily="34" charset="0"/>
                        <a:ea typeface="ＭＳ Ｐゴシック" charset="-128"/>
                        <a:cs typeface="+mn-cs"/>
                      </a:endParaRPr>
                    </a:p>
                  </a:txBody>
                  <a:tcPr marL="62345" marR="6234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2493741"/>
                  </a:ext>
                </a:extLst>
              </a:tr>
            </a:tbl>
          </a:graphicData>
        </a:graphic>
      </p:graphicFrame>
      <p:graphicFrame>
        <p:nvGraphicFramePr>
          <p:cNvPr id="31" name="Chart 30">
            <a:extLst>
              <a:ext uri="{FF2B5EF4-FFF2-40B4-BE49-F238E27FC236}">
                <a16:creationId xmlns:a16="http://schemas.microsoft.com/office/drawing/2014/main" id="{1AA22AA6-5055-40A3-B18D-38025DA241A8}"/>
              </a:ext>
            </a:extLst>
          </p:cNvPr>
          <p:cNvGraphicFramePr/>
          <p:nvPr/>
        </p:nvGraphicFramePr>
        <p:xfrm>
          <a:off x="1096308" y="4015294"/>
          <a:ext cx="7312854" cy="2232248"/>
        </p:xfrm>
        <a:graphic>
          <a:graphicData uri="http://schemas.openxmlformats.org/drawingml/2006/chart">
            <c:chart xmlns:c="http://schemas.openxmlformats.org/drawingml/2006/chart" xmlns:r="http://schemas.openxmlformats.org/officeDocument/2006/relationships" r:id="rId4"/>
          </a:graphicData>
        </a:graphic>
      </p:graphicFrame>
      <p:sp>
        <p:nvSpPr>
          <p:cNvPr id="32" name="Rectangle 31">
            <a:extLst>
              <a:ext uri="{FF2B5EF4-FFF2-40B4-BE49-F238E27FC236}">
                <a16:creationId xmlns:a16="http://schemas.microsoft.com/office/drawing/2014/main" id="{BD67546D-3302-40C1-A47A-1446B311E619}"/>
              </a:ext>
            </a:extLst>
          </p:cNvPr>
          <p:cNvSpPr/>
          <p:nvPr/>
        </p:nvSpPr>
        <p:spPr bwMode="auto">
          <a:xfrm rot="16200000">
            <a:off x="-378716" y="4884497"/>
            <a:ext cx="2101093" cy="444778"/>
          </a:xfrm>
          <a:prstGeom prst="rect">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a:ea typeface="ＭＳ Ｐゴシック" charset="-128"/>
                <a:cs typeface="+mn-cs"/>
              </a:rPr>
              <a:t>SPEND</a:t>
            </a:r>
          </a:p>
        </p:txBody>
      </p:sp>
      <p:sp>
        <p:nvSpPr>
          <p:cNvPr id="33" name="TextBox 32">
            <a:extLst>
              <a:ext uri="{FF2B5EF4-FFF2-40B4-BE49-F238E27FC236}">
                <a16:creationId xmlns:a16="http://schemas.microsoft.com/office/drawing/2014/main" id="{83CE9F82-BBE6-42B8-AA1E-565E961D143D}"/>
              </a:ext>
            </a:extLst>
          </p:cNvPr>
          <p:cNvSpPr txBox="1"/>
          <p:nvPr/>
        </p:nvSpPr>
        <p:spPr>
          <a:xfrm>
            <a:off x="7974550" y="4087322"/>
            <a:ext cx="4019827" cy="338554"/>
          </a:xfrm>
          <a:prstGeom prst="rect">
            <a:avLst/>
          </a:prstGeom>
          <a:noFill/>
        </p:spPr>
        <p:txBody>
          <a:bodyPr wrap="square" rtlCol="0">
            <a:spAutoFit/>
          </a:bodyPr>
          <a:lstStyle/>
          <a:p>
            <a:pPr marL="0" marR="0" lvl="0" indent="0" algn="l" defTabSz="623438" rtl="0" eaLnBrk="0" fontAlgn="base" latinLnBrk="0" hangingPunct="0">
              <a:lnSpc>
                <a:spcPct val="100000"/>
              </a:lnSpc>
              <a:spcBef>
                <a:spcPts val="0"/>
              </a:spcBef>
              <a:spcAft>
                <a:spcPct val="0"/>
              </a:spcAft>
              <a:buClrTx/>
              <a:buSzTx/>
              <a:buFontTx/>
              <a:buNone/>
              <a:tabLst/>
              <a:defRPr/>
            </a:pPr>
            <a:r>
              <a:rPr kumimoji="0" lang="en-US" sz="1600" b="1" i="0" u="none" strike="noStrike" kern="1200" cap="none" spc="0" normalizeH="0" baseline="0" noProof="0" dirty="0">
                <a:ln>
                  <a:noFill/>
                </a:ln>
                <a:solidFill>
                  <a:srgbClr val="F28356"/>
                </a:solidFill>
                <a:effectLst/>
                <a:uLnTx/>
                <a:uFillTx/>
                <a:latin typeface="Calibri" panose="020F0502020204030204" pitchFamily="34" charset="0"/>
                <a:ea typeface="ＭＳ Ｐゴシック" charset="-128"/>
                <a:cs typeface="+mn-cs"/>
              </a:rPr>
              <a:t>spent on groceries per week per household </a:t>
            </a:r>
          </a:p>
        </p:txBody>
      </p:sp>
    </p:spTree>
    <p:extLst>
      <p:ext uri="{BB962C8B-B14F-4D97-AF65-F5344CB8AC3E}">
        <p14:creationId xmlns:p14="http://schemas.microsoft.com/office/powerpoint/2010/main" val="1630283507"/>
      </p:ext>
    </p:extLst>
  </p:cSld>
  <p:clrMapOvr>
    <a:masterClrMapping/>
  </p:clrMapOvr>
</p:sld>
</file>

<file path=ppt/theme/theme1.xml><?xml version="1.0" encoding="utf-8"?>
<a:theme xmlns:a="http://schemas.openxmlformats.org/drawingml/2006/main" name="1_Office Theme">
  <a:themeElements>
    <a:clrScheme name="FMI New">
      <a:dk1>
        <a:sysClr val="windowText" lastClr="000000"/>
      </a:dk1>
      <a:lt1>
        <a:sysClr val="window" lastClr="FFFFFF"/>
      </a:lt1>
      <a:dk2>
        <a:srgbClr val="44546A"/>
      </a:dk2>
      <a:lt2>
        <a:srgbClr val="E7E6E6"/>
      </a:lt2>
      <a:accent1>
        <a:srgbClr val="2D5566"/>
      </a:accent1>
      <a:accent2>
        <a:srgbClr val="E05729"/>
      </a:accent2>
      <a:accent3>
        <a:srgbClr val="007934"/>
      </a:accent3>
      <a:accent4>
        <a:srgbClr val="F7A800"/>
      </a:accent4>
      <a:accent5>
        <a:srgbClr val="597E96"/>
      </a:accent5>
      <a:accent6>
        <a:srgbClr val="3DAD2C"/>
      </a:accent6>
      <a:hlink>
        <a:srgbClr val="86C300"/>
      </a:hlink>
      <a:folHlink>
        <a:srgbClr val="007934"/>
      </a:folHlink>
    </a:clrScheme>
    <a:fontScheme name="FMI New">
      <a:majorFont>
        <a:latin typeface="Lucida Fax"/>
        <a:ea typeface=""/>
        <a:cs typeface=""/>
      </a:majorFont>
      <a:minorFont>
        <a:latin typeface="Gadug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MI 16.9 PowerPoint Template" id="{4B924B7D-1B1E-47BF-94D2-E7DCB5610618}" vid="{40B31B1B-9921-4468-801E-8A72B7CA0C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48CA61B8164434E82AD5529E024043B" ma:contentTypeVersion="12" ma:contentTypeDescription="Create a new document." ma:contentTypeScope="" ma:versionID="01db301d5f41f19d9189d12a05f443f2">
  <xsd:schema xmlns:xsd="http://www.w3.org/2001/XMLSchema" xmlns:xs="http://www.w3.org/2001/XMLSchema" xmlns:p="http://schemas.microsoft.com/office/2006/metadata/properties" xmlns:ns3="6d28ea19-8304-484b-b3eb-c943638741f2" xmlns:ns4="3f6a0b78-6841-4c7c-a01b-5f965c091f27" targetNamespace="http://schemas.microsoft.com/office/2006/metadata/properties" ma:root="true" ma:fieldsID="823ba7058621514abfe4f7a6c0253387" ns3:_="" ns4:_="">
    <xsd:import namespace="6d28ea19-8304-484b-b3eb-c943638741f2"/>
    <xsd:import namespace="3f6a0b78-6841-4c7c-a01b-5f965c091f2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28ea19-8304-484b-b3eb-c943638741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f6a0b78-6841-4c7c-a01b-5f965c091f2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BCD049-D9EA-4EE5-ABB5-01A44435119E}">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3f6a0b78-6841-4c7c-a01b-5f965c091f27"/>
    <ds:schemaRef ds:uri="6d28ea19-8304-484b-b3eb-c943638741f2"/>
    <ds:schemaRef ds:uri="http://www.w3.org/XML/1998/namespace"/>
  </ds:schemaRefs>
</ds:datastoreItem>
</file>

<file path=customXml/itemProps2.xml><?xml version="1.0" encoding="utf-8"?>
<ds:datastoreItem xmlns:ds="http://schemas.openxmlformats.org/officeDocument/2006/customXml" ds:itemID="{1FDA10B5-3BF8-4BBD-A07A-1A727352FE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28ea19-8304-484b-b3eb-c943638741f2"/>
    <ds:schemaRef ds:uri="3f6a0b78-6841-4c7c-a01b-5f965c091f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0AACA48-D8D0-4D17-881A-103CF00372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180</TotalTime>
  <Words>3515</Words>
  <Application>Microsoft Office PowerPoint</Application>
  <PresentationFormat>Widescreen</PresentationFormat>
  <Paragraphs>280</Paragraphs>
  <Slides>24</Slides>
  <Notes>24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Calibri</vt:lpstr>
      <vt:lpstr>Franklin Gothic Book</vt:lpstr>
      <vt:lpstr>Gadugi</vt:lpstr>
      <vt:lpstr>Gotham Bold</vt:lpstr>
      <vt:lpstr>Gotham Light</vt:lpstr>
      <vt:lpstr>Gotham Medium</vt:lpstr>
      <vt:lpstr>Lucida Fax</vt:lpstr>
      <vt:lpstr>Palatino Linotype</vt:lpstr>
      <vt:lpstr>Times</vt:lpstr>
      <vt:lpstr>Times New Roman</vt:lpstr>
      <vt:lpstr>1_Office Theme</vt:lpstr>
      <vt:lpstr>Trends in Grocery Retail </vt:lpstr>
      <vt:lpstr>PowerPoint Presentation</vt:lpstr>
      <vt:lpstr>FMI in the Marketplace</vt:lpstr>
      <vt:lpstr>As the last two presentations make clear, food retail is in uncharted territory….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Angelyn Pinter (FMI)</dc:creator>
  <cp:lastModifiedBy>Andy Harig  (FMI)</cp:lastModifiedBy>
  <cp:revision>7</cp:revision>
  <cp:lastPrinted>2020-02-19T22:53:54Z</cp:lastPrinted>
  <dcterms:created xsi:type="dcterms:W3CDTF">2020-01-17T19:00:51Z</dcterms:created>
  <dcterms:modified xsi:type="dcterms:W3CDTF">2020-02-19T22:57:08Z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0x010100248CA61B8164434E82AD5529E024043B</vt:lpwstr>
  </property>
</Properties>
</file>