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87" r:id="rId7"/>
    <p:sldId id="285" r:id="rId8"/>
    <p:sldId id="260" r:id="rId9"/>
    <p:sldId id="269" r:id="rId10"/>
    <p:sldId id="270" r:id="rId11"/>
    <p:sldId id="271" r:id="rId12"/>
    <p:sldId id="272" r:id="rId13"/>
    <p:sldId id="273" r:id="rId14"/>
    <p:sldId id="275" r:id="rId15"/>
    <p:sldId id="278" r:id="rId16"/>
    <p:sldId id="276" r:id="rId17"/>
    <p:sldId id="277" r:id="rId18"/>
    <p:sldId id="280" r:id="rId19"/>
    <p:sldId id="284" r:id="rId20"/>
    <p:sldId id="289" r:id="rId21"/>
    <p:sldId id="281" r:id="rId22"/>
    <p:sldId id="288"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rbondy, Michelle - OO, Washington, DC" initials="SMOWD" lastIdx="17" clrIdx="0">
    <p:extLst>
      <p:ext uri="{19B8F6BF-5375-455C-9EA6-DF929625EA0E}">
        <p15:presenceInfo xmlns:p15="http://schemas.microsoft.com/office/powerpoint/2012/main" userId="S::michelle.sherbondy@usda.gov::d4feccc8-87ab-48a1-8683-5dd58723cc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B1423"/>
    <a:srgbClr val="0E192C"/>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8897" autoAdjust="0"/>
    <p:restoredTop sz="94660"/>
  </p:normalViewPr>
  <p:slideViewPr>
    <p:cSldViewPr snapToGrid="0">
      <p:cViewPr varScale="1">
        <p:scale>
          <a:sx n="103" d="100"/>
          <a:sy n="103" d="100"/>
        </p:scale>
        <p:origin x="114" y="7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3544-D54B-4CBF-833A-26DA89980A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E16ED9-C682-4887-9653-05B9DCB0AF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FD76A3-380F-43B2-A3BB-FE70637F22D5}"/>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5" name="Footer Placeholder 4">
            <a:extLst>
              <a:ext uri="{FF2B5EF4-FFF2-40B4-BE49-F238E27FC236}">
                <a16:creationId xmlns:a16="http://schemas.microsoft.com/office/drawing/2014/main" id="{9BF780B9-5AE4-44D6-B706-5887E67D56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D591D5-4BBB-4BD6-A392-B4C92D7FA97C}"/>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366626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F0B30-EF18-4570-B3F5-DA526AEA28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5B5CAB-F6C0-439C-86B9-3A3160AAC6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F955B3-62E3-4035-B492-4D5158825B3D}"/>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5" name="Footer Placeholder 4">
            <a:extLst>
              <a:ext uri="{FF2B5EF4-FFF2-40B4-BE49-F238E27FC236}">
                <a16:creationId xmlns:a16="http://schemas.microsoft.com/office/drawing/2014/main" id="{1857804A-CCAD-49B3-9EC5-D9319C780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1302E6-8986-4F5E-AD88-E2E75F5554B0}"/>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3718303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1803F8-C2A3-4968-809C-C96172D935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CD7299-9234-4682-A856-A535650279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653D66-272C-4CA3-B6D6-2869D9FF0864}"/>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5" name="Footer Placeholder 4">
            <a:extLst>
              <a:ext uri="{FF2B5EF4-FFF2-40B4-BE49-F238E27FC236}">
                <a16:creationId xmlns:a16="http://schemas.microsoft.com/office/drawing/2014/main" id="{64475A65-41FB-4605-B175-67B01A397A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DF8F70-3AC8-4317-8224-15C17DAC0952}"/>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2393030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0242E-C53C-4B4E-A79A-EC1F4D49C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BB3F4B-B70F-4D2A-A8B2-5BD7E675B3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A3A1B4-27DE-4CC5-888F-7253DD3BED49}"/>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5" name="Footer Placeholder 4">
            <a:extLst>
              <a:ext uri="{FF2B5EF4-FFF2-40B4-BE49-F238E27FC236}">
                <a16:creationId xmlns:a16="http://schemas.microsoft.com/office/drawing/2014/main" id="{66927D00-2B0C-4E56-9BFE-E244EEA38D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8AA18D-E2F2-4876-B1FD-01C3F1D44373}"/>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1392315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B030B-E16F-404F-9BB5-814D37E536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22D88E-606D-4B4A-8623-5206D313CF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299114-85F7-4784-B227-DAEACC644077}"/>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5" name="Footer Placeholder 4">
            <a:extLst>
              <a:ext uri="{FF2B5EF4-FFF2-40B4-BE49-F238E27FC236}">
                <a16:creationId xmlns:a16="http://schemas.microsoft.com/office/drawing/2014/main" id="{60C64694-B60B-4472-AD06-D21AC6776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C74E4F-6EC5-447B-ACDA-BC0E2E47F72E}"/>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273728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7069-362E-415E-B1B7-DC388FA183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635753-4B2B-40D8-812D-B09DFC0FF0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B3E38A-B45D-4FD2-B1EE-51C269D73B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60CE21-EA86-4F02-B288-DD8C0A082A29}"/>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6" name="Footer Placeholder 5">
            <a:extLst>
              <a:ext uri="{FF2B5EF4-FFF2-40B4-BE49-F238E27FC236}">
                <a16:creationId xmlns:a16="http://schemas.microsoft.com/office/drawing/2014/main" id="{1B8BE4DB-705B-481A-AC8F-6DAFA6705D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22985D-B634-43CE-9409-53AAE9B7160C}"/>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383979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EEDE3-4DA2-4E50-8956-C2026AFFB7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968783-C7C7-4BFD-BC1D-0F1CC0B463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BA0418-149C-4980-A401-7744299583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D280AE-9D02-4523-96E6-C495445DBB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CC3BB0-5612-4FDF-BFE8-548A45E765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CBB997-3F10-4F1E-80E5-0CFEE011F1AC}"/>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8" name="Footer Placeholder 7">
            <a:extLst>
              <a:ext uri="{FF2B5EF4-FFF2-40B4-BE49-F238E27FC236}">
                <a16:creationId xmlns:a16="http://schemas.microsoft.com/office/drawing/2014/main" id="{E6A001AA-FC29-452F-BBDF-09A5905A18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77F4FD-83FF-4CEF-A7EB-5C7B955C2594}"/>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141930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D4B12-9389-4ACF-82D8-FB7A9D67D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6506E8-1BFA-4249-B1F3-6642C0253847}"/>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4" name="Footer Placeholder 3">
            <a:extLst>
              <a:ext uri="{FF2B5EF4-FFF2-40B4-BE49-F238E27FC236}">
                <a16:creationId xmlns:a16="http://schemas.microsoft.com/office/drawing/2014/main" id="{E75186B8-C978-4514-A7A8-5D6948F6CB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74C4CA-EA8D-4DC2-8D38-27691133D294}"/>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945407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A7CCE9-7F15-4FE7-A023-145034A4A877}"/>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3" name="Footer Placeholder 2">
            <a:extLst>
              <a:ext uri="{FF2B5EF4-FFF2-40B4-BE49-F238E27FC236}">
                <a16:creationId xmlns:a16="http://schemas.microsoft.com/office/drawing/2014/main" id="{28C91C7D-0887-4FA2-9F07-FD9C3DF92E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F6DE48-03A3-4DEB-900D-4A1FBA5B2F62}"/>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3806867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C27D7-8A68-41A2-A532-A269BAA8D3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97B244-4090-4831-92F9-77E6095EAF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EDCE01-83E9-4FBF-8E7E-64D5F0AA2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EA8D50-974B-4B77-8EE5-E2E4CBA43CDE}"/>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6" name="Footer Placeholder 5">
            <a:extLst>
              <a:ext uri="{FF2B5EF4-FFF2-40B4-BE49-F238E27FC236}">
                <a16:creationId xmlns:a16="http://schemas.microsoft.com/office/drawing/2014/main" id="{E63FC265-A18F-40CE-BA97-2EAF29D9A4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C91B69-3685-4B97-AC53-9C507C347F08}"/>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61298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9069-FF7F-407C-977E-BA9F2C4651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BECEBD-1AAD-41E6-AEBF-5807410409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043F67-70E0-496C-B3EA-B38ED01F7C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3EC38C-B76B-4EF3-A9BD-180ACA276C85}"/>
              </a:ext>
            </a:extLst>
          </p:cNvPr>
          <p:cNvSpPr>
            <a:spLocks noGrp="1"/>
          </p:cNvSpPr>
          <p:nvPr>
            <p:ph type="dt" sz="half" idx="10"/>
          </p:nvPr>
        </p:nvSpPr>
        <p:spPr/>
        <p:txBody>
          <a:bodyPr/>
          <a:lstStyle/>
          <a:p>
            <a:fld id="{DAD387C8-B2B0-46B5-BC34-C33C32376F83}" type="datetimeFigureOut">
              <a:rPr lang="en-US" smtClean="0"/>
              <a:t>2/2/2022</a:t>
            </a:fld>
            <a:endParaRPr lang="en-US"/>
          </a:p>
        </p:txBody>
      </p:sp>
      <p:sp>
        <p:nvSpPr>
          <p:cNvPr id="6" name="Footer Placeholder 5">
            <a:extLst>
              <a:ext uri="{FF2B5EF4-FFF2-40B4-BE49-F238E27FC236}">
                <a16:creationId xmlns:a16="http://schemas.microsoft.com/office/drawing/2014/main" id="{E7B601E2-8554-49A4-A7D1-6A100C1F8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014D19-0C1F-4B09-8007-E70697D4D763}"/>
              </a:ext>
            </a:extLst>
          </p:cNvPr>
          <p:cNvSpPr>
            <a:spLocks noGrp="1"/>
          </p:cNvSpPr>
          <p:nvPr>
            <p:ph type="sldNum" sz="quarter" idx="12"/>
          </p:nvPr>
        </p:nvSpPr>
        <p:spPr/>
        <p:txBody>
          <a:bodyPr/>
          <a:lstStyle/>
          <a:p>
            <a:fld id="{1C4EC59E-9846-43B7-A368-8DA8914831AE}" type="slidenum">
              <a:rPr lang="en-US" smtClean="0"/>
              <a:t>‹#›</a:t>
            </a:fld>
            <a:endParaRPr lang="en-US"/>
          </a:p>
        </p:txBody>
      </p:sp>
    </p:spTree>
    <p:extLst>
      <p:ext uri="{BB962C8B-B14F-4D97-AF65-F5344CB8AC3E}">
        <p14:creationId xmlns:p14="http://schemas.microsoft.com/office/powerpoint/2010/main" val="4220800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B5907F-9318-421F-A242-56F3262EB7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B3896B-393E-4A7F-B071-89557F669F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73D1DA-C41A-41BC-ADF3-92B5450828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D387C8-B2B0-46B5-BC34-C33C32376F83}" type="datetimeFigureOut">
              <a:rPr lang="en-US" smtClean="0"/>
              <a:t>2/2/2022</a:t>
            </a:fld>
            <a:endParaRPr lang="en-US"/>
          </a:p>
        </p:txBody>
      </p:sp>
      <p:sp>
        <p:nvSpPr>
          <p:cNvPr id="5" name="Footer Placeholder 4">
            <a:extLst>
              <a:ext uri="{FF2B5EF4-FFF2-40B4-BE49-F238E27FC236}">
                <a16:creationId xmlns:a16="http://schemas.microsoft.com/office/drawing/2014/main" id="{09420816-788D-4525-83D1-33EB66020B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2E74CC0-29F2-4277-BC39-E491E8B31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EC59E-9846-43B7-A368-8DA8914831AE}" type="slidenum">
              <a:rPr lang="en-US" smtClean="0"/>
              <a:t>‹#›</a:t>
            </a:fld>
            <a:endParaRPr lang="en-US"/>
          </a:p>
        </p:txBody>
      </p:sp>
    </p:spTree>
    <p:extLst>
      <p:ext uri="{BB962C8B-B14F-4D97-AF65-F5344CB8AC3E}">
        <p14:creationId xmlns:p14="http://schemas.microsoft.com/office/powerpoint/2010/main" val="1931035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target-center@usda.go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target-center@usda.gov"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target-center@usd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target-center@usda.gov" TargetMode="External"/><Relationship Id="rId2" Type="http://schemas.openxmlformats.org/officeDocument/2006/relationships/hyperlink" Target="https://www.targetcenter.dm.usda.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42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869EB-DB87-42C4-BECA-33CE40303394}"/>
              </a:ext>
            </a:extLst>
          </p:cNvPr>
          <p:cNvSpPr>
            <a:spLocks noGrp="1"/>
          </p:cNvSpPr>
          <p:nvPr>
            <p:ph type="ctrTitle"/>
          </p:nvPr>
        </p:nvSpPr>
        <p:spPr>
          <a:xfrm>
            <a:off x="1524000" y="1122363"/>
            <a:ext cx="9144000" cy="2985811"/>
          </a:xfrm>
        </p:spPr>
        <p:txBody>
          <a:bodyPr>
            <a:normAutofit fontScale="90000"/>
          </a:bodyPr>
          <a:lstStyle/>
          <a:p>
            <a:r>
              <a:rPr lang="en-US" sz="3600" b="1" dirty="0">
                <a:solidFill>
                  <a:schemeClr val="bg1"/>
                </a:solidFill>
                <a:effectLst/>
                <a:latin typeface="+mn-lt"/>
                <a:ea typeface="Calibri" panose="020F0502020204030204" pitchFamily="34" charset="0"/>
              </a:rPr>
              <a:t>USDA</a:t>
            </a:r>
            <a:br>
              <a:rPr lang="en-US" sz="2400" b="1" dirty="0">
                <a:solidFill>
                  <a:schemeClr val="bg1"/>
                </a:solidFill>
                <a:effectLst/>
                <a:latin typeface="+mn-lt"/>
                <a:ea typeface="Calibri" panose="020F0502020204030204" pitchFamily="34" charset="0"/>
              </a:rPr>
            </a:br>
            <a:br>
              <a:rPr lang="en-US" sz="2400" b="1" dirty="0">
                <a:solidFill>
                  <a:schemeClr val="bg1"/>
                </a:solidFill>
                <a:effectLst/>
                <a:latin typeface="+mn-lt"/>
                <a:ea typeface="Calibri" panose="020F0502020204030204" pitchFamily="34" charset="0"/>
              </a:rPr>
            </a:br>
            <a:r>
              <a:rPr lang="en-US" sz="3600" b="1" dirty="0">
                <a:solidFill>
                  <a:schemeClr val="bg1"/>
                </a:solidFill>
                <a:effectLst/>
                <a:latin typeface="+mn-lt"/>
                <a:ea typeface="Calibri" panose="020F0502020204030204" pitchFamily="34" charset="0"/>
              </a:rPr>
              <a:t>ISP-101</a:t>
            </a:r>
            <a:br>
              <a:rPr lang="en-US" sz="3600" b="1" dirty="0">
                <a:solidFill>
                  <a:schemeClr val="bg1"/>
                </a:solidFill>
                <a:effectLst/>
                <a:latin typeface="+mn-lt"/>
                <a:ea typeface="Calibri" panose="020F0502020204030204" pitchFamily="34" charset="0"/>
              </a:rPr>
            </a:br>
            <a:r>
              <a:rPr lang="en-US" sz="3600" b="1" dirty="0">
                <a:solidFill>
                  <a:schemeClr val="bg1"/>
                </a:solidFill>
                <a:effectLst/>
                <a:latin typeface="+mn-lt"/>
                <a:ea typeface="Calibri" panose="020F0502020204030204" pitchFamily="34" charset="0"/>
              </a:rPr>
              <a:t>Request NCR Sign Language Interpreting Services</a:t>
            </a:r>
            <a:br>
              <a:rPr lang="en-US" sz="2400" b="1" dirty="0">
                <a:solidFill>
                  <a:schemeClr val="bg1"/>
                </a:solidFill>
                <a:effectLst/>
                <a:latin typeface="+mn-lt"/>
                <a:ea typeface="Calibri" panose="020F0502020204030204" pitchFamily="34" charset="0"/>
              </a:rPr>
            </a:br>
            <a:br>
              <a:rPr lang="en-US" sz="2400" b="1" dirty="0">
                <a:solidFill>
                  <a:schemeClr val="bg1"/>
                </a:solidFill>
                <a:effectLst/>
                <a:latin typeface="+mn-lt"/>
                <a:ea typeface="Calibri" panose="020F0502020204030204" pitchFamily="34" charset="0"/>
              </a:rPr>
            </a:br>
            <a:r>
              <a:rPr lang="en-US" sz="4000" b="1" dirty="0">
                <a:solidFill>
                  <a:schemeClr val="bg1"/>
                </a:solidFill>
                <a:effectLst/>
                <a:latin typeface="+mn-lt"/>
                <a:ea typeface="Calibri" panose="020F0502020204030204" pitchFamily="34" charset="0"/>
              </a:rPr>
              <a:t>Procedure</a:t>
            </a:r>
            <a:r>
              <a:rPr lang="en-US" sz="4000" b="1" dirty="0">
                <a:solidFill>
                  <a:schemeClr val="bg1"/>
                </a:solidFill>
                <a:latin typeface="+mn-lt"/>
                <a:ea typeface="Calibri" panose="020F0502020204030204" pitchFamily="34" charset="0"/>
              </a:rPr>
              <a:t> </a:t>
            </a:r>
            <a:r>
              <a:rPr lang="en-US" sz="4000" b="1" dirty="0">
                <a:solidFill>
                  <a:schemeClr val="bg1"/>
                </a:solidFill>
                <a:effectLst/>
                <a:latin typeface="+mn-lt"/>
                <a:ea typeface="Calibri" panose="020F0502020204030204" pitchFamily="34" charset="0"/>
              </a:rPr>
              <a:t>Training</a:t>
            </a:r>
            <a:br>
              <a:rPr lang="en-US" sz="2800" b="1" dirty="0">
                <a:solidFill>
                  <a:schemeClr val="bg1"/>
                </a:solidFill>
                <a:effectLst/>
                <a:latin typeface="+mn-lt"/>
                <a:ea typeface="Calibri" panose="020F0502020204030204" pitchFamily="34" charset="0"/>
              </a:rPr>
            </a:br>
            <a:endParaRPr lang="en-US" sz="2800" b="1" dirty="0">
              <a:solidFill>
                <a:schemeClr val="bg1"/>
              </a:solidFill>
              <a:latin typeface="+mn-lt"/>
            </a:endParaRPr>
          </a:p>
        </p:txBody>
      </p:sp>
      <p:sp>
        <p:nvSpPr>
          <p:cNvPr id="3" name="Subtitle 2">
            <a:extLst>
              <a:ext uri="{FF2B5EF4-FFF2-40B4-BE49-F238E27FC236}">
                <a16:creationId xmlns:a16="http://schemas.microsoft.com/office/drawing/2014/main" id="{D56CFF61-813A-4405-B1F6-0D0CBE72FDC4}"/>
              </a:ext>
            </a:extLst>
          </p:cNvPr>
          <p:cNvSpPr>
            <a:spLocks noGrp="1"/>
          </p:cNvSpPr>
          <p:nvPr>
            <p:ph type="subTitle" idx="1"/>
          </p:nvPr>
        </p:nvSpPr>
        <p:spPr>
          <a:xfrm>
            <a:off x="1524000" y="4595951"/>
            <a:ext cx="3830320" cy="1340615"/>
          </a:xfrm>
        </p:spPr>
        <p:txBody>
          <a:bodyPr>
            <a:normAutofit/>
          </a:bodyPr>
          <a:lstStyle/>
          <a:p>
            <a:pPr algn="l"/>
            <a:r>
              <a:rPr lang="en-US" sz="1400" dirty="0">
                <a:solidFill>
                  <a:schemeClr val="bg1"/>
                </a:solidFill>
              </a:rPr>
              <a:t>Nancy Frohman</a:t>
            </a:r>
          </a:p>
          <a:p>
            <a:pPr algn="l"/>
            <a:r>
              <a:rPr lang="en-US" sz="1400" dirty="0">
                <a:solidFill>
                  <a:schemeClr val="bg1"/>
                </a:solidFill>
              </a:rPr>
              <a:t>Accessible Communications Program Manager</a:t>
            </a:r>
          </a:p>
          <a:p>
            <a:pPr algn="l"/>
            <a:r>
              <a:rPr lang="en-US" sz="1400" dirty="0">
                <a:solidFill>
                  <a:schemeClr val="bg1"/>
                </a:solidFill>
              </a:rPr>
              <a:t>USDA OO TARGET Center</a:t>
            </a:r>
          </a:p>
          <a:p>
            <a:pPr algn="l"/>
            <a:r>
              <a:rPr lang="en-US" sz="1400" dirty="0">
                <a:solidFill>
                  <a:schemeClr val="bg1"/>
                </a:solidFill>
              </a:rPr>
              <a:t>NCR Sign Language Interpreting Services Program</a:t>
            </a:r>
          </a:p>
        </p:txBody>
      </p:sp>
    </p:spTree>
    <p:extLst>
      <p:ext uri="{BB962C8B-B14F-4D97-AF65-F5344CB8AC3E}">
        <p14:creationId xmlns:p14="http://schemas.microsoft.com/office/powerpoint/2010/main" val="3600122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pPr marL="0" indent="0">
              <a:lnSpc>
                <a:spcPct val="150000"/>
              </a:lnSpc>
              <a:spcBef>
                <a:spcPts val="0"/>
              </a:spcBef>
              <a:buNone/>
              <a:tabLst>
                <a:tab pos="5143500" algn="l"/>
                <a:tab pos="5486400" algn="ctr"/>
              </a:tabLst>
            </a:pPr>
            <a:r>
              <a:rPr lang="en-US" sz="4000" b="1" dirty="0">
                <a:solidFill>
                  <a:srgbClr val="0B1423"/>
                </a:solidFill>
                <a:effectLst/>
                <a:latin typeface="+mn-lt"/>
                <a:ea typeface="Times New Roman" panose="02020603050405020304" pitchFamily="18" charset="0"/>
              </a:rPr>
              <a:t>New Customers and Existing Customers</a:t>
            </a:r>
            <a:endParaRPr lang="en-US" sz="4000" dirty="0">
              <a:solidFill>
                <a:srgbClr val="0B1423"/>
              </a:solidFill>
              <a:effectLst/>
              <a:latin typeface="+mn-lt"/>
              <a:ea typeface="Times New Roman" panose="02020603050405020304" pitchFamily="18" charset="0"/>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303713"/>
          </a:xfrm>
        </p:spPr>
        <p:txBody>
          <a:bodyPr>
            <a:normAutofit/>
          </a:bodyPr>
          <a:lstStyle/>
          <a:p>
            <a:pPr marL="457200" marR="283210" indent="-457200">
              <a:lnSpc>
                <a:spcPct val="100000"/>
              </a:lnSpc>
              <a:spcBef>
                <a:spcPts val="0"/>
              </a:spcBef>
              <a:buFont typeface="+mj-lt"/>
              <a:buAutoNum type="arabicPeriod" startAt="5"/>
              <a:tabLst>
                <a:tab pos="5143500" algn="l"/>
                <a:tab pos="5486400" algn="ctr"/>
              </a:tabLst>
            </a:pPr>
            <a:r>
              <a:rPr lang="en-US" sz="2400" dirty="0">
                <a:solidFill>
                  <a:srgbClr val="0B1423"/>
                </a:solidFill>
                <a:effectLst/>
                <a:ea typeface="Times New Roman" panose="02020603050405020304" pitchFamily="18" charset="0"/>
              </a:rPr>
              <a:t>If you have not requested Sign Language Interpreting Services</a:t>
            </a:r>
            <a:r>
              <a:rPr lang="en-US" sz="2400" dirty="0">
                <a:solidFill>
                  <a:srgbClr val="0B1423"/>
                </a:solidFill>
                <a:ea typeface="Times New Roman" panose="02020603050405020304" pitchFamily="18" charset="0"/>
              </a:rPr>
              <a:t> </a:t>
            </a:r>
            <a:r>
              <a:rPr lang="en-US" sz="2400" dirty="0">
                <a:solidFill>
                  <a:srgbClr val="0B1423"/>
                </a:solidFill>
                <a:effectLst/>
                <a:ea typeface="Times New Roman" panose="02020603050405020304" pitchFamily="18" charset="0"/>
              </a:rPr>
              <a:t>during the current Fiscal Year (New Customer), then go to Step 7.</a:t>
            </a:r>
          </a:p>
          <a:p>
            <a:pPr marL="457200" marR="283210" indent="-457200">
              <a:lnSpc>
                <a:spcPct val="100000"/>
              </a:lnSpc>
              <a:spcBef>
                <a:spcPts val="0"/>
              </a:spcBef>
              <a:buFont typeface="+mj-lt"/>
              <a:buAutoNum type="arabicPeriod" startAt="5"/>
              <a:tabLst>
                <a:tab pos="338138" algn="l"/>
                <a:tab pos="969963" algn="l"/>
                <a:tab pos="5143500" algn="l"/>
                <a:tab pos="5486400" algn="ctr"/>
              </a:tabLst>
            </a:pPr>
            <a:endParaRPr lang="en-US" sz="2400" dirty="0">
              <a:solidFill>
                <a:srgbClr val="0B1423"/>
              </a:solidFill>
              <a:effectLst/>
              <a:ea typeface="Times New Roman" panose="02020603050405020304" pitchFamily="18" charset="0"/>
            </a:endParaRPr>
          </a:p>
          <a:p>
            <a:pPr marL="457200" marR="283210" indent="-457200">
              <a:lnSpc>
                <a:spcPct val="100000"/>
              </a:lnSpc>
              <a:spcBef>
                <a:spcPts val="0"/>
              </a:spcBef>
              <a:buFont typeface="+mj-lt"/>
              <a:buAutoNum type="arabicPeriod" startAt="5"/>
              <a:tabLst>
                <a:tab pos="5143500" algn="l"/>
                <a:tab pos="5486400" algn="ctr"/>
              </a:tabLst>
            </a:pPr>
            <a:r>
              <a:rPr lang="en-US" sz="2400" dirty="0">
                <a:solidFill>
                  <a:srgbClr val="0B1423"/>
                </a:solidFill>
                <a:effectLst/>
                <a:ea typeface="Times New Roman" panose="02020603050405020304" pitchFamily="18" charset="0"/>
              </a:rPr>
              <a:t>If you have previously requested Sign Language Interpreting Services during the current Fiscal Year (Existing Customer), then go to Step 10.</a:t>
            </a:r>
          </a:p>
        </p:txBody>
      </p:sp>
    </p:spTree>
    <p:extLst>
      <p:ext uri="{BB962C8B-B14F-4D97-AF65-F5344CB8AC3E}">
        <p14:creationId xmlns:p14="http://schemas.microsoft.com/office/powerpoint/2010/main" val="3805026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fontScale="90000"/>
          </a:bodyPr>
          <a:lstStyle/>
          <a:p>
            <a:pPr marL="0" indent="0">
              <a:lnSpc>
                <a:spcPct val="100000"/>
              </a:lnSpc>
              <a:spcBef>
                <a:spcPts val="0"/>
              </a:spcBef>
              <a:buNone/>
              <a:tabLst>
                <a:tab pos="5143500" algn="l"/>
                <a:tab pos="5486400" algn="ctr"/>
              </a:tabLst>
            </a:pPr>
            <a:r>
              <a:rPr lang="en-US" sz="4400" b="1" dirty="0">
                <a:solidFill>
                  <a:srgbClr val="0B1423"/>
                </a:solidFill>
                <a:effectLst/>
                <a:latin typeface="+mn-lt"/>
                <a:ea typeface="Times New Roman" panose="02020603050405020304" pitchFamily="18" charset="0"/>
              </a:rPr>
              <a:t>Compile Detailed Information to Acquire Sign Language Interpreting Services</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448566"/>
          </a:xfrm>
        </p:spPr>
        <p:txBody>
          <a:bodyPr>
            <a:noAutofit/>
          </a:bodyPr>
          <a:lstStyle/>
          <a:p>
            <a:pPr marL="338138" marR="283210" lvl="0" indent="-338138">
              <a:lnSpc>
                <a:spcPct val="100000"/>
              </a:lnSpc>
              <a:spcBef>
                <a:spcPts val="0"/>
              </a:spcBef>
              <a:spcAft>
                <a:spcPts val="0"/>
              </a:spcAft>
              <a:buFont typeface="+mj-lt"/>
              <a:buAutoNum type="arabicPeriod" startAt="7"/>
              <a:tabLst>
                <a:tab pos="5143500" algn="l"/>
                <a:tab pos="5486400" algn="ctr"/>
              </a:tabLst>
            </a:pPr>
            <a:r>
              <a:rPr lang="en-US" sz="2400" dirty="0">
                <a:solidFill>
                  <a:srgbClr val="0B1423"/>
                </a:solidFill>
                <a:effectLst/>
                <a:ea typeface="Times New Roman" panose="02020603050405020304" pitchFamily="18" charset="0"/>
              </a:rPr>
              <a:t>Identify the information below, which is required to initiate the request for sign language interpreting services. </a:t>
            </a:r>
          </a:p>
          <a:p>
            <a:pPr marL="338138" marR="283210" lvl="0" indent="-338138">
              <a:lnSpc>
                <a:spcPct val="100000"/>
              </a:lnSpc>
              <a:spcBef>
                <a:spcPts val="0"/>
              </a:spcBef>
              <a:spcAft>
                <a:spcPts val="0"/>
              </a:spcAft>
              <a:buFont typeface="+mj-lt"/>
              <a:buAutoNum type="arabicPeriod" startAt="7"/>
              <a:tabLst>
                <a:tab pos="5143500" algn="l"/>
                <a:tab pos="5486400" algn="ctr"/>
              </a:tabLst>
            </a:pPr>
            <a:endParaRPr lang="en-US" sz="2400" dirty="0">
              <a:solidFill>
                <a:srgbClr val="0B1423"/>
              </a:solidFill>
              <a:effectLst/>
              <a:ea typeface="Times New Roman" panose="02020603050405020304" pitchFamily="18" charset="0"/>
            </a:endParaRP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Requestor’s First and Last Name		</a:t>
            </a: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Requestor’s Email Address and Phone Number		</a:t>
            </a: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First and Last Name of the Individual Who Requires the Services	</a:t>
            </a: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Email and Phone Number of the Individual Who Requires the Services</a:t>
            </a:r>
            <a:endParaRPr lang="en-US" sz="2000" dirty="0">
              <a:solidFill>
                <a:srgbClr val="0B1423"/>
              </a:solidFill>
              <a:ea typeface="Times New Roman" panose="02020603050405020304" pitchFamily="18" charset="0"/>
            </a:endParaRP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Agency or Staff Office of the Individual Who Requires the Services	</a:t>
            </a: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Duty Station Address of the Individual Who Requires the Services	</a:t>
            </a: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Supervisor’s First and Last Name</a:t>
            </a:r>
          </a:p>
          <a:p>
            <a:pPr marL="693738" marR="283210" lvl="0" indent="-342900">
              <a:lnSpc>
                <a:spcPct val="100000"/>
              </a:lnSpc>
              <a:spcBef>
                <a:spcPts val="0"/>
              </a:spcBef>
              <a:spcAft>
                <a:spcPts val="0"/>
              </a:spcAft>
              <a:buFont typeface="+mj-lt"/>
              <a:buAutoNum type="alphaLcPeriod"/>
              <a:tabLst>
                <a:tab pos="5143500" algn="l"/>
                <a:tab pos="5486400" algn="ctr"/>
              </a:tabLst>
            </a:pPr>
            <a:r>
              <a:rPr lang="en-US" sz="2000" dirty="0">
                <a:solidFill>
                  <a:srgbClr val="0B1423"/>
                </a:solidFill>
                <a:effectLst/>
                <a:ea typeface="Times New Roman" panose="02020603050405020304" pitchFamily="18" charset="0"/>
              </a:rPr>
              <a:t>Supervisor’s Email Address and Phone Number</a:t>
            </a:r>
            <a:endParaRPr lang="en-US" sz="2000" b="1" dirty="0">
              <a:solidFill>
                <a:srgbClr val="0B1423"/>
              </a:solidFill>
              <a:effectLst/>
              <a:ea typeface="Times New Roman" panose="02020603050405020304" pitchFamily="18" charset="0"/>
            </a:endParaRPr>
          </a:p>
        </p:txBody>
      </p:sp>
    </p:spTree>
    <p:extLst>
      <p:ext uri="{BB962C8B-B14F-4D97-AF65-F5344CB8AC3E}">
        <p14:creationId xmlns:p14="http://schemas.microsoft.com/office/powerpoint/2010/main" val="441905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Autofit/>
          </a:bodyPr>
          <a:lstStyle/>
          <a:p>
            <a:pPr marL="0" indent="0">
              <a:lnSpc>
                <a:spcPct val="100000"/>
              </a:lnSpc>
              <a:spcBef>
                <a:spcPts val="0"/>
              </a:spcBef>
              <a:buNone/>
              <a:tabLst>
                <a:tab pos="5143500" algn="l"/>
                <a:tab pos="5486400" algn="ctr"/>
              </a:tabLst>
            </a:pPr>
            <a:r>
              <a:rPr lang="en-US" sz="3000" b="1" dirty="0">
                <a:solidFill>
                  <a:srgbClr val="0B1423"/>
                </a:solidFill>
                <a:effectLst/>
                <a:latin typeface="+mn-lt"/>
                <a:ea typeface="Times New Roman" panose="02020603050405020304" pitchFamily="18" charset="0"/>
              </a:rPr>
              <a:t>Contact the TARGET Center’s Sign Language Interpreting Services Program to Initiate the Request for Services in the NCR</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p:txBody>
          <a:bodyPr>
            <a:normAutofit/>
          </a:bodyPr>
          <a:lstStyle/>
          <a:p>
            <a:pPr marL="342900" marR="283210" lvl="0" indent="-342900">
              <a:lnSpc>
                <a:spcPct val="100000"/>
              </a:lnSpc>
              <a:spcBef>
                <a:spcPts val="0"/>
              </a:spcBef>
              <a:spcAft>
                <a:spcPts val="0"/>
              </a:spcAft>
              <a:buFont typeface="+mj-lt"/>
              <a:buAutoNum type="arabicPeriod" startAt="8"/>
              <a:tabLst>
                <a:tab pos="1085850" algn="l"/>
                <a:tab pos="5143500" algn="l"/>
                <a:tab pos="5486400" algn="ctr"/>
              </a:tabLst>
            </a:pPr>
            <a:r>
              <a:rPr lang="en-US" sz="2400" dirty="0">
                <a:solidFill>
                  <a:srgbClr val="0B1423"/>
                </a:solidFill>
                <a:effectLst/>
                <a:ea typeface="Times New Roman" panose="02020603050405020304" pitchFamily="18" charset="0"/>
              </a:rPr>
              <a:t>Email the information compiled in Step 7 to the TARGET Center’s Sign Language Interpreting Services Program at </a:t>
            </a:r>
            <a:r>
              <a:rPr lang="en-US" sz="2400" u="sng" dirty="0">
                <a:solidFill>
                  <a:srgbClr val="0B1423"/>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target-center@usda.gov</a:t>
            </a:r>
            <a:r>
              <a:rPr lang="en-US" sz="2400" dirty="0">
                <a:solidFill>
                  <a:srgbClr val="0B1423"/>
                </a:solidFill>
                <a:effectLst/>
                <a:ea typeface="Times New Roman" panose="02020603050405020304" pitchFamily="18" charset="0"/>
              </a:rPr>
              <a:t> and carbon copy the supervisor of the individual who requires the services.</a:t>
            </a:r>
            <a:br>
              <a:rPr lang="en-US" sz="2400" dirty="0">
                <a:solidFill>
                  <a:srgbClr val="0B1423"/>
                </a:solidFill>
                <a:ea typeface="Times New Roman" panose="02020603050405020304" pitchFamily="18" charset="0"/>
              </a:rPr>
            </a:br>
            <a:br>
              <a:rPr lang="en-US" sz="2400" dirty="0">
                <a:solidFill>
                  <a:srgbClr val="0B1423"/>
                </a:solidFill>
                <a:ea typeface="Times New Roman" panose="02020603050405020304" pitchFamily="18" charset="0"/>
              </a:rPr>
            </a:br>
            <a:r>
              <a:rPr lang="en-US" sz="2400" i="1" dirty="0">
                <a:solidFill>
                  <a:srgbClr val="0B1423"/>
                </a:solidFill>
                <a:effectLst/>
                <a:ea typeface="Times New Roman" panose="02020603050405020304" pitchFamily="18" charset="0"/>
              </a:rPr>
              <a:t>Note</a:t>
            </a:r>
            <a:r>
              <a:rPr lang="en-US" sz="2400" dirty="0">
                <a:solidFill>
                  <a:srgbClr val="0B1423"/>
                </a:solidFill>
                <a:effectLst/>
                <a:ea typeface="Times New Roman" panose="02020603050405020304" pitchFamily="18" charset="0"/>
              </a:rPr>
              <a:t>: The Sign Language Interpreting Services Program will acknowledge </a:t>
            </a:r>
            <a:r>
              <a:rPr lang="en-US" sz="2400" dirty="0">
                <a:solidFill>
                  <a:srgbClr val="0B1423"/>
                </a:solidFill>
                <a:ea typeface="Times New Roman" panose="02020603050405020304" pitchFamily="18" charset="0"/>
              </a:rPr>
              <a:t>t</a:t>
            </a:r>
            <a:r>
              <a:rPr lang="en-US" sz="2400" dirty="0">
                <a:solidFill>
                  <a:srgbClr val="0B1423"/>
                </a:solidFill>
                <a:effectLst/>
                <a:ea typeface="Times New Roman" panose="02020603050405020304" pitchFamily="18" charset="0"/>
              </a:rPr>
              <a:t>he 	receipt of the request via email within 8 business hours.</a:t>
            </a:r>
            <a:endParaRPr lang="en-US" sz="2400" u="sng" dirty="0">
              <a:solidFill>
                <a:srgbClr val="0B1423"/>
              </a:solidFill>
              <a:effectLst/>
              <a:ea typeface="Times New Roman" panose="02020603050405020304" pitchFamily="18" charset="0"/>
            </a:endParaRPr>
          </a:p>
          <a:p>
            <a:pPr marL="342900" marR="283210" lvl="0" indent="-342900">
              <a:lnSpc>
                <a:spcPct val="100000"/>
              </a:lnSpc>
              <a:spcBef>
                <a:spcPts val="0"/>
              </a:spcBef>
              <a:spcAft>
                <a:spcPts val="0"/>
              </a:spcAft>
              <a:buFont typeface="+mj-lt"/>
              <a:buAutoNum type="arabicPeriod" startAt="8"/>
              <a:tabLst>
                <a:tab pos="5143500" algn="l"/>
                <a:tab pos="5486400" algn="ctr"/>
              </a:tabLst>
            </a:pPr>
            <a:endParaRPr lang="en-US" sz="2400" u="sng" dirty="0">
              <a:solidFill>
                <a:srgbClr val="0B1423"/>
              </a:solidFill>
              <a:ea typeface="Times New Roman" panose="02020603050405020304" pitchFamily="18" charset="0"/>
            </a:endParaRPr>
          </a:p>
          <a:p>
            <a:pPr marL="342900" marR="283210" lvl="0" indent="-342900">
              <a:lnSpc>
                <a:spcPct val="100000"/>
              </a:lnSpc>
              <a:spcBef>
                <a:spcPts val="0"/>
              </a:spcBef>
              <a:spcAft>
                <a:spcPts val="0"/>
              </a:spcAft>
              <a:buFont typeface="+mj-lt"/>
              <a:buAutoNum type="arabicPeriod" startAt="8"/>
              <a:tabLst>
                <a:tab pos="5143500" algn="l"/>
                <a:tab pos="5486400" algn="ctr"/>
              </a:tabLst>
            </a:pPr>
            <a:r>
              <a:rPr lang="en-US" sz="2400" dirty="0">
                <a:solidFill>
                  <a:srgbClr val="0B1423"/>
                </a:solidFill>
                <a:effectLst/>
                <a:ea typeface="Times New Roman" panose="02020603050405020304" pitchFamily="18" charset="0"/>
              </a:rPr>
              <a:t>Upon receipt of the acknowledgement from the TARGET Center’s Sign Language Interpreting Services Program, review the instructions and enter the information compiled in Step 10 into the Web Portal.</a:t>
            </a:r>
          </a:p>
        </p:txBody>
      </p:sp>
    </p:spTree>
    <p:extLst>
      <p:ext uri="{BB962C8B-B14F-4D97-AF65-F5344CB8AC3E}">
        <p14:creationId xmlns:p14="http://schemas.microsoft.com/office/powerpoint/2010/main" val="2187505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Autofit/>
          </a:bodyPr>
          <a:lstStyle/>
          <a:p>
            <a:pPr marL="0" indent="0">
              <a:lnSpc>
                <a:spcPct val="100000"/>
              </a:lnSpc>
              <a:spcBef>
                <a:spcPts val="0"/>
              </a:spcBef>
              <a:buNone/>
              <a:tabLst>
                <a:tab pos="5143500" algn="l"/>
                <a:tab pos="5486400" algn="ctr"/>
              </a:tabLst>
            </a:pPr>
            <a:r>
              <a:rPr lang="en-US" sz="3000" b="1" dirty="0">
                <a:solidFill>
                  <a:srgbClr val="0B1423"/>
                </a:solidFill>
                <a:effectLst/>
                <a:latin typeface="+mn-lt"/>
                <a:ea typeface="Times New Roman" panose="02020603050405020304" pitchFamily="18" charset="0"/>
              </a:rPr>
              <a:t>Contact the TARGET Center’s Sign Language Interpreting Services Program to Initiate the Request for Services in the NCR, cont.</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6"/>
            <a:ext cx="10515600" cy="503237"/>
          </a:xfrm>
        </p:spPr>
        <p:txBody>
          <a:bodyPr>
            <a:normAutofit/>
          </a:bodyPr>
          <a:lstStyle/>
          <a:p>
            <a:pPr marL="457200" marR="283210" lvl="0" indent="-457200">
              <a:spcBef>
                <a:spcPts val="0"/>
              </a:spcBef>
              <a:spcAft>
                <a:spcPts val="0"/>
              </a:spcAft>
              <a:buFont typeface="+mj-lt"/>
              <a:buAutoNum type="arabicPeriod" startAt="10"/>
              <a:tabLst>
                <a:tab pos="5143500" algn="l"/>
                <a:tab pos="5486400" algn="ctr"/>
              </a:tabLst>
            </a:pPr>
            <a:r>
              <a:rPr lang="en-US" sz="2400" dirty="0">
                <a:solidFill>
                  <a:srgbClr val="0B1423"/>
                </a:solidFill>
                <a:effectLst/>
                <a:ea typeface="Times New Roman" panose="02020603050405020304" pitchFamily="18" charset="0"/>
              </a:rPr>
              <a:t>Enter the additional information below into the Web Portal.</a:t>
            </a:r>
          </a:p>
        </p:txBody>
      </p:sp>
      <p:sp>
        <p:nvSpPr>
          <p:cNvPr id="4" name="Content Placeholder 2">
            <a:extLst>
              <a:ext uri="{FF2B5EF4-FFF2-40B4-BE49-F238E27FC236}">
                <a16:creationId xmlns:a16="http://schemas.microsoft.com/office/drawing/2014/main" id="{A9696D6F-158C-4851-B316-F314C24D3F96}"/>
              </a:ext>
            </a:extLst>
          </p:cNvPr>
          <p:cNvSpPr txBox="1">
            <a:spLocks/>
          </p:cNvSpPr>
          <p:nvPr/>
        </p:nvSpPr>
        <p:spPr>
          <a:xfrm>
            <a:off x="1311005" y="2473729"/>
            <a:ext cx="5084298" cy="29436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Type of Sign Language Interpreting Service</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Event Name</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Description of the Event</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Service Date</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Service Start Time</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Service End Time</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Name of the Building</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Address</a:t>
            </a:r>
          </a:p>
          <a:p>
            <a:pPr marL="338138" indent="-338138">
              <a:lnSpc>
                <a:spcPct val="100000"/>
              </a:lnSpc>
              <a:spcBef>
                <a:spcPts val="0"/>
              </a:spcBef>
              <a:buFont typeface="+mj-lt"/>
              <a:buAutoNum type="alphaLcPeriod"/>
              <a:tabLst>
                <a:tab pos="5143500" algn="l"/>
                <a:tab pos="5486400" algn="ctr"/>
              </a:tabLst>
            </a:pPr>
            <a:r>
              <a:rPr lang="en-US" sz="2000" dirty="0">
                <a:solidFill>
                  <a:srgbClr val="0B1423"/>
                </a:solidFill>
                <a:ea typeface="Times New Roman" panose="02020603050405020304" pitchFamily="18" charset="0"/>
              </a:rPr>
              <a:t>Room Number</a:t>
            </a:r>
          </a:p>
        </p:txBody>
      </p:sp>
      <p:sp>
        <p:nvSpPr>
          <p:cNvPr id="5" name="Content Placeholder 2">
            <a:extLst>
              <a:ext uri="{FF2B5EF4-FFF2-40B4-BE49-F238E27FC236}">
                <a16:creationId xmlns:a16="http://schemas.microsoft.com/office/drawing/2014/main" id="{1173B12A-6E4A-45C4-815C-53E972AE9236}"/>
              </a:ext>
            </a:extLst>
          </p:cNvPr>
          <p:cNvSpPr txBox="1">
            <a:spLocks/>
          </p:cNvSpPr>
          <p:nvPr/>
        </p:nvSpPr>
        <p:spPr>
          <a:xfrm>
            <a:off x="6860348" y="2473729"/>
            <a:ext cx="4829905" cy="29436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8138" indent="-338138">
              <a:lnSpc>
                <a:spcPct val="100000"/>
              </a:lnSpc>
              <a:spcBef>
                <a:spcPts val="0"/>
              </a:spcBef>
              <a:buFont typeface="+mj-lt"/>
              <a:buAutoNum type="alphaLcPeriod" startAt="10"/>
              <a:tabLst>
                <a:tab pos="5143500" algn="l"/>
                <a:tab pos="5486400" algn="ctr"/>
              </a:tabLst>
            </a:pPr>
            <a:r>
              <a:rPr lang="en-US" sz="2000" dirty="0">
                <a:solidFill>
                  <a:srgbClr val="0B1423"/>
                </a:solidFill>
                <a:ea typeface="Times New Roman" panose="02020603050405020304" pitchFamily="18" charset="0"/>
              </a:rPr>
              <a:t>Type of Virtual Platform</a:t>
            </a:r>
          </a:p>
          <a:p>
            <a:pPr marL="338138" indent="-338138">
              <a:lnSpc>
                <a:spcPct val="100000"/>
              </a:lnSpc>
              <a:spcBef>
                <a:spcPts val="0"/>
              </a:spcBef>
              <a:buFont typeface="+mj-lt"/>
              <a:buAutoNum type="alphaLcPeriod" startAt="10"/>
              <a:tabLst>
                <a:tab pos="5143500" algn="l"/>
                <a:tab pos="5486400" algn="ctr"/>
              </a:tabLst>
            </a:pPr>
            <a:r>
              <a:rPr lang="en-US" sz="2000" dirty="0">
                <a:solidFill>
                  <a:srgbClr val="0B1423"/>
                </a:solidFill>
                <a:ea typeface="Times New Roman" panose="02020603050405020304" pitchFamily="18" charset="0"/>
              </a:rPr>
              <a:t>Virtual Link</a:t>
            </a:r>
          </a:p>
          <a:p>
            <a:pPr marL="338138" indent="-338138">
              <a:lnSpc>
                <a:spcPct val="100000"/>
              </a:lnSpc>
              <a:spcBef>
                <a:spcPts val="0"/>
              </a:spcBef>
              <a:buFont typeface="+mj-lt"/>
              <a:buAutoNum type="alphaLcPeriod" startAt="10"/>
              <a:tabLst>
                <a:tab pos="5143500" algn="l"/>
                <a:tab pos="5486400" algn="ctr"/>
              </a:tabLst>
            </a:pPr>
            <a:r>
              <a:rPr lang="en-US" sz="2000" dirty="0">
                <a:solidFill>
                  <a:srgbClr val="0B1423"/>
                </a:solidFill>
                <a:ea typeface="Times New Roman" panose="02020603050405020304" pitchFamily="18" charset="0"/>
              </a:rPr>
              <a:t>Meeting or Event Program/Agenda</a:t>
            </a:r>
          </a:p>
          <a:p>
            <a:pPr marL="338138" indent="-338138">
              <a:lnSpc>
                <a:spcPct val="100000"/>
              </a:lnSpc>
              <a:spcBef>
                <a:spcPts val="0"/>
              </a:spcBef>
              <a:buFont typeface="+mj-lt"/>
              <a:buAutoNum type="alphaLcPeriod" startAt="10"/>
              <a:tabLst>
                <a:tab pos="5143500" algn="l"/>
                <a:tab pos="5486400" algn="ctr"/>
              </a:tabLst>
            </a:pPr>
            <a:r>
              <a:rPr lang="en-US" sz="2000" dirty="0">
                <a:solidFill>
                  <a:srgbClr val="0B1423"/>
                </a:solidFill>
                <a:ea typeface="Times New Roman" panose="02020603050405020304" pitchFamily="18" charset="0"/>
              </a:rPr>
              <a:t>Details Regarding After-Hours Work Related Request for Services</a:t>
            </a:r>
          </a:p>
          <a:p>
            <a:pPr marL="338138" indent="-338138">
              <a:lnSpc>
                <a:spcPct val="100000"/>
              </a:lnSpc>
              <a:spcBef>
                <a:spcPts val="0"/>
              </a:spcBef>
              <a:buFont typeface="+mj-lt"/>
              <a:buAutoNum type="alphaLcPeriod" startAt="10"/>
              <a:tabLst>
                <a:tab pos="5143500" algn="l"/>
                <a:tab pos="5486400" algn="ctr"/>
              </a:tabLst>
            </a:pPr>
            <a:r>
              <a:rPr lang="en-US" sz="2000" dirty="0">
                <a:solidFill>
                  <a:srgbClr val="0B1423"/>
                </a:solidFill>
                <a:ea typeface="Times New Roman" panose="02020603050405020304" pitchFamily="18" charset="0"/>
              </a:rPr>
              <a:t>Notes</a:t>
            </a:r>
          </a:p>
          <a:p>
            <a:pPr marL="338138" indent="-338138">
              <a:lnSpc>
                <a:spcPct val="100000"/>
              </a:lnSpc>
              <a:spcBef>
                <a:spcPts val="0"/>
              </a:spcBef>
              <a:buFont typeface="+mj-lt"/>
              <a:buAutoNum type="alphaLcPeriod" startAt="10"/>
              <a:tabLst>
                <a:tab pos="5143500" algn="l"/>
                <a:tab pos="5486400" algn="ctr"/>
              </a:tabLst>
            </a:pPr>
            <a:r>
              <a:rPr lang="en-US" sz="2000" dirty="0">
                <a:solidFill>
                  <a:srgbClr val="0B1423"/>
                </a:solidFill>
                <a:ea typeface="Times New Roman" panose="02020603050405020304" pitchFamily="18" charset="0"/>
              </a:rPr>
              <a:t>Escort/Point of Contact’s Name and Onsite Voice or Text Phone Number</a:t>
            </a:r>
          </a:p>
          <a:p>
            <a:pPr marL="338138" indent="-338138">
              <a:lnSpc>
                <a:spcPct val="100000"/>
              </a:lnSpc>
              <a:spcBef>
                <a:spcPts val="0"/>
              </a:spcBef>
              <a:buFont typeface="+mj-lt"/>
              <a:buAutoNum type="alphaLcPeriod" startAt="10"/>
              <a:tabLst>
                <a:tab pos="5143500" algn="l"/>
                <a:tab pos="5486400" algn="ctr"/>
              </a:tabLst>
            </a:pPr>
            <a:r>
              <a:rPr lang="en-US" sz="2000" dirty="0">
                <a:solidFill>
                  <a:srgbClr val="0B1423"/>
                </a:solidFill>
                <a:ea typeface="Times New Roman" panose="02020603050405020304" pitchFamily="18" charset="0"/>
              </a:rPr>
              <a:t>Escort/Point of Contact’s Email Address</a:t>
            </a:r>
          </a:p>
        </p:txBody>
      </p:sp>
    </p:spTree>
    <p:extLst>
      <p:ext uri="{BB962C8B-B14F-4D97-AF65-F5344CB8AC3E}">
        <p14:creationId xmlns:p14="http://schemas.microsoft.com/office/powerpoint/2010/main" val="1801141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Autofit/>
          </a:bodyPr>
          <a:lstStyle/>
          <a:p>
            <a:pPr marL="0" indent="0">
              <a:lnSpc>
                <a:spcPct val="100000"/>
              </a:lnSpc>
              <a:spcBef>
                <a:spcPts val="0"/>
              </a:spcBef>
              <a:buNone/>
              <a:tabLst>
                <a:tab pos="5143500" algn="l"/>
                <a:tab pos="5486400" algn="ctr"/>
              </a:tabLst>
            </a:pPr>
            <a:r>
              <a:rPr lang="en-US" sz="3000" b="1" dirty="0">
                <a:solidFill>
                  <a:srgbClr val="0B1423"/>
                </a:solidFill>
                <a:effectLst/>
                <a:latin typeface="+mn-lt"/>
                <a:ea typeface="Times New Roman" panose="02020603050405020304" pitchFamily="18" charset="0"/>
              </a:rPr>
              <a:t>Contact the TARGET Center’s Sign Language Interpreting Services Program to Initiate the Request for Services in the NCR, cont. 2</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251618"/>
          </a:xfrm>
        </p:spPr>
        <p:txBody>
          <a:bodyPr>
            <a:normAutofit/>
          </a:bodyPr>
          <a:lstStyle/>
          <a:p>
            <a:pPr marL="514350" marR="283210" lvl="0" indent="-514350">
              <a:spcBef>
                <a:spcPts val="0"/>
              </a:spcBef>
              <a:spcAft>
                <a:spcPts val="0"/>
              </a:spcAft>
              <a:buFont typeface="+mj-lt"/>
              <a:buAutoNum type="arabicPeriod" startAt="11"/>
              <a:tabLst>
                <a:tab pos="5143500" algn="l"/>
                <a:tab pos="5486400" algn="ctr"/>
              </a:tabLst>
            </a:pPr>
            <a:r>
              <a:rPr lang="en-US" sz="2400" dirty="0">
                <a:solidFill>
                  <a:srgbClr val="0B1423"/>
                </a:solidFill>
                <a:effectLst/>
                <a:ea typeface="Times New Roman" panose="02020603050405020304" pitchFamily="18" charset="0"/>
              </a:rPr>
              <a:t>Prior to submitting the information required in Step 7 and Step 10 into the Web Portal, verify the accuracy of the information to ensure that the fulfillment of your request for sign language interpreting services is not delayed due to errors in the submission.</a:t>
            </a:r>
          </a:p>
          <a:p>
            <a:pPr marL="0" marR="283210" lvl="0" indent="0">
              <a:spcBef>
                <a:spcPts val="0"/>
              </a:spcBef>
              <a:spcAft>
                <a:spcPts val="0"/>
              </a:spcAft>
              <a:buNone/>
              <a:tabLst>
                <a:tab pos="520700" algn="l"/>
                <a:tab pos="1139825" algn="l"/>
                <a:tab pos="5143500" algn="l"/>
                <a:tab pos="5486400" algn="ctr"/>
              </a:tabLst>
            </a:pPr>
            <a:endParaRPr lang="en-US" sz="2400" dirty="0">
              <a:solidFill>
                <a:srgbClr val="0B1423"/>
              </a:solidFill>
              <a:effectLst/>
              <a:ea typeface="Times New Roman" panose="02020603050405020304" pitchFamily="18" charset="0"/>
            </a:endParaRPr>
          </a:p>
          <a:p>
            <a:pPr marL="514350" marR="283210" lvl="0" indent="-514350">
              <a:spcBef>
                <a:spcPts val="0"/>
              </a:spcBef>
              <a:spcAft>
                <a:spcPts val="0"/>
              </a:spcAft>
              <a:buFont typeface="+mj-lt"/>
              <a:buAutoNum type="arabicPeriod" startAt="12"/>
              <a:tabLst>
                <a:tab pos="5143500" algn="l"/>
                <a:tab pos="5486400" algn="ctr"/>
              </a:tabLst>
            </a:pPr>
            <a:r>
              <a:rPr lang="en-US" sz="2400" dirty="0">
                <a:solidFill>
                  <a:srgbClr val="0B1423"/>
                </a:solidFill>
                <a:effectLst/>
                <a:ea typeface="Times New Roman" panose="02020603050405020304" pitchFamily="18" charset="0"/>
              </a:rPr>
              <a:t>Submit the request via the Web Portal.</a:t>
            </a:r>
          </a:p>
        </p:txBody>
      </p:sp>
    </p:spTree>
    <p:extLst>
      <p:ext uri="{BB962C8B-B14F-4D97-AF65-F5344CB8AC3E}">
        <p14:creationId xmlns:p14="http://schemas.microsoft.com/office/powerpoint/2010/main" val="1045547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Questions and Answers, Part 2</a:t>
            </a:r>
            <a:endParaRPr lang="en-US" sz="4000" dirty="0">
              <a:solidFill>
                <a:srgbClr val="0B1423"/>
              </a:solidFill>
            </a:endParaRPr>
          </a:p>
        </p:txBody>
      </p:sp>
    </p:spTree>
    <p:extLst>
      <p:ext uri="{BB962C8B-B14F-4D97-AF65-F5344CB8AC3E}">
        <p14:creationId xmlns:p14="http://schemas.microsoft.com/office/powerpoint/2010/main" val="2616862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Autofit/>
          </a:bodyPr>
          <a:lstStyle/>
          <a:p>
            <a:pPr marL="0" indent="0">
              <a:lnSpc>
                <a:spcPct val="100000"/>
              </a:lnSpc>
              <a:spcBef>
                <a:spcPts val="0"/>
              </a:spcBef>
              <a:buNone/>
              <a:tabLst>
                <a:tab pos="5143500" algn="l"/>
                <a:tab pos="5486400" algn="ctr"/>
              </a:tabLst>
            </a:pPr>
            <a:r>
              <a:rPr lang="en-US" sz="4000" b="1" dirty="0">
                <a:solidFill>
                  <a:srgbClr val="0B1423"/>
                </a:solidFill>
                <a:effectLst/>
                <a:latin typeface="+mn-lt"/>
                <a:ea typeface="Times New Roman" panose="02020603050405020304" pitchFamily="18" charset="0"/>
              </a:rPr>
              <a:t>Track the Status of the Sign Language Interpreting Services Request</a:t>
            </a:r>
            <a:endParaRPr lang="en-US" sz="4000" dirty="0">
              <a:solidFill>
                <a:srgbClr val="0B1423"/>
              </a:solidFill>
              <a:effectLst/>
              <a:latin typeface="+mn-lt"/>
              <a:ea typeface="Times New Roman" panose="02020603050405020304" pitchFamily="18" charset="0"/>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167212"/>
          </a:xfrm>
        </p:spPr>
        <p:txBody>
          <a:bodyPr>
            <a:normAutofit/>
          </a:bodyPr>
          <a:lstStyle/>
          <a:p>
            <a:pPr marL="457200" marR="283210" lvl="0" indent="-457200">
              <a:spcBef>
                <a:spcPts val="0"/>
              </a:spcBef>
              <a:spcAft>
                <a:spcPts val="0"/>
              </a:spcAft>
              <a:buFont typeface="+mj-lt"/>
              <a:buAutoNum type="arabicPeriod" startAt="13"/>
              <a:tabLst>
                <a:tab pos="5143500" algn="l"/>
                <a:tab pos="5486400" algn="ctr"/>
              </a:tabLst>
            </a:pPr>
            <a:r>
              <a:rPr lang="en-US" sz="2400" dirty="0">
                <a:solidFill>
                  <a:srgbClr val="0B1423"/>
                </a:solidFill>
                <a:effectLst/>
                <a:latin typeface="Calibri" panose="020F0502020204030204" pitchFamily="34" charset="0"/>
                <a:ea typeface="Times New Roman" panose="02020603050405020304" pitchFamily="18" charset="0"/>
              </a:rPr>
              <a:t>To track the status of your request, log into the Web Portal, review the confirmation of the request and review the vendor’s required activities to fulfill your request in a timely manner.</a:t>
            </a:r>
          </a:p>
          <a:p>
            <a:pPr marL="457200" marR="283210" lvl="0" indent="-457200">
              <a:spcBef>
                <a:spcPts val="0"/>
              </a:spcBef>
              <a:spcAft>
                <a:spcPts val="0"/>
              </a:spcAft>
              <a:buFont typeface="+mj-lt"/>
              <a:buAutoNum type="arabicPeriod" startAt="13"/>
              <a:tabLst>
                <a:tab pos="5143500" algn="l"/>
                <a:tab pos="5486400" algn="ctr"/>
              </a:tabLst>
            </a:pPr>
            <a:endParaRPr lang="en-US" sz="2400" dirty="0">
              <a:solidFill>
                <a:srgbClr val="0B1423"/>
              </a:solidFill>
              <a:effectLst/>
              <a:latin typeface="Calibri" panose="020F0502020204030204" pitchFamily="34" charset="0"/>
              <a:ea typeface="Times New Roman" panose="02020603050405020304" pitchFamily="18" charset="0"/>
            </a:endParaRPr>
          </a:p>
          <a:p>
            <a:pPr marL="457200" marR="283210" lvl="0" indent="-457200">
              <a:spcBef>
                <a:spcPts val="0"/>
              </a:spcBef>
              <a:spcAft>
                <a:spcPts val="0"/>
              </a:spcAft>
              <a:buFont typeface="+mj-lt"/>
              <a:buAutoNum type="arabicPeriod" startAt="14"/>
              <a:tabLst>
                <a:tab pos="1035050" algn="l"/>
                <a:tab pos="5143500" algn="l"/>
                <a:tab pos="5486400" algn="ctr"/>
              </a:tabLst>
            </a:pPr>
            <a:r>
              <a:rPr lang="en-US" sz="2400" dirty="0">
                <a:solidFill>
                  <a:srgbClr val="0B1423"/>
                </a:solidFill>
                <a:effectLst/>
                <a:latin typeface="Calibri" panose="020F0502020204030204" pitchFamily="34" charset="0"/>
                <a:ea typeface="Times New Roman" panose="02020603050405020304" pitchFamily="18" charset="0"/>
              </a:rPr>
              <a:t>If you need to modify or cancel the request, contact the vendor immediately.</a:t>
            </a:r>
            <a:endParaRPr lang="en-US" sz="24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324145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fontScale="90000"/>
          </a:bodyPr>
          <a:lstStyle/>
          <a:p>
            <a:pPr marL="0" indent="0">
              <a:lnSpc>
                <a:spcPct val="100000"/>
              </a:lnSpc>
              <a:spcBef>
                <a:spcPts val="0"/>
              </a:spcBef>
              <a:buNone/>
              <a:tabLst>
                <a:tab pos="5143500" algn="l"/>
                <a:tab pos="5486400" algn="ctr"/>
              </a:tabLst>
            </a:pPr>
            <a:r>
              <a:rPr lang="en-US" sz="4400" b="1" dirty="0">
                <a:solidFill>
                  <a:srgbClr val="0B1423"/>
                </a:solidFill>
                <a:effectLst/>
                <a:latin typeface="+mn-lt"/>
                <a:ea typeface="Times New Roman" panose="02020603050405020304" pitchFamily="18" charset="0"/>
              </a:rPr>
              <a:t>Submit a Short-Notice Request for an On-Call Sign Language Interpreter</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667250"/>
          </a:xfrm>
        </p:spPr>
        <p:txBody>
          <a:bodyPr>
            <a:normAutofit/>
          </a:bodyPr>
          <a:lstStyle/>
          <a:p>
            <a:pPr marL="0" indent="0">
              <a:lnSpc>
                <a:spcPct val="100000"/>
              </a:lnSpc>
              <a:spcBef>
                <a:spcPts val="0"/>
              </a:spcBef>
              <a:buNone/>
              <a:tabLst>
                <a:tab pos="685800" algn="l"/>
                <a:tab pos="5143500" algn="l"/>
                <a:tab pos="5486400" algn="ctr"/>
              </a:tabLst>
            </a:pPr>
            <a:r>
              <a:rPr lang="en-US" sz="2200" i="1" dirty="0">
                <a:solidFill>
                  <a:srgbClr val="0B1423"/>
                </a:solidFill>
                <a:effectLst/>
                <a:ea typeface="Times New Roman" panose="02020603050405020304" pitchFamily="18" charset="0"/>
              </a:rPr>
              <a:t>Note</a:t>
            </a:r>
            <a:r>
              <a:rPr lang="en-US" sz="2200" dirty="0">
                <a:solidFill>
                  <a:srgbClr val="0B1423"/>
                </a:solidFill>
                <a:effectLst/>
                <a:ea typeface="Times New Roman" panose="02020603050405020304" pitchFamily="18" charset="0"/>
              </a:rPr>
              <a:t>: On-call sign language interpreters’ assignments are based on the interpreter’s 	scheduled availability at USDA Headquarters, Monday through Friday (except federal 	holidays), between the hours of 8:00 AM and 5:00 PM EST, in accordance with the 	federal government’s operating status in the NCR, as determined by the</a:t>
            </a:r>
            <a:r>
              <a:rPr lang="en-US" sz="2200" dirty="0">
                <a:solidFill>
                  <a:srgbClr val="0B1423"/>
                </a:solidFill>
                <a:ea typeface="Times New Roman" panose="02020603050405020304" pitchFamily="18" charset="0"/>
              </a:rPr>
              <a:t> </a:t>
            </a:r>
            <a:r>
              <a:rPr lang="en-US" sz="2200" dirty="0">
                <a:solidFill>
                  <a:srgbClr val="0B1423"/>
                </a:solidFill>
                <a:effectLst/>
                <a:ea typeface="Times New Roman" panose="02020603050405020304" pitchFamily="18" charset="0"/>
              </a:rPr>
              <a:t>Office of 	Personnel Management.</a:t>
            </a:r>
            <a:endParaRPr lang="en-US" sz="2200" dirty="0">
              <a:solidFill>
                <a:srgbClr val="0B1423"/>
              </a:solidFill>
              <a:ea typeface="Times New Roman" panose="02020603050405020304" pitchFamily="18" charset="0"/>
            </a:endParaRPr>
          </a:p>
          <a:p>
            <a:pPr marL="0" indent="0">
              <a:lnSpc>
                <a:spcPct val="100000"/>
              </a:lnSpc>
              <a:spcBef>
                <a:spcPts val="0"/>
              </a:spcBef>
              <a:buNone/>
              <a:tabLst>
                <a:tab pos="685800" algn="l"/>
                <a:tab pos="5143500" algn="l"/>
                <a:tab pos="5486400" algn="ctr"/>
              </a:tabLst>
            </a:pPr>
            <a:endParaRPr lang="en-US" sz="2200" dirty="0">
              <a:solidFill>
                <a:srgbClr val="0B1423"/>
              </a:solidFill>
              <a:effectLst/>
              <a:ea typeface="Times New Roman" panose="02020603050405020304" pitchFamily="18" charset="0"/>
            </a:endParaRPr>
          </a:p>
          <a:p>
            <a:pPr marL="0" indent="0">
              <a:lnSpc>
                <a:spcPct val="100000"/>
              </a:lnSpc>
              <a:spcBef>
                <a:spcPts val="0"/>
              </a:spcBef>
              <a:buNone/>
              <a:tabLst>
                <a:tab pos="685800" algn="l"/>
                <a:tab pos="5143500" algn="l"/>
                <a:tab pos="5486400" algn="ctr"/>
              </a:tabLst>
            </a:pPr>
            <a:r>
              <a:rPr lang="en-US" sz="2200" dirty="0">
                <a:solidFill>
                  <a:srgbClr val="0B1423"/>
                </a:solidFill>
                <a:effectLst/>
                <a:ea typeface="Times New Roman" panose="02020603050405020304" pitchFamily="18" charset="0"/>
              </a:rPr>
              <a:t>	The TARGET Center’s Sign Language Interpreting Services Program assigns the on-call 	sign language interpreter on an ad hoc basis for short-notice requests and cannot 	guarantee the availability of Sign Language Interpreting Services at short notice (i.e., 	a request made less than twenty-four (24) business hours in advance).</a:t>
            </a:r>
          </a:p>
        </p:txBody>
      </p:sp>
    </p:spTree>
    <p:extLst>
      <p:ext uri="{BB962C8B-B14F-4D97-AF65-F5344CB8AC3E}">
        <p14:creationId xmlns:p14="http://schemas.microsoft.com/office/powerpoint/2010/main" val="2537025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fontScale="90000"/>
          </a:bodyPr>
          <a:lstStyle/>
          <a:p>
            <a:pPr marL="0" indent="0">
              <a:lnSpc>
                <a:spcPct val="100000"/>
              </a:lnSpc>
              <a:spcBef>
                <a:spcPts val="0"/>
              </a:spcBef>
              <a:buNone/>
              <a:tabLst>
                <a:tab pos="5143500" algn="l"/>
                <a:tab pos="5486400" algn="ctr"/>
              </a:tabLst>
            </a:pPr>
            <a:r>
              <a:rPr lang="en-US" sz="4400" b="1" dirty="0">
                <a:solidFill>
                  <a:srgbClr val="0B1423"/>
                </a:solidFill>
                <a:effectLst/>
                <a:latin typeface="+mn-lt"/>
                <a:ea typeface="Times New Roman" panose="02020603050405020304" pitchFamily="18" charset="0"/>
              </a:rPr>
              <a:t>Submit a Short-Notice Request for an On-Call Sign Language Interpreter, cont.</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418764"/>
          </a:xfrm>
        </p:spPr>
        <p:txBody>
          <a:bodyPr>
            <a:normAutofit/>
          </a:bodyPr>
          <a:lstStyle/>
          <a:p>
            <a:pPr marL="457200" marR="283210" lvl="0" indent="-457200">
              <a:lnSpc>
                <a:spcPct val="110000"/>
              </a:lnSpc>
              <a:spcBef>
                <a:spcPts val="0"/>
              </a:spcBef>
              <a:spcAft>
                <a:spcPts val="0"/>
              </a:spcAft>
              <a:buFont typeface="+mj-lt"/>
              <a:buAutoNum type="arabicPeriod" startAt="15"/>
            </a:pPr>
            <a:r>
              <a:rPr lang="en-US" sz="2400" dirty="0">
                <a:solidFill>
                  <a:srgbClr val="0B1423"/>
                </a:solidFill>
                <a:effectLst/>
                <a:latin typeface="Calibri" panose="020F0502020204030204" pitchFamily="34" charset="0"/>
                <a:ea typeface="Times New Roman" panose="02020603050405020304" pitchFamily="18" charset="0"/>
              </a:rPr>
              <a:t>To initiate a short-notice request for an on-call sign language interpreter, email the required information that was compiled in Step 7 and Step 10 to the TARGET Center’s Sign Language Interpreting Services Program at </a:t>
            </a:r>
            <a:r>
              <a:rPr lang="en-US" sz="2400" u="sng" dirty="0">
                <a:solidFill>
                  <a:srgbClr val="0B1423"/>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target-center@usda.gov</a:t>
            </a:r>
            <a:r>
              <a:rPr lang="en-US" sz="2400" dirty="0">
                <a:solidFill>
                  <a:srgbClr val="0B1423"/>
                </a:solidFill>
                <a:effectLst/>
                <a:latin typeface="Calibri" panose="020F0502020204030204" pitchFamily="34" charset="0"/>
                <a:ea typeface="Times New Roman" panose="02020603050405020304" pitchFamily="18" charset="0"/>
              </a:rPr>
              <a:t> and carbon copy the supervisor of the individual who requires the services.</a:t>
            </a:r>
            <a:endParaRPr lang="en-US" sz="2400" dirty="0">
              <a:solidFill>
                <a:srgbClr val="0B1423"/>
              </a:solidFill>
              <a:latin typeface="Calibri" panose="020F0502020204030204" pitchFamily="34" charset="0"/>
              <a:ea typeface="Times New Roman" panose="02020603050405020304" pitchFamily="18" charset="0"/>
            </a:endParaRPr>
          </a:p>
          <a:p>
            <a:pPr marL="457200" marR="283210" lvl="0" indent="-457200">
              <a:lnSpc>
                <a:spcPct val="110000"/>
              </a:lnSpc>
              <a:spcBef>
                <a:spcPts val="0"/>
              </a:spcBef>
              <a:spcAft>
                <a:spcPts val="0"/>
              </a:spcAft>
              <a:buFont typeface="+mj-lt"/>
              <a:buAutoNum type="arabicPeriod" startAt="15"/>
            </a:pPr>
            <a:endParaRPr lang="en-US" sz="2400" dirty="0">
              <a:solidFill>
                <a:srgbClr val="0B1423"/>
              </a:solidFill>
              <a:effectLst/>
              <a:latin typeface="Calibri" panose="020F0502020204030204" pitchFamily="34" charset="0"/>
              <a:ea typeface="Times New Roman" panose="02020603050405020304" pitchFamily="18" charset="0"/>
            </a:endParaRPr>
          </a:p>
          <a:p>
            <a:pPr marL="457200" marR="283210" lvl="0" indent="-457200">
              <a:lnSpc>
                <a:spcPct val="110000"/>
              </a:lnSpc>
              <a:spcBef>
                <a:spcPts val="0"/>
              </a:spcBef>
              <a:spcAft>
                <a:spcPts val="0"/>
              </a:spcAft>
              <a:buFont typeface="+mj-lt"/>
              <a:buAutoNum type="arabicPeriod" startAt="15"/>
            </a:pPr>
            <a:r>
              <a:rPr lang="en-US" sz="2400" dirty="0">
                <a:solidFill>
                  <a:srgbClr val="0B1423"/>
                </a:solidFill>
                <a:effectLst/>
                <a:latin typeface="Calibri" panose="020F0502020204030204" pitchFamily="34" charset="0"/>
                <a:ea typeface="Times New Roman" panose="02020603050405020304" pitchFamily="18" charset="0"/>
              </a:rPr>
              <a:t>Upon receipt of an acknowledgement of your short-notice request from the TARGET Center’s Sign Language Interpreting Services Program, review the assignment and the instructions to meet the on-call sign language interpreter.</a:t>
            </a:r>
          </a:p>
        </p:txBody>
      </p:sp>
    </p:spTree>
    <p:extLst>
      <p:ext uri="{BB962C8B-B14F-4D97-AF65-F5344CB8AC3E}">
        <p14:creationId xmlns:p14="http://schemas.microsoft.com/office/powerpoint/2010/main" val="1724077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fontScale="90000"/>
          </a:bodyPr>
          <a:lstStyle/>
          <a:p>
            <a:pPr marL="0" indent="0">
              <a:lnSpc>
                <a:spcPct val="100000"/>
              </a:lnSpc>
              <a:spcBef>
                <a:spcPts val="0"/>
              </a:spcBef>
              <a:buNone/>
              <a:tabLst>
                <a:tab pos="5143500" algn="l"/>
                <a:tab pos="5486400" algn="ctr"/>
              </a:tabLst>
            </a:pPr>
            <a:r>
              <a:rPr lang="en-US" sz="4400" b="1" dirty="0">
                <a:solidFill>
                  <a:srgbClr val="0B1423"/>
                </a:solidFill>
                <a:effectLst/>
                <a:latin typeface="+mn-lt"/>
                <a:ea typeface="Times New Roman" panose="02020603050405020304" pitchFamily="18" charset="0"/>
              </a:rPr>
              <a:t>Submit a Short-Notice Request for an On-Call Sign Language Interpreter, cont. 2</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418764"/>
          </a:xfrm>
        </p:spPr>
        <p:txBody>
          <a:bodyPr>
            <a:normAutofit/>
          </a:bodyPr>
          <a:lstStyle/>
          <a:p>
            <a:pPr marL="457200" marR="283210" lvl="0" indent="-457200">
              <a:lnSpc>
                <a:spcPct val="110000"/>
              </a:lnSpc>
              <a:spcBef>
                <a:spcPts val="0"/>
              </a:spcBef>
              <a:spcAft>
                <a:spcPts val="0"/>
              </a:spcAft>
              <a:buFont typeface="+mj-lt"/>
              <a:buAutoNum type="arabicPeriod" startAt="17"/>
            </a:pPr>
            <a:r>
              <a:rPr lang="en-US" sz="2400" dirty="0">
                <a:solidFill>
                  <a:srgbClr val="0B1423"/>
                </a:solidFill>
                <a:effectLst/>
                <a:latin typeface="Calibri" panose="020F0502020204030204" pitchFamily="34" charset="0"/>
                <a:ea typeface="Times New Roman" panose="02020603050405020304" pitchFamily="18" charset="0"/>
              </a:rPr>
              <a:t>In the event of the cancelled meeting</a:t>
            </a:r>
            <a:r>
              <a:rPr lang="en-US" sz="2400" dirty="0">
                <a:solidFill>
                  <a:srgbClr val="0B1423"/>
                </a:solidFill>
                <a:latin typeface="Calibri" panose="020F0502020204030204" pitchFamily="34" charset="0"/>
                <a:ea typeface="Times New Roman" panose="02020603050405020304" pitchFamily="18" charset="0"/>
              </a:rPr>
              <a:t>, </a:t>
            </a:r>
            <a:r>
              <a:rPr lang="en-US" sz="2400" dirty="0">
                <a:solidFill>
                  <a:srgbClr val="0B1423"/>
                </a:solidFill>
                <a:effectLst/>
                <a:latin typeface="Calibri" panose="020F0502020204030204" pitchFamily="34" charset="0"/>
                <a:ea typeface="Times New Roman" panose="02020603050405020304" pitchFamily="18" charset="0"/>
              </a:rPr>
              <a:t>immediately contact the TARGET Center’s Sign Language Interpreting Services Program at </a:t>
            </a:r>
            <a:r>
              <a:rPr lang="en-US" sz="2400" u="sng" dirty="0">
                <a:solidFill>
                  <a:srgbClr val="0B1423"/>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target-center@usda.gov</a:t>
            </a:r>
            <a:r>
              <a:rPr lang="en-US" sz="2400" dirty="0">
                <a:solidFill>
                  <a:srgbClr val="0B1423"/>
                </a:solidFill>
                <a:effectLst/>
                <a:latin typeface="Calibri" panose="020F0502020204030204" pitchFamily="34" charset="0"/>
                <a:ea typeface="Times New Roman" panose="02020603050405020304" pitchFamily="18" charset="0"/>
              </a:rPr>
              <a:t>.</a:t>
            </a:r>
          </a:p>
          <a:p>
            <a:pPr marL="0" marR="283210" lvl="0" indent="0">
              <a:lnSpc>
                <a:spcPct val="110000"/>
              </a:lnSpc>
              <a:spcBef>
                <a:spcPts val="0"/>
              </a:spcBef>
              <a:spcAft>
                <a:spcPts val="0"/>
              </a:spcAft>
              <a:buNone/>
            </a:pPr>
            <a:endParaRPr lang="en-US" sz="2400" dirty="0">
              <a:solidFill>
                <a:srgbClr val="0B1423"/>
              </a:solidFill>
              <a:effectLst/>
              <a:latin typeface="Calibri" panose="020F0502020204030204" pitchFamily="34" charset="0"/>
              <a:ea typeface="Times New Roman" panose="02020603050405020304" pitchFamily="18" charset="0"/>
            </a:endParaRPr>
          </a:p>
          <a:p>
            <a:pPr marL="457200" marR="283210" lvl="0" indent="-457200">
              <a:lnSpc>
                <a:spcPct val="110000"/>
              </a:lnSpc>
              <a:spcBef>
                <a:spcPts val="0"/>
              </a:spcBef>
              <a:spcAft>
                <a:spcPts val="0"/>
              </a:spcAft>
              <a:buFont typeface="+mj-lt"/>
              <a:buAutoNum type="arabicPeriod" startAt="18"/>
            </a:pPr>
            <a:r>
              <a:rPr lang="en-US" sz="2400" dirty="0">
                <a:solidFill>
                  <a:srgbClr val="0B1423"/>
                </a:solidFill>
                <a:effectLst/>
                <a:latin typeface="Calibri" panose="020F0502020204030204" pitchFamily="34" charset="0"/>
                <a:ea typeface="Times New Roman" panose="02020603050405020304" pitchFamily="18" charset="0"/>
              </a:rPr>
              <a:t>If you would like to access the on-call sign language interpreter’s daily calendar to view the interpreter’s availability, contact the TARGET Center’s Sign Language Interpreting Services Program at </a:t>
            </a:r>
            <a:r>
              <a:rPr lang="en-US" sz="2400" u="sng" dirty="0">
                <a:solidFill>
                  <a:srgbClr val="0B1423"/>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target-center@usda.gov</a:t>
            </a:r>
            <a:r>
              <a:rPr lang="en-US" sz="2400" dirty="0">
                <a:solidFill>
                  <a:srgbClr val="0B1423"/>
                </a:solidFill>
                <a:effectLst/>
                <a:latin typeface="Calibri" panose="020F0502020204030204" pitchFamily="34" charset="0"/>
                <a:ea typeface="Times New Roman" panose="02020603050405020304" pitchFamily="18" charset="0"/>
              </a:rPr>
              <a:t>.</a:t>
            </a:r>
          </a:p>
        </p:txBody>
      </p:sp>
    </p:spTree>
    <p:extLst>
      <p:ext uri="{BB962C8B-B14F-4D97-AF65-F5344CB8AC3E}">
        <p14:creationId xmlns:p14="http://schemas.microsoft.com/office/powerpoint/2010/main" val="2537172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rPr>
              <a:t>Agenda</a:t>
            </a:r>
            <a:endParaRPr lang="en-US" sz="4000" dirty="0">
              <a:solidFill>
                <a:srgbClr val="0B1423"/>
              </a:solidFill>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1353800" cy="4418013"/>
          </a:xfrm>
        </p:spPr>
        <p:txBody>
          <a:bodyPr>
            <a:noAutofit/>
          </a:bodyPr>
          <a:lstStyle/>
          <a:p>
            <a:pPr>
              <a:lnSpc>
                <a:spcPct val="50000"/>
              </a:lnSpc>
              <a:spcBef>
                <a:spcPts val="1200"/>
              </a:spcBef>
              <a:spcAft>
                <a:spcPts val="200"/>
              </a:spcAft>
            </a:pPr>
            <a:r>
              <a:rPr lang="en-US" sz="1800" dirty="0">
                <a:solidFill>
                  <a:srgbClr val="0B1423"/>
                </a:solidFill>
                <a:effectLst/>
                <a:ea typeface="Times New Roman" panose="02020603050405020304" pitchFamily="18" charset="0"/>
              </a:rPr>
              <a:t>Objective</a:t>
            </a:r>
          </a:p>
          <a:p>
            <a:pPr>
              <a:lnSpc>
                <a:spcPct val="50000"/>
              </a:lnSpc>
              <a:spcBef>
                <a:spcPts val="1200"/>
              </a:spcBef>
              <a:spcAft>
                <a:spcPts val="200"/>
              </a:spcAft>
            </a:pPr>
            <a:r>
              <a:rPr lang="en-US" sz="1800" dirty="0">
                <a:solidFill>
                  <a:srgbClr val="0B1423"/>
                </a:solidFill>
                <a:effectLst/>
                <a:ea typeface="Times New Roman" panose="02020603050405020304" pitchFamily="18" charset="0"/>
              </a:rPr>
              <a:t>References</a:t>
            </a:r>
            <a:r>
              <a:rPr lang="en-US" sz="1800" dirty="0">
                <a:solidFill>
                  <a:srgbClr val="0B1423"/>
                </a:solidFill>
                <a:ea typeface="Times New Roman" panose="02020603050405020304" pitchFamily="18" charset="0"/>
              </a:rPr>
              <a:t> and Prerequisites</a:t>
            </a:r>
          </a:p>
          <a:p>
            <a:pPr>
              <a:lnSpc>
                <a:spcPct val="50000"/>
              </a:lnSpc>
              <a:spcBef>
                <a:spcPts val="1200"/>
              </a:spcBef>
              <a:spcAft>
                <a:spcPts val="200"/>
              </a:spcAft>
            </a:pPr>
            <a:r>
              <a:rPr lang="en-US" sz="1800" dirty="0">
                <a:solidFill>
                  <a:srgbClr val="0B1423"/>
                </a:solidFill>
                <a:ea typeface="Times New Roman" panose="02020603050405020304" pitchFamily="18" charset="0"/>
              </a:rPr>
              <a:t>Policy Overview</a:t>
            </a:r>
          </a:p>
          <a:p>
            <a:pPr>
              <a:lnSpc>
                <a:spcPct val="50000"/>
              </a:lnSpc>
              <a:spcBef>
                <a:spcPts val="1200"/>
              </a:spcBef>
              <a:spcAft>
                <a:spcPts val="200"/>
              </a:spcAft>
            </a:pPr>
            <a:r>
              <a:rPr lang="en-US" sz="1800" dirty="0">
                <a:solidFill>
                  <a:srgbClr val="0B1423"/>
                </a:solidFill>
                <a:ea typeface="Times New Roman" panose="02020603050405020304" pitchFamily="18" charset="0"/>
              </a:rPr>
              <a:t>Questions and Answers</a:t>
            </a:r>
          </a:p>
          <a:p>
            <a:pPr>
              <a:lnSpc>
                <a:spcPct val="50000"/>
              </a:lnSpc>
              <a:spcBef>
                <a:spcPts val="1200"/>
              </a:spcBef>
              <a:spcAft>
                <a:spcPts val="200"/>
              </a:spcAft>
            </a:pPr>
            <a:r>
              <a:rPr lang="en-US" sz="1800" dirty="0">
                <a:solidFill>
                  <a:srgbClr val="0B1423"/>
                </a:solidFill>
                <a:effectLst/>
                <a:latin typeface="+mn-lt"/>
                <a:ea typeface="Times New Roman" panose="02020603050405020304" pitchFamily="18" charset="0"/>
              </a:rPr>
              <a:t>Review the USDA NCR Sign Language Interpreting Services Policy</a:t>
            </a:r>
            <a:endParaRPr lang="en-US" sz="1800" dirty="0">
              <a:solidFill>
                <a:srgbClr val="0B1423"/>
              </a:solidFill>
              <a:ea typeface="Times New Roman" panose="02020603050405020304" pitchFamily="18" charset="0"/>
            </a:endParaRPr>
          </a:p>
          <a:p>
            <a:pPr>
              <a:lnSpc>
                <a:spcPct val="50000"/>
              </a:lnSpc>
              <a:spcBef>
                <a:spcPts val="1200"/>
              </a:spcBef>
              <a:spcAft>
                <a:spcPts val="200"/>
              </a:spcAft>
            </a:pPr>
            <a:r>
              <a:rPr lang="en-US" sz="1800" dirty="0">
                <a:solidFill>
                  <a:srgbClr val="0B1423"/>
                </a:solidFill>
                <a:effectLst/>
                <a:latin typeface="+mn-lt"/>
                <a:ea typeface="Times New Roman" panose="02020603050405020304" pitchFamily="18" charset="0"/>
              </a:rPr>
              <a:t>Verify Completion of the NCR Sign Language Interpreting Services Web Portal Training</a:t>
            </a:r>
          </a:p>
          <a:p>
            <a:pPr>
              <a:lnSpc>
                <a:spcPct val="50000"/>
              </a:lnSpc>
              <a:spcBef>
                <a:spcPts val="1200"/>
              </a:spcBef>
              <a:spcAft>
                <a:spcPts val="200"/>
              </a:spcAft>
            </a:pPr>
            <a:r>
              <a:rPr lang="en-US" sz="1800" dirty="0">
                <a:solidFill>
                  <a:srgbClr val="0B1423"/>
                </a:solidFill>
                <a:effectLst/>
                <a:latin typeface="+mn-lt"/>
                <a:ea typeface="Times New Roman" panose="02020603050405020304" pitchFamily="18" charset="0"/>
              </a:rPr>
              <a:t>New Customers and Existing Customers</a:t>
            </a:r>
          </a:p>
          <a:p>
            <a:pPr>
              <a:lnSpc>
                <a:spcPct val="50000"/>
              </a:lnSpc>
              <a:spcBef>
                <a:spcPts val="1200"/>
              </a:spcBef>
              <a:spcAft>
                <a:spcPts val="200"/>
              </a:spcAft>
            </a:pPr>
            <a:r>
              <a:rPr lang="en-US" sz="1800" dirty="0">
                <a:solidFill>
                  <a:srgbClr val="0B1423"/>
                </a:solidFill>
                <a:effectLst/>
                <a:latin typeface="+mn-lt"/>
                <a:ea typeface="Times New Roman" panose="02020603050405020304" pitchFamily="18" charset="0"/>
              </a:rPr>
              <a:t>Compile Detailed Information to Acquire Sign Language Interpreting Services</a:t>
            </a:r>
          </a:p>
          <a:p>
            <a:pPr>
              <a:lnSpc>
                <a:spcPct val="50000"/>
              </a:lnSpc>
              <a:spcBef>
                <a:spcPts val="1200"/>
              </a:spcBef>
              <a:spcAft>
                <a:spcPts val="200"/>
              </a:spcAft>
            </a:pPr>
            <a:r>
              <a:rPr lang="en-US" sz="1800" dirty="0">
                <a:solidFill>
                  <a:srgbClr val="0B1423"/>
                </a:solidFill>
                <a:effectLst/>
                <a:latin typeface="+mn-lt"/>
                <a:ea typeface="Times New Roman" panose="02020603050405020304" pitchFamily="18" charset="0"/>
              </a:rPr>
              <a:t>Contact the TARGET Center’s Sign Language Interpreting Services Program to Initiate the Request for Services</a:t>
            </a:r>
          </a:p>
          <a:p>
            <a:pPr>
              <a:lnSpc>
                <a:spcPct val="50000"/>
              </a:lnSpc>
              <a:spcBef>
                <a:spcPts val="1200"/>
              </a:spcBef>
              <a:spcAft>
                <a:spcPts val="200"/>
              </a:spcAft>
            </a:pPr>
            <a:r>
              <a:rPr lang="en-US" sz="1800" dirty="0">
                <a:solidFill>
                  <a:srgbClr val="0B1423"/>
                </a:solidFill>
                <a:ea typeface="Times New Roman" panose="02020603050405020304" pitchFamily="18" charset="0"/>
              </a:rPr>
              <a:t>Questions and Answers, Part 2</a:t>
            </a:r>
          </a:p>
          <a:p>
            <a:pPr>
              <a:lnSpc>
                <a:spcPct val="50000"/>
              </a:lnSpc>
              <a:spcBef>
                <a:spcPts val="1200"/>
              </a:spcBef>
              <a:spcAft>
                <a:spcPts val="200"/>
              </a:spcAft>
            </a:pPr>
            <a:r>
              <a:rPr lang="en-US" sz="1800" dirty="0">
                <a:solidFill>
                  <a:srgbClr val="0B1423"/>
                </a:solidFill>
                <a:effectLst/>
                <a:latin typeface="+mn-lt"/>
                <a:ea typeface="Times New Roman" panose="02020603050405020304" pitchFamily="18" charset="0"/>
              </a:rPr>
              <a:t>Track the Status of the Sign Language Interpreting Services Request</a:t>
            </a:r>
          </a:p>
          <a:p>
            <a:pPr>
              <a:lnSpc>
                <a:spcPct val="50000"/>
              </a:lnSpc>
              <a:spcBef>
                <a:spcPts val="1200"/>
              </a:spcBef>
              <a:spcAft>
                <a:spcPts val="200"/>
              </a:spcAft>
            </a:pPr>
            <a:r>
              <a:rPr lang="en-US" sz="1800" dirty="0">
                <a:solidFill>
                  <a:srgbClr val="0B1423"/>
                </a:solidFill>
                <a:effectLst/>
                <a:latin typeface="+mn-lt"/>
                <a:ea typeface="Times New Roman" panose="02020603050405020304" pitchFamily="18" charset="0"/>
              </a:rPr>
              <a:t>Submit a Short-Notice Request for an On-Call Sign Language Interpreter</a:t>
            </a:r>
          </a:p>
          <a:p>
            <a:pPr>
              <a:lnSpc>
                <a:spcPct val="50000"/>
              </a:lnSpc>
              <a:spcBef>
                <a:spcPts val="1200"/>
              </a:spcBef>
              <a:spcAft>
                <a:spcPts val="200"/>
              </a:spcAft>
            </a:pPr>
            <a:r>
              <a:rPr lang="en-US" sz="1800" dirty="0">
                <a:solidFill>
                  <a:srgbClr val="0B1423"/>
                </a:solidFill>
                <a:ea typeface="Times New Roman" panose="02020603050405020304" pitchFamily="18" charset="0"/>
              </a:rPr>
              <a:t>Questions and Answers, Part 3</a:t>
            </a:r>
          </a:p>
          <a:p>
            <a:pPr>
              <a:lnSpc>
                <a:spcPct val="50000"/>
              </a:lnSpc>
              <a:spcBef>
                <a:spcPts val="1200"/>
              </a:spcBef>
              <a:spcAft>
                <a:spcPts val="200"/>
              </a:spcAft>
            </a:pPr>
            <a:r>
              <a:rPr lang="en-US" sz="1800" dirty="0">
                <a:solidFill>
                  <a:srgbClr val="0B1423"/>
                </a:solidFill>
                <a:effectLst/>
                <a:ea typeface="Times New Roman" panose="02020603050405020304" pitchFamily="18" charset="0"/>
              </a:rPr>
              <a:t>Attachment</a:t>
            </a:r>
            <a:endParaRPr lang="en-US" sz="1800" dirty="0">
              <a:solidFill>
                <a:srgbClr val="0B1423"/>
              </a:solidFill>
              <a:ea typeface="Times New Roman" panose="02020603050405020304" pitchFamily="18" charset="0"/>
            </a:endParaRPr>
          </a:p>
          <a:p>
            <a:pPr>
              <a:lnSpc>
                <a:spcPct val="50000"/>
              </a:lnSpc>
              <a:spcBef>
                <a:spcPts val="1200"/>
              </a:spcBef>
              <a:spcAft>
                <a:spcPts val="200"/>
              </a:spcAft>
            </a:pPr>
            <a:r>
              <a:rPr lang="en-US" sz="1800" dirty="0">
                <a:solidFill>
                  <a:srgbClr val="0B1423"/>
                </a:solidFill>
                <a:ea typeface="Times New Roman" panose="02020603050405020304" pitchFamily="18" charset="0"/>
              </a:rPr>
              <a:t>Additional Resources and Contact Information</a:t>
            </a:r>
          </a:p>
        </p:txBody>
      </p:sp>
    </p:spTree>
    <p:extLst>
      <p:ext uri="{BB962C8B-B14F-4D97-AF65-F5344CB8AC3E}">
        <p14:creationId xmlns:p14="http://schemas.microsoft.com/office/powerpoint/2010/main" val="2396350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Questions and Answers, Part 3</a:t>
            </a:r>
            <a:endParaRPr lang="en-US" sz="4000" dirty="0">
              <a:solidFill>
                <a:srgbClr val="0B1423"/>
              </a:solidFill>
            </a:endParaRPr>
          </a:p>
        </p:txBody>
      </p:sp>
    </p:spTree>
    <p:extLst>
      <p:ext uri="{BB962C8B-B14F-4D97-AF65-F5344CB8AC3E}">
        <p14:creationId xmlns:p14="http://schemas.microsoft.com/office/powerpoint/2010/main" val="1770770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rPr>
              <a:t>Attachment</a:t>
            </a:r>
            <a:endParaRPr lang="en-US" sz="4000" dirty="0">
              <a:solidFill>
                <a:srgbClr val="0B1423"/>
              </a:solidFill>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0515600" cy="4332288"/>
          </a:xfrm>
        </p:spPr>
        <p:txBody>
          <a:bodyPr>
            <a:normAutofit/>
          </a:bodyPr>
          <a:lstStyle/>
          <a:p>
            <a:pPr>
              <a:lnSpc>
                <a:spcPct val="120000"/>
              </a:lnSpc>
              <a:spcBef>
                <a:spcPts val="0"/>
              </a:spcBef>
              <a:tabLst>
                <a:tab pos="5143500" algn="l"/>
                <a:tab pos="5486400" algn="ctr"/>
              </a:tabLst>
            </a:pPr>
            <a:r>
              <a:rPr lang="en-US" sz="2400" dirty="0">
                <a:solidFill>
                  <a:srgbClr val="0B1423"/>
                </a:solidFill>
                <a:effectLst/>
                <a:latin typeface="Calibri" panose="020F0502020204030204" pitchFamily="34" charset="0"/>
                <a:ea typeface="Times New Roman" panose="02020603050405020304" pitchFamily="18" charset="0"/>
              </a:rPr>
              <a:t>NCR Sign Language Interpreting Services Request Form</a:t>
            </a:r>
          </a:p>
        </p:txBody>
      </p:sp>
    </p:spTree>
    <p:extLst>
      <p:ext uri="{BB962C8B-B14F-4D97-AF65-F5344CB8AC3E}">
        <p14:creationId xmlns:p14="http://schemas.microsoft.com/office/powerpoint/2010/main" val="35349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E192C"/>
                </a:solidFill>
                <a:latin typeface="+mn-lt"/>
              </a:rPr>
              <a:t>Additional Resources</a:t>
            </a:r>
            <a:endParaRPr lang="en-US" sz="4000" dirty="0">
              <a:solidFill>
                <a:srgbClr val="0B1423"/>
              </a:solidFill>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825625"/>
            <a:ext cx="11016916" cy="4238292"/>
          </a:xfrm>
        </p:spPr>
        <p:txBody>
          <a:bodyPr>
            <a:noAutofit/>
          </a:bodyPr>
          <a:lstStyle/>
          <a:p>
            <a:pPr marL="0" indent="0">
              <a:lnSpc>
                <a:spcPct val="100000"/>
              </a:lnSpc>
              <a:spcBef>
                <a:spcPts val="0"/>
              </a:spcBef>
              <a:spcAft>
                <a:spcPts val="400"/>
              </a:spcAft>
              <a:buNone/>
              <a:tabLst>
                <a:tab pos="5143500" algn="l"/>
                <a:tab pos="5486400" algn="ctr"/>
              </a:tabLst>
            </a:pPr>
            <a:r>
              <a:rPr lang="en-US" sz="2400" b="1" dirty="0">
                <a:solidFill>
                  <a:srgbClr val="0B1423"/>
                </a:solidFill>
                <a:ea typeface="Times New Roman" panose="02020603050405020304" pitchFamily="18" charset="0"/>
              </a:rPr>
              <a:t>Procedure:</a:t>
            </a:r>
          </a:p>
          <a:p>
            <a:pPr>
              <a:lnSpc>
                <a:spcPct val="100000"/>
              </a:lnSpc>
              <a:spcBef>
                <a:spcPts val="0"/>
              </a:spcBef>
              <a:spcAft>
                <a:spcPts val="400"/>
              </a:spcAft>
              <a:tabLst>
                <a:tab pos="5143500" algn="l"/>
                <a:tab pos="5486400" algn="ctr"/>
              </a:tabLst>
            </a:pPr>
            <a:r>
              <a:rPr lang="en-US" sz="1800" dirty="0">
                <a:solidFill>
                  <a:srgbClr val="0B1423"/>
                </a:solidFill>
                <a:ea typeface="Times New Roman" panose="02020603050405020304" pitchFamily="18" charset="0"/>
              </a:rPr>
              <a:t>ISP-101 Request NCR Sign Language Interpreting Services</a:t>
            </a:r>
            <a:br>
              <a:rPr lang="en-US" sz="1800" dirty="0">
                <a:solidFill>
                  <a:srgbClr val="0B1423"/>
                </a:solidFill>
                <a:ea typeface="Times New Roman" panose="02020603050405020304" pitchFamily="18" charset="0"/>
              </a:rPr>
            </a:br>
            <a:endParaRPr lang="en-US" sz="1800" dirty="0">
              <a:solidFill>
                <a:srgbClr val="0B1423"/>
              </a:solidFill>
            </a:endParaRPr>
          </a:p>
          <a:p>
            <a:pPr marL="0" indent="0">
              <a:lnSpc>
                <a:spcPct val="100000"/>
              </a:lnSpc>
              <a:spcBef>
                <a:spcPts val="0"/>
              </a:spcBef>
              <a:spcAft>
                <a:spcPts val="1200"/>
              </a:spcAft>
              <a:buNone/>
              <a:tabLst>
                <a:tab pos="233363" algn="l"/>
                <a:tab pos="5143500" algn="l"/>
                <a:tab pos="5486400" algn="ctr"/>
              </a:tabLst>
            </a:pPr>
            <a:r>
              <a:rPr lang="en-US" sz="2400" b="1" dirty="0">
                <a:solidFill>
                  <a:srgbClr val="0B1423"/>
                </a:solidFill>
                <a:ea typeface="Times New Roman" panose="02020603050405020304" pitchFamily="18" charset="0"/>
              </a:rPr>
              <a:t>Additional Training:</a:t>
            </a:r>
          </a:p>
          <a:p>
            <a:pPr>
              <a:lnSpc>
                <a:spcPct val="100000"/>
              </a:lnSpc>
              <a:spcBef>
                <a:spcPts val="0"/>
              </a:spcBef>
              <a:spcAft>
                <a:spcPts val="1200"/>
              </a:spcAft>
              <a:tabLst>
                <a:tab pos="517525" algn="l"/>
              </a:tabLst>
            </a:pPr>
            <a:r>
              <a:rPr lang="en-US" sz="1800" dirty="0">
                <a:solidFill>
                  <a:srgbClr val="000000"/>
                </a:solidFill>
                <a:effectLst/>
                <a:ea typeface="Calibri" panose="020F0502020204030204" pitchFamily="34" charset="0"/>
                <a:cs typeface="Times New Roman" panose="02020603050405020304" pitchFamily="18" charset="0"/>
              </a:rPr>
              <a:t>Monday, January 31, 2022</a:t>
            </a:r>
            <a:br>
              <a:rPr lang="en-US" sz="1800" dirty="0">
                <a:solidFill>
                  <a:srgbClr val="000000"/>
                </a:solidFill>
                <a:effectLst/>
                <a:ea typeface="Calibri" panose="020F0502020204030204" pitchFamily="34" charset="0"/>
                <a:cs typeface="Times New Roman" panose="02020603050405020304" pitchFamily="18" charset="0"/>
              </a:rPr>
            </a:br>
            <a:r>
              <a:rPr lang="en-US" sz="1800" dirty="0">
                <a:solidFill>
                  <a:srgbClr val="000000"/>
                </a:solidFill>
                <a:effectLst/>
                <a:ea typeface="Calibri" panose="020F0502020204030204" pitchFamily="34" charset="0"/>
                <a:cs typeface="Times New Roman" panose="02020603050405020304" pitchFamily="18" charset="0"/>
              </a:rPr>
              <a:t>- NCR Sign Language Interpreting Services Program</a:t>
            </a:r>
            <a:r>
              <a:rPr lang="en-US" sz="1800" b="1" dirty="0">
                <a:solidFill>
                  <a:srgbClr val="000000"/>
                </a:solidFill>
                <a:effectLst/>
                <a:ea typeface="Calibri" panose="020F0502020204030204" pitchFamily="34" charset="0"/>
                <a:cs typeface="Times New Roman" panose="02020603050405020304" pitchFamily="18" charset="0"/>
              </a:rPr>
              <a:t> </a:t>
            </a:r>
            <a:r>
              <a:rPr lang="en-US" sz="1800" dirty="0">
                <a:solidFill>
                  <a:srgbClr val="000000"/>
                </a:solidFill>
                <a:effectLst/>
                <a:ea typeface="Calibri" panose="020F0502020204030204" pitchFamily="34" charset="0"/>
                <a:cs typeface="Times New Roman" panose="02020603050405020304" pitchFamily="18" charset="0"/>
              </a:rPr>
              <a:t>– </a:t>
            </a:r>
            <a:r>
              <a:rPr lang="en-US" sz="1800" b="1" dirty="0">
                <a:solidFill>
                  <a:srgbClr val="000000"/>
                </a:solidFill>
                <a:ea typeface="Calibri" panose="020F0502020204030204" pitchFamily="34" charset="0"/>
                <a:cs typeface="Times New Roman" panose="02020603050405020304" pitchFamily="18" charset="0"/>
              </a:rPr>
              <a:t>Procedures </a:t>
            </a:r>
            <a:r>
              <a:rPr lang="en-US" sz="1800" dirty="0">
                <a:solidFill>
                  <a:srgbClr val="000000"/>
                </a:solidFill>
                <a:ea typeface="Calibri" panose="020F0502020204030204" pitchFamily="34" charset="0"/>
                <a:cs typeface="Times New Roman" panose="02020603050405020304" pitchFamily="18" charset="0"/>
              </a:rPr>
              <a:t>11:00 AM – 12:00 PM</a:t>
            </a:r>
            <a:endParaRPr lang="en-US" sz="1800" dirty="0">
              <a:solidFill>
                <a:srgbClr val="000000"/>
              </a:solidFill>
              <a:effectLst/>
              <a:ea typeface="Calibri" panose="020F0502020204030204" pitchFamily="34" charset="0"/>
              <a:cs typeface="Times New Roman" panose="02020603050405020304" pitchFamily="18" charset="0"/>
            </a:endParaRPr>
          </a:p>
          <a:p>
            <a:pPr>
              <a:lnSpc>
                <a:spcPct val="100000"/>
              </a:lnSpc>
              <a:spcBef>
                <a:spcPts val="0"/>
              </a:spcBef>
              <a:spcAft>
                <a:spcPts val="1200"/>
              </a:spcAft>
              <a:tabLst>
                <a:tab pos="517525" algn="l"/>
              </a:tabLst>
            </a:pPr>
            <a:r>
              <a:rPr lang="en-US" sz="1800" dirty="0">
                <a:solidFill>
                  <a:srgbClr val="000000"/>
                </a:solidFill>
                <a:effectLst/>
                <a:ea typeface="Calibri" panose="020F0502020204030204" pitchFamily="34" charset="0"/>
                <a:cs typeface="Times New Roman" panose="02020603050405020304" pitchFamily="18" charset="0"/>
              </a:rPr>
              <a:t>Tuesday, February 1, 2022</a:t>
            </a:r>
            <a:br>
              <a:rPr lang="en-US" sz="1800" dirty="0">
                <a:solidFill>
                  <a:srgbClr val="000000"/>
                </a:solidFill>
                <a:effectLst/>
                <a:ea typeface="Calibri" panose="020F0502020204030204" pitchFamily="34" charset="0"/>
                <a:cs typeface="Times New Roman" panose="02020603050405020304" pitchFamily="18" charset="0"/>
              </a:rPr>
            </a:br>
            <a:r>
              <a:rPr lang="en-US" sz="1800" dirty="0">
                <a:solidFill>
                  <a:srgbClr val="000000"/>
                </a:solidFill>
                <a:effectLst/>
                <a:ea typeface="Calibri" panose="020F0502020204030204" pitchFamily="34" charset="0"/>
                <a:cs typeface="Times New Roman" panose="02020603050405020304" pitchFamily="18" charset="0"/>
              </a:rPr>
              <a:t>- NCR Sign Language Interpreting Services Program</a:t>
            </a:r>
            <a:r>
              <a:rPr lang="en-US" sz="1800" b="1" dirty="0">
                <a:solidFill>
                  <a:srgbClr val="000000"/>
                </a:solidFill>
                <a:effectLst/>
                <a:ea typeface="Calibri" panose="020F0502020204030204" pitchFamily="34" charset="0"/>
                <a:cs typeface="Times New Roman" panose="02020603050405020304" pitchFamily="18" charset="0"/>
              </a:rPr>
              <a:t> </a:t>
            </a:r>
            <a:r>
              <a:rPr lang="en-US" sz="1800" dirty="0">
                <a:solidFill>
                  <a:srgbClr val="000000"/>
                </a:solidFill>
                <a:effectLst/>
                <a:ea typeface="Calibri" panose="020F0502020204030204" pitchFamily="34" charset="0"/>
                <a:cs typeface="Times New Roman" panose="02020603050405020304" pitchFamily="18" charset="0"/>
              </a:rPr>
              <a:t>– </a:t>
            </a:r>
            <a:r>
              <a:rPr lang="en-US" sz="1800" b="1" dirty="0">
                <a:solidFill>
                  <a:srgbClr val="000000"/>
                </a:solidFill>
                <a:effectLst/>
                <a:ea typeface="Calibri" panose="020F0502020204030204" pitchFamily="34" charset="0"/>
                <a:cs typeface="Times New Roman" panose="02020603050405020304" pitchFamily="18" charset="0"/>
              </a:rPr>
              <a:t>OPEN HOUSE </a:t>
            </a:r>
            <a:r>
              <a:rPr lang="en-US" sz="1800" dirty="0">
                <a:solidFill>
                  <a:srgbClr val="000000"/>
                </a:solidFill>
                <a:effectLst/>
                <a:ea typeface="Calibri" panose="020F0502020204030204" pitchFamily="34" charset="0"/>
                <a:cs typeface="Times New Roman" panose="02020603050405020304" pitchFamily="18" charset="0"/>
              </a:rPr>
              <a:t>10:00 AM</a:t>
            </a:r>
            <a:br>
              <a:rPr lang="en-US" sz="1800" dirty="0">
                <a:solidFill>
                  <a:srgbClr val="000000"/>
                </a:solidFill>
                <a:effectLst/>
                <a:ea typeface="Calibri" panose="020F0502020204030204" pitchFamily="34" charset="0"/>
                <a:cs typeface="Times New Roman" panose="02020603050405020304" pitchFamily="18" charset="0"/>
              </a:rPr>
            </a:br>
            <a:r>
              <a:rPr lang="en-US" sz="1800" dirty="0">
                <a:solidFill>
                  <a:srgbClr val="000000"/>
                </a:solidFill>
                <a:effectLst/>
                <a:ea typeface="Calibri" panose="020F0502020204030204" pitchFamily="34" charset="0"/>
                <a:cs typeface="Times New Roman" panose="02020603050405020304" pitchFamily="18" charset="0"/>
              </a:rPr>
              <a:t>- </a:t>
            </a:r>
            <a:r>
              <a:rPr lang="en-US" sz="1800" dirty="0">
                <a:solidFill>
                  <a:srgbClr val="000000"/>
                </a:solidFill>
                <a:ea typeface="Calibri" panose="020F0502020204030204" pitchFamily="34" charset="0"/>
                <a:cs typeface="Times New Roman" panose="02020603050405020304" pitchFamily="18" charset="0"/>
              </a:rPr>
              <a:t>NCR Sign Language Interpreting Services Training – </a:t>
            </a:r>
            <a:r>
              <a:rPr lang="en-US" sz="1800" b="1" dirty="0">
                <a:solidFill>
                  <a:srgbClr val="000000"/>
                </a:solidFill>
                <a:ea typeface="Calibri" panose="020F0502020204030204" pitchFamily="34" charset="0"/>
                <a:cs typeface="Times New Roman" panose="02020603050405020304" pitchFamily="18" charset="0"/>
              </a:rPr>
              <a:t>Policy</a:t>
            </a:r>
            <a:r>
              <a:rPr lang="en-US" sz="1800" dirty="0">
                <a:solidFill>
                  <a:srgbClr val="000000"/>
                </a:solidFill>
                <a:ea typeface="Calibri" panose="020F0502020204030204" pitchFamily="34" charset="0"/>
                <a:cs typeface="Times New Roman" panose="02020603050405020304" pitchFamily="18" charset="0"/>
              </a:rPr>
              <a:t> 10:30 AM – 12:00 PM</a:t>
            </a:r>
            <a:br>
              <a:rPr lang="en-US" sz="1800" dirty="0">
                <a:solidFill>
                  <a:srgbClr val="000000"/>
                </a:solidFill>
                <a:ea typeface="Calibri" panose="020F0502020204030204" pitchFamily="34" charset="0"/>
                <a:cs typeface="Times New Roman" panose="02020603050405020304" pitchFamily="18" charset="0"/>
              </a:rPr>
            </a:br>
            <a:r>
              <a:rPr lang="en-US" sz="1800" dirty="0">
                <a:solidFill>
                  <a:srgbClr val="000000"/>
                </a:solidFill>
                <a:ea typeface="Calibri" panose="020F0502020204030204" pitchFamily="34" charset="0"/>
                <a:cs typeface="Times New Roman" panose="02020603050405020304" pitchFamily="18" charset="0"/>
              </a:rPr>
              <a:t>- NCR Sign Language Interpreting Services Training – </a:t>
            </a:r>
            <a:r>
              <a:rPr lang="en-US" sz="1800" b="1" dirty="0">
                <a:solidFill>
                  <a:srgbClr val="000000"/>
                </a:solidFill>
                <a:ea typeface="Calibri" panose="020F0502020204030204" pitchFamily="34" charset="0"/>
                <a:cs typeface="Times New Roman" panose="02020603050405020304" pitchFamily="18" charset="0"/>
              </a:rPr>
              <a:t>Procedures</a:t>
            </a:r>
            <a:r>
              <a:rPr lang="en-US" sz="1800" dirty="0">
                <a:solidFill>
                  <a:srgbClr val="000000"/>
                </a:solidFill>
                <a:ea typeface="Calibri" panose="020F0502020204030204" pitchFamily="34" charset="0"/>
                <a:cs typeface="Times New Roman" panose="02020603050405020304" pitchFamily="18" charset="0"/>
              </a:rPr>
              <a:t> and </a:t>
            </a:r>
            <a:r>
              <a:rPr lang="en-US" sz="1800" b="1" dirty="0">
                <a:solidFill>
                  <a:srgbClr val="000000"/>
                </a:solidFill>
                <a:ea typeface="Calibri" panose="020F0502020204030204" pitchFamily="34" charset="0"/>
                <a:cs typeface="Times New Roman" panose="02020603050405020304" pitchFamily="18" charset="0"/>
              </a:rPr>
              <a:t>Web Portals </a:t>
            </a:r>
            <a:r>
              <a:rPr lang="en-US" sz="1800" dirty="0">
                <a:solidFill>
                  <a:srgbClr val="000000"/>
                </a:solidFill>
                <a:ea typeface="Calibri" panose="020F0502020204030204" pitchFamily="34" charset="0"/>
                <a:cs typeface="Times New Roman" panose="02020603050405020304" pitchFamily="18" charset="0"/>
              </a:rPr>
              <a:t>12:30 PM – 2:00 PM</a:t>
            </a:r>
          </a:p>
          <a:p>
            <a:pPr>
              <a:lnSpc>
                <a:spcPct val="100000"/>
              </a:lnSpc>
              <a:spcBef>
                <a:spcPts val="0"/>
              </a:spcBef>
              <a:spcAft>
                <a:spcPts val="1200"/>
              </a:spcAft>
              <a:tabLst>
                <a:tab pos="517525" algn="l"/>
              </a:tabLst>
            </a:pPr>
            <a:r>
              <a:rPr lang="en-US" sz="1800" dirty="0">
                <a:solidFill>
                  <a:srgbClr val="000000"/>
                </a:solidFill>
                <a:effectLst/>
                <a:ea typeface="Calibri" panose="020F0502020204030204" pitchFamily="34" charset="0"/>
                <a:cs typeface="Times New Roman" panose="02020603050405020304" pitchFamily="18" charset="0"/>
              </a:rPr>
              <a:t>Thursday, February 3, 2022</a:t>
            </a:r>
            <a:br>
              <a:rPr lang="en-US" sz="1800" dirty="0">
                <a:solidFill>
                  <a:srgbClr val="000000"/>
                </a:solidFill>
                <a:effectLst/>
                <a:ea typeface="Calibri" panose="020F0502020204030204" pitchFamily="34" charset="0"/>
                <a:cs typeface="Times New Roman" panose="02020603050405020304" pitchFamily="18" charset="0"/>
              </a:rPr>
            </a:br>
            <a:r>
              <a:rPr lang="en-US" sz="1800" dirty="0">
                <a:solidFill>
                  <a:srgbClr val="000000"/>
                </a:solidFill>
                <a:effectLst/>
                <a:ea typeface="Calibri" panose="020F0502020204030204" pitchFamily="34" charset="0"/>
                <a:cs typeface="Times New Roman" panose="02020603050405020304" pitchFamily="18" charset="0"/>
              </a:rPr>
              <a:t>- NCR Sign Language Interpreting Services Training</a:t>
            </a:r>
            <a:r>
              <a:rPr lang="en-US" sz="1800" b="1" dirty="0">
                <a:solidFill>
                  <a:srgbClr val="000000"/>
                </a:solidFill>
                <a:effectLst/>
                <a:ea typeface="Calibri" panose="020F0502020204030204" pitchFamily="34" charset="0"/>
                <a:cs typeface="Times New Roman" panose="02020603050405020304" pitchFamily="18" charset="0"/>
              </a:rPr>
              <a:t> </a:t>
            </a:r>
            <a:r>
              <a:rPr lang="en-US" sz="1800" dirty="0">
                <a:solidFill>
                  <a:srgbClr val="000000"/>
                </a:solidFill>
                <a:effectLst/>
                <a:ea typeface="Calibri" panose="020F0502020204030204" pitchFamily="34" charset="0"/>
                <a:cs typeface="Times New Roman" panose="02020603050405020304" pitchFamily="18" charset="0"/>
              </a:rPr>
              <a:t>– </a:t>
            </a:r>
            <a:r>
              <a:rPr lang="en-US" sz="1800" b="1" dirty="0">
                <a:solidFill>
                  <a:srgbClr val="000000"/>
                </a:solidFill>
                <a:effectLst/>
                <a:ea typeface="Calibri" panose="020F0502020204030204" pitchFamily="34" charset="0"/>
                <a:cs typeface="Times New Roman" panose="02020603050405020304" pitchFamily="18" charset="0"/>
              </a:rPr>
              <a:t>Procedures</a:t>
            </a:r>
            <a:r>
              <a:rPr lang="en-US" sz="1800" dirty="0">
                <a:solidFill>
                  <a:srgbClr val="000000"/>
                </a:solidFill>
                <a:effectLst/>
                <a:ea typeface="Calibri" panose="020F0502020204030204" pitchFamily="34" charset="0"/>
                <a:cs typeface="Times New Roman" panose="02020603050405020304" pitchFamily="18" charset="0"/>
              </a:rPr>
              <a:t> and </a:t>
            </a:r>
            <a:r>
              <a:rPr lang="en-US" sz="1800" b="1" dirty="0">
                <a:solidFill>
                  <a:srgbClr val="000000"/>
                </a:solidFill>
                <a:effectLst/>
                <a:ea typeface="Calibri" panose="020F0502020204030204" pitchFamily="34" charset="0"/>
                <a:cs typeface="Times New Roman" panose="02020603050405020304" pitchFamily="18" charset="0"/>
              </a:rPr>
              <a:t>Web Portals </a:t>
            </a:r>
            <a:r>
              <a:rPr lang="en-US" sz="1800" dirty="0">
                <a:solidFill>
                  <a:srgbClr val="000000"/>
                </a:solidFill>
                <a:effectLst/>
                <a:ea typeface="Calibri" panose="020F0502020204030204" pitchFamily="34" charset="0"/>
                <a:cs typeface="Times New Roman" panose="02020603050405020304" pitchFamily="18" charset="0"/>
              </a:rPr>
              <a:t>11:00 AM – 12:30 PM</a:t>
            </a:r>
            <a:endParaRPr lang="en-US"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8126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a:xfrm>
            <a:off x="838200" y="161925"/>
            <a:ext cx="10515600" cy="1325563"/>
          </a:xfrm>
        </p:spPr>
        <p:txBody>
          <a:bodyPr>
            <a:normAutofit/>
          </a:bodyPr>
          <a:lstStyle/>
          <a:p>
            <a:r>
              <a:rPr lang="en-US" sz="4000" b="1" dirty="0">
                <a:solidFill>
                  <a:srgbClr val="0E192C"/>
                </a:solidFill>
                <a:latin typeface="+mn-lt"/>
              </a:rPr>
              <a:t>Contact Information</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200" y="1354667"/>
            <a:ext cx="10515600" cy="4889722"/>
          </a:xfrm>
        </p:spPr>
        <p:txBody>
          <a:bodyPr>
            <a:normAutofit/>
          </a:bodyPr>
          <a:lstStyle/>
          <a:p>
            <a:pPr marL="0" indent="0">
              <a:lnSpc>
                <a:spcPct val="120000"/>
              </a:lnSpc>
              <a:spcBef>
                <a:spcPts val="0"/>
              </a:spcBef>
              <a:buNone/>
              <a:tabLst>
                <a:tab pos="5143500" algn="l"/>
                <a:tab pos="5486400" algn="ctr"/>
              </a:tabLst>
            </a:pPr>
            <a:r>
              <a:rPr lang="en-US" sz="2400" b="1" dirty="0">
                <a:solidFill>
                  <a:srgbClr val="0B1423"/>
                </a:solidFill>
                <a:ea typeface="Times New Roman" panose="02020603050405020304" pitchFamily="18" charset="0"/>
              </a:rPr>
              <a:t>TARGET Center </a:t>
            </a:r>
            <a:r>
              <a:rPr lang="en-US" sz="2400" b="1" dirty="0">
                <a:solidFill>
                  <a:srgbClr val="0B1423"/>
                </a:solidFill>
                <a:effectLst/>
                <a:ea typeface="Times New Roman" panose="02020603050405020304" pitchFamily="18" charset="0"/>
              </a:rPr>
              <a:t>Website</a:t>
            </a:r>
          </a:p>
          <a:p>
            <a:pPr marL="0" indent="0">
              <a:lnSpc>
                <a:spcPct val="120000"/>
              </a:lnSpc>
              <a:spcBef>
                <a:spcPts val="0"/>
              </a:spcBef>
              <a:buNone/>
              <a:tabLst>
                <a:tab pos="5143500" algn="l"/>
                <a:tab pos="5486400" algn="ctr"/>
              </a:tabLst>
            </a:pPr>
            <a:r>
              <a:rPr lang="en-US" sz="2400" b="0" i="0" dirty="0">
                <a:solidFill>
                  <a:srgbClr val="000000"/>
                </a:solidFill>
                <a:effectLst/>
                <a:hlinkClick r:id="rId2"/>
              </a:rPr>
              <a:t>https://www.targetcenter.dm.usda.gov/</a:t>
            </a:r>
            <a:endParaRPr lang="en-US" sz="2400" b="0" i="0" dirty="0">
              <a:solidFill>
                <a:srgbClr val="000000"/>
              </a:solidFill>
              <a:effectLst/>
            </a:endParaRPr>
          </a:p>
          <a:p>
            <a:pPr marL="0" indent="0">
              <a:lnSpc>
                <a:spcPct val="120000"/>
              </a:lnSpc>
              <a:spcBef>
                <a:spcPts val="0"/>
              </a:spcBef>
              <a:buNone/>
              <a:tabLst>
                <a:tab pos="5143500" algn="l"/>
                <a:tab pos="5486400" algn="ctr"/>
              </a:tabLst>
            </a:pPr>
            <a:endParaRPr lang="en-US" sz="2400" dirty="0">
              <a:solidFill>
                <a:srgbClr val="000000"/>
              </a:solidFill>
            </a:endParaRPr>
          </a:p>
          <a:p>
            <a:pPr marL="0" indent="0">
              <a:lnSpc>
                <a:spcPct val="120000"/>
              </a:lnSpc>
              <a:spcBef>
                <a:spcPts val="0"/>
              </a:spcBef>
              <a:buNone/>
              <a:tabLst>
                <a:tab pos="5143500" algn="l"/>
                <a:tab pos="5486400" algn="ctr"/>
              </a:tabLst>
            </a:pPr>
            <a:r>
              <a:rPr lang="en-US" sz="2400" b="1" dirty="0">
                <a:solidFill>
                  <a:srgbClr val="0B1423"/>
                </a:solidFill>
                <a:ea typeface="Times New Roman" panose="02020603050405020304" pitchFamily="18" charset="0"/>
              </a:rPr>
              <a:t>TARGET Center Email</a:t>
            </a:r>
            <a:br>
              <a:rPr lang="en-US" sz="2400" b="1" dirty="0">
                <a:solidFill>
                  <a:srgbClr val="0B1423"/>
                </a:solidFill>
                <a:ea typeface="Times New Roman" panose="02020603050405020304" pitchFamily="18" charset="0"/>
              </a:rPr>
            </a:br>
            <a:r>
              <a:rPr lang="en-US" sz="2400" b="0" i="0" dirty="0">
                <a:solidFill>
                  <a:srgbClr val="000000"/>
                </a:solidFill>
                <a:effectLst/>
                <a:hlinkClick r:id="rId3"/>
              </a:rPr>
              <a:t>target-center@usda.gov</a:t>
            </a:r>
            <a:endParaRPr lang="en-US" sz="2400" b="0" i="0" dirty="0">
              <a:solidFill>
                <a:srgbClr val="000000"/>
              </a:solidFill>
              <a:effectLst/>
            </a:endParaRPr>
          </a:p>
          <a:p>
            <a:pPr marL="0" indent="0">
              <a:lnSpc>
                <a:spcPct val="120000"/>
              </a:lnSpc>
              <a:spcBef>
                <a:spcPts val="0"/>
              </a:spcBef>
              <a:buNone/>
              <a:tabLst>
                <a:tab pos="5143500" algn="l"/>
                <a:tab pos="5486400" algn="ctr"/>
              </a:tabLst>
            </a:pPr>
            <a:endParaRPr lang="en-US" sz="2400" b="0" i="1" dirty="0">
              <a:solidFill>
                <a:srgbClr val="0B1423"/>
              </a:solidFill>
              <a:effectLst/>
            </a:endParaRPr>
          </a:p>
          <a:p>
            <a:pPr marL="0" indent="0">
              <a:lnSpc>
                <a:spcPct val="120000"/>
              </a:lnSpc>
              <a:spcBef>
                <a:spcPts val="0"/>
              </a:spcBef>
              <a:buNone/>
              <a:tabLst>
                <a:tab pos="5143500" algn="l"/>
                <a:tab pos="5486400" algn="ctr"/>
              </a:tabLst>
            </a:pPr>
            <a:r>
              <a:rPr lang="en-US" sz="2400" b="1" dirty="0">
                <a:solidFill>
                  <a:srgbClr val="0B1423"/>
                </a:solidFill>
                <a:ea typeface="Times New Roman" panose="02020603050405020304" pitchFamily="18" charset="0"/>
              </a:rPr>
              <a:t>TARGET Center </a:t>
            </a:r>
            <a:r>
              <a:rPr lang="en-US" sz="2400" b="1" dirty="0">
                <a:solidFill>
                  <a:srgbClr val="0B1423"/>
                </a:solidFill>
                <a:effectLst/>
                <a:ea typeface="Times New Roman" panose="02020603050405020304" pitchFamily="18" charset="0"/>
              </a:rPr>
              <a:t>Phone Number</a:t>
            </a:r>
            <a:endParaRPr lang="en-US" sz="2400" b="1" dirty="0">
              <a:solidFill>
                <a:srgbClr val="0B1423"/>
              </a:solidFill>
              <a:ea typeface="Times New Roman" panose="02020603050405020304" pitchFamily="18" charset="0"/>
            </a:endParaRPr>
          </a:p>
          <a:p>
            <a:pPr marL="0" indent="0">
              <a:lnSpc>
                <a:spcPct val="120000"/>
              </a:lnSpc>
              <a:spcBef>
                <a:spcPts val="0"/>
              </a:spcBef>
              <a:buNone/>
              <a:tabLst>
                <a:tab pos="5143500" algn="l"/>
                <a:tab pos="5486400" algn="ctr"/>
              </a:tabLst>
            </a:pPr>
            <a:r>
              <a:rPr lang="en-US" sz="2400" b="0" i="0" dirty="0">
                <a:solidFill>
                  <a:srgbClr val="0B1423"/>
                </a:solidFill>
                <a:effectLst/>
              </a:rPr>
              <a:t>(202) 720-2600</a:t>
            </a:r>
          </a:p>
          <a:p>
            <a:pPr marL="0" indent="0">
              <a:lnSpc>
                <a:spcPct val="120000"/>
              </a:lnSpc>
              <a:spcBef>
                <a:spcPts val="0"/>
              </a:spcBef>
              <a:buNone/>
              <a:tabLst>
                <a:tab pos="5143500" algn="l"/>
                <a:tab pos="5486400" algn="ctr"/>
              </a:tabLst>
            </a:pPr>
            <a:endParaRPr lang="en-US" sz="1800" b="0" i="0" dirty="0">
              <a:solidFill>
                <a:srgbClr val="0B1423"/>
              </a:solidFill>
              <a:effectLst/>
              <a:latin typeface="Verdana" panose="020B0604030504040204" pitchFamily="34" charset="0"/>
            </a:endParaRPr>
          </a:p>
        </p:txBody>
      </p:sp>
    </p:spTree>
    <p:extLst>
      <p:ext uri="{BB962C8B-B14F-4D97-AF65-F5344CB8AC3E}">
        <p14:creationId xmlns:p14="http://schemas.microsoft.com/office/powerpoint/2010/main" val="1669776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E192C"/>
                </a:solidFill>
                <a:effectLst/>
                <a:latin typeface="Calibri" panose="020F0502020204030204" pitchFamily="34" charset="0"/>
                <a:ea typeface="Times New Roman" panose="02020603050405020304" pitchFamily="18" charset="0"/>
              </a:rPr>
              <a:t>Objective</a:t>
            </a:r>
            <a:endParaRPr lang="en-US" sz="4000" dirty="0"/>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199" y="1825625"/>
            <a:ext cx="10515601" cy="4351338"/>
          </a:xfrm>
        </p:spPr>
        <p:txBody>
          <a:bodyPr>
            <a:normAutofit/>
          </a:bodyPr>
          <a:lstStyle/>
          <a:p>
            <a:pPr marL="0" indent="0">
              <a:lnSpc>
                <a:spcPct val="150000"/>
              </a:lnSpc>
              <a:buNone/>
            </a:pPr>
            <a:r>
              <a:rPr lang="en-US" sz="2400" dirty="0"/>
              <a:t>This training is provided to ensure that all USDA employees have a basic understanding of the In-Person Sign Language Interpreting Services Procedure which </a:t>
            </a:r>
            <a:r>
              <a:rPr lang="en-US" sz="2400" dirty="0">
                <a:solidFill>
                  <a:srgbClr val="0B1423"/>
                </a:solidFill>
                <a:effectLst/>
                <a:latin typeface="Calibri" panose="020F0502020204030204" pitchFamily="34" charset="0"/>
                <a:ea typeface="Times New Roman" panose="02020603050405020304" pitchFamily="18" charset="0"/>
              </a:rPr>
              <a:t>outlines the steps that are required to request in-person and virtual Sign Language Interpreting Services in the National Capital Region (NCR).</a:t>
            </a:r>
            <a:endParaRPr lang="en-US" sz="2400" dirty="0">
              <a:solidFill>
                <a:srgbClr val="0B1423"/>
              </a:solidFill>
            </a:endParaRPr>
          </a:p>
        </p:txBody>
      </p:sp>
    </p:spTree>
    <p:extLst>
      <p:ext uri="{BB962C8B-B14F-4D97-AF65-F5344CB8AC3E}">
        <p14:creationId xmlns:p14="http://schemas.microsoft.com/office/powerpoint/2010/main" val="263902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rPr>
              <a:t>References</a:t>
            </a:r>
            <a:endParaRPr lang="en-US" sz="4000" dirty="0">
              <a:solidFill>
                <a:srgbClr val="0B1423"/>
              </a:solidFill>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p:txBody>
          <a:bodyPr>
            <a:normAutofit/>
          </a:bodyPr>
          <a:lstStyle/>
          <a:p>
            <a:pPr>
              <a:lnSpc>
                <a:spcPct val="100000"/>
              </a:lnSpc>
              <a:spcBef>
                <a:spcPts val="0"/>
              </a:spcBef>
              <a:tabLst>
                <a:tab pos="1028700" algn="l"/>
                <a:tab pos="1200150" algn="l"/>
              </a:tabLst>
            </a:pPr>
            <a:r>
              <a:rPr lang="en-US" sz="2400" dirty="0">
                <a:solidFill>
                  <a:srgbClr val="0B1423"/>
                </a:solidFill>
                <a:effectLst/>
                <a:ea typeface="Times New Roman" panose="02020603050405020304" pitchFamily="18" charset="0"/>
              </a:rPr>
              <a:t>USDA Departmental Regulation (DR) 4300-008, </a:t>
            </a:r>
            <a:r>
              <a:rPr lang="en-US" sz="2400" i="1" dirty="0">
                <a:solidFill>
                  <a:srgbClr val="0B1423"/>
                </a:solidFill>
                <a:effectLst/>
                <a:ea typeface="Times New Roman" panose="02020603050405020304" pitchFamily="18" charset="0"/>
              </a:rPr>
              <a:t>Reasonable Accommodations and Personal Assistance Services for Employees and Applicants with Disabilities</a:t>
            </a:r>
            <a:br>
              <a:rPr lang="en-US" sz="2400" i="1" dirty="0">
                <a:solidFill>
                  <a:srgbClr val="0B1423"/>
                </a:solidFill>
                <a:effectLst/>
                <a:ea typeface="Times New Roman" panose="02020603050405020304" pitchFamily="18" charset="0"/>
              </a:rPr>
            </a:br>
            <a:endParaRPr lang="en-US" sz="2400" dirty="0">
              <a:solidFill>
                <a:srgbClr val="0B1423"/>
              </a:solidFill>
              <a:effectLst/>
              <a:ea typeface="Times New Roman" panose="02020603050405020304" pitchFamily="18" charset="0"/>
            </a:endParaRPr>
          </a:p>
          <a:p>
            <a:pPr>
              <a:lnSpc>
                <a:spcPct val="100000"/>
              </a:lnSpc>
              <a:spcBef>
                <a:spcPts val="0"/>
              </a:spcBef>
              <a:tabLst>
                <a:tab pos="1028700" algn="l"/>
                <a:tab pos="1200150" algn="l"/>
              </a:tabLst>
            </a:pPr>
            <a:r>
              <a:rPr lang="en-US" sz="2400" dirty="0">
                <a:solidFill>
                  <a:srgbClr val="0B1423"/>
                </a:solidFill>
                <a:effectLst/>
                <a:ea typeface="Times New Roman" panose="02020603050405020304" pitchFamily="18" charset="0"/>
              </a:rPr>
              <a:t>USDA NCR Sign Language Interpreting Services Policy</a:t>
            </a:r>
          </a:p>
        </p:txBody>
      </p:sp>
    </p:spTree>
    <p:extLst>
      <p:ext uri="{BB962C8B-B14F-4D97-AF65-F5344CB8AC3E}">
        <p14:creationId xmlns:p14="http://schemas.microsoft.com/office/powerpoint/2010/main" val="3113999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Prerequisites</a:t>
            </a:r>
            <a:endParaRPr lang="en-US" sz="4000" dirty="0">
              <a:solidFill>
                <a:srgbClr val="0B1423"/>
              </a:solidFill>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199" y="1825625"/>
            <a:ext cx="10691813" cy="4346575"/>
          </a:xfrm>
        </p:spPr>
        <p:txBody>
          <a:bodyPr>
            <a:normAutofit/>
          </a:bodyPr>
          <a:lstStyle/>
          <a:p>
            <a:pPr>
              <a:lnSpc>
                <a:spcPct val="100000"/>
              </a:lnSpc>
              <a:spcBef>
                <a:spcPts val="0"/>
              </a:spcBef>
              <a:tabLst>
                <a:tab pos="1028700" algn="l"/>
                <a:tab pos="1200150" algn="l"/>
              </a:tabLst>
            </a:pPr>
            <a:r>
              <a:rPr lang="en-US" sz="2400" dirty="0">
                <a:solidFill>
                  <a:srgbClr val="0B1423"/>
                </a:solidFill>
                <a:effectLst/>
                <a:ea typeface="Times New Roman" panose="02020603050405020304" pitchFamily="18" charset="0"/>
                <a:cs typeface="Arial" panose="020B0604020202020204" pitchFamily="34" charset="0"/>
              </a:rPr>
              <a:t>Review the USDA NCR Sign Language Interpreting Services Policy.</a:t>
            </a:r>
            <a:br>
              <a:rPr lang="en-US" sz="2400" dirty="0">
                <a:solidFill>
                  <a:srgbClr val="0B1423"/>
                </a:solidFill>
                <a:effectLst/>
                <a:ea typeface="Times New Roman" panose="02020603050405020304" pitchFamily="18" charset="0"/>
                <a:cs typeface="Arial" panose="020B0604020202020204" pitchFamily="34" charset="0"/>
              </a:rPr>
            </a:br>
            <a:endParaRPr lang="en-US" sz="2400" dirty="0">
              <a:solidFill>
                <a:srgbClr val="0B1423"/>
              </a:solidFill>
              <a:ea typeface="Times New Roman" panose="02020603050405020304" pitchFamily="18" charset="0"/>
            </a:endParaRPr>
          </a:p>
          <a:p>
            <a:pPr>
              <a:lnSpc>
                <a:spcPct val="100000"/>
              </a:lnSpc>
              <a:spcBef>
                <a:spcPts val="0"/>
              </a:spcBef>
              <a:tabLst>
                <a:tab pos="1028700" algn="l"/>
                <a:tab pos="1200150" algn="l"/>
              </a:tabLst>
            </a:pPr>
            <a:r>
              <a:rPr lang="en-US" sz="2400" dirty="0">
                <a:solidFill>
                  <a:srgbClr val="0B1423"/>
                </a:solidFill>
                <a:effectLst/>
                <a:ea typeface="Times New Roman" panose="02020603050405020304" pitchFamily="18" charset="0"/>
                <a:cs typeface="Arial" panose="020B0604020202020204" pitchFamily="34" charset="0"/>
              </a:rPr>
              <a:t>Complete the USDA NCR Sign Language Interpreting Services Web Portal Training.</a:t>
            </a:r>
          </a:p>
        </p:txBody>
      </p:sp>
    </p:spTree>
    <p:extLst>
      <p:ext uri="{BB962C8B-B14F-4D97-AF65-F5344CB8AC3E}">
        <p14:creationId xmlns:p14="http://schemas.microsoft.com/office/powerpoint/2010/main" val="2268935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Policy Overview</a:t>
            </a:r>
            <a:endParaRPr lang="en-US" sz="4000" dirty="0">
              <a:solidFill>
                <a:srgbClr val="0B1423"/>
              </a:solidFill>
            </a:endParaRP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395286" y="1706685"/>
            <a:ext cx="11163301" cy="4786190"/>
          </a:xfrm>
        </p:spPr>
        <p:txBody>
          <a:bodyPr>
            <a:normAutofit/>
          </a:bodyPr>
          <a:lstStyle/>
          <a:p>
            <a:pPr lvl="1">
              <a:lnSpc>
                <a:spcPct val="120000"/>
              </a:lnSpc>
              <a:spcAft>
                <a:spcPts val="400"/>
              </a:spcAft>
            </a:pPr>
            <a:r>
              <a:rPr lang="en-US" sz="2000" dirty="0"/>
              <a:t>Rehabilitation Act of 1973, as amended, 7 CRF Part § 15e.160, and Departmental Regulation (DR) 4300-008, Reasonable Accommodations and Personal Assistance Services for Employees and Applicants with Disabilities:</a:t>
            </a:r>
          </a:p>
          <a:p>
            <a:pPr lvl="2">
              <a:spcAft>
                <a:spcPts val="400"/>
              </a:spcAft>
            </a:pPr>
            <a:r>
              <a:rPr lang="en-US" sz="1600" dirty="0"/>
              <a:t>USDA Employees, USDA Job Applicants, USDA Customers, and USDA Visitors; and</a:t>
            </a:r>
          </a:p>
          <a:p>
            <a:pPr lvl="2">
              <a:spcAft>
                <a:spcPts val="400"/>
              </a:spcAft>
            </a:pPr>
            <a:r>
              <a:rPr lang="en-US" sz="1600" dirty="0"/>
              <a:t>Mission Areas, Agencies, and Staff Offices.</a:t>
            </a:r>
          </a:p>
          <a:p>
            <a:pPr marL="0" indent="0">
              <a:lnSpc>
                <a:spcPct val="120000"/>
              </a:lnSpc>
              <a:spcBef>
                <a:spcPts val="0"/>
              </a:spcBef>
              <a:buNone/>
              <a:tabLst>
                <a:tab pos="1028700" algn="l"/>
                <a:tab pos="1200150" algn="l"/>
              </a:tabLst>
            </a:pPr>
            <a:endParaRPr lang="en-US" sz="1200" b="1"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endParaRPr>
          </a:p>
          <a:p>
            <a:pPr lvl="1">
              <a:lnSpc>
                <a:spcPct val="120000"/>
              </a:lnSpc>
              <a:spcBef>
                <a:spcPts val="0"/>
              </a:spcBef>
              <a:tabLst>
                <a:tab pos="1028700" algn="l"/>
                <a:tab pos="1200150" algn="l"/>
              </a:tabLst>
            </a:pPr>
            <a:r>
              <a:rPr lang="en-US" sz="20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Reasonable Accommodations Interactive Process:</a:t>
            </a:r>
          </a:p>
          <a:p>
            <a:pPr lvl="2">
              <a:lnSpc>
                <a:spcPct val="120000"/>
              </a:lnSpc>
              <a:spcBef>
                <a:spcPts val="0"/>
              </a:spcBef>
              <a:tabLst>
                <a:tab pos="1028700" algn="l"/>
              </a:tabLst>
            </a:pPr>
            <a:r>
              <a:rPr lang="en-US" sz="16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Deaf/Hard of </a:t>
            </a:r>
            <a:r>
              <a:rPr lang="en-US" sz="1600" dirty="0">
                <a:solidFill>
                  <a:srgbClr val="0B1423"/>
                </a:solidFill>
                <a:latin typeface="Calibri" panose="020F0502020204030204" pitchFamily="34" charset="0"/>
                <a:ea typeface="Times New Roman" panose="02020603050405020304" pitchFamily="18" charset="0"/>
                <a:cs typeface="Arial" panose="020B0604020202020204" pitchFamily="34" charset="0"/>
              </a:rPr>
              <a:t>H</a:t>
            </a:r>
            <a:r>
              <a:rPr lang="en-US" sz="16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earing Employees;</a:t>
            </a:r>
          </a:p>
          <a:p>
            <a:pPr lvl="2">
              <a:lnSpc>
                <a:spcPct val="120000"/>
              </a:lnSpc>
              <a:spcBef>
                <a:spcPts val="0"/>
              </a:spcBef>
              <a:tabLst>
                <a:tab pos="1028700" algn="l"/>
                <a:tab pos="1200150" algn="l"/>
              </a:tabLst>
            </a:pPr>
            <a:r>
              <a:rPr lang="en-US" sz="16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Supervisors; </a:t>
            </a:r>
          </a:p>
          <a:p>
            <a:pPr lvl="2">
              <a:lnSpc>
                <a:spcPct val="120000"/>
              </a:lnSpc>
              <a:spcBef>
                <a:spcPts val="0"/>
              </a:spcBef>
              <a:tabLst>
                <a:tab pos="1028700" algn="l"/>
                <a:tab pos="1200150" algn="l"/>
              </a:tabLst>
            </a:pPr>
            <a:r>
              <a:rPr lang="en-US" sz="1600" dirty="0">
                <a:solidFill>
                  <a:srgbClr val="0B1423"/>
                </a:solidFill>
                <a:latin typeface="Calibri" panose="020F0502020204030204" pitchFamily="34" charset="0"/>
                <a:ea typeface="Times New Roman" panose="02020603050405020304" pitchFamily="18" charset="0"/>
                <a:cs typeface="Arial" panose="020B0604020202020204" pitchFamily="34" charset="0"/>
              </a:rPr>
              <a:t>Job Applicants; </a:t>
            </a:r>
            <a:r>
              <a:rPr lang="en-US" sz="16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and</a:t>
            </a:r>
          </a:p>
          <a:p>
            <a:pPr lvl="2">
              <a:lnSpc>
                <a:spcPct val="120000"/>
              </a:lnSpc>
              <a:spcBef>
                <a:spcPts val="0"/>
              </a:spcBef>
              <a:tabLst>
                <a:tab pos="1028700" algn="l"/>
                <a:tab pos="1200150" algn="l"/>
              </a:tabLst>
            </a:pPr>
            <a:r>
              <a:rPr lang="en-US" sz="16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USDA TARGET Center. </a:t>
            </a:r>
          </a:p>
          <a:p>
            <a:pPr marL="914400" lvl="2" indent="0">
              <a:lnSpc>
                <a:spcPct val="120000"/>
              </a:lnSpc>
              <a:spcBef>
                <a:spcPts val="0"/>
              </a:spcBef>
              <a:buNone/>
              <a:tabLst>
                <a:tab pos="1028700" algn="l"/>
                <a:tab pos="1200150" algn="l"/>
              </a:tabLst>
            </a:pPr>
            <a:endParaRPr lang="en-US" sz="12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endParaRPr>
          </a:p>
          <a:p>
            <a:pPr lvl="1">
              <a:lnSpc>
                <a:spcPct val="120000"/>
              </a:lnSpc>
              <a:spcBef>
                <a:spcPts val="0"/>
              </a:spcBef>
              <a:tabLst>
                <a:tab pos="1028700" algn="l"/>
                <a:tab pos="1200150" algn="l"/>
              </a:tabLst>
            </a:pPr>
            <a:r>
              <a:rPr lang="en-US" sz="2000"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Roadmap to effective processes and structures of requesting and scheduling sign language interpreting services. </a:t>
            </a:r>
          </a:p>
        </p:txBody>
      </p:sp>
    </p:spTree>
    <p:extLst>
      <p:ext uri="{BB962C8B-B14F-4D97-AF65-F5344CB8AC3E}">
        <p14:creationId xmlns:p14="http://schemas.microsoft.com/office/powerpoint/2010/main" val="2084149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a:bodyPr>
          <a:lstStyle/>
          <a:p>
            <a:r>
              <a:rPr lang="en-US" sz="4000" b="1" dirty="0">
                <a:solidFill>
                  <a:srgbClr val="0B1423"/>
                </a:solidFill>
                <a:effectLst/>
                <a:latin typeface="Calibri" panose="020F0502020204030204" pitchFamily="34" charset="0"/>
                <a:ea typeface="Times New Roman" panose="02020603050405020304" pitchFamily="18" charset="0"/>
                <a:cs typeface="Arial" panose="020B0604020202020204" pitchFamily="34" charset="0"/>
              </a:rPr>
              <a:t>Questions and Answers</a:t>
            </a:r>
            <a:endParaRPr lang="en-US" sz="4000" dirty="0">
              <a:solidFill>
                <a:srgbClr val="0B1423"/>
              </a:solidFill>
            </a:endParaRPr>
          </a:p>
        </p:txBody>
      </p:sp>
    </p:spTree>
    <p:extLst>
      <p:ext uri="{BB962C8B-B14F-4D97-AF65-F5344CB8AC3E}">
        <p14:creationId xmlns:p14="http://schemas.microsoft.com/office/powerpoint/2010/main" val="373205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a:xfrm>
            <a:off x="838199" y="365125"/>
            <a:ext cx="10691813" cy="1325563"/>
          </a:xfrm>
        </p:spPr>
        <p:txBody>
          <a:bodyPr>
            <a:noAutofit/>
          </a:bodyPr>
          <a:lstStyle/>
          <a:p>
            <a:pPr marL="0" marR="0" indent="0">
              <a:lnSpc>
                <a:spcPct val="100000"/>
              </a:lnSpc>
              <a:spcBef>
                <a:spcPts val="0"/>
              </a:spcBef>
              <a:spcAft>
                <a:spcPts val="0"/>
              </a:spcAft>
              <a:buNone/>
              <a:tabLst>
                <a:tab pos="5143500" algn="l"/>
                <a:tab pos="5486400" algn="ctr"/>
              </a:tabLst>
            </a:pPr>
            <a:r>
              <a:rPr lang="en-US" sz="4000" b="1" dirty="0">
                <a:solidFill>
                  <a:srgbClr val="0B1423"/>
                </a:solidFill>
                <a:effectLst/>
                <a:latin typeface="+mn-lt"/>
                <a:ea typeface="Times New Roman" panose="02020603050405020304" pitchFamily="18" charset="0"/>
              </a:rPr>
              <a:t>Review the USDA NCR Sign Language Interpreting Services Policy</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a:xfrm>
            <a:off x="838199" y="1825625"/>
            <a:ext cx="10936706" cy="4667250"/>
          </a:xfrm>
        </p:spPr>
        <p:txBody>
          <a:bodyPr>
            <a:noAutofit/>
          </a:bodyPr>
          <a:lstStyle/>
          <a:p>
            <a:pPr marL="342900" marR="283210" lvl="0" indent="-342900">
              <a:lnSpc>
                <a:spcPct val="100000"/>
              </a:lnSpc>
              <a:spcBef>
                <a:spcPts val="0"/>
              </a:spcBef>
              <a:spcAft>
                <a:spcPts val="0"/>
              </a:spcAft>
              <a:buFont typeface="+mj-lt"/>
              <a:buAutoNum type="arabicPeriod"/>
              <a:tabLst>
                <a:tab pos="914400" algn="l"/>
                <a:tab pos="5143500" algn="l"/>
                <a:tab pos="5486400" algn="ctr"/>
              </a:tabLst>
            </a:pPr>
            <a:r>
              <a:rPr lang="en-US" sz="2300" dirty="0">
                <a:solidFill>
                  <a:srgbClr val="0B1423"/>
                </a:solidFill>
                <a:effectLst/>
                <a:ea typeface="Times New Roman" panose="02020603050405020304" pitchFamily="18" charset="0"/>
              </a:rPr>
              <a:t>Ensure that you have reviewed the USDA NCR Sign Language Interpreting Services in its entirety.</a:t>
            </a:r>
            <a:endParaRPr lang="en-US" sz="2300" dirty="0">
              <a:solidFill>
                <a:srgbClr val="0B1423"/>
              </a:solidFill>
              <a:ea typeface="Times New Roman" panose="02020603050405020304" pitchFamily="18" charset="0"/>
            </a:endParaRPr>
          </a:p>
          <a:p>
            <a:pPr marL="342900" marR="283210" lvl="0" indent="-342900">
              <a:lnSpc>
                <a:spcPct val="100000"/>
              </a:lnSpc>
              <a:spcBef>
                <a:spcPts val="0"/>
              </a:spcBef>
              <a:spcAft>
                <a:spcPts val="0"/>
              </a:spcAft>
              <a:buFont typeface="+mj-lt"/>
              <a:buAutoNum type="arabicPeriod"/>
              <a:tabLst>
                <a:tab pos="914400" algn="l"/>
                <a:tab pos="5143500" algn="l"/>
                <a:tab pos="5486400" algn="ctr"/>
              </a:tabLst>
            </a:pPr>
            <a:endParaRPr lang="en-US" sz="2300" dirty="0">
              <a:solidFill>
                <a:srgbClr val="0B1423"/>
              </a:solidFill>
              <a:ea typeface="Times New Roman" panose="02020603050405020304" pitchFamily="18" charset="0"/>
            </a:endParaRPr>
          </a:p>
          <a:p>
            <a:pPr marL="342900" marR="283210" indent="-342900">
              <a:lnSpc>
                <a:spcPct val="100000"/>
              </a:lnSpc>
              <a:spcBef>
                <a:spcPts val="0"/>
              </a:spcBef>
              <a:buFont typeface="+mj-lt"/>
              <a:buAutoNum type="arabicPeriod"/>
              <a:tabLst>
                <a:tab pos="1090613" algn="l"/>
                <a:tab pos="5143500" algn="l"/>
                <a:tab pos="5486400" algn="ctr"/>
              </a:tabLst>
            </a:pPr>
            <a:r>
              <a:rPr lang="en-US" sz="2300" dirty="0">
                <a:solidFill>
                  <a:srgbClr val="0B1423"/>
                </a:solidFill>
                <a:effectLst/>
                <a:ea typeface="Times New Roman" panose="02020603050405020304" pitchFamily="18" charset="0"/>
              </a:rPr>
              <a:t>Ensure that all requests for Sign Language Interpreting Service are submitted at least twenty-four (24) business hours in advance. </a:t>
            </a:r>
            <a:br>
              <a:rPr lang="en-US" sz="2300" dirty="0">
                <a:solidFill>
                  <a:srgbClr val="0B1423"/>
                </a:solidFill>
                <a:ea typeface="Times New Roman" panose="02020603050405020304" pitchFamily="18" charset="0"/>
              </a:rPr>
            </a:br>
            <a:br>
              <a:rPr lang="en-US" sz="2300" dirty="0">
                <a:solidFill>
                  <a:srgbClr val="0B1423"/>
                </a:solidFill>
                <a:ea typeface="Times New Roman" panose="02020603050405020304" pitchFamily="18" charset="0"/>
              </a:rPr>
            </a:br>
            <a:r>
              <a:rPr lang="en-US" sz="2300" i="1" dirty="0">
                <a:solidFill>
                  <a:srgbClr val="0B1423"/>
                </a:solidFill>
                <a:effectLst/>
                <a:ea typeface="Times New Roman" panose="02020603050405020304" pitchFamily="18" charset="0"/>
              </a:rPr>
              <a:t>Note</a:t>
            </a:r>
            <a:r>
              <a:rPr lang="en-US" sz="2300" dirty="0">
                <a:solidFill>
                  <a:srgbClr val="0B1423"/>
                </a:solidFill>
                <a:effectLst/>
                <a:ea typeface="Times New Roman" panose="02020603050405020304" pitchFamily="18" charset="0"/>
              </a:rPr>
              <a:t>: To ensure the availability of Sign Language Interpreting Services, the USDA 	TARGET Center recommends submitting requests at least two (2) weeks in 	advance.</a:t>
            </a:r>
            <a:br>
              <a:rPr lang="en-US" sz="2300" dirty="0">
                <a:solidFill>
                  <a:srgbClr val="0B1423"/>
                </a:solidFill>
                <a:effectLst/>
                <a:ea typeface="Times New Roman" panose="02020603050405020304" pitchFamily="18" charset="0"/>
              </a:rPr>
            </a:br>
            <a:endParaRPr lang="en-US" sz="2300" dirty="0">
              <a:solidFill>
                <a:srgbClr val="0B1423"/>
              </a:solidFill>
              <a:effectLst/>
              <a:ea typeface="Times New Roman" panose="02020603050405020304" pitchFamily="18" charset="0"/>
            </a:endParaRPr>
          </a:p>
          <a:p>
            <a:pPr marL="342900" marR="283210" lvl="0" indent="-342900">
              <a:lnSpc>
                <a:spcPct val="100000"/>
              </a:lnSpc>
              <a:spcBef>
                <a:spcPts val="0"/>
              </a:spcBef>
              <a:spcAft>
                <a:spcPts val="0"/>
              </a:spcAft>
              <a:buFont typeface="+mj-lt"/>
              <a:buAutoNum type="arabicPeriod"/>
              <a:tabLst>
                <a:tab pos="5143500" algn="l"/>
                <a:tab pos="5486400" algn="ctr"/>
              </a:tabLst>
            </a:pPr>
            <a:r>
              <a:rPr lang="en-US" sz="2300" dirty="0">
                <a:solidFill>
                  <a:srgbClr val="0B1423"/>
                </a:solidFill>
                <a:effectLst/>
                <a:ea typeface="Times New Roman" panose="02020603050405020304" pitchFamily="18" charset="0"/>
              </a:rPr>
              <a:t>Ensure that cancellations of Sign Language Interpreting Services are submitted sixteen (16) business hours prior to the scheduled Sign Language Interpreting Service assignment.</a:t>
            </a:r>
            <a:endParaRPr lang="en-US" sz="2300" b="1" dirty="0">
              <a:solidFill>
                <a:srgbClr val="0B1423"/>
              </a:solidFill>
              <a:effectLst/>
              <a:ea typeface="Times New Roman" panose="02020603050405020304" pitchFamily="18" charset="0"/>
            </a:endParaRPr>
          </a:p>
        </p:txBody>
      </p:sp>
    </p:spTree>
    <p:extLst>
      <p:ext uri="{BB962C8B-B14F-4D97-AF65-F5344CB8AC3E}">
        <p14:creationId xmlns:p14="http://schemas.microsoft.com/office/powerpoint/2010/main" val="1582316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741CE-C228-46FD-883A-16FBF682431D}"/>
              </a:ext>
            </a:extLst>
          </p:cNvPr>
          <p:cNvSpPr>
            <a:spLocks noGrp="1"/>
          </p:cNvSpPr>
          <p:nvPr>
            <p:ph type="title"/>
          </p:nvPr>
        </p:nvSpPr>
        <p:spPr/>
        <p:txBody>
          <a:bodyPr>
            <a:normAutofit fontScale="90000"/>
          </a:bodyPr>
          <a:lstStyle/>
          <a:p>
            <a:pPr marL="0" indent="0">
              <a:lnSpc>
                <a:spcPct val="100000"/>
              </a:lnSpc>
              <a:spcBef>
                <a:spcPts val="0"/>
              </a:spcBef>
              <a:buNone/>
              <a:tabLst>
                <a:tab pos="5143500" algn="l"/>
                <a:tab pos="5486400" algn="ctr"/>
              </a:tabLst>
            </a:pPr>
            <a:r>
              <a:rPr lang="en-US" sz="4400" b="1" dirty="0">
                <a:solidFill>
                  <a:srgbClr val="0B1423"/>
                </a:solidFill>
                <a:effectLst/>
                <a:latin typeface="+mn-lt"/>
                <a:ea typeface="Times New Roman" panose="02020603050405020304" pitchFamily="18" charset="0"/>
              </a:rPr>
              <a:t>Verify Completion of the NCR Sign Language Interpreting Services Web Portal Training</a:t>
            </a:r>
          </a:p>
        </p:txBody>
      </p:sp>
      <p:sp>
        <p:nvSpPr>
          <p:cNvPr id="3" name="Content Placeholder 2">
            <a:extLst>
              <a:ext uri="{FF2B5EF4-FFF2-40B4-BE49-F238E27FC236}">
                <a16:creationId xmlns:a16="http://schemas.microsoft.com/office/drawing/2014/main" id="{EB6FD40E-C974-4661-957E-15490925F7CE}"/>
              </a:ext>
            </a:extLst>
          </p:cNvPr>
          <p:cNvSpPr>
            <a:spLocks noGrp="1"/>
          </p:cNvSpPr>
          <p:nvPr>
            <p:ph idx="1"/>
          </p:nvPr>
        </p:nvSpPr>
        <p:spPr/>
        <p:txBody>
          <a:bodyPr>
            <a:normAutofit/>
          </a:bodyPr>
          <a:lstStyle/>
          <a:p>
            <a:pPr marL="457200" marR="283210" indent="-457200">
              <a:lnSpc>
                <a:spcPct val="100000"/>
              </a:lnSpc>
              <a:spcBef>
                <a:spcPts val="0"/>
              </a:spcBef>
              <a:buFont typeface="+mj-lt"/>
              <a:buAutoNum type="arabicPeriod"/>
              <a:tabLst>
                <a:tab pos="971550" algn="l"/>
                <a:tab pos="5143500" algn="l"/>
                <a:tab pos="5486400" algn="ctr"/>
              </a:tabLst>
            </a:pPr>
            <a:r>
              <a:rPr lang="en-US" sz="2400" dirty="0">
                <a:solidFill>
                  <a:srgbClr val="0B1423"/>
                </a:solidFill>
                <a:effectLst/>
                <a:latin typeface="Calibri" panose="020F0502020204030204" pitchFamily="34" charset="0"/>
                <a:ea typeface="Times New Roman" panose="02020603050405020304" pitchFamily="18" charset="0"/>
              </a:rPr>
              <a:t>Ensure that you have successfully completed the USDA NCR Sign Language Interpreting Services Web Portal Training.</a:t>
            </a:r>
            <a:br>
              <a:rPr lang="en-US" sz="2400" dirty="0">
                <a:solidFill>
                  <a:srgbClr val="0B1423"/>
                </a:solidFill>
                <a:effectLst/>
                <a:latin typeface="Calibri" panose="020F0502020204030204" pitchFamily="34" charset="0"/>
                <a:ea typeface="Times New Roman" panose="02020603050405020304" pitchFamily="18" charset="0"/>
              </a:rPr>
            </a:br>
            <a:br>
              <a:rPr lang="en-US" sz="2400" dirty="0">
                <a:solidFill>
                  <a:srgbClr val="0B1423"/>
                </a:solidFill>
                <a:effectLst/>
                <a:latin typeface="Calibri" panose="020F0502020204030204" pitchFamily="34" charset="0"/>
                <a:ea typeface="Times New Roman" panose="02020603050405020304" pitchFamily="18" charset="0"/>
              </a:rPr>
            </a:br>
            <a:r>
              <a:rPr lang="en-US" sz="2400" i="1" dirty="0">
                <a:solidFill>
                  <a:srgbClr val="0B1423"/>
                </a:solidFill>
                <a:effectLst/>
                <a:latin typeface="Calibri" panose="020F0502020204030204" pitchFamily="34" charset="0"/>
                <a:ea typeface="Times New Roman" panose="02020603050405020304" pitchFamily="18" charset="0"/>
              </a:rPr>
              <a:t>Note</a:t>
            </a:r>
            <a:r>
              <a:rPr lang="en-US" sz="2400" dirty="0">
                <a:solidFill>
                  <a:srgbClr val="0B1423"/>
                </a:solidFill>
                <a:effectLst/>
                <a:latin typeface="Calibri" panose="020F0502020204030204" pitchFamily="34" charset="0"/>
                <a:ea typeface="Times New Roman" panose="02020603050405020304" pitchFamily="18" charset="0"/>
              </a:rPr>
              <a:t>: Sign Language Interpreting Service requests, and the scheduling of these services, are processed through 	the Self-Service Automated Request System (i.e., Vendors’ Web Portal).</a:t>
            </a:r>
          </a:p>
        </p:txBody>
      </p:sp>
    </p:spTree>
    <p:extLst>
      <p:ext uri="{BB962C8B-B14F-4D97-AF65-F5344CB8AC3E}">
        <p14:creationId xmlns:p14="http://schemas.microsoft.com/office/powerpoint/2010/main" val="1961110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2460</TotalTime>
  <Words>1471</Words>
  <Application>Microsoft Office PowerPoint</Application>
  <PresentationFormat>Widescreen</PresentationFormat>
  <Paragraphs>125</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Verdana</vt:lpstr>
      <vt:lpstr>Office Theme</vt:lpstr>
      <vt:lpstr>USDA  ISP-101 Request NCR Sign Language Interpreting Services  Procedure Training </vt:lpstr>
      <vt:lpstr>Agenda</vt:lpstr>
      <vt:lpstr>Objective</vt:lpstr>
      <vt:lpstr>References</vt:lpstr>
      <vt:lpstr>Prerequisites</vt:lpstr>
      <vt:lpstr>Policy Overview</vt:lpstr>
      <vt:lpstr>Questions and Answers</vt:lpstr>
      <vt:lpstr>Review the USDA NCR Sign Language Interpreting Services Policy</vt:lpstr>
      <vt:lpstr>Verify Completion of the NCR Sign Language Interpreting Services Web Portal Training</vt:lpstr>
      <vt:lpstr>New Customers and Existing Customers</vt:lpstr>
      <vt:lpstr>Compile Detailed Information to Acquire Sign Language Interpreting Services</vt:lpstr>
      <vt:lpstr>Contact the TARGET Center’s Sign Language Interpreting Services Program to Initiate the Request for Services in the NCR</vt:lpstr>
      <vt:lpstr>Contact the TARGET Center’s Sign Language Interpreting Services Program to Initiate the Request for Services in the NCR, cont.</vt:lpstr>
      <vt:lpstr>Contact the TARGET Center’s Sign Language Interpreting Services Program to Initiate the Request for Services in the NCR, cont. 2</vt:lpstr>
      <vt:lpstr>Questions and Answers, Part 2</vt:lpstr>
      <vt:lpstr>Track the Status of the Sign Language Interpreting Services Request</vt:lpstr>
      <vt:lpstr>Submit a Short-Notice Request for an On-Call Sign Language Interpreter</vt:lpstr>
      <vt:lpstr>Submit a Short-Notice Request for an On-Call Sign Language Interpreter, cont.</vt:lpstr>
      <vt:lpstr>Submit a Short-Notice Request for an On-Call Sign Language Interpreter, cont. 2</vt:lpstr>
      <vt:lpstr>Questions and Answers, Part 3</vt:lpstr>
      <vt:lpstr>Attachment</vt:lpstr>
      <vt:lpstr>Additional 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USDA Office of Operations TARGET Center NCR Sign Language Interpreting Services Training  ISO-101 Procedures</dc:title>
  <dc:creator>Frohman, Nancy - OO, Washington, DC</dc:creator>
  <cp:lastModifiedBy>Sherbondy, Michelle - OO, Washington, DC</cp:lastModifiedBy>
  <cp:revision>97</cp:revision>
  <dcterms:created xsi:type="dcterms:W3CDTF">2022-01-25T16:41:18Z</dcterms:created>
  <dcterms:modified xsi:type="dcterms:W3CDTF">2022-02-02T19:25:10Z</dcterms:modified>
</cp:coreProperties>
</file>