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8"/>
  </p:notesMasterIdLst>
  <p:sldIdLst>
    <p:sldId id="9201" r:id="rId2"/>
    <p:sldId id="4472" r:id="rId3"/>
    <p:sldId id="257" r:id="rId4"/>
    <p:sldId id="9204" r:id="rId5"/>
    <p:sldId id="9202" r:id="rId6"/>
    <p:sldId id="9208" r:id="rId7"/>
    <p:sldId id="9207" r:id="rId8"/>
    <p:sldId id="4488" r:id="rId9"/>
    <p:sldId id="9205" r:id="rId10"/>
    <p:sldId id="9206" r:id="rId11"/>
    <p:sldId id="9209" r:id="rId12"/>
    <p:sldId id="9211" r:id="rId13"/>
    <p:sldId id="9210" r:id="rId14"/>
    <p:sldId id="9214" r:id="rId15"/>
    <p:sldId id="9213" r:id="rId16"/>
    <p:sldId id="921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3878" autoAdjust="0"/>
  </p:normalViewPr>
  <p:slideViewPr>
    <p:cSldViewPr>
      <p:cViewPr varScale="1">
        <p:scale>
          <a:sx n="103" d="100"/>
          <a:sy n="103" d="100"/>
        </p:scale>
        <p:origin x="1734" y="11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05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F2B3E60-E396-4CB1-9B61-4F963B2B572F}" type="datetimeFigureOut">
              <a:rPr lang="en-US"/>
              <a:pPr>
                <a:defRPr/>
              </a:pPr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126557E-C9DA-4EE0-818D-BA5C78BBF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354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Open AND Display:  Livestock Update Data Master, PDM, Eggs Set &amp; Chicks Placed</a:t>
            </a:r>
          </a:p>
        </p:txBody>
      </p:sp>
      <p:sp>
        <p:nvSpPr>
          <p:cNvPr id="33796" name="Slide Number Placeholder 3"/>
          <p:cNvSpPr txBox="1">
            <a:spLocks noGrp="1"/>
          </p:cNvSpPr>
          <p:nvPr/>
        </p:nvSpPr>
        <p:spPr bwMode="auto">
          <a:xfrm>
            <a:off x="4013895" y="8903041"/>
            <a:ext cx="3071168" cy="468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037" tIns="47019" rIns="94037" bIns="47019" anchor="b"/>
          <a:lstStyle/>
          <a:p>
            <a:pPr algn="r" defTabSz="939043"/>
            <a:fld id="{9F1370E4-BC8B-436B-A7AC-F113279942AD}" type="slidenum">
              <a:rPr lang="en-US" sz="1300"/>
              <a:pPr algn="r" defTabSz="939043"/>
              <a:t>1</a:t>
            </a:fld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3645363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https://www.iea.org/reports/renewables-2021/biofuels?mode=transport&amp;region=United+States&amp;publication=2021&amp;flow=Production&amp;product=Renewable+Diesel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26557E-C9DA-4EE0-818D-BA5C78BBF31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52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26557E-C9DA-4EE0-818D-BA5C78BBF31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677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Open AND Display:  Livestock Update Data Master, PDM, Eggs Set &amp; Chicks Placed</a:t>
            </a:r>
          </a:p>
        </p:txBody>
      </p:sp>
      <p:sp>
        <p:nvSpPr>
          <p:cNvPr id="33796" name="Slide Number Placeholder 3"/>
          <p:cNvSpPr txBox="1">
            <a:spLocks noGrp="1"/>
          </p:cNvSpPr>
          <p:nvPr/>
        </p:nvSpPr>
        <p:spPr bwMode="auto">
          <a:xfrm>
            <a:off x="4013895" y="8903041"/>
            <a:ext cx="3071168" cy="468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037" tIns="47019" rIns="94037" bIns="47019" anchor="b"/>
          <a:lstStyle/>
          <a:p>
            <a:pPr algn="r" defTabSz="939043"/>
            <a:fld id="{9F1370E4-BC8B-436B-A7AC-F113279942AD}" type="slidenum">
              <a:rPr lang="en-US" sz="1300"/>
              <a:pPr algn="r" defTabSz="939043"/>
              <a:t>16</a:t>
            </a:fld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4003253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6" name="Picture Placeholder 9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2001349" y="2731107"/>
            <a:ext cx="2699678" cy="2701955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31750" cap="rnd">
            <a:solidFill>
              <a:schemeClr val="bg1"/>
            </a:solidFill>
          </a:ln>
          <a:effectLst>
            <a:outerShdw blurRad="63500" sx="102000" sy="102000" algn="ctr" rotWithShape="0">
              <a:schemeClr val="tx1">
                <a:alpha val="40000"/>
              </a:schemeClr>
            </a:outerShdw>
          </a:effectLst>
        </p:spPr>
        <p:txBody>
          <a:bodyPr bIns="0" anchor="b" anchorCtr="0"/>
          <a:lstStyle>
            <a:lvl1pPr marL="0" indent="0" algn="ctr">
              <a:buNone/>
              <a:defRPr sz="9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4360" y="172720"/>
            <a:ext cx="7955280" cy="1380744"/>
          </a:xfrm>
        </p:spPr>
        <p:txBody>
          <a:bodyPr lIns="0" tIns="0" rIns="0" bIns="0"/>
          <a:lstStyle>
            <a:lvl1pPr algn="ctr">
              <a:defRPr lang="en-US" sz="2800" dirty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3040" y="1864461"/>
            <a:ext cx="6217920" cy="813816"/>
          </a:xfrm>
        </p:spPr>
        <p:txBody>
          <a:bodyPr lIns="0" tIns="0" rIns="0" bIns="0"/>
          <a:lstStyle>
            <a:lvl1pPr marL="0" indent="0" algn="ctr">
              <a:spcBef>
                <a:spcPts val="300"/>
              </a:spcBef>
              <a:buNone/>
              <a:defRPr lang="en-US" dirty="0"/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576408" y="3874105"/>
            <a:ext cx="1847088" cy="1848646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31750" cap="rnd">
            <a:solidFill>
              <a:schemeClr val="bg1"/>
            </a:solidFill>
          </a:ln>
          <a:effectLst>
            <a:outerShdw blurRad="63500" sx="102000" sy="102000" algn="ctr" rotWithShape="0">
              <a:schemeClr val="tx1">
                <a:alpha val="40000"/>
              </a:schemeClr>
            </a:outerShdw>
          </a:effectLst>
        </p:spPr>
        <p:txBody>
          <a:bodyPr bIns="0" anchor="b" anchorCtr="0"/>
          <a:lstStyle>
            <a:lvl1pPr marL="0" indent="0" algn="ctr">
              <a:buNone/>
              <a:defRPr sz="9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27" name="Picture Placeholder 9"/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203864" y="4438443"/>
            <a:ext cx="1556856" cy="1558170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 w="31750" cap="rnd">
            <a:solidFill>
              <a:schemeClr val="bg1"/>
            </a:solidFill>
          </a:ln>
          <a:effectLst>
            <a:outerShdw blurRad="63500" sx="102000" sy="102000" algn="ctr" rotWithShape="0">
              <a:schemeClr val="tx1">
                <a:alpha val="40000"/>
              </a:schemeClr>
            </a:outerShdw>
          </a:effectLst>
        </p:spPr>
        <p:txBody>
          <a:bodyPr bIns="0" anchor="b" anchorCtr="0"/>
          <a:lstStyle>
            <a:lvl1pPr marL="0" indent="0" algn="ctr">
              <a:buNone/>
              <a:defRPr sz="9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28" name="Picture Placeholder 9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7107084" y="3356403"/>
            <a:ext cx="1556856" cy="1558170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 w="31750" cap="rnd">
            <a:solidFill>
              <a:schemeClr val="bg1"/>
            </a:solidFill>
          </a:ln>
          <a:effectLst>
            <a:outerShdw blurRad="63500" sx="102000" sy="102000" algn="ctr" rotWithShape="0">
              <a:schemeClr val="tx1">
                <a:alpha val="40000"/>
              </a:schemeClr>
            </a:outerShdw>
          </a:effectLst>
        </p:spPr>
        <p:txBody>
          <a:bodyPr bIns="0" anchor="b" anchorCtr="0"/>
          <a:lstStyle>
            <a:lvl1pPr marL="0" indent="0" algn="ctr">
              <a:buNone/>
              <a:defRPr sz="9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29" name="Picture Placeholder 9"/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5231714" y="3035630"/>
            <a:ext cx="2136826" cy="2138626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 w="31750" cap="rnd">
            <a:solidFill>
              <a:schemeClr val="bg1"/>
            </a:solidFill>
          </a:ln>
          <a:effectLst>
            <a:outerShdw blurRad="63500" sx="102000" sy="102000" algn="ctr" rotWithShape="0">
              <a:schemeClr val="tx1">
                <a:alpha val="40000"/>
              </a:schemeClr>
            </a:outerShdw>
          </a:effectLst>
        </p:spPr>
        <p:txBody>
          <a:bodyPr bIns="0" anchor="b" anchorCtr="0"/>
          <a:lstStyle>
            <a:lvl1pPr marL="0" indent="0" algn="ctr">
              <a:buNone/>
              <a:defRPr sz="9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defRPr>
            </a:lvl1pPr>
          </a:lstStyle>
          <a:p>
            <a:r>
              <a:rPr lang="en-US" dirty="0"/>
              <a:t>Insert Picture</a:t>
            </a:r>
          </a:p>
        </p:txBody>
      </p:sp>
    </p:spTree>
    <p:extLst>
      <p:ext uri="{BB962C8B-B14F-4D97-AF65-F5344CB8AC3E}">
        <p14:creationId xmlns:p14="http://schemas.microsoft.com/office/powerpoint/2010/main" val="1169852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379FE3-D597-45AC-988D-B6F246317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E68118-9269-4DCF-B156-3E66C40C9DDE}" type="datetime7">
              <a:rPr lang="en-US" smtClean="0"/>
              <a:t>Feb-22</a:t>
            </a:fld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CF1EB41-776D-4197-95E0-DE2B4FCEBA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vert="horz" lIns="91440" tIns="45720" rIns="91440" bIns="45720" rtlCol="0" anchor="ctr"/>
          <a:lstStyle>
            <a:lvl1pPr>
              <a:defRPr lang="en-US" smtClean="0"/>
            </a:lvl1pPr>
          </a:lstStyle>
          <a:p>
            <a:fld id="{09E342A2-1246-4352-9D6F-1E60D4205C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3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676400"/>
            <a:ext cx="3886200" cy="37838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676400"/>
            <a:ext cx="3886200" cy="378384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E44CE7-2E99-4AD2-8725-9913A73C3927}" type="datetime7">
              <a:rPr lang="en-US" smtClean="0"/>
              <a:t>Feb-22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C5BE6B-2642-4AFB-88A6-C3C0E9C36A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73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24D73-32FD-404C-9777-F0BD1610661A}" type="datetime7">
              <a:rPr lang="en-US" smtClean="0"/>
              <a:t>Feb-22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443AA-EAC0-4CDB-8BC4-A29A436572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458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261367" y="672208"/>
            <a:ext cx="7053834" cy="3969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1650" b="0" kern="1200" smtClean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61366" y="36578"/>
            <a:ext cx="7053834" cy="6396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D4F3A31C-842C-4EC2-999E-D695B35CE63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>
              <a:defRPr/>
            </a:pPr>
            <a:fld id="{2E43B8EA-6A91-4474-8550-B5070CA5A3C0}" type="datetime7">
              <a:rPr lang="en-US" smtClean="0"/>
              <a:t>Feb-22</a:t>
            </a:fld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63BFE3-DC8D-493A-BA76-B8D583B88E1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vert="horz" lIns="91440" tIns="45720" rIns="91440" bIns="45720" rtlCol="0" anchor="ctr"/>
          <a:lstStyle>
            <a:lvl1pPr>
              <a:defRPr lang="en-US" smtClean="0"/>
            </a:lvl1pPr>
          </a:lstStyle>
          <a:p>
            <a:fld id="{09E342A2-1246-4352-9D6F-1E60D4205C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825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379FE3-D597-45AC-988D-B6F246317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1B701C-2BF2-4C1F-A565-FC8FAB1346BF}" type="datetime7">
              <a:rPr lang="en-US" smtClean="0"/>
              <a:t>Feb-22</a:t>
            </a:fld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CF1EB41-776D-4197-95E0-DE2B4FCEBA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vert="horz" lIns="91440" tIns="45720" rIns="91440" bIns="45720" rtlCol="0" anchor="ctr"/>
          <a:lstStyle>
            <a:lvl1pPr>
              <a:defRPr lang="en-US" smtClean="0"/>
            </a:lvl1pPr>
          </a:lstStyle>
          <a:p>
            <a:fld id="{67ECD310-EC0A-4953-A1BF-C79FF9F74DD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24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09A95C1-0E6B-4203-8760-52F13B2069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5238D8-04B1-417C-B5DD-0B39638B67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0" y="5996940"/>
            <a:ext cx="9144000" cy="86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14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09A95C1-0E6B-4203-8760-52F13B2069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5238D8-04B1-417C-B5DD-0B39638B67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0" y="5996940"/>
            <a:ext cx="9144000" cy="86106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0D04DB-DE76-4C00-987E-65B2BCD99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3C263E-0296-4C8E-A557-8D66D94C6015}" type="datetime7">
              <a:rPr lang="en-US" smtClean="0"/>
              <a:t>Feb-22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ABB5F3-969C-4DA8-85A6-F108FD7989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vert="horz" lIns="91440" tIns="45720" rIns="91440" bIns="45720" rtlCol="0" anchor="ctr"/>
          <a:lstStyle>
            <a:lvl1pPr>
              <a:defRPr lang="en-US" smtClean="0"/>
            </a:lvl1pPr>
          </a:lstStyle>
          <a:p>
            <a:fld id="{09E342A2-1246-4352-9D6F-1E60D4205C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776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Freeform 16"/>
          <p:cNvSpPr>
            <a:spLocks noChangeAspect="1"/>
          </p:cNvSpPr>
          <p:nvPr/>
        </p:nvSpPr>
        <p:spPr bwMode="gray">
          <a:xfrm>
            <a:off x="1" y="0"/>
            <a:ext cx="3048597" cy="6858000"/>
          </a:xfrm>
          <a:custGeom>
            <a:avLst/>
            <a:gdLst>
              <a:gd name="T0" fmla="*/ 0 w 960"/>
              <a:gd name="T1" fmla="*/ 2160 h 2160"/>
              <a:gd name="T2" fmla="*/ 789 w 960"/>
              <a:gd name="T3" fmla="*/ 2160 h 2160"/>
              <a:gd name="T4" fmla="*/ 960 w 960"/>
              <a:gd name="T5" fmla="*/ 1080 h 2160"/>
              <a:gd name="T6" fmla="*/ 789 w 960"/>
              <a:gd name="T7" fmla="*/ 0 h 2160"/>
              <a:gd name="T8" fmla="*/ 0 w 960"/>
              <a:gd name="T9" fmla="*/ 0 h 2160"/>
              <a:gd name="T10" fmla="*/ 0 w 960"/>
              <a:gd name="T11" fmla="*/ 2160 h 2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60" h="2160">
                <a:moveTo>
                  <a:pt x="0" y="2160"/>
                </a:moveTo>
                <a:cubicBezTo>
                  <a:pt x="789" y="2160"/>
                  <a:pt x="789" y="2160"/>
                  <a:pt x="789" y="2160"/>
                </a:cubicBezTo>
                <a:cubicBezTo>
                  <a:pt x="903" y="1813"/>
                  <a:pt x="960" y="1451"/>
                  <a:pt x="960" y="1080"/>
                </a:cubicBezTo>
                <a:cubicBezTo>
                  <a:pt x="960" y="709"/>
                  <a:pt x="903" y="347"/>
                  <a:pt x="789" y="0"/>
                </a:cubicBezTo>
                <a:cubicBezTo>
                  <a:pt x="0" y="0"/>
                  <a:pt x="0" y="0"/>
                  <a:pt x="0" y="0"/>
                </a:cubicBezTo>
                <a:lnTo>
                  <a:pt x="0" y="21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87421" y="1409700"/>
            <a:ext cx="4927600" cy="2066544"/>
          </a:xfrm>
        </p:spPr>
        <p:txBody>
          <a:bodyPr lIns="0" tIns="0" rIns="0" bIns="0" anchor="b" anchorCtr="0"/>
          <a:lstStyle>
            <a:lvl1pPr algn="l">
              <a:defRPr sz="2800"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87421" y="3897630"/>
            <a:ext cx="4927600" cy="1344930"/>
          </a:xfrm>
        </p:spPr>
        <p:txBody>
          <a:bodyPr lIns="0" tIns="0" rIns="0" bIns="0"/>
          <a:lstStyle>
            <a:lvl1pPr marL="0" indent="0" algn="l">
              <a:spcBef>
                <a:spcPts val="375"/>
              </a:spcBef>
              <a:buNone/>
              <a:defRPr sz="1500" b="0">
                <a:solidFill>
                  <a:schemeClr val="tx1"/>
                </a:solidFill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" y="-2580"/>
            <a:ext cx="2971979" cy="6860580"/>
          </a:xfrm>
          <a:custGeom>
            <a:avLst/>
            <a:gdLst>
              <a:gd name="connsiteX0" fmla="*/ 0 w 2971979"/>
              <a:gd name="connsiteY0" fmla="*/ 0 h 6881229"/>
              <a:gd name="connsiteX1" fmla="*/ 1930400 w 2971979"/>
              <a:gd name="connsiteY1" fmla="*/ 0 h 6881229"/>
              <a:gd name="connsiteX2" fmla="*/ 2425846 w 2971979"/>
              <a:gd name="connsiteY2" fmla="*/ 4568 h 6881229"/>
              <a:gd name="connsiteX3" fmla="*/ 2971979 w 2971979"/>
              <a:gd name="connsiteY3" fmla="*/ 3433568 h 6881229"/>
              <a:gd name="connsiteX4" fmla="*/ 2425846 w 2971979"/>
              <a:gd name="connsiteY4" fmla="*/ 6862568 h 6881229"/>
              <a:gd name="connsiteX5" fmla="*/ 1930400 w 2971979"/>
              <a:gd name="connsiteY5" fmla="*/ 6862568 h 6881229"/>
              <a:gd name="connsiteX6" fmla="*/ 1930400 w 2971979"/>
              <a:gd name="connsiteY6" fmla="*/ 6881229 h 6881229"/>
              <a:gd name="connsiteX7" fmla="*/ 0 w 2971979"/>
              <a:gd name="connsiteY7" fmla="*/ 6881229 h 6881229"/>
              <a:gd name="connsiteX8" fmla="*/ 0 w 2971979"/>
              <a:gd name="connsiteY8" fmla="*/ 6862568 h 6881229"/>
              <a:gd name="connsiteX9" fmla="*/ 0 w 2971979"/>
              <a:gd name="connsiteY9" fmla="*/ 4568 h 6881229"/>
              <a:gd name="connsiteX10" fmla="*/ 0 w 2971979"/>
              <a:gd name="connsiteY10" fmla="*/ 0 h 6881229"/>
              <a:gd name="connsiteX0" fmla="*/ 0 w 2971979"/>
              <a:gd name="connsiteY0" fmla="*/ 0 h 6881229"/>
              <a:gd name="connsiteX1" fmla="*/ 2425846 w 2971979"/>
              <a:gd name="connsiteY1" fmla="*/ 4568 h 6881229"/>
              <a:gd name="connsiteX2" fmla="*/ 2971979 w 2971979"/>
              <a:gd name="connsiteY2" fmla="*/ 3433568 h 6881229"/>
              <a:gd name="connsiteX3" fmla="*/ 2425846 w 2971979"/>
              <a:gd name="connsiteY3" fmla="*/ 6862568 h 6881229"/>
              <a:gd name="connsiteX4" fmla="*/ 1930400 w 2971979"/>
              <a:gd name="connsiteY4" fmla="*/ 6862568 h 6881229"/>
              <a:gd name="connsiteX5" fmla="*/ 1930400 w 2971979"/>
              <a:gd name="connsiteY5" fmla="*/ 6881229 h 6881229"/>
              <a:gd name="connsiteX6" fmla="*/ 0 w 2971979"/>
              <a:gd name="connsiteY6" fmla="*/ 6881229 h 6881229"/>
              <a:gd name="connsiteX7" fmla="*/ 0 w 2971979"/>
              <a:gd name="connsiteY7" fmla="*/ 6862568 h 6881229"/>
              <a:gd name="connsiteX8" fmla="*/ 0 w 2971979"/>
              <a:gd name="connsiteY8" fmla="*/ 4568 h 6881229"/>
              <a:gd name="connsiteX9" fmla="*/ 0 w 2971979"/>
              <a:gd name="connsiteY9" fmla="*/ 0 h 6881229"/>
              <a:gd name="connsiteX0" fmla="*/ 0 w 2971979"/>
              <a:gd name="connsiteY0" fmla="*/ 0 h 6881229"/>
              <a:gd name="connsiteX1" fmla="*/ 2425846 w 2971979"/>
              <a:gd name="connsiteY1" fmla="*/ 4568 h 6881229"/>
              <a:gd name="connsiteX2" fmla="*/ 2971979 w 2971979"/>
              <a:gd name="connsiteY2" fmla="*/ 3433568 h 6881229"/>
              <a:gd name="connsiteX3" fmla="*/ 2425846 w 2971979"/>
              <a:gd name="connsiteY3" fmla="*/ 6862568 h 6881229"/>
              <a:gd name="connsiteX4" fmla="*/ 1930400 w 2971979"/>
              <a:gd name="connsiteY4" fmla="*/ 6862568 h 6881229"/>
              <a:gd name="connsiteX5" fmla="*/ 0 w 2971979"/>
              <a:gd name="connsiteY5" fmla="*/ 6881229 h 6881229"/>
              <a:gd name="connsiteX6" fmla="*/ 0 w 2971979"/>
              <a:gd name="connsiteY6" fmla="*/ 6862568 h 6881229"/>
              <a:gd name="connsiteX7" fmla="*/ 0 w 2971979"/>
              <a:gd name="connsiteY7" fmla="*/ 4568 h 6881229"/>
              <a:gd name="connsiteX8" fmla="*/ 0 w 2971979"/>
              <a:gd name="connsiteY8" fmla="*/ 0 h 6881229"/>
              <a:gd name="connsiteX0" fmla="*/ 0 w 2971979"/>
              <a:gd name="connsiteY0" fmla="*/ 0 h 6881229"/>
              <a:gd name="connsiteX1" fmla="*/ 2425846 w 2971979"/>
              <a:gd name="connsiteY1" fmla="*/ 4568 h 6881229"/>
              <a:gd name="connsiteX2" fmla="*/ 2971979 w 2971979"/>
              <a:gd name="connsiteY2" fmla="*/ 3433568 h 6881229"/>
              <a:gd name="connsiteX3" fmla="*/ 2425846 w 2971979"/>
              <a:gd name="connsiteY3" fmla="*/ 6862568 h 6881229"/>
              <a:gd name="connsiteX4" fmla="*/ 0 w 2971979"/>
              <a:gd name="connsiteY4" fmla="*/ 6881229 h 6881229"/>
              <a:gd name="connsiteX5" fmla="*/ 0 w 2971979"/>
              <a:gd name="connsiteY5" fmla="*/ 6862568 h 6881229"/>
              <a:gd name="connsiteX6" fmla="*/ 0 w 2971979"/>
              <a:gd name="connsiteY6" fmla="*/ 4568 h 6881229"/>
              <a:gd name="connsiteX7" fmla="*/ 0 w 2971979"/>
              <a:gd name="connsiteY7" fmla="*/ 0 h 6881229"/>
              <a:gd name="connsiteX0" fmla="*/ 0 w 2971979"/>
              <a:gd name="connsiteY0" fmla="*/ 0 h 6862568"/>
              <a:gd name="connsiteX1" fmla="*/ 2425846 w 2971979"/>
              <a:gd name="connsiteY1" fmla="*/ 4568 h 6862568"/>
              <a:gd name="connsiteX2" fmla="*/ 2971979 w 2971979"/>
              <a:gd name="connsiteY2" fmla="*/ 3433568 h 6862568"/>
              <a:gd name="connsiteX3" fmla="*/ 2425846 w 2971979"/>
              <a:gd name="connsiteY3" fmla="*/ 6862568 h 6862568"/>
              <a:gd name="connsiteX4" fmla="*/ 0 w 2971979"/>
              <a:gd name="connsiteY4" fmla="*/ 6862568 h 6862568"/>
              <a:gd name="connsiteX5" fmla="*/ 0 w 2971979"/>
              <a:gd name="connsiteY5" fmla="*/ 4568 h 6862568"/>
              <a:gd name="connsiteX6" fmla="*/ 0 w 2971979"/>
              <a:gd name="connsiteY6" fmla="*/ 0 h 6862568"/>
              <a:gd name="connsiteX0" fmla="*/ 0 w 2971979"/>
              <a:gd name="connsiteY0" fmla="*/ 0 h 6860185"/>
              <a:gd name="connsiteX1" fmla="*/ 2425846 w 2971979"/>
              <a:gd name="connsiteY1" fmla="*/ 2185 h 6860185"/>
              <a:gd name="connsiteX2" fmla="*/ 2971979 w 2971979"/>
              <a:gd name="connsiteY2" fmla="*/ 3431185 h 6860185"/>
              <a:gd name="connsiteX3" fmla="*/ 2425846 w 2971979"/>
              <a:gd name="connsiteY3" fmla="*/ 6860185 h 6860185"/>
              <a:gd name="connsiteX4" fmla="*/ 0 w 2971979"/>
              <a:gd name="connsiteY4" fmla="*/ 6860185 h 6860185"/>
              <a:gd name="connsiteX5" fmla="*/ 0 w 2971979"/>
              <a:gd name="connsiteY5" fmla="*/ 2185 h 6860185"/>
              <a:gd name="connsiteX6" fmla="*/ 0 w 2971979"/>
              <a:gd name="connsiteY6" fmla="*/ 0 h 6860185"/>
              <a:gd name="connsiteX0" fmla="*/ 0 w 2971979"/>
              <a:gd name="connsiteY0" fmla="*/ 2580 h 6858000"/>
              <a:gd name="connsiteX1" fmla="*/ 2425846 w 2971979"/>
              <a:gd name="connsiteY1" fmla="*/ 0 h 6858000"/>
              <a:gd name="connsiteX2" fmla="*/ 2971979 w 2971979"/>
              <a:gd name="connsiteY2" fmla="*/ 3429000 h 6858000"/>
              <a:gd name="connsiteX3" fmla="*/ 2425846 w 2971979"/>
              <a:gd name="connsiteY3" fmla="*/ 6858000 h 6858000"/>
              <a:gd name="connsiteX4" fmla="*/ 0 w 2971979"/>
              <a:gd name="connsiteY4" fmla="*/ 6858000 h 6858000"/>
              <a:gd name="connsiteX5" fmla="*/ 0 w 2971979"/>
              <a:gd name="connsiteY5" fmla="*/ 0 h 6858000"/>
              <a:gd name="connsiteX6" fmla="*/ 0 w 2971979"/>
              <a:gd name="connsiteY6" fmla="*/ 2580 h 6858000"/>
              <a:gd name="connsiteX0" fmla="*/ 0 w 2974360"/>
              <a:gd name="connsiteY0" fmla="*/ 0 h 6860183"/>
              <a:gd name="connsiteX1" fmla="*/ 2428227 w 2974360"/>
              <a:gd name="connsiteY1" fmla="*/ 2183 h 6860183"/>
              <a:gd name="connsiteX2" fmla="*/ 2974360 w 2974360"/>
              <a:gd name="connsiteY2" fmla="*/ 3431183 h 6860183"/>
              <a:gd name="connsiteX3" fmla="*/ 2428227 w 2974360"/>
              <a:gd name="connsiteY3" fmla="*/ 6860183 h 6860183"/>
              <a:gd name="connsiteX4" fmla="*/ 2381 w 2974360"/>
              <a:gd name="connsiteY4" fmla="*/ 6860183 h 6860183"/>
              <a:gd name="connsiteX5" fmla="*/ 2381 w 2974360"/>
              <a:gd name="connsiteY5" fmla="*/ 2183 h 6860183"/>
              <a:gd name="connsiteX6" fmla="*/ 0 w 2974360"/>
              <a:gd name="connsiteY6" fmla="*/ 0 h 6860183"/>
              <a:gd name="connsiteX0" fmla="*/ 0 w 2976741"/>
              <a:gd name="connsiteY0" fmla="*/ 4963 h 6858000"/>
              <a:gd name="connsiteX1" fmla="*/ 2430608 w 2976741"/>
              <a:gd name="connsiteY1" fmla="*/ 0 h 6858000"/>
              <a:gd name="connsiteX2" fmla="*/ 2976741 w 2976741"/>
              <a:gd name="connsiteY2" fmla="*/ 3429000 h 6858000"/>
              <a:gd name="connsiteX3" fmla="*/ 2430608 w 2976741"/>
              <a:gd name="connsiteY3" fmla="*/ 6858000 h 6858000"/>
              <a:gd name="connsiteX4" fmla="*/ 4762 w 2976741"/>
              <a:gd name="connsiteY4" fmla="*/ 6858000 h 6858000"/>
              <a:gd name="connsiteX5" fmla="*/ 4762 w 2976741"/>
              <a:gd name="connsiteY5" fmla="*/ 0 h 6858000"/>
              <a:gd name="connsiteX6" fmla="*/ 0 w 2976741"/>
              <a:gd name="connsiteY6" fmla="*/ 4963 h 6858000"/>
              <a:gd name="connsiteX0" fmla="*/ 0 w 2971979"/>
              <a:gd name="connsiteY0" fmla="*/ 0 h 6858000"/>
              <a:gd name="connsiteX1" fmla="*/ 2425846 w 2971979"/>
              <a:gd name="connsiteY1" fmla="*/ 0 h 6858000"/>
              <a:gd name="connsiteX2" fmla="*/ 2971979 w 2971979"/>
              <a:gd name="connsiteY2" fmla="*/ 3429000 h 6858000"/>
              <a:gd name="connsiteX3" fmla="*/ 2425846 w 2971979"/>
              <a:gd name="connsiteY3" fmla="*/ 6858000 h 6858000"/>
              <a:gd name="connsiteX4" fmla="*/ 0 w 2971979"/>
              <a:gd name="connsiteY4" fmla="*/ 6858000 h 6858000"/>
              <a:gd name="connsiteX5" fmla="*/ 0 w 2971979"/>
              <a:gd name="connsiteY5" fmla="*/ 0 h 6858000"/>
              <a:gd name="connsiteX0" fmla="*/ 0 w 2971979"/>
              <a:gd name="connsiteY0" fmla="*/ 0 h 6858000"/>
              <a:gd name="connsiteX1" fmla="*/ 2425846 w 2971979"/>
              <a:gd name="connsiteY1" fmla="*/ 0 h 6858000"/>
              <a:gd name="connsiteX2" fmla="*/ 2971979 w 2971979"/>
              <a:gd name="connsiteY2" fmla="*/ 3429000 h 6858000"/>
              <a:gd name="connsiteX3" fmla="*/ 2425846 w 2971979"/>
              <a:gd name="connsiteY3" fmla="*/ 6858000 h 6858000"/>
              <a:gd name="connsiteX4" fmla="*/ 0 w 2971979"/>
              <a:gd name="connsiteY4" fmla="*/ 6858000 h 6858000"/>
              <a:gd name="connsiteX5" fmla="*/ 0 w 297197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71979" h="6858000">
                <a:moveTo>
                  <a:pt x="0" y="0"/>
                </a:moveTo>
                <a:lnTo>
                  <a:pt x="2425846" y="0"/>
                </a:lnTo>
                <a:cubicBezTo>
                  <a:pt x="2781468" y="1079500"/>
                  <a:pt x="2971979" y="2232025"/>
                  <a:pt x="2971979" y="3429000"/>
                </a:cubicBezTo>
                <a:cubicBezTo>
                  <a:pt x="2971979" y="4625975"/>
                  <a:pt x="2781468" y="5778500"/>
                  <a:pt x="2425846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rcRect/>
            <a:stretch>
              <a:fillRect l="-16" r="-16"/>
            </a:stretch>
          </a:blipFill>
        </p:spPr>
        <p:txBody>
          <a:bodyPr lIns="548640" tIns="274320" anchor="t" anchorCtr="0"/>
          <a:lstStyle>
            <a:lvl1pPr marL="0" indent="0" algn="l" defTabSz="685800" rtl="0" eaLnBrk="1" latinLnBrk="0" hangingPunct="1">
              <a:lnSpc>
                <a:spcPct val="95000"/>
              </a:lnSpc>
              <a:spcBef>
                <a:spcPts val="1200"/>
              </a:spcBef>
              <a:buClr>
                <a:schemeClr val="tx2"/>
              </a:buClr>
              <a:buSzPct val="85000"/>
              <a:buFont typeface="Wingdings" pitchFamily="2" charset="2"/>
              <a:buNone/>
              <a:defRPr lang="en-US" sz="1200" b="1" kern="12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/>
              <a:t>Insert Picture</a:t>
            </a:r>
          </a:p>
        </p:txBody>
      </p:sp>
    </p:spTree>
    <p:extLst>
      <p:ext uri="{BB962C8B-B14F-4D97-AF65-F5344CB8AC3E}">
        <p14:creationId xmlns:p14="http://schemas.microsoft.com/office/powerpoint/2010/main" val="1696049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366" y="1645920"/>
            <a:ext cx="8544306" cy="41302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1366" y="36576"/>
            <a:ext cx="6977634" cy="95097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261365" y="1081783"/>
            <a:ext cx="6976872" cy="3969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1650" b="0" kern="1200" smtClean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870B77-8A12-454D-A2B2-CA19E104807E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261366" y="5974597"/>
            <a:ext cx="2057400" cy="365125"/>
          </a:xfrm>
        </p:spPr>
        <p:txBody>
          <a:bodyPr/>
          <a:lstStyle/>
          <a:p>
            <a:pPr>
              <a:defRPr/>
            </a:pPr>
            <a:fld id="{DE4E27E4-E48D-4BA7-B7D0-00BAF3892AED}" type="datetime7">
              <a:rPr lang="en-US" smtClean="0"/>
              <a:t>Feb-22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9E3B67-87E8-48DF-AB35-0DC44A60E65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vert="horz" lIns="91440" tIns="45720" rIns="91440" bIns="45720" rtlCol="0" anchor="ctr"/>
          <a:lstStyle>
            <a:lvl1pPr>
              <a:defRPr lang="en-US" smtClean="0"/>
            </a:lvl1pPr>
          </a:lstStyle>
          <a:p>
            <a:fld id="{09E342A2-1246-4352-9D6F-1E60D4205C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501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 bwMode="gray">
          <a:xfrm>
            <a:off x="338328" y="2254703"/>
            <a:ext cx="8467344" cy="1907722"/>
          </a:xfrm>
          <a:prstGeom prst="roundRect">
            <a:avLst>
              <a:gd name="adj" fmla="val 4851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80000">
                <a:schemeClr val="bg1">
                  <a:alpha val="0"/>
                </a:schemeClr>
              </a:gs>
            </a:gsLst>
            <a:lin ang="5400000" scaled="0"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48006" rtlCol="0" anchor="ctr"/>
          <a:lstStyle/>
          <a:p>
            <a:pPr algn="ctr">
              <a:lnSpc>
                <a:spcPct val="90000"/>
              </a:lnSpc>
              <a:spcBef>
                <a:spcPts val="225"/>
              </a:spcBef>
            </a:pPr>
            <a:endParaRPr lang="en-US" sz="1650" b="1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30"/>
          </p:nvPr>
        </p:nvSpPr>
        <p:spPr>
          <a:xfrm>
            <a:off x="338139" y="1552574"/>
            <a:ext cx="8467724" cy="640080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5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280417" y="1081783"/>
            <a:ext cx="6958583" cy="3969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1650" b="0" kern="1200" smtClean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61366" y="2295526"/>
            <a:ext cx="8539734" cy="3480691"/>
          </a:xfrm>
        </p:spPr>
        <p:txBody>
          <a:bodyPr/>
          <a:lstStyle>
            <a:lvl1pPr marL="207169" indent="-207169">
              <a:spcBef>
                <a:spcPts val="900"/>
              </a:spcBef>
              <a:defRPr sz="1500"/>
            </a:lvl1pPr>
            <a:lvl2pPr>
              <a:spcBef>
                <a:spcPts val="450"/>
              </a:spcBef>
              <a:defRPr sz="1350"/>
            </a:lvl2pPr>
            <a:lvl3pPr marL="642938" indent="-135731">
              <a:spcBef>
                <a:spcPts val="225"/>
              </a:spcBef>
              <a:defRPr sz="1200"/>
            </a:lvl3pPr>
            <a:lvl4pPr marL="885825" indent="-146447">
              <a:spcBef>
                <a:spcPts val="75"/>
              </a:spcBef>
              <a:defRPr sz="1050"/>
            </a:lvl4pPr>
            <a:lvl5pPr marL="1092994" indent="-111919">
              <a:spcBef>
                <a:spcPts val="75"/>
              </a:spcBef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65522A-4391-4BF7-9FCA-E23E8F4DA796}"/>
              </a:ext>
            </a:extLst>
          </p:cNvPr>
          <p:cNvSpPr>
            <a:spLocks noGrp="1"/>
          </p:cNvSpPr>
          <p:nvPr>
            <p:ph type="dt" sz="half" idx="31"/>
          </p:nvPr>
        </p:nvSpPr>
        <p:spPr/>
        <p:txBody>
          <a:bodyPr/>
          <a:lstStyle/>
          <a:p>
            <a:pPr>
              <a:defRPr/>
            </a:pPr>
            <a:fld id="{1603A8B4-16FE-4EDB-8995-889E50F5D30E}" type="datetime7">
              <a:rPr lang="en-US" smtClean="0"/>
              <a:t>Feb-22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C46DD9-19D5-40C1-BDD0-B628ECEA780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 vert="horz" lIns="91440" tIns="45720" rIns="91440" bIns="45720" rtlCol="0" anchor="ctr"/>
          <a:lstStyle>
            <a:lvl1pPr>
              <a:defRPr lang="en-US" smtClean="0"/>
            </a:lvl1pPr>
          </a:lstStyle>
          <a:p>
            <a:fld id="{09E342A2-1246-4352-9D6F-1E60D4205C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864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280418" y="1081783"/>
            <a:ext cx="6958582" cy="3969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1650" b="0" kern="1200" smtClean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9" name="Rounded Rectangle 8"/>
          <p:cNvSpPr/>
          <p:nvPr/>
        </p:nvSpPr>
        <p:spPr bwMode="gray">
          <a:xfrm>
            <a:off x="304800" y="2254705"/>
            <a:ext cx="4114800" cy="1608637"/>
          </a:xfrm>
          <a:prstGeom prst="roundRect">
            <a:avLst>
              <a:gd name="adj" fmla="val 4851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80000">
                <a:schemeClr val="bg1">
                  <a:alpha val="0"/>
                </a:schemeClr>
              </a:gs>
            </a:gsLst>
            <a:lin ang="5400000" scaled="0"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48006" rtlCol="0" anchor="ctr"/>
          <a:lstStyle/>
          <a:p>
            <a:pPr algn="ctr">
              <a:lnSpc>
                <a:spcPct val="90000"/>
              </a:lnSpc>
              <a:spcBef>
                <a:spcPts val="225"/>
              </a:spcBef>
            </a:pPr>
            <a:endParaRPr lang="en-US" sz="1650" b="1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0"/>
          </p:nvPr>
        </p:nvSpPr>
        <p:spPr>
          <a:xfrm>
            <a:off x="304800" y="1552574"/>
            <a:ext cx="4114800" cy="640080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5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32"/>
          </p:nvPr>
        </p:nvSpPr>
        <p:spPr>
          <a:xfrm>
            <a:off x="4657724" y="1552574"/>
            <a:ext cx="4114800" cy="640080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5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338519" y="2312672"/>
            <a:ext cx="4034408" cy="3463546"/>
          </a:xfrm>
        </p:spPr>
        <p:txBody>
          <a:bodyPr/>
          <a:lstStyle>
            <a:lvl1pPr marL="164306" indent="-164306">
              <a:spcBef>
                <a:spcPts val="900"/>
              </a:spcBef>
              <a:defRPr sz="1350"/>
            </a:lvl1pPr>
            <a:lvl2pPr marL="378619" indent="-153591">
              <a:spcBef>
                <a:spcPts val="450"/>
              </a:spcBef>
              <a:defRPr sz="1200"/>
            </a:lvl2pPr>
            <a:lvl3pPr marL="550069" indent="-121444">
              <a:spcBef>
                <a:spcPts val="225"/>
              </a:spcBef>
              <a:defRPr sz="1050"/>
            </a:lvl3pPr>
            <a:lvl4pPr marL="735806" indent="-139304">
              <a:spcBef>
                <a:spcPts val="75"/>
              </a:spcBef>
              <a:defRPr sz="900"/>
            </a:lvl4pPr>
            <a:lvl5pPr marL="885825" indent="-97631">
              <a:spcBef>
                <a:spcPts val="75"/>
              </a:spcBef>
              <a:defRPr sz="825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 bwMode="gray">
          <a:xfrm>
            <a:off x="4657724" y="2254705"/>
            <a:ext cx="4114800" cy="1608637"/>
          </a:xfrm>
          <a:prstGeom prst="roundRect">
            <a:avLst>
              <a:gd name="adj" fmla="val 4851"/>
            </a:avLst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80000">
                <a:schemeClr val="bg1">
                  <a:alpha val="0"/>
                </a:schemeClr>
              </a:gs>
            </a:gsLst>
            <a:lin ang="5400000" scaled="0"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48006" rtlCol="0" anchor="ctr"/>
          <a:lstStyle/>
          <a:p>
            <a:pPr algn="ctr">
              <a:lnSpc>
                <a:spcPct val="90000"/>
              </a:lnSpc>
              <a:spcBef>
                <a:spcPts val="225"/>
              </a:spcBef>
            </a:pPr>
            <a:endParaRPr lang="en-US" sz="1650" b="1" dirty="0"/>
          </a:p>
        </p:txBody>
      </p:sp>
      <p:sp>
        <p:nvSpPr>
          <p:cNvPr id="18" name="Content Placeholder 2"/>
          <p:cNvSpPr>
            <a:spLocks noGrp="1"/>
          </p:cNvSpPr>
          <p:nvPr>
            <p:ph idx="33"/>
          </p:nvPr>
        </p:nvSpPr>
        <p:spPr>
          <a:xfrm>
            <a:off x="4695824" y="2312672"/>
            <a:ext cx="4034408" cy="3463546"/>
          </a:xfrm>
        </p:spPr>
        <p:txBody>
          <a:bodyPr/>
          <a:lstStyle>
            <a:lvl1pPr marL="164306" indent="-164306">
              <a:spcBef>
                <a:spcPts val="900"/>
              </a:spcBef>
              <a:defRPr sz="1350"/>
            </a:lvl1pPr>
            <a:lvl2pPr marL="378619" indent="-153591">
              <a:spcBef>
                <a:spcPts val="450"/>
              </a:spcBef>
              <a:defRPr sz="1200"/>
            </a:lvl2pPr>
            <a:lvl3pPr marL="550069" indent="-121444">
              <a:spcBef>
                <a:spcPts val="225"/>
              </a:spcBef>
              <a:defRPr sz="1050"/>
            </a:lvl3pPr>
            <a:lvl4pPr marL="735806" indent="-139304">
              <a:spcBef>
                <a:spcPts val="75"/>
              </a:spcBef>
              <a:defRPr sz="900"/>
            </a:lvl4pPr>
            <a:lvl5pPr marL="885825" indent="-97631">
              <a:spcBef>
                <a:spcPts val="75"/>
              </a:spcBef>
              <a:defRPr sz="825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A15863-31BA-4C23-8320-0E9F2CE2CA3A}"/>
              </a:ext>
            </a:extLst>
          </p:cNvPr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fld id="{25637872-3C5D-4BB3-B01A-3C6CCF8F2E62}" type="datetime7">
              <a:rPr lang="en-US" smtClean="0"/>
              <a:t>Feb-22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428D6C-5F51-4224-ADBD-54F09A861ABE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 vert="horz" lIns="91440" tIns="45720" rIns="91440" bIns="45720" rtlCol="0" anchor="ctr"/>
          <a:lstStyle>
            <a:lvl1pPr>
              <a:defRPr lang="en-US" smtClean="0"/>
            </a:lvl1pPr>
          </a:lstStyle>
          <a:p>
            <a:fld id="{09E342A2-1246-4352-9D6F-1E60D4205C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532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0" y="5996940"/>
            <a:ext cx="9144000" cy="86106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366" y="36576"/>
            <a:ext cx="6977634" cy="95097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261366" y="1647824"/>
            <a:ext cx="8539734" cy="40885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Round Same Side Corner Rectangle 21"/>
          <p:cNvSpPr/>
          <p:nvPr/>
        </p:nvSpPr>
        <p:spPr bwMode="gray">
          <a:xfrm rot="16200000">
            <a:off x="4704588" y="-3372613"/>
            <a:ext cx="54864" cy="8823960"/>
          </a:xfrm>
          <a:prstGeom prst="round2SameRect">
            <a:avLst>
              <a:gd name="adj1" fmla="val 49218"/>
              <a:gd name="adj2" fmla="val 0"/>
            </a:avLst>
          </a:prstGeom>
          <a:gradFill flip="none" rotWithShape="0">
            <a:gsLst>
              <a:gs pos="0">
                <a:schemeClr val="accent1"/>
              </a:gs>
              <a:gs pos="3300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E61E45F-D682-46A3-844C-ECA47D17A2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61366" y="597459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5D39F9D-7887-4239-AC64-EC1BF63DE32F}" type="datetime7">
              <a:rPr lang="en-US" smtClean="0"/>
              <a:t>Feb-22</a:t>
            </a:fld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F27E074-BC50-4830-B2B9-FD688336B0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43700" y="597459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9E342A2-1246-4352-9D6F-1E60D4205C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CC84A33-58E7-495A-AACD-C8D369AE1E3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289" y="415138"/>
            <a:ext cx="1526345" cy="365760"/>
          </a:xfrm>
          <a:prstGeom prst="rect">
            <a:avLst/>
          </a:prstGeom>
          <a:effectLst>
            <a:glow rad="1397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70014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ts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14313" indent="-214313" algn="l" defTabSz="685800" rtl="0" eaLnBrk="1" latinLnBrk="0" hangingPunct="1">
        <a:lnSpc>
          <a:spcPct val="95000"/>
        </a:lnSpc>
        <a:spcBef>
          <a:spcPts val="1200"/>
        </a:spcBef>
        <a:buClr>
          <a:schemeClr val="tx2"/>
        </a:buClr>
        <a:buSzPct val="85000"/>
        <a:buFont typeface="Wingdings" pitchFamily="2" charset="2"/>
        <a:buChar char="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427435" indent="-171450" algn="l" defTabSz="685800" rtl="0" eaLnBrk="1" latinLnBrk="0" hangingPunct="1">
        <a:lnSpc>
          <a:spcPct val="95000"/>
        </a:lnSpc>
        <a:spcBef>
          <a:spcPts val="600"/>
        </a:spcBef>
        <a:buClr>
          <a:schemeClr val="tx2"/>
        </a:buClr>
        <a:buFont typeface="Segoe UI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26206" algn="l" defTabSz="685800" rtl="0" eaLnBrk="1" latinLnBrk="0" hangingPunct="1">
        <a:lnSpc>
          <a:spcPct val="95000"/>
        </a:lnSpc>
        <a:spcBef>
          <a:spcPts val="300"/>
        </a:spcBef>
        <a:buClr>
          <a:schemeClr val="tx2"/>
        </a:buClr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939546" indent="-164592" algn="l" defTabSz="685800" rtl="0" eaLnBrk="1" latinLnBrk="0" hangingPunct="1">
        <a:lnSpc>
          <a:spcPct val="95000"/>
        </a:lnSpc>
        <a:spcBef>
          <a:spcPts val="150"/>
        </a:spcBef>
        <a:buClr>
          <a:schemeClr val="tx2"/>
        </a:buClr>
        <a:buFont typeface="Segoe UI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10996" indent="-130302" algn="l" defTabSz="685800" rtl="0" eaLnBrk="1" latinLnBrk="0" hangingPunct="1">
        <a:lnSpc>
          <a:spcPct val="95000"/>
        </a:lnSpc>
        <a:spcBef>
          <a:spcPts val="75"/>
        </a:spcBef>
        <a:buClr>
          <a:schemeClr val="tx2"/>
        </a:buClr>
        <a:buFont typeface="Arial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  <p15:guide id="3" pos="144">
          <p15:clr>
            <a:srgbClr val="F26B43"/>
          </p15:clr>
        </p15:guide>
        <p15:guide id="4" pos="556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Data\Wkly-Mthly%20Updates\UPDATES\Energy\BioDiesel\bio-diesel-1.xlsm!M311K%20Fats-Oils!%5bbio-diesel-1.xlsm%5dM311K%20Fats-Oils%20Chart%205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5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6.emf"/><Relationship Id="rId4" Type="http://schemas.openxmlformats.org/officeDocument/2006/relationships/oleObject" Target="file:///\\192.168.1.10\Data\GRAIN\Jacobsen_Data.xlsx!Fats-Oils!%5bJacobsen_Data.xlsx%5dFats-Oils%20Chart%205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9.emf"/><Relationship Id="rId4" Type="http://schemas.openxmlformats.org/officeDocument/2006/relationships/oleObject" Target="file:///\\192.168.1.10\Data\GRAIN\BEANSD1.xlsx!SBO%20Usage!%5bBEANSD1.xlsx%5dSBO%20Usage%20Chart%204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cid:image001.png@01D7CB04.959EF7D0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94360" y="2657856"/>
            <a:ext cx="7955280" cy="138074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b="1" dirty="0"/>
              <a:t>The Outlook for Renewable Diesel</a:t>
            </a:r>
            <a:br>
              <a:rPr lang="en-US" sz="3600" b="1" dirty="0"/>
            </a:br>
            <a:br>
              <a:rPr lang="en-US" sz="3600" b="1" dirty="0"/>
            </a:br>
            <a:r>
              <a:rPr lang="en-US" sz="3100" b="1" dirty="0"/>
              <a:t>Presented to the USDA Ag Outlook Forum</a:t>
            </a:r>
            <a:br>
              <a:rPr lang="en-US" sz="3100" b="1" dirty="0"/>
            </a:br>
            <a:br>
              <a:rPr lang="en-US" sz="3100" b="1" dirty="0"/>
            </a:br>
            <a:r>
              <a:rPr lang="en-US" sz="3100" b="1" dirty="0"/>
              <a:t>Bill Lapp, President of </a:t>
            </a:r>
            <a:br>
              <a:rPr lang="en-US" sz="3100" b="1" dirty="0"/>
            </a:br>
            <a:r>
              <a:rPr lang="en-US" sz="3100" b="1" dirty="0"/>
              <a:t>Advanced Economic Solutions</a:t>
            </a:r>
            <a:br>
              <a:rPr lang="en-US" sz="3600" b="1" dirty="0"/>
            </a:br>
            <a:r>
              <a:rPr lang="en-US" b="1" dirty="0"/>
              <a:t> </a:t>
            </a:r>
            <a:r>
              <a:rPr lang="en-US" dirty="0"/>
              <a:t>February</a:t>
            </a:r>
            <a:r>
              <a:rPr lang="en-US" b="1" dirty="0"/>
              <a:t> 2022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0" indent="0" algn="ctr" eaLnBrk="1" hangingPunct="1">
              <a:buFontTx/>
              <a:buNone/>
            </a:pPr>
            <a:endParaRPr lang="en-US" sz="2400" dirty="0"/>
          </a:p>
          <a:p>
            <a:pPr marL="0" indent="0" algn="ctr" eaLnBrk="1" hangingPunct="1">
              <a:buFontTx/>
              <a:buNone/>
            </a:pPr>
            <a:endParaRPr lang="en-US" sz="1400" b="1" dirty="0">
              <a:latin typeface="Browallia New" pitchFamily="34" charset="-34"/>
              <a:cs typeface="Browallia New" pitchFamily="34" charset="-34"/>
            </a:endParaRPr>
          </a:p>
          <a:p>
            <a:pPr marL="0" indent="0" algn="ctr" eaLnBrk="1" hangingPunct="1">
              <a:buFontTx/>
              <a:buNone/>
            </a:pPr>
            <a:endParaRPr lang="en-US" sz="1400" dirty="0">
              <a:latin typeface="Californian FB" pitchFamily="18" charset="0"/>
            </a:endParaRPr>
          </a:p>
          <a:p>
            <a:pPr marL="0" indent="0" algn="ctr" eaLnBrk="1" hangingPunct="1">
              <a:buFontTx/>
              <a:buNone/>
            </a:pPr>
            <a:endParaRPr lang="en-US" sz="1400" dirty="0">
              <a:latin typeface="Californian FB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919982-6CF2-4861-9A38-CA4CEB2E2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13945"/>
            <a:ext cx="3256604" cy="780385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155B58D-74A8-49DB-8FA5-1B3CA7F4E7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4360" y="4572000"/>
            <a:ext cx="1847088" cy="1848646"/>
          </a:xfrm>
        </p:spPr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863732D-FEBD-43E0-BE9B-4454F970CC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9490" y="4597400"/>
            <a:ext cx="1556856" cy="1558170"/>
          </a:xfrm>
        </p:spPr>
      </p:sp>
      <p:pic>
        <p:nvPicPr>
          <p:cNvPr id="279556" name="Picture 4">
            <a:extLst>
              <a:ext uri="{FF2B5EF4-FFF2-40B4-BE49-F238E27FC236}">
                <a16:creationId xmlns:a16="http://schemas.microsoft.com/office/drawing/2014/main" id="{E368F860-9FC5-4F6C-AA26-BE7517EFB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6" y="4468225"/>
            <a:ext cx="3581400" cy="205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9560" name="Picture 8" descr="Diamond Green Diesel&amp;#39;s renewable diesel plant gets green light - F&amp;amp;L Asia">
            <a:extLst>
              <a:ext uri="{FF2B5EF4-FFF2-40B4-BE49-F238E27FC236}">
                <a16:creationId xmlns:a16="http://schemas.microsoft.com/office/drawing/2014/main" id="{0454E740-BB1D-4DEC-93CA-EE4C2B54A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481" y="4468224"/>
            <a:ext cx="2995854" cy="205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9562" name="Picture 10" descr="Smart Balance Vegetable Oil Bottle, 48 fl oz">
            <a:extLst>
              <a:ext uri="{FF2B5EF4-FFF2-40B4-BE49-F238E27FC236}">
                <a16:creationId xmlns:a16="http://schemas.microsoft.com/office/drawing/2014/main" id="{E4467DC3-32BC-4AD7-B4CD-386A8193DD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3" r="27778"/>
          <a:stretch/>
        </p:blipFill>
        <p:spPr bwMode="auto">
          <a:xfrm>
            <a:off x="4433983" y="4409564"/>
            <a:ext cx="914400" cy="208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633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61F1AB-FA9D-43D9-B8A0-8041807DB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366" y="277237"/>
            <a:ext cx="7053834" cy="639699"/>
          </a:xfrm>
        </p:spPr>
        <p:txBody>
          <a:bodyPr/>
          <a:lstStyle/>
          <a:p>
            <a:r>
              <a:rPr lang="en-US" dirty="0"/>
              <a:t>Renewable Diesel (RD) Growth Path:</a:t>
            </a:r>
            <a:br>
              <a:rPr lang="en-US" dirty="0"/>
            </a:br>
            <a:r>
              <a:rPr lang="en-US" dirty="0"/>
              <a:t>- Feedstock Issues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CE6BBC-4793-4BDF-9A48-AD611CE392FE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>
              <a:defRPr/>
            </a:pPr>
            <a:fld id="{46E67B63-35BB-4121-A1AD-22DACC3F128F}" type="datetime7">
              <a:rPr lang="en-US" smtClean="0"/>
              <a:t>Feb-22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F36572-39AE-42B7-8E43-0D15DA8FAFB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E342A2-1246-4352-9D6F-1E60D4205CE9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4935C3-384C-4410-8177-29B51E68D496}"/>
              </a:ext>
            </a:extLst>
          </p:cNvPr>
          <p:cNvSpPr txBox="1"/>
          <p:nvPr/>
        </p:nvSpPr>
        <p:spPr>
          <a:xfrm>
            <a:off x="1524000" y="19050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 B Gallons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884B47-AE1B-4F66-886F-592ECDE72B44}"/>
              </a:ext>
            </a:extLst>
          </p:cNvPr>
          <p:cNvSpPr txBox="1"/>
          <p:nvPr/>
        </p:nvSpPr>
        <p:spPr>
          <a:xfrm>
            <a:off x="6477000" y="187273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4 B Gallons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E105A-07A0-4DFB-ABC2-2BBC349AC881}"/>
              </a:ext>
            </a:extLst>
          </p:cNvPr>
          <p:cNvSpPr/>
          <p:nvPr/>
        </p:nvSpPr>
        <p:spPr>
          <a:xfrm>
            <a:off x="1371600" y="1704785"/>
            <a:ext cx="1524000" cy="8860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3FA585C-3A4A-4515-A3DA-917053354A72}"/>
              </a:ext>
            </a:extLst>
          </p:cNvPr>
          <p:cNvSpPr/>
          <p:nvPr/>
        </p:nvSpPr>
        <p:spPr>
          <a:xfrm>
            <a:off x="6416042" y="1646658"/>
            <a:ext cx="1524000" cy="8860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16731C-FF70-4CF3-92E0-1908D15732D5}"/>
              </a:ext>
            </a:extLst>
          </p:cNvPr>
          <p:cNvSpPr txBox="1"/>
          <p:nvPr/>
        </p:nvSpPr>
        <p:spPr>
          <a:xfrm>
            <a:off x="1676400" y="1388317"/>
            <a:ext cx="914400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2021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3EA03C-2A41-40C7-9A76-5F79C24BADE0}"/>
              </a:ext>
            </a:extLst>
          </p:cNvPr>
          <p:cNvSpPr txBox="1"/>
          <p:nvPr/>
        </p:nvSpPr>
        <p:spPr>
          <a:xfrm>
            <a:off x="6629400" y="1336893"/>
            <a:ext cx="914400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2024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8EA26329-04DE-4E9D-A8D8-EEAB88297396}"/>
              </a:ext>
            </a:extLst>
          </p:cNvPr>
          <p:cNvSpPr/>
          <p:nvPr/>
        </p:nvSpPr>
        <p:spPr>
          <a:xfrm>
            <a:off x="3048000" y="2039536"/>
            <a:ext cx="3154684" cy="2347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58E9B600-6A77-42F0-8577-37145121E7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1680079"/>
              </p:ext>
            </p:extLst>
          </p:nvPr>
        </p:nvGraphicFramePr>
        <p:xfrm>
          <a:off x="1071563" y="3265488"/>
          <a:ext cx="3646487" cy="293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671" name="Macro-Enabled Worksheet" r:id="rId3" imgW="4876902" imgH="3924368" progId="Excel.SheetMacroEnabled.12">
                  <p:link updateAutomatic="1"/>
                </p:oleObj>
              </mc:Choice>
              <mc:Fallback>
                <p:oleObj name="Macro-Enabled Worksheet" r:id="rId3" imgW="4876902" imgH="392436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1563" y="3265488"/>
                        <a:ext cx="3646487" cy="2935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2CEBEB3D-7137-4596-8062-20DE2A5C254C}"/>
              </a:ext>
            </a:extLst>
          </p:cNvPr>
          <p:cNvSpPr txBox="1"/>
          <p:nvPr/>
        </p:nvSpPr>
        <p:spPr>
          <a:xfrm>
            <a:off x="1290066" y="2645658"/>
            <a:ext cx="1600200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8 B </a:t>
            </a:r>
            <a:r>
              <a:rPr lang="en-US" sz="1100" b="1" dirty="0" err="1"/>
              <a:t>Lbs</a:t>
            </a:r>
            <a:r>
              <a:rPr lang="en-US" sz="1100" b="1" dirty="0"/>
              <a:t> Feedstock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64BA03-9710-46E0-8EB2-1CDE446CBC6B}"/>
              </a:ext>
            </a:extLst>
          </p:cNvPr>
          <p:cNvSpPr txBox="1"/>
          <p:nvPr/>
        </p:nvSpPr>
        <p:spPr>
          <a:xfrm>
            <a:off x="6416042" y="2649766"/>
            <a:ext cx="1600200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32 B </a:t>
            </a:r>
            <a:r>
              <a:rPr lang="en-US" sz="1100" b="1" dirty="0" err="1"/>
              <a:t>Lbs</a:t>
            </a:r>
            <a:r>
              <a:rPr lang="en-US" sz="1100" b="1" dirty="0"/>
              <a:t> Feedstock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465AC2-4082-430E-A749-7AB37E35D249}"/>
              </a:ext>
            </a:extLst>
          </p:cNvPr>
          <p:cNvSpPr txBox="1"/>
          <p:nvPr/>
        </p:nvSpPr>
        <p:spPr>
          <a:xfrm>
            <a:off x="3810000" y="264565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+24 B </a:t>
            </a:r>
            <a:r>
              <a:rPr lang="en-US" dirty="0" err="1"/>
              <a:t>Lbs</a:t>
            </a:r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CFED57B-FADD-4B8E-9A00-1B752A5D1FE7}"/>
              </a:ext>
            </a:extLst>
          </p:cNvPr>
          <p:cNvSpPr/>
          <p:nvPr/>
        </p:nvSpPr>
        <p:spPr>
          <a:xfrm>
            <a:off x="3721100" y="2600047"/>
            <a:ext cx="1447800" cy="50323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289737-735A-4543-AEE7-1226B4575DE9}"/>
              </a:ext>
            </a:extLst>
          </p:cNvPr>
          <p:cNvSpPr txBox="1"/>
          <p:nvPr/>
        </p:nvSpPr>
        <p:spPr>
          <a:xfrm>
            <a:off x="4718050" y="3269596"/>
            <a:ext cx="2597150" cy="246221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400" b="1" dirty="0"/>
              <a:t>Estimated Fats &amp; Oils Usage</a:t>
            </a:r>
          </a:p>
          <a:p>
            <a:r>
              <a:rPr lang="en-US" sz="1050" b="1" dirty="0"/>
              <a:t>(Source: AES, USDA)</a:t>
            </a:r>
            <a:endParaRPr lang="en-US" sz="1000" b="1" dirty="0"/>
          </a:p>
          <a:p>
            <a:endParaRPr lang="en-US" sz="1400" b="1" dirty="0"/>
          </a:p>
          <a:p>
            <a:r>
              <a:rPr lang="en-US" sz="1400" b="1" dirty="0"/>
              <a:t>Food		28.5 B </a:t>
            </a:r>
            <a:r>
              <a:rPr lang="en-US" sz="1400" b="1" dirty="0" err="1"/>
              <a:t>lbs</a:t>
            </a:r>
            <a:endParaRPr lang="en-US" sz="1400" b="1" dirty="0"/>
          </a:p>
          <a:p>
            <a:r>
              <a:rPr lang="en-US" sz="1400" b="1" dirty="0"/>
              <a:t>Export	  3.1 B </a:t>
            </a:r>
            <a:r>
              <a:rPr lang="en-US" sz="1400" b="1" dirty="0" err="1"/>
              <a:t>lbs</a:t>
            </a:r>
            <a:endParaRPr lang="en-US" sz="1400" b="1" dirty="0"/>
          </a:p>
          <a:p>
            <a:r>
              <a:rPr lang="en-US" sz="1400" b="1" dirty="0"/>
              <a:t>Biofuel 	23.0 B </a:t>
            </a:r>
            <a:r>
              <a:rPr lang="en-US" sz="1400" b="1" dirty="0" err="1"/>
              <a:t>lbs</a:t>
            </a:r>
            <a:endParaRPr lang="en-US" sz="1400" b="1" dirty="0"/>
          </a:p>
          <a:p>
            <a:r>
              <a:rPr lang="en-US" sz="1400" b="1" dirty="0"/>
              <a:t>Feed	use	  4.5 B </a:t>
            </a:r>
            <a:r>
              <a:rPr lang="en-US" sz="1400" b="1" dirty="0" err="1"/>
              <a:t>lbs</a:t>
            </a:r>
            <a:endParaRPr lang="en-US" sz="1400" b="1" dirty="0"/>
          </a:p>
          <a:p>
            <a:endParaRPr lang="en-US" sz="1400" b="1" dirty="0"/>
          </a:p>
          <a:p>
            <a:endParaRPr lang="en-US" sz="1400" b="1" dirty="0"/>
          </a:p>
          <a:p>
            <a:r>
              <a:rPr lang="en-US" sz="1400" b="1" dirty="0"/>
              <a:t>Required by 2024: +24 B </a:t>
            </a:r>
            <a:r>
              <a:rPr lang="en-US" sz="1400" b="1" dirty="0" err="1"/>
              <a:t>lbs</a:t>
            </a:r>
            <a:endParaRPr lang="en-US" sz="1400" b="1" dirty="0"/>
          </a:p>
          <a:p>
            <a:r>
              <a:rPr lang="en-US" sz="1400" b="1" dirty="0"/>
              <a:t>- </a:t>
            </a:r>
            <a:r>
              <a:rPr lang="en-US" sz="1400" b="1" i="1" dirty="0"/>
              <a:t>How do we get there?</a:t>
            </a:r>
          </a:p>
        </p:txBody>
      </p:sp>
    </p:spTree>
    <p:extLst>
      <p:ext uri="{BB962C8B-B14F-4D97-AF65-F5344CB8AC3E}">
        <p14:creationId xmlns:p14="http://schemas.microsoft.com/office/powerpoint/2010/main" val="2686003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61F1AB-FA9D-43D9-B8A0-8041807DB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366" y="277237"/>
            <a:ext cx="7053834" cy="639699"/>
          </a:xfrm>
        </p:spPr>
        <p:txBody>
          <a:bodyPr/>
          <a:lstStyle/>
          <a:p>
            <a:r>
              <a:rPr lang="en-US" dirty="0"/>
              <a:t>Renewable Diesel (RD) Growth Path:</a:t>
            </a:r>
            <a:br>
              <a:rPr lang="en-US" dirty="0"/>
            </a:br>
            <a:r>
              <a:rPr lang="en-US" sz="2000" i="1" dirty="0"/>
              <a:t>- How To Find 24 B </a:t>
            </a:r>
            <a:r>
              <a:rPr lang="en-US" sz="2000" i="1" dirty="0" err="1"/>
              <a:t>Lbs</a:t>
            </a:r>
            <a:r>
              <a:rPr lang="en-US" sz="2000" i="1" dirty="0"/>
              <a:t> of </a:t>
            </a:r>
            <a:r>
              <a:rPr lang="en-US" sz="2000" i="1" u="sng" dirty="0"/>
              <a:t>Lipids</a:t>
            </a:r>
            <a:r>
              <a:rPr lang="en-US" sz="2000" i="1" dirty="0"/>
              <a:t> in 36 Months</a:t>
            </a:r>
            <a:endParaRPr lang="en-US" i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CE6BBC-4793-4BDF-9A48-AD611CE392FE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>
              <a:defRPr/>
            </a:pPr>
            <a:fld id="{ECDF0942-3623-45B6-AA4E-C8DDFADD5218}" type="datetime7">
              <a:rPr lang="en-US" smtClean="0"/>
              <a:t>Feb-22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F36572-39AE-42B7-8E43-0D15DA8FAFB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E342A2-1246-4352-9D6F-1E60D4205CE9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4935C3-384C-4410-8177-29B51E68D496}"/>
              </a:ext>
            </a:extLst>
          </p:cNvPr>
          <p:cNvSpPr txBox="1"/>
          <p:nvPr/>
        </p:nvSpPr>
        <p:spPr>
          <a:xfrm>
            <a:off x="1524000" y="19050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 B Gallons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884B47-AE1B-4F66-886F-592ECDE72B44}"/>
              </a:ext>
            </a:extLst>
          </p:cNvPr>
          <p:cNvSpPr txBox="1"/>
          <p:nvPr/>
        </p:nvSpPr>
        <p:spPr>
          <a:xfrm>
            <a:off x="6477000" y="187273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4 B Gallons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E105A-07A0-4DFB-ABC2-2BBC349AC881}"/>
              </a:ext>
            </a:extLst>
          </p:cNvPr>
          <p:cNvSpPr/>
          <p:nvPr/>
        </p:nvSpPr>
        <p:spPr>
          <a:xfrm>
            <a:off x="1371600" y="1704785"/>
            <a:ext cx="1524000" cy="8860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3FA585C-3A4A-4515-A3DA-917053354A72}"/>
              </a:ext>
            </a:extLst>
          </p:cNvPr>
          <p:cNvSpPr/>
          <p:nvPr/>
        </p:nvSpPr>
        <p:spPr>
          <a:xfrm>
            <a:off x="6416042" y="1646658"/>
            <a:ext cx="1524000" cy="8860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16731C-FF70-4CF3-92E0-1908D15732D5}"/>
              </a:ext>
            </a:extLst>
          </p:cNvPr>
          <p:cNvSpPr txBox="1"/>
          <p:nvPr/>
        </p:nvSpPr>
        <p:spPr>
          <a:xfrm>
            <a:off x="1676400" y="1388317"/>
            <a:ext cx="914400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2021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3EA03C-2A41-40C7-9A76-5F79C24BADE0}"/>
              </a:ext>
            </a:extLst>
          </p:cNvPr>
          <p:cNvSpPr txBox="1"/>
          <p:nvPr/>
        </p:nvSpPr>
        <p:spPr>
          <a:xfrm>
            <a:off x="6629400" y="1336893"/>
            <a:ext cx="914400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2024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8EA26329-04DE-4E9D-A8D8-EEAB88297396}"/>
              </a:ext>
            </a:extLst>
          </p:cNvPr>
          <p:cNvSpPr/>
          <p:nvPr/>
        </p:nvSpPr>
        <p:spPr>
          <a:xfrm>
            <a:off x="3048000" y="2039536"/>
            <a:ext cx="3154684" cy="2347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EBEB3D-7137-4596-8062-20DE2A5C254C}"/>
              </a:ext>
            </a:extLst>
          </p:cNvPr>
          <p:cNvSpPr txBox="1"/>
          <p:nvPr/>
        </p:nvSpPr>
        <p:spPr>
          <a:xfrm>
            <a:off x="1295400" y="2645658"/>
            <a:ext cx="1600200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8 B </a:t>
            </a:r>
            <a:r>
              <a:rPr lang="en-US" sz="1100" b="1" dirty="0" err="1"/>
              <a:t>Lbs</a:t>
            </a:r>
            <a:r>
              <a:rPr lang="en-US" sz="1100" b="1" dirty="0"/>
              <a:t> Feedstock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64BA03-9710-46E0-8EB2-1CDE446CBC6B}"/>
              </a:ext>
            </a:extLst>
          </p:cNvPr>
          <p:cNvSpPr txBox="1"/>
          <p:nvPr/>
        </p:nvSpPr>
        <p:spPr>
          <a:xfrm>
            <a:off x="6416042" y="2649766"/>
            <a:ext cx="1600200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32 B </a:t>
            </a:r>
            <a:r>
              <a:rPr lang="en-US" sz="1100" b="1" dirty="0" err="1"/>
              <a:t>Lbs</a:t>
            </a:r>
            <a:r>
              <a:rPr lang="en-US" sz="1100" b="1" dirty="0"/>
              <a:t> Feedstock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C630B6-3610-4BA1-B9F6-8074F3FAA54C}"/>
              </a:ext>
            </a:extLst>
          </p:cNvPr>
          <p:cNvSpPr txBox="1"/>
          <p:nvPr/>
        </p:nvSpPr>
        <p:spPr>
          <a:xfrm>
            <a:off x="38100" y="3367117"/>
            <a:ext cx="4381500" cy="261610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/>
              <a:t>Possible Solutions</a:t>
            </a:r>
          </a:p>
          <a:p>
            <a:endParaRPr lang="en-US" sz="1600" b="1" u="sng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Dramatic increase in US soybean crush (400 mm bus?)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Equal to 4.5 B pounds of soyoil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Investment plans already underway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Creates huge soymeal challenge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Either need more soybean acres or a reduction in soybean exports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158ADE-EA50-4F5F-888E-3687E818426A}"/>
              </a:ext>
            </a:extLst>
          </p:cNvPr>
          <p:cNvSpPr txBox="1"/>
          <p:nvPr/>
        </p:nvSpPr>
        <p:spPr>
          <a:xfrm>
            <a:off x="4572000" y="3325633"/>
            <a:ext cx="4381500" cy="263149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200" b="1" u="sng" dirty="0"/>
          </a:p>
          <a:p>
            <a:pPr lvl="1">
              <a:spcAft>
                <a:spcPts val="600"/>
              </a:spcAft>
            </a:pPr>
            <a:endParaRPr lang="en-US" sz="1600" b="1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Dramatic increase in Canadian canola crush (5 MMT?)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Equal to 4.6 B pounds of canola oil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Internally used?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Mostly for food use?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Either need more canola acres or a reduction in canola exports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CE97A9-99AE-4547-BB35-C642BEEC5007}"/>
              </a:ext>
            </a:extLst>
          </p:cNvPr>
          <p:cNvSpPr txBox="1"/>
          <p:nvPr/>
        </p:nvSpPr>
        <p:spPr>
          <a:xfrm>
            <a:off x="3810000" y="264565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+24 B </a:t>
            </a:r>
            <a:r>
              <a:rPr lang="en-US" dirty="0" err="1"/>
              <a:t>Lbs</a:t>
            </a:r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C45E6B1-35C6-4FDF-AEA5-B1A19F3DF628}"/>
              </a:ext>
            </a:extLst>
          </p:cNvPr>
          <p:cNvSpPr/>
          <p:nvPr/>
        </p:nvSpPr>
        <p:spPr>
          <a:xfrm>
            <a:off x="3721100" y="2600047"/>
            <a:ext cx="1447800" cy="50323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419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61F1AB-FA9D-43D9-B8A0-8041807DB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366" y="277237"/>
            <a:ext cx="7053834" cy="639699"/>
          </a:xfrm>
        </p:spPr>
        <p:txBody>
          <a:bodyPr/>
          <a:lstStyle/>
          <a:p>
            <a:r>
              <a:rPr lang="en-US" dirty="0"/>
              <a:t>Renewable Diesel (RD) Growth Path:</a:t>
            </a:r>
            <a:br>
              <a:rPr lang="en-US" dirty="0"/>
            </a:br>
            <a:r>
              <a:rPr lang="en-US" sz="2000" i="1" dirty="0"/>
              <a:t>- How To Find 24 B </a:t>
            </a:r>
            <a:r>
              <a:rPr lang="en-US" sz="2000" i="1" dirty="0" err="1"/>
              <a:t>Lbs</a:t>
            </a:r>
            <a:r>
              <a:rPr lang="en-US" sz="2000" i="1" dirty="0"/>
              <a:t> of Lipids in 36 Months</a:t>
            </a:r>
            <a:endParaRPr lang="en-US" i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CE6BBC-4793-4BDF-9A48-AD611CE392FE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>
              <a:defRPr/>
            </a:pPr>
            <a:fld id="{4E62FB45-BFBD-4C5E-8EB6-47F66068AFE1}" type="datetime7">
              <a:rPr lang="en-US" smtClean="0"/>
              <a:t>Feb-22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F36572-39AE-42B7-8E43-0D15DA8FAFB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E342A2-1246-4352-9D6F-1E60D4205CE9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4935C3-384C-4410-8177-29B51E68D496}"/>
              </a:ext>
            </a:extLst>
          </p:cNvPr>
          <p:cNvSpPr txBox="1"/>
          <p:nvPr/>
        </p:nvSpPr>
        <p:spPr>
          <a:xfrm>
            <a:off x="1524000" y="19050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 B Gallons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884B47-AE1B-4F66-886F-592ECDE72B44}"/>
              </a:ext>
            </a:extLst>
          </p:cNvPr>
          <p:cNvSpPr txBox="1"/>
          <p:nvPr/>
        </p:nvSpPr>
        <p:spPr>
          <a:xfrm>
            <a:off x="6477000" y="187273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4 B Gallons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E105A-07A0-4DFB-ABC2-2BBC349AC881}"/>
              </a:ext>
            </a:extLst>
          </p:cNvPr>
          <p:cNvSpPr/>
          <p:nvPr/>
        </p:nvSpPr>
        <p:spPr>
          <a:xfrm>
            <a:off x="1371600" y="1704785"/>
            <a:ext cx="1524000" cy="8860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3FA585C-3A4A-4515-A3DA-917053354A72}"/>
              </a:ext>
            </a:extLst>
          </p:cNvPr>
          <p:cNvSpPr/>
          <p:nvPr/>
        </p:nvSpPr>
        <p:spPr>
          <a:xfrm>
            <a:off x="6416042" y="1646658"/>
            <a:ext cx="1524000" cy="8860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16731C-FF70-4CF3-92E0-1908D15732D5}"/>
              </a:ext>
            </a:extLst>
          </p:cNvPr>
          <p:cNvSpPr txBox="1"/>
          <p:nvPr/>
        </p:nvSpPr>
        <p:spPr>
          <a:xfrm>
            <a:off x="1676400" y="1388317"/>
            <a:ext cx="914400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2021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3EA03C-2A41-40C7-9A76-5F79C24BADE0}"/>
              </a:ext>
            </a:extLst>
          </p:cNvPr>
          <p:cNvSpPr txBox="1"/>
          <p:nvPr/>
        </p:nvSpPr>
        <p:spPr>
          <a:xfrm>
            <a:off x="6629400" y="1336893"/>
            <a:ext cx="914400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2024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8EA26329-04DE-4E9D-A8D8-EEAB88297396}"/>
              </a:ext>
            </a:extLst>
          </p:cNvPr>
          <p:cNvSpPr/>
          <p:nvPr/>
        </p:nvSpPr>
        <p:spPr>
          <a:xfrm>
            <a:off x="3048000" y="2039536"/>
            <a:ext cx="3154684" cy="2347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EBEB3D-7137-4596-8062-20DE2A5C254C}"/>
              </a:ext>
            </a:extLst>
          </p:cNvPr>
          <p:cNvSpPr txBox="1"/>
          <p:nvPr/>
        </p:nvSpPr>
        <p:spPr>
          <a:xfrm>
            <a:off x="1295400" y="2645658"/>
            <a:ext cx="1600200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8 B </a:t>
            </a:r>
            <a:r>
              <a:rPr lang="en-US" sz="1100" b="1" dirty="0" err="1"/>
              <a:t>Lbs</a:t>
            </a:r>
            <a:r>
              <a:rPr lang="en-US" sz="1100" b="1" dirty="0"/>
              <a:t> Feedstock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64BA03-9710-46E0-8EB2-1CDE446CBC6B}"/>
              </a:ext>
            </a:extLst>
          </p:cNvPr>
          <p:cNvSpPr txBox="1"/>
          <p:nvPr/>
        </p:nvSpPr>
        <p:spPr>
          <a:xfrm>
            <a:off x="6416042" y="2649766"/>
            <a:ext cx="1600200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32 B </a:t>
            </a:r>
            <a:r>
              <a:rPr lang="en-US" sz="1100" b="1" dirty="0" err="1"/>
              <a:t>Lbs</a:t>
            </a:r>
            <a:r>
              <a:rPr lang="en-US" sz="1100" b="1" dirty="0"/>
              <a:t> Feedstock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C630B6-3610-4BA1-B9F6-8074F3FAA54C}"/>
              </a:ext>
            </a:extLst>
          </p:cNvPr>
          <p:cNvSpPr txBox="1"/>
          <p:nvPr/>
        </p:nvSpPr>
        <p:spPr>
          <a:xfrm>
            <a:off x="38100" y="3367117"/>
            <a:ext cx="4381500" cy="2292935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/>
              <a:t>Possible Solutions (cont.)</a:t>
            </a:r>
          </a:p>
          <a:p>
            <a:endParaRPr lang="en-US" sz="1600" b="1" u="sng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Production of non-food oilseeds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Examples: </a:t>
            </a:r>
            <a:r>
              <a:rPr lang="en-US" sz="1600" b="1" dirty="0" err="1"/>
              <a:t>crambe</a:t>
            </a:r>
            <a:r>
              <a:rPr lang="en-US" sz="1600" b="1" dirty="0"/>
              <a:t>, camelina, jojoba and jatropha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Higher oil content than soybeans (similar to canola)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Very few producers currently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158ADE-EA50-4F5F-888E-3687E818426A}"/>
              </a:ext>
            </a:extLst>
          </p:cNvPr>
          <p:cNvSpPr txBox="1"/>
          <p:nvPr/>
        </p:nvSpPr>
        <p:spPr>
          <a:xfrm>
            <a:off x="4572000" y="3367117"/>
            <a:ext cx="4310634" cy="2200602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Reduced feed use of fats and distiller corn oil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Increased used cooking oil supply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Imported feedstock (</a:t>
            </a:r>
            <a:r>
              <a:rPr lang="en-US" sz="1400" b="1" i="1" dirty="0">
                <a:solidFill>
                  <a:srgbClr val="FF0000"/>
                </a:solidFill>
              </a:rPr>
              <a:t>need Census data!</a:t>
            </a:r>
            <a:r>
              <a:rPr lang="en-US" sz="1600" b="1" dirty="0"/>
              <a:t>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Reduced vegoil exports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Reduced biodiesel production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Reduced food use of vegoils? - </a:t>
            </a:r>
            <a:r>
              <a:rPr lang="en-US" sz="1600" b="1" u="sng" dirty="0"/>
              <a:t>Unlikely</a:t>
            </a:r>
            <a:endParaRPr lang="en-US" sz="1600" b="1" i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1189BB6-3BE1-4AFE-9E0D-1D98AB931390}"/>
              </a:ext>
            </a:extLst>
          </p:cNvPr>
          <p:cNvSpPr txBox="1"/>
          <p:nvPr/>
        </p:nvSpPr>
        <p:spPr>
          <a:xfrm>
            <a:off x="3810000" y="264565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+24 B </a:t>
            </a:r>
            <a:r>
              <a:rPr lang="en-US" dirty="0" err="1"/>
              <a:t>Lbs</a:t>
            </a:r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FC34D9E-2E98-4C89-8E9E-CF7CFBC522A5}"/>
              </a:ext>
            </a:extLst>
          </p:cNvPr>
          <p:cNvSpPr/>
          <p:nvPr/>
        </p:nvSpPr>
        <p:spPr>
          <a:xfrm>
            <a:off x="3721100" y="2600047"/>
            <a:ext cx="1447800" cy="50323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6A5FE5C-3302-4BCC-A013-9643F3808CC5}"/>
              </a:ext>
            </a:extLst>
          </p:cNvPr>
          <p:cNvSpPr txBox="1"/>
          <p:nvPr/>
        </p:nvSpPr>
        <p:spPr>
          <a:xfrm>
            <a:off x="2499720" y="6001168"/>
            <a:ext cx="4381500" cy="338554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/>
              <a:t>- Or Simply Fall Short of 4 B Gallons?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693461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FBE439D-5454-4E78-975D-542CF196A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366" y="198428"/>
            <a:ext cx="7053834" cy="639699"/>
          </a:xfrm>
        </p:spPr>
        <p:txBody>
          <a:bodyPr/>
          <a:lstStyle/>
          <a:p>
            <a:r>
              <a:rPr lang="en-US" dirty="0"/>
              <a:t>RD Creating Food Inflation </a:t>
            </a:r>
            <a:br>
              <a:rPr lang="en-US" dirty="0"/>
            </a:br>
            <a:r>
              <a:rPr lang="en-US" sz="2000" i="1" dirty="0"/>
              <a:t>- Consumer vegoil prices rising by over 10%</a:t>
            </a:r>
            <a:endParaRPr lang="en-US" i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1A8841-D8B0-4AA5-99D3-1002623F0FD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>
              <a:defRPr/>
            </a:pPr>
            <a:fld id="{C60786AE-18FB-40C9-BD6A-C69DD639DCA7}" type="datetime7">
              <a:rPr lang="en-US" smtClean="0"/>
              <a:t>Feb-22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BA22B6-9A62-46B1-BCBB-33BAFF0A2CD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E342A2-1246-4352-9D6F-1E60D4205CE9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C9A1F6-59AF-484E-895A-C82E046A13A8}"/>
              </a:ext>
            </a:extLst>
          </p:cNvPr>
          <p:cNvSpPr txBox="1"/>
          <p:nvPr/>
        </p:nvSpPr>
        <p:spPr>
          <a:xfrm>
            <a:off x="134873" y="1310387"/>
            <a:ext cx="4367785" cy="5447645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2021 CPI for Fats and Oils: +10.7% vs. YA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Wholesale prices (PPI): +36.4%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endParaRPr lang="en-US" sz="1600" b="1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Soyoil futures over $.70/lb.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Versus $.25-.35/lb. two years ago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Approaching all-time high ($.72)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Refined soyoil premiums are record wide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Over $.10/</a:t>
            </a:r>
            <a:r>
              <a:rPr lang="en-US" sz="1600" b="1" dirty="0" err="1"/>
              <a:t>lb</a:t>
            </a:r>
            <a:endParaRPr lang="en-US" sz="1600" b="1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Availability is a concern among food industry participants 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endParaRPr lang="en-US" sz="1600" b="1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State and federal policies promoting biofuel production have been the primary driver of higher vegoil prices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endParaRPr lang="en-US" sz="1600" b="1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sz="1600" b="1" i="1" dirty="0"/>
              <a:t>EPA’s decision on renewable volume obligations for 2022 will be key to how much higher prices could go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00CE9C-9BC5-4C80-B71A-A6CB9D9A7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280179"/>
            <a:ext cx="4453509" cy="2672105"/>
          </a:xfrm>
          <a:prstGeom prst="rect">
            <a:avLst/>
          </a:prstGeom>
        </p:spPr>
      </p:pic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4D911FCE-6AB1-4DC8-B163-5C5AA22968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2304380"/>
              </p:ext>
            </p:extLst>
          </p:nvPr>
        </p:nvGraphicFramePr>
        <p:xfrm>
          <a:off x="4567238" y="3995738"/>
          <a:ext cx="4462462" cy="243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702" name="Worksheet" r:id="rId4" imgW="7572394" imgH="4124291" progId="Excel.Sheet.12">
                  <p:link updateAutomatic="1"/>
                </p:oleObj>
              </mc:Choice>
              <mc:Fallback>
                <p:oleObj name="Worksheet" r:id="rId4" imgW="7572394" imgH="412429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67238" y="3995738"/>
                        <a:ext cx="4462462" cy="2430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3979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FBE439D-5454-4E78-975D-542CF196A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366" y="198428"/>
            <a:ext cx="7053834" cy="639699"/>
          </a:xfrm>
        </p:spPr>
        <p:txBody>
          <a:bodyPr/>
          <a:lstStyle/>
          <a:p>
            <a:r>
              <a:rPr lang="en-US" dirty="0"/>
              <a:t>RD Growth Path:</a:t>
            </a:r>
            <a:br>
              <a:rPr lang="en-US" dirty="0"/>
            </a:br>
            <a:r>
              <a:rPr lang="en-US" dirty="0"/>
              <a:t>- Unintended Consequences Abound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1A8841-D8B0-4AA5-99D3-1002623F0FD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>
              <a:defRPr/>
            </a:pPr>
            <a:fld id="{F2334A41-54EC-45C6-ACB7-D2C9AB3CF729}" type="datetime7">
              <a:rPr lang="en-US" smtClean="0"/>
              <a:t>Feb-22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BA22B6-9A62-46B1-BCBB-33BAFF0A2CD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E342A2-1246-4352-9D6F-1E60D4205CE9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285698" name="Picture 2" descr="Unintended Consequences: Or Why Do Bad Things Happen to Good Decisions?:  Wills, Clive: 9781789042887: Amazon.com: Books">
            <a:extLst>
              <a:ext uri="{FF2B5EF4-FFF2-40B4-BE49-F238E27FC236}">
                <a16:creationId xmlns:a16="http://schemas.microsoft.com/office/drawing/2014/main" id="{80E79B43-23D5-4B08-8E9F-FB1275127A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11" b="14444"/>
          <a:stretch/>
        </p:blipFill>
        <p:spPr bwMode="auto">
          <a:xfrm>
            <a:off x="4791727" y="1447800"/>
            <a:ext cx="4224258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8C9A1F6-59AF-484E-895A-C82E046A13A8}"/>
              </a:ext>
            </a:extLst>
          </p:cNvPr>
          <p:cNvSpPr txBox="1"/>
          <p:nvPr/>
        </p:nvSpPr>
        <p:spPr>
          <a:xfrm>
            <a:off x="128015" y="1447800"/>
            <a:ext cx="4614719" cy="333937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Adverse impact upon other biofuels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Biodiesel gets squeezed out by RD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Protein meal swamp the markets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Oil share forced higher, but where does the meal go?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DDG values reduced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Soybeans play a more limited role in supplying RD producers with feedstock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en-US" sz="1600" b="1" dirty="0"/>
              <a:t>LCFS rules (tax credits) favor feedstock other than soyoil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4029994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6B8A5A-9427-4EA4-AEC1-A1AA71969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366" y="198428"/>
            <a:ext cx="7053834" cy="639699"/>
          </a:xfrm>
        </p:spPr>
        <p:txBody>
          <a:bodyPr/>
          <a:lstStyle/>
          <a:p>
            <a:r>
              <a:rPr lang="en-US" sz="2800" dirty="0"/>
              <a:t>Soyoil Usage Adjusting to RD Growth</a:t>
            </a:r>
            <a:br>
              <a:rPr lang="en-US" sz="2800" dirty="0"/>
            </a:br>
            <a:r>
              <a:rPr lang="en-US" i="1" dirty="0"/>
              <a:t>- RD Crowding Out Biodiesel &amp; Exports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17B72-A340-417D-AED9-747F9F5702B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>
              <a:defRPr/>
            </a:pPr>
            <a:fld id="{2EBDF7C5-98CB-488F-AB8B-035BD8EA8495}" type="datetime7">
              <a:rPr lang="en-US" smtClean="0"/>
              <a:t>Feb-22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FFBFBF-2320-4A9C-8322-34E6DDFAAD5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E342A2-1246-4352-9D6F-1E60D4205CE9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311DA7-401F-462E-AC92-BD393F152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71" y="1802305"/>
            <a:ext cx="4485734" cy="3253389"/>
          </a:xfrm>
          <a:prstGeom prst="rect">
            <a:avLst/>
          </a:prstGeom>
        </p:spPr>
      </p:pic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F436E840-576A-49C5-A5DD-F9E9F60CE0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5359613"/>
              </p:ext>
            </p:extLst>
          </p:nvPr>
        </p:nvGraphicFramePr>
        <p:xfrm>
          <a:off x="4557713" y="1802907"/>
          <a:ext cx="4586287" cy="3252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683" name="Worksheet" r:id="rId4" imgW="5105349" imgH="3619432" progId="Excel.Sheet.12">
                  <p:link updateAutomatic="1"/>
                </p:oleObj>
              </mc:Choice>
              <mc:Fallback>
                <p:oleObj name="Worksheet" r:id="rId4" imgW="5105349" imgH="361943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57713" y="1802907"/>
                        <a:ext cx="4586287" cy="3252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7584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94360" y="2657856"/>
            <a:ext cx="7955280" cy="138074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b="1" dirty="0"/>
              <a:t>The Outlook for Renewable Diesel</a:t>
            </a:r>
            <a:br>
              <a:rPr lang="en-US" sz="3600" b="1" dirty="0"/>
            </a:br>
            <a:br>
              <a:rPr lang="en-US" sz="3600" b="1" dirty="0"/>
            </a:br>
            <a:r>
              <a:rPr lang="en-US" sz="3100" b="1" dirty="0"/>
              <a:t>Presented to the USDA Ag Outlook Forum</a:t>
            </a:r>
            <a:br>
              <a:rPr lang="en-US" sz="3100" b="1" dirty="0"/>
            </a:br>
            <a:br>
              <a:rPr lang="en-US" sz="3100" b="1" dirty="0"/>
            </a:br>
            <a:r>
              <a:rPr lang="en-US" sz="3100" b="1" dirty="0"/>
              <a:t>Bill Lapp, President of </a:t>
            </a:r>
            <a:br>
              <a:rPr lang="en-US" sz="3100" b="1" dirty="0"/>
            </a:br>
            <a:r>
              <a:rPr lang="en-US" sz="3100" b="1" dirty="0"/>
              <a:t>Advanced Economic Solutions</a:t>
            </a:r>
            <a:br>
              <a:rPr lang="en-US" sz="3600" b="1" dirty="0"/>
            </a:br>
            <a:r>
              <a:rPr lang="en-US" b="1" dirty="0"/>
              <a:t> </a:t>
            </a:r>
            <a:r>
              <a:rPr lang="en-US" dirty="0"/>
              <a:t>February</a:t>
            </a:r>
            <a:r>
              <a:rPr lang="en-US" b="1" dirty="0"/>
              <a:t> 2022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0" indent="0" algn="ctr" eaLnBrk="1" hangingPunct="1">
              <a:buFontTx/>
              <a:buNone/>
            </a:pPr>
            <a:endParaRPr lang="en-US" sz="2400" dirty="0"/>
          </a:p>
          <a:p>
            <a:pPr marL="0" indent="0" algn="ctr" eaLnBrk="1" hangingPunct="1">
              <a:buFontTx/>
              <a:buNone/>
            </a:pPr>
            <a:endParaRPr lang="en-US" sz="1400" b="1" dirty="0">
              <a:latin typeface="Browallia New" pitchFamily="34" charset="-34"/>
              <a:cs typeface="Browallia New" pitchFamily="34" charset="-34"/>
            </a:endParaRPr>
          </a:p>
          <a:p>
            <a:pPr marL="0" indent="0" algn="ctr" eaLnBrk="1" hangingPunct="1">
              <a:buFontTx/>
              <a:buNone/>
            </a:pPr>
            <a:endParaRPr lang="en-US" sz="1400" dirty="0">
              <a:latin typeface="Californian FB" pitchFamily="18" charset="0"/>
            </a:endParaRPr>
          </a:p>
          <a:p>
            <a:pPr marL="0" indent="0" algn="ctr" eaLnBrk="1" hangingPunct="1">
              <a:buFontTx/>
              <a:buNone/>
            </a:pPr>
            <a:endParaRPr lang="en-US" sz="1400" dirty="0">
              <a:latin typeface="Californian FB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919982-6CF2-4861-9A38-CA4CEB2E2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13945"/>
            <a:ext cx="3256604" cy="780385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155B58D-74A8-49DB-8FA5-1B3CA7F4E7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4360" y="4572000"/>
            <a:ext cx="1847088" cy="1848646"/>
          </a:xfrm>
        </p:spPr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863732D-FEBD-43E0-BE9B-4454F970CC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9490" y="4597400"/>
            <a:ext cx="1556856" cy="1558170"/>
          </a:xfrm>
        </p:spPr>
      </p:sp>
      <p:pic>
        <p:nvPicPr>
          <p:cNvPr id="279556" name="Picture 4">
            <a:extLst>
              <a:ext uri="{FF2B5EF4-FFF2-40B4-BE49-F238E27FC236}">
                <a16:creationId xmlns:a16="http://schemas.microsoft.com/office/drawing/2014/main" id="{E368F860-9FC5-4F6C-AA26-BE7517EFB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6" y="4468225"/>
            <a:ext cx="3581400" cy="205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9560" name="Picture 8" descr="Diamond Green Diesel&amp;#39;s renewable diesel plant gets green light - F&amp;amp;L Asia">
            <a:extLst>
              <a:ext uri="{FF2B5EF4-FFF2-40B4-BE49-F238E27FC236}">
                <a16:creationId xmlns:a16="http://schemas.microsoft.com/office/drawing/2014/main" id="{0454E740-BB1D-4DEC-93CA-EE4C2B54A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481" y="4468224"/>
            <a:ext cx="2995854" cy="205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9562" name="Picture 10" descr="Smart Balance Vegetable Oil Bottle, 48 fl oz">
            <a:extLst>
              <a:ext uri="{FF2B5EF4-FFF2-40B4-BE49-F238E27FC236}">
                <a16:creationId xmlns:a16="http://schemas.microsoft.com/office/drawing/2014/main" id="{E4467DC3-32BC-4AD7-B4CD-386A8193DD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3" r="27778"/>
          <a:stretch/>
        </p:blipFill>
        <p:spPr bwMode="auto">
          <a:xfrm>
            <a:off x="4433983" y="4409564"/>
            <a:ext cx="914400" cy="208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I Like Dreamin&amp;#39; - Wikipedia">
            <a:extLst>
              <a:ext uri="{FF2B5EF4-FFF2-40B4-BE49-F238E27FC236}">
                <a16:creationId xmlns:a16="http://schemas.microsoft.com/office/drawing/2014/main" id="{FCF95F0E-9EEC-490D-9A5D-A841B36479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2" t="13636" r="13637" b="13636"/>
          <a:stretch/>
        </p:blipFill>
        <p:spPr bwMode="auto">
          <a:xfrm>
            <a:off x="3797384" y="4225117"/>
            <a:ext cx="2187598" cy="230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448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9F248-7DCE-45E0-8F60-8B6B1663C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7963" y="36576"/>
            <a:ext cx="4491037" cy="950976"/>
          </a:xfrm>
        </p:spPr>
        <p:txBody>
          <a:bodyPr/>
          <a:lstStyle/>
          <a:p>
            <a:r>
              <a:rPr lang="en-US" dirty="0"/>
              <a:t>Gasoline vs. Diesel Fuel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7C795-7751-49E0-A276-5E89ADC89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FDFB0-31B0-4894-A6D1-CC2BEAD137A4}" type="datetime7">
              <a:rPr lang="en-US" smtClean="0"/>
              <a:t>Feb-22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C82028-8232-4347-8CB9-B2D6CE976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443AA-EAC0-4CDB-8BC4-A29A43657215}" type="slidenum">
              <a:rPr lang="en-US" smtClean="0"/>
              <a:t>2</a:t>
            </a:fld>
            <a:endParaRPr lang="en-US" dirty="0"/>
          </a:p>
        </p:txBody>
      </p:sp>
      <p:pic>
        <p:nvPicPr>
          <p:cNvPr id="1026" name="Picture 2" descr="Gasoline Pump Gas Old Petrol Red Fuel With Nozzle Royalty Free Cliparts,  Vectors, And Stock Illustration. Image 63175250.">
            <a:extLst>
              <a:ext uri="{FF2B5EF4-FFF2-40B4-BE49-F238E27FC236}">
                <a16:creationId xmlns:a16="http://schemas.microsoft.com/office/drawing/2014/main" id="{D9485BBE-7E18-46C3-90DD-8D396AF9093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1600"/>
            <a:ext cx="172974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12 states to see increased diesel fuel taxes | Commercial Carrier Journal">
            <a:extLst>
              <a:ext uri="{FF2B5EF4-FFF2-40B4-BE49-F238E27FC236}">
                <a16:creationId xmlns:a16="http://schemas.microsoft.com/office/drawing/2014/main" id="{EB51D1BC-8470-4F39-B122-2158FA58A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720" y="1387028"/>
            <a:ext cx="2577077" cy="193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ehicle - Vehicle - Automobile - North American - Modern">
            <a:extLst>
              <a:ext uri="{FF2B5EF4-FFF2-40B4-BE49-F238E27FC236}">
                <a16:creationId xmlns:a16="http://schemas.microsoft.com/office/drawing/2014/main" id="{DDE08A86-404D-46F7-85CA-6EC11BE89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47801"/>
            <a:ext cx="2154555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ere's why Tesla Semi truck hasn't entered production yet - Domus">
            <a:extLst>
              <a:ext uri="{FF2B5EF4-FFF2-40B4-BE49-F238E27FC236}">
                <a16:creationId xmlns:a16="http://schemas.microsoft.com/office/drawing/2014/main" id="{8D7A61BE-7DC0-4BC5-B823-A3D3EDC4D0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7" t="14285" b="14286"/>
          <a:stretch/>
        </p:blipFill>
        <p:spPr bwMode="auto">
          <a:xfrm>
            <a:off x="4572000" y="1447801"/>
            <a:ext cx="1765852" cy="93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437D185-6166-4159-84DA-027DB33BEFB5}"/>
              </a:ext>
            </a:extLst>
          </p:cNvPr>
          <p:cNvSpPr txBox="1"/>
          <p:nvPr/>
        </p:nvSpPr>
        <p:spPr>
          <a:xfrm>
            <a:off x="261366" y="3352800"/>
            <a:ext cx="385343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/>
              <a:t>Gasoline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140 B gallon US market, declining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Almost all US gasoline contains 10% ethanol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“Blend wall” – most gasoline sold is no more than 10% ethanol, per EPA statute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  <a:p>
            <a:pPr marL="285750" indent="-285750">
              <a:buFontTx/>
              <a:buChar char="-"/>
            </a:pPr>
            <a:r>
              <a:rPr lang="en-US" sz="1600" i="1" dirty="0"/>
              <a:t>2020 Biofuel Usage: </a:t>
            </a:r>
          </a:p>
          <a:p>
            <a:pPr marL="742950" lvl="1" indent="-285750">
              <a:buFontTx/>
              <a:buChar char="-"/>
            </a:pPr>
            <a:r>
              <a:rPr lang="en-US" sz="1600" i="1" dirty="0"/>
              <a:t>Ethanol 12.9 B gallons</a:t>
            </a:r>
          </a:p>
          <a:p>
            <a:pPr marL="742950" lvl="1" indent="-285750">
              <a:buFontTx/>
              <a:buChar char="-"/>
            </a:pPr>
            <a:r>
              <a:rPr lang="en-US" sz="1600" i="1" dirty="0"/>
              <a:t>Cellulosic ethanol 0.3 B gallons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5B1F141-5133-4252-A50C-D9884CF59C22}"/>
              </a:ext>
            </a:extLst>
          </p:cNvPr>
          <p:cNvSpPr txBox="1"/>
          <p:nvPr/>
        </p:nvSpPr>
        <p:spPr>
          <a:xfrm>
            <a:off x="4876800" y="3352800"/>
            <a:ext cx="34811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/>
              <a:t>Diesel Fuel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60 B gallon US market, growing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Most US diesel fuel contains either biodiesel or renewable diesel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No limit to inclusion of biodiesel or renewable diesel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  <a:p>
            <a:pPr marL="285750" indent="-285750">
              <a:buFontTx/>
              <a:buChar char="-"/>
            </a:pPr>
            <a:r>
              <a:rPr lang="en-US" sz="1600" i="1" dirty="0"/>
              <a:t>2020 Biofuel Usage: </a:t>
            </a:r>
          </a:p>
          <a:p>
            <a:pPr marL="742950" lvl="1" indent="-285750">
              <a:buFontTx/>
              <a:buChar char="-"/>
            </a:pPr>
            <a:r>
              <a:rPr lang="en-US" sz="1600" i="1" dirty="0"/>
              <a:t>Biodiesel 2.0 B gallons</a:t>
            </a:r>
          </a:p>
          <a:p>
            <a:pPr marL="742950" lvl="1" indent="-285750">
              <a:buFontTx/>
              <a:buChar char="-"/>
            </a:pPr>
            <a:r>
              <a:rPr lang="en-US" sz="1600" i="1" dirty="0"/>
              <a:t>Renewable 900 mm gallons</a:t>
            </a:r>
          </a:p>
        </p:txBody>
      </p:sp>
      <p:sp>
        <p:nvSpPr>
          <p:cNvPr id="20" name="Arrow: Up-Down 19">
            <a:extLst>
              <a:ext uri="{FF2B5EF4-FFF2-40B4-BE49-F238E27FC236}">
                <a16:creationId xmlns:a16="http://schemas.microsoft.com/office/drawing/2014/main" id="{BA0AB65D-2858-4D9E-BFEE-7A01B73B3AA6}"/>
              </a:ext>
            </a:extLst>
          </p:cNvPr>
          <p:cNvSpPr/>
          <p:nvPr/>
        </p:nvSpPr>
        <p:spPr>
          <a:xfrm>
            <a:off x="4114800" y="1219200"/>
            <a:ext cx="228600" cy="50292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621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7C6A0C3-B4F0-48B5-81EE-E95C0E07D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02715"/>
            <a:ext cx="6858000" cy="631126"/>
          </a:xfrm>
          <a:noFill/>
        </p:spPr>
        <p:txBody>
          <a:bodyPr/>
          <a:lstStyle/>
          <a:p>
            <a:pPr algn="ctr"/>
            <a:r>
              <a:rPr lang="en-US" sz="3000" i="1" dirty="0"/>
              <a:t>Renewable Diesel is </a:t>
            </a:r>
            <a:r>
              <a:rPr lang="en-US" sz="3000" i="1" u="sng" dirty="0"/>
              <a:t>no</a:t>
            </a:r>
            <a:r>
              <a:rPr lang="en-US" sz="3000" i="1" dirty="0"/>
              <a:t>t Biodiesel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87A22-850C-427E-9D84-6D3E0FF2E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888" y="1787494"/>
            <a:ext cx="8593074" cy="3702479"/>
          </a:xfrm>
        </p:spPr>
        <p:txBody>
          <a:bodyPr>
            <a:normAutofit/>
          </a:bodyPr>
          <a:lstStyle/>
          <a:p>
            <a:r>
              <a:rPr lang="en-US" sz="1800" dirty="0"/>
              <a:t>Renewable diesel is produced through </a:t>
            </a:r>
            <a:r>
              <a:rPr lang="en-US" sz="1800" u="sng" dirty="0"/>
              <a:t>heat and pressure</a:t>
            </a:r>
          </a:p>
          <a:p>
            <a:pPr lvl="1"/>
            <a:r>
              <a:rPr lang="en-US" dirty="0"/>
              <a:t>Biodiesel (methyl ester) is produced through a chemical process</a:t>
            </a:r>
          </a:p>
          <a:p>
            <a:r>
              <a:rPr lang="en-US" sz="1800" dirty="0"/>
              <a:t>Renewable diesel can be </a:t>
            </a:r>
            <a:r>
              <a:rPr lang="en-US" sz="1800" u="sng" dirty="0"/>
              <a:t>directly mixed </a:t>
            </a:r>
            <a:r>
              <a:rPr lang="en-US" sz="1800" dirty="0"/>
              <a:t>with diesel fuel</a:t>
            </a:r>
          </a:p>
          <a:p>
            <a:pPr lvl="1"/>
            <a:r>
              <a:rPr lang="en-US" dirty="0"/>
              <a:t>There is chemically no difference between the renewable diesel and diesel fuel</a:t>
            </a:r>
          </a:p>
          <a:p>
            <a:pPr lvl="1"/>
            <a:r>
              <a:rPr lang="en-US" dirty="0"/>
              <a:t>Biodiesel is a blendstock, requiring the use of a blending station to be mixed at specific percentages with diesel fuel</a:t>
            </a:r>
          </a:p>
          <a:p>
            <a:r>
              <a:rPr lang="en-US" sz="1800" dirty="0"/>
              <a:t>Both renewable diesel and biodiesel qualify as fuels that can be used to meet the federal Renewable Fuel Standard (RFS)</a:t>
            </a:r>
          </a:p>
          <a:p>
            <a:pPr lvl="1"/>
            <a:r>
              <a:rPr lang="en-US" sz="1650" dirty="0"/>
              <a:t>Renewable diesel earns 1.7 ethanol-equivalent RINs per gallon</a:t>
            </a:r>
          </a:p>
          <a:p>
            <a:pPr lvl="1"/>
            <a:r>
              <a:rPr lang="en-US" sz="1650" dirty="0"/>
              <a:t>Biodiesel earns 1.5 ethanol-equivalent RINs per gallon</a:t>
            </a:r>
          </a:p>
          <a:p>
            <a:endParaRPr lang="en-US" sz="1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01DACF-B395-4C57-A065-360DBEFEC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C9FD3-2D89-4717-9106-AA8527E667F6}" type="datetime7">
              <a:rPr lang="en-US" smtClean="0"/>
              <a:t>Feb-22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CBF4A9-B40B-4B1D-9F44-E3DB56059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443AA-EAC0-4CDB-8BC4-A29A4365721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013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61F1AB-FA9D-43D9-B8A0-8041807DB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366" y="277237"/>
            <a:ext cx="7053834" cy="639699"/>
          </a:xfrm>
        </p:spPr>
        <p:txBody>
          <a:bodyPr/>
          <a:lstStyle/>
          <a:p>
            <a:r>
              <a:rPr lang="en-US" dirty="0"/>
              <a:t>Renewable Diesel (RD) Growth Path:</a:t>
            </a:r>
            <a:br>
              <a:rPr lang="en-US" dirty="0"/>
            </a:br>
            <a:r>
              <a:rPr lang="en-US" dirty="0"/>
              <a:t>- From 1 B Gallons to 4 B Gallons in 3 Years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CE6BBC-4793-4BDF-9A48-AD611CE392FE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>
              <a:defRPr/>
            </a:pPr>
            <a:fld id="{75D228B8-AC9E-4E70-A733-A180C4F802AA}" type="datetime7">
              <a:rPr lang="en-US" smtClean="0"/>
              <a:t>Feb-22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F36572-39AE-42B7-8E43-0D15DA8FAFB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E342A2-1246-4352-9D6F-1E60D4205CE9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4935C3-384C-4410-8177-29B51E68D496}"/>
              </a:ext>
            </a:extLst>
          </p:cNvPr>
          <p:cNvSpPr txBox="1"/>
          <p:nvPr/>
        </p:nvSpPr>
        <p:spPr>
          <a:xfrm>
            <a:off x="1524000" y="19050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 B Gallons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884B47-AE1B-4F66-886F-592ECDE72B44}"/>
              </a:ext>
            </a:extLst>
          </p:cNvPr>
          <p:cNvSpPr txBox="1"/>
          <p:nvPr/>
        </p:nvSpPr>
        <p:spPr>
          <a:xfrm>
            <a:off x="6477000" y="187273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4 B Gallons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E105A-07A0-4DFB-ABC2-2BBC349AC881}"/>
              </a:ext>
            </a:extLst>
          </p:cNvPr>
          <p:cNvSpPr/>
          <p:nvPr/>
        </p:nvSpPr>
        <p:spPr>
          <a:xfrm>
            <a:off x="1371600" y="1704785"/>
            <a:ext cx="1524000" cy="8860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3FA585C-3A4A-4515-A3DA-917053354A72}"/>
              </a:ext>
            </a:extLst>
          </p:cNvPr>
          <p:cNvSpPr/>
          <p:nvPr/>
        </p:nvSpPr>
        <p:spPr>
          <a:xfrm>
            <a:off x="6416042" y="1646658"/>
            <a:ext cx="1524000" cy="8860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16731C-FF70-4CF3-92E0-1908D15732D5}"/>
              </a:ext>
            </a:extLst>
          </p:cNvPr>
          <p:cNvSpPr txBox="1"/>
          <p:nvPr/>
        </p:nvSpPr>
        <p:spPr>
          <a:xfrm>
            <a:off x="1676400" y="1388317"/>
            <a:ext cx="914400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2021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3EA03C-2A41-40C7-9A76-5F79C24BADE0}"/>
              </a:ext>
            </a:extLst>
          </p:cNvPr>
          <p:cNvSpPr txBox="1"/>
          <p:nvPr/>
        </p:nvSpPr>
        <p:spPr>
          <a:xfrm>
            <a:off x="6629400" y="1336893"/>
            <a:ext cx="914400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2024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8EA26329-04DE-4E9D-A8D8-EEAB88297396}"/>
              </a:ext>
            </a:extLst>
          </p:cNvPr>
          <p:cNvSpPr/>
          <p:nvPr/>
        </p:nvSpPr>
        <p:spPr>
          <a:xfrm>
            <a:off x="3048000" y="2039536"/>
            <a:ext cx="3154684" cy="2347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pic>
        <p:nvPicPr>
          <p:cNvPr id="280578" name="Picture 2" descr="Second Life Marketplace - :[Write On]: Heartache Tonight Marquee">
            <a:extLst>
              <a:ext uri="{FF2B5EF4-FFF2-40B4-BE49-F238E27FC236}">
                <a16:creationId xmlns:a16="http://schemas.microsoft.com/office/drawing/2014/main" id="{B173A217-E881-4225-A443-80471FED19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3" b="10998"/>
          <a:stretch/>
        </p:blipFill>
        <p:spPr bwMode="auto">
          <a:xfrm>
            <a:off x="1155044" y="3830932"/>
            <a:ext cx="3048000" cy="230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580" name="Picture 4" descr="I Like Dreamin&amp;#39; - Wikipedia">
            <a:extLst>
              <a:ext uri="{FF2B5EF4-FFF2-40B4-BE49-F238E27FC236}">
                <a16:creationId xmlns:a16="http://schemas.microsoft.com/office/drawing/2014/main" id="{23BD1331-1F7E-4CF9-90FE-CEF6EF95AA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2" t="13636" r="13637" b="13636"/>
          <a:stretch/>
        </p:blipFill>
        <p:spPr bwMode="auto">
          <a:xfrm>
            <a:off x="5727044" y="3837599"/>
            <a:ext cx="2187598" cy="230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33D15A9-2542-4D3B-9ED2-EB68AB027B24}"/>
              </a:ext>
            </a:extLst>
          </p:cNvPr>
          <p:cNvSpPr txBox="1"/>
          <p:nvPr/>
        </p:nvSpPr>
        <p:spPr>
          <a:xfrm>
            <a:off x="2717800" y="3140167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Theme for This Adventure: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35EC21-195F-4493-882C-6C80EC963735}"/>
              </a:ext>
            </a:extLst>
          </p:cNvPr>
          <p:cNvSpPr txBox="1"/>
          <p:nvPr/>
        </p:nvSpPr>
        <p:spPr>
          <a:xfrm>
            <a:off x="4625342" y="4623933"/>
            <a:ext cx="78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1874485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D21AE3BF-C28A-45D8-9A14-238BF586D7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107" y="2014125"/>
            <a:ext cx="6793383" cy="313454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7AE8207-D17E-46D0-B829-51C406FA66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Source: Energy Information Agency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CE3723-D7BB-42D5-9804-D7E9FD5FC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78"/>
            <a:ext cx="7391400" cy="639699"/>
          </a:xfrm>
        </p:spPr>
        <p:txBody>
          <a:bodyPr/>
          <a:lstStyle/>
          <a:p>
            <a:r>
              <a:rPr lang="en-US" dirty="0"/>
              <a:t>Surging US RD Production Capacity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F074A9-B1D5-41A1-B444-6C26F11E6F3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>
              <a:defRPr/>
            </a:pPr>
            <a:fld id="{38B9761C-CB5C-4D31-8280-25214E7894FF}" type="datetime7">
              <a:rPr lang="en-US" smtClean="0"/>
              <a:t>Feb-22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E0C9F1-DC32-4F0F-BD8A-66C5072BF64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E342A2-1246-4352-9D6F-1E60D4205CE9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39364C-6EA4-4799-99F1-73534CBF5E55}"/>
              </a:ext>
            </a:extLst>
          </p:cNvPr>
          <p:cNvSpPr txBox="1"/>
          <p:nvPr/>
        </p:nvSpPr>
        <p:spPr>
          <a:xfrm>
            <a:off x="1066800" y="4064704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2021:</a:t>
            </a:r>
          </a:p>
          <a:p>
            <a:pPr algn="ctr"/>
            <a:r>
              <a:rPr lang="en-US" sz="1200" b="1" dirty="0"/>
              <a:t>1 B gallons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C08B94-F5B9-483E-A4EA-C8F90D665530}"/>
              </a:ext>
            </a:extLst>
          </p:cNvPr>
          <p:cNvSpPr txBox="1"/>
          <p:nvPr/>
        </p:nvSpPr>
        <p:spPr>
          <a:xfrm>
            <a:off x="1002702" y="3130554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2024:</a:t>
            </a:r>
          </a:p>
          <a:p>
            <a:pPr algn="ctr"/>
            <a:r>
              <a:rPr lang="en-US" sz="1200" b="1" dirty="0"/>
              <a:t>3-5 B gallons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85A176A-ABAB-4BE5-AAF6-BF3A2C4B786B}"/>
              </a:ext>
            </a:extLst>
          </p:cNvPr>
          <p:cNvCxnSpPr>
            <a:cxnSpLocks/>
          </p:cNvCxnSpPr>
          <p:nvPr/>
        </p:nvCxnSpPr>
        <p:spPr>
          <a:xfrm flipV="1">
            <a:off x="3124200" y="3350566"/>
            <a:ext cx="3048000" cy="108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69B8681-F9EB-49FA-BACA-7066B71DCF76}"/>
              </a:ext>
            </a:extLst>
          </p:cNvPr>
          <p:cNvCxnSpPr>
            <a:cxnSpLocks/>
          </p:cNvCxnSpPr>
          <p:nvPr/>
        </p:nvCxnSpPr>
        <p:spPr>
          <a:xfrm>
            <a:off x="3124200" y="4325820"/>
            <a:ext cx="1790700" cy="48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utoShape 2" descr="existing and expected U.S. renewable diesel production capacity">
            <a:extLst>
              <a:ext uri="{FF2B5EF4-FFF2-40B4-BE49-F238E27FC236}">
                <a16:creationId xmlns:a16="http://schemas.microsoft.com/office/drawing/2014/main" id="{6FE3312B-5021-4B3E-B99A-26AE9B16CA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625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347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643D33-1448-4A97-9C94-5A036701B9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Source: S&amp;P Global, Platts Analytics, EIA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E511FD3-F718-4019-ACA5-15E9C9545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36578"/>
            <a:ext cx="7620000" cy="639699"/>
          </a:xfrm>
        </p:spPr>
        <p:txBody>
          <a:bodyPr/>
          <a:lstStyle/>
          <a:p>
            <a:r>
              <a:rPr lang="en-US" sz="2800" u="sng" dirty="0"/>
              <a:t>Gold Rush</a:t>
            </a:r>
            <a:r>
              <a:rPr lang="en-US" sz="2800" dirty="0"/>
              <a:t>: Current/Proposed RD Plants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20F06C-4D28-4115-9538-5031F140086A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>
              <a:defRPr/>
            </a:pPr>
            <a:fld id="{E8F1F2D0-22C2-4578-9109-0170AB20867A}" type="datetime7">
              <a:rPr lang="en-US" smtClean="0"/>
              <a:t>Feb-22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D9594E-E5A6-40F1-A15B-DCBCF894A51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E342A2-1246-4352-9D6F-1E60D4205CE9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165E8891-575E-4B78-A611-9017107A4607}"/>
              </a:ext>
            </a:extLst>
          </p:cNvPr>
          <p:cNvPicPr>
            <a:picLocks noChangeAspect="1"/>
          </p:cNvPicPr>
          <p:nvPr/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5" t="16088" r="7734" b="13116"/>
          <a:stretch>
            <a:fillRect/>
          </a:stretch>
        </p:blipFill>
        <p:spPr bwMode="auto">
          <a:xfrm>
            <a:off x="255174" y="1524000"/>
            <a:ext cx="8642510" cy="44505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7172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61F1AB-FA9D-43D9-B8A0-8041807DB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366" y="277237"/>
            <a:ext cx="7053834" cy="639699"/>
          </a:xfrm>
        </p:spPr>
        <p:txBody>
          <a:bodyPr/>
          <a:lstStyle/>
          <a:p>
            <a:r>
              <a:rPr lang="en-US" dirty="0"/>
              <a:t>Renewable Diesel (RD) Growth Path:</a:t>
            </a:r>
            <a:br>
              <a:rPr lang="en-US" dirty="0"/>
            </a:br>
            <a:r>
              <a:rPr lang="en-US" dirty="0"/>
              <a:t>- Why Are “We” Doing This?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CE6BBC-4793-4BDF-9A48-AD611CE392FE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>
              <a:defRPr/>
            </a:pPr>
            <a:fld id="{93876670-257D-432E-8506-4563355655F1}" type="datetime7">
              <a:rPr lang="en-US" smtClean="0"/>
              <a:t>Feb-22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F36572-39AE-42B7-8E43-0D15DA8FAFB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E342A2-1246-4352-9D6F-1E60D4205CE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4935C3-384C-4410-8177-29B51E68D496}"/>
              </a:ext>
            </a:extLst>
          </p:cNvPr>
          <p:cNvSpPr txBox="1"/>
          <p:nvPr/>
        </p:nvSpPr>
        <p:spPr>
          <a:xfrm>
            <a:off x="1524000" y="19050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 B Gallons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884B47-AE1B-4F66-886F-592ECDE72B44}"/>
              </a:ext>
            </a:extLst>
          </p:cNvPr>
          <p:cNvSpPr txBox="1"/>
          <p:nvPr/>
        </p:nvSpPr>
        <p:spPr>
          <a:xfrm>
            <a:off x="6477000" y="187273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4 B Gallons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E105A-07A0-4DFB-ABC2-2BBC349AC881}"/>
              </a:ext>
            </a:extLst>
          </p:cNvPr>
          <p:cNvSpPr/>
          <p:nvPr/>
        </p:nvSpPr>
        <p:spPr>
          <a:xfrm>
            <a:off x="1371600" y="1704785"/>
            <a:ext cx="1524000" cy="8860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3FA585C-3A4A-4515-A3DA-917053354A72}"/>
              </a:ext>
            </a:extLst>
          </p:cNvPr>
          <p:cNvSpPr/>
          <p:nvPr/>
        </p:nvSpPr>
        <p:spPr>
          <a:xfrm>
            <a:off x="6416042" y="1646658"/>
            <a:ext cx="1524000" cy="8860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16731C-FF70-4CF3-92E0-1908D15732D5}"/>
              </a:ext>
            </a:extLst>
          </p:cNvPr>
          <p:cNvSpPr txBox="1"/>
          <p:nvPr/>
        </p:nvSpPr>
        <p:spPr>
          <a:xfrm>
            <a:off x="1676400" y="1388317"/>
            <a:ext cx="914400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2021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3EA03C-2A41-40C7-9A76-5F79C24BADE0}"/>
              </a:ext>
            </a:extLst>
          </p:cNvPr>
          <p:cNvSpPr txBox="1"/>
          <p:nvPr/>
        </p:nvSpPr>
        <p:spPr>
          <a:xfrm>
            <a:off x="6629400" y="1336893"/>
            <a:ext cx="914400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2024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8EA26329-04DE-4E9D-A8D8-EEAB88297396}"/>
              </a:ext>
            </a:extLst>
          </p:cNvPr>
          <p:cNvSpPr/>
          <p:nvPr/>
        </p:nvSpPr>
        <p:spPr>
          <a:xfrm>
            <a:off x="3048000" y="2039536"/>
            <a:ext cx="3154684" cy="2347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C3F8BB-9263-44CB-BEB9-760E6078AFF5}"/>
              </a:ext>
            </a:extLst>
          </p:cNvPr>
          <p:cNvSpPr txBox="1"/>
          <p:nvPr/>
        </p:nvSpPr>
        <p:spPr>
          <a:xfrm>
            <a:off x="2164084" y="3097650"/>
            <a:ext cx="4038600" cy="2693045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Drivers of Large-Scale Investment:</a:t>
            </a:r>
          </a:p>
          <a:p>
            <a:endParaRPr lang="en-US" b="1" u="sng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b="1" dirty="0"/>
              <a:t>Californication (LCFS)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b="1" dirty="0"/>
              <a:t>Oil Companies ESG Efforts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b="1" dirty="0"/>
              <a:t>Federal incentives (RFS)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b="1" dirty="0"/>
              <a:t>“Better” Mouse Trap for Biofuels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en-US" b="1" dirty="0"/>
              <a:t>Aided by large tax credits</a:t>
            </a:r>
          </a:p>
          <a:p>
            <a:pPr marL="285750" indent="-285750">
              <a:buFontTx/>
              <a:buChar char="-"/>
            </a:pPr>
            <a:endParaRPr lang="en-US" b="1" dirty="0"/>
          </a:p>
        </p:txBody>
      </p:sp>
      <p:pic>
        <p:nvPicPr>
          <p:cNvPr id="18" name="Picture 2" descr="Tommy Shelby - because we can: Peaky Blinders (White)&amp;quot; Postcard by  sci-fi-nerd | Redbubble">
            <a:extLst>
              <a:ext uri="{FF2B5EF4-FFF2-40B4-BE49-F238E27FC236}">
                <a16:creationId xmlns:a16="http://schemas.microsoft.com/office/drawing/2014/main" id="{A4547CD2-F7D1-4464-93CD-EDA27AB188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1" b="8171"/>
          <a:stretch/>
        </p:blipFill>
        <p:spPr bwMode="auto">
          <a:xfrm>
            <a:off x="6477000" y="4132014"/>
            <a:ext cx="2590160" cy="154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Tommy Shelby - because we can: Peaky Blinders (White)&amp;quot; Postcard by  sci-fi-nerd | Redbubble">
            <a:extLst>
              <a:ext uri="{FF2B5EF4-FFF2-40B4-BE49-F238E27FC236}">
                <a16:creationId xmlns:a16="http://schemas.microsoft.com/office/drawing/2014/main" id="{6C4685F9-2782-4326-8686-82A73160FC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68" b="59434"/>
          <a:stretch/>
        </p:blipFill>
        <p:spPr bwMode="auto">
          <a:xfrm>
            <a:off x="6486948" y="2758749"/>
            <a:ext cx="2595452" cy="109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9FD8519-9448-46EB-BF56-62A7F09BCA14}"/>
              </a:ext>
            </a:extLst>
          </p:cNvPr>
          <p:cNvSpPr txBox="1"/>
          <p:nvPr/>
        </p:nvSpPr>
        <p:spPr>
          <a:xfrm>
            <a:off x="6400800" y="3822013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  <a:highlight>
                  <a:srgbClr val="000000"/>
                </a:highlight>
                <a:latin typeface="Cooper Black" panose="0208090404030B020404" pitchFamily="18" charset="0"/>
                <a:cs typeface="Aldhabi" panose="020B0604020202020204" pitchFamily="2" charset="-78"/>
              </a:rPr>
              <a:t>WE FREAKIN’                     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highlight>
                  <a:srgbClr val="000000"/>
                </a:highligh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2759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CA6EA-B72B-4BD3-925E-C3F17C386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366" y="42790"/>
            <a:ext cx="6977634" cy="950976"/>
          </a:xfrm>
        </p:spPr>
        <p:txBody>
          <a:bodyPr/>
          <a:lstStyle/>
          <a:p>
            <a:r>
              <a:rPr lang="en-US" dirty="0"/>
              <a:t>Renewable Diesel Producer Economics</a:t>
            </a:r>
            <a:br>
              <a:rPr lang="en-US" dirty="0"/>
            </a:br>
            <a:r>
              <a:rPr lang="en-US" sz="1800" i="1" dirty="0"/>
              <a:t>- Using RBD soyoil as feedstock</a:t>
            </a:r>
            <a:endParaRPr lang="en-US" i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69BAC2-0275-48B0-89C2-484D3636B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F4C85-DD05-41EE-A763-E639D192A281}" type="datetime7">
              <a:rPr lang="en-US" smtClean="0"/>
              <a:t>Feb-22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907F94-EC1A-4366-9528-17A6B703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443AA-EAC0-4CDB-8BC4-A29A43657215}" type="slidenum">
              <a:rPr lang="en-US" smtClean="0"/>
              <a:t>8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63957A9-CCA2-4812-96D8-5B965173FF10}"/>
              </a:ext>
            </a:extLst>
          </p:cNvPr>
          <p:cNvSpPr txBox="1">
            <a:spLocks/>
          </p:cNvSpPr>
          <p:nvPr/>
        </p:nvSpPr>
        <p:spPr bwMode="gray">
          <a:xfrm>
            <a:off x="1828800" y="1371599"/>
            <a:ext cx="4114800" cy="48646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4313" indent="-214313" algn="l" defTabSz="685800" rtl="0" eaLnBrk="1" latinLnBrk="0" hangingPunct="1">
              <a:lnSpc>
                <a:spcPct val="95000"/>
              </a:lnSpc>
              <a:spcBef>
                <a:spcPts val="1200"/>
              </a:spcBef>
              <a:buClr>
                <a:schemeClr val="tx2"/>
              </a:buClr>
              <a:buSzPct val="85000"/>
              <a:buFont typeface="Wingdings" pitchFamily="2" charset="2"/>
              <a:buChar char="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7435" indent="-171450" algn="l" defTabSz="6858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tx2"/>
              </a:buClr>
              <a:buFont typeface="Segoe UI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26206" algn="l" defTabSz="685800" rtl="0" eaLnBrk="1" latinLnBrk="0" hangingPunct="1">
              <a:lnSpc>
                <a:spcPct val="95000"/>
              </a:lnSpc>
              <a:spcBef>
                <a:spcPts val="300"/>
              </a:spcBef>
              <a:buClr>
                <a:schemeClr val="tx2"/>
              </a:buClr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39546" indent="-164592" algn="l" defTabSz="685800" rtl="0" eaLnBrk="1" latinLnBrk="0" hangingPunct="1">
              <a:lnSpc>
                <a:spcPct val="95000"/>
              </a:lnSpc>
              <a:spcBef>
                <a:spcPts val="150"/>
              </a:spcBef>
              <a:buClr>
                <a:schemeClr val="tx2"/>
              </a:buClr>
              <a:buFont typeface="Segoe UI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0996" indent="-130302" algn="l" defTabSz="685800" rtl="0" eaLnBrk="1" latinLnBrk="0" hangingPunct="1">
              <a:lnSpc>
                <a:spcPct val="95000"/>
              </a:lnSpc>
              <a:spcBef>
                <a:spcPts val="75"/>
              </a:spcBef>
              <a:buClr>
                <a:schemeClr val="tx2"/>
              </a:buClr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b="1" dirty="0"/>
              <a:t>Example:</a:t>
            </a:r>
          </a:p>
          <a:p>
            <a:pPr lvl="1"/>
            <a:r>
              <a:rPr lang="en-US" b="1" dirty="0"/>
              <a:t>RBD Soyoil @ $0.79	$6.33</a:t>
            </a:r>
          </a:p>
          <a:p>
            <a:pPr lvl="1"/>
            <a:r>
              <a:rPr lang="en-US" b="1" dirty="0"/>
              <a:t>Operating Costs		</a:t>
            </a:r>
            <a:r>
              <a:rPr lang="en-US" b="1" u="sng" dirty="0"/>
              <a:t>$0.50</a:t>
            </a:r>
          </a:p>
          <a:p>
            <a:pPr lvl="2"/>
            <a:r>
              <a:rPr lang="en-US" sz="1500" b="1" dirty="0"/>
              <a:t>TOTAL			$6.83</a:t>
            </a:r>
          </a:p>
          <a:p>
            <a:pPr lvl="2"/>
            <a:endParaRPr lang="en-US" sz="1500" b="1" dirty="0"/>
          </a:p>
          <a:p>
            <a:r>
              <a:rPr lang="en-US" sz="1500" b="1" dirty="0"/>
              <a:t>Tax Credits:</a:t>
            </a:r>
          </a:p>
          <a:p>
            <a:pPr lvl="1"/>
            <a:r>
              <a:rPr lang="en-US" b="1" dirty="0"/>
              <a:t>Blender credit		$1.00</a:t>
            </a:r>
          </a:p>
          <a:p>
            <a:pPr lvl="1"/>
            <a:r>
              <a:rPr lang="en-US" b="1" dirty="0"/>
              <a:t>LCFS credit		$0.79</a:t>
            </a:r>
          </a:p>
          <a:p>
            <a:pPr lvl="1"/>
            <a:r>
              <a:rPr lang="en-US" b="1" dirty="0"/>
              <a:t>RINS generated		</a:t>
            </a:r>
            <a:r>
              <a:rPr lang="en-US" b="1" u="sng" dirty="0"/>
              <a:t>$2.43</a:t>
            </a:r>
          </a:p>
          <a:p>
            <a:pPr lvl="2"/>
            <a:r>
              <a:rPr lang="en-US" sz="1500" b="1" dirty="0"/>
              <a:t>Total			$4.22</a:t>
            </a:r>
          </a:p>
          <a:p>
            <a:pPr lvl="2"/>
            <a:endParaRPr lang="en-US" sz="1500" b="1" dirty="0"/>
          </a:p>
          <a:p>
            <a:r>
              <a:rPr lang="en-US" sz="1500" b="1" dirty="0"/>
              <a:t>Net Production Cost:	$2.61</a:t>
            </a:r>
          </a:p>
          <a:p>
            <a:r>
              <a:rPr lang="en-US" sz="1500" b="1" dirty="0"/>
              <a:t>RD Price			$2.80</a:t>
            </a:r>
          </a:p>
          <a:p>
            <a:r>
              <a:rPr lang="en-US" sz="1500" b="1" dirty="0"/>
              <a:t>Net Margin		          +$0.19</a:t>
            </a:r>
          </a:p>
          <a:p>
            <a:endParaRPr lang="en-US" sz="1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F3C77B-3DEE-4999-851E-E2A1E13C24B7}"/>
              </a:ext>
            </a:extLst>
          </p:cNvPr>
          <p:cNvSpPr txBox="1"/>
          <p:nvPr/>
        </p:nvSpPr>
        <p:spPr>
          <a:xfrm>
            <a:off x="5257800" y="5974597"/>
            <a:ext cx="29718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/>
              <a:t>Source: The Jacobsen, AES estimates</a:t>
            </a:r>
          </a:p>
        </p:txBody>
      </p:sp>
    </p:spTree>
    <p:extLst>
      <p:ext uri="{BB962C8B-B14F-4D97-AF65-F5344CB8AC3E}">
        <p14:creationId xmlns:p14="http://schemas.microsoft.com/office/powerpoint/2010/main" val="3532130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61F1AB-FA9D-43D9-B8A0-8041807DB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366" y="277237"/>
            <a:ext cx="7053834" cy="639699"/>
          </a:xfrm>
        </p:spPr>
        <p:txBody>
          <a:bodyPr/>
          <a:lstStyle/>
          <a:p>
            <a:r>
              <a:rPr lang="en-US" dirty="0"/>
              <a:t>RD Growth Path:</a:t>
            </a:r>
            <a:br>
              <a:rPr lang="en-US" dirty="0"/>
            </a:br>
            <a:r>
              <a:rPr lang="en-US" dirty="0"/>
              <a:t>- </a:t>
            </a:r>
            <a:r>
              <a:rPr lang="en-US" i="1" dirty="0"/>
              <a:t>What are the challenges?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CE6BBC-4793-4BDF-9A48-AD611CE392FE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>
              <a:defRPr/>
            </a:pPr>
            <a:fld id="{F42CB7A5-6122-49B1-A949-E29D263AD8DE}" type="datetime7">
              <a:rPr lang="en-US" smtClean="0"/>
              <a:t>Feb-22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F36572-39AE-42B7-8E43-0D15DA8FAFB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E342A2-1246-4352-9D6F-1E60D4205CE9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4935C3-384C-4410-8177-29B51E68D496}"/>
              </a:ext>
            </a:extLst>
          </p:cNvPr>
          <p:cNvSpPr txBox="1"/>
          <p:nvPr/>
        </p:nvSpPr>
        <p:spPr>
          <a:xfrm>
            <a:off x="1524000" y="19050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 B Gallons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884B47-AE1B-4F66-886F-592ECDE72B44}"/>
              </a:ext>
            </a:extLst>
          </p:cNvPr>
          <p:cNvSpPr txBox="1"/>
          <p:nvPr/>
        </p:nvSpPr>
        <p:spPr>
          <a:xfrm>
            <a:off x="6477000" y="187273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4 B Gallons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E105A-07A0-4DFB-ABC2-2BBC349AC881}"/>
              </a:ext>
            </a:extLst>
          </p:cNvPr>
          <p:cNvSpPr/>
          <p:nvPr/>
        </p:nvSpPr>
        <p:spPr>
          <a:xfrm>
            <a:off x="1371600" y="1704785"/>
            <a:ext cx="1524000" cy="8860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3FA585C-3A4A-4515-A3DA-917053354A72}"/>
              </a:ext>
            </a:extLst>
          </p:cNvPr>
          <p:cNvSpPr/>
          <p:nvPr/>
        </p:nvSpPr>
        <p:spPr>
          <a:xfrm>
            <a:off x="6416042" y="1646658"/>
            <a:ext cx="1524000" cy="8860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16731C-FF70-4CF3-92E0-1908D15732D5}"/>
              </a:ext>
            </a:extLst>
          </p:cNvPr>
          <p:cNvSpPr txBox="1"/>
          <p:nvPr/>
        </p:nvSpPr>
        <p:spPr>
          <a:xfrm>
            <a:off x="1676400" y="1388317"/>
            <a:ext cx="914400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2021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3EA03C-2A41-40C7-9A76-5F79C24BADE0}"/>
              </a:ext>
            </a:extLst>
          </p:cNvPr>
          <p:cNvSpPr txBox="1"/>
          <p:nvPr/>
        </p:nvSpPr>
        <p:spPr>
          <a:xfrm>
            <a:off x="6629400" y="1336893"/>
            <a:ext cx="914400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2024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8EA26329-04DE-4E9D-A8D8-EEAB88297396}"/>
              </a:ext>
            </a:extLst>
          </p:cNvPr>
          <p:cNvSpPr/>
          <p:nvPr/>
        </p:nvSpPr>
        <p:spPr>
          <a:xfrm>
            <a:off x="3048000" y="2039536"/>
            <a:ext cx="3154684" cy="2347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C29F02-5125-4C10-8081-4DFB39006058}"/>
              </a:ext>
            </a:extLst>
          </p:cNvPr>
          <p:cNvSpPr txBox="1"/>
          <p:nvPr/>
        </p:nvSpPr>
        <p:spPr>
          <a:xfrm>
            <a:off x="1143000" y="2760896"/>
            <a:ext cx="4432300" cy="3524042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u="sng" dirty="0"/>
              <a:t>Laundry List of Challenges</a:t>
            </a:r>
          </a:p>
          <a:p>
            <a:endParaRPr lang="en-US" b="1" u="sng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b="1" dirty="0"/>
              <a:t>Who will buy this much RD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b="1" dirty="0"/>
              <a:t>Is there enough feedstock to produce 4 B gallons?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b="1" dirty="0"/>
              <a:t>Enough soybeans to crush?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b="1" dirty="0"/>
              <a:t>What role for canola?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b="1" dirty="0"/>
              <a:t>What role for “non-food” oilseeds?</a:t>
            </a:r>
          </a:p>
          <a:p>
            <a:pPr marL="285750" indent="-285750">
              <a:buFontTx/>
              <a:buChar char="-"/>
            </a:pPr>
            <a:r>
              <a:rPr lang="en-US" b="1" dirty="0"/>
              <a:t>Where does the soymeal go?</a:t>
            </a:r>
          </a:p>
          <a:p>
            <a:pPr marL="285750" indent="-285750">
              <a:buFontTx/>
              <a:buChar char="-"/>
            </a:pPr>
            <a:r>
              <a:rPr lang="en-US" b="1" dirty="0"/>
              <a:t>How much inflation of food prices will be acceptable?</a:t>
            </a:r>
          </a:p>
        </p:txBody>
      </p:sp>
      <p:pic>
        <p:nvPicPr>
          <p:cNvPr id="281602" name="Picture 2" descr="one does not simply make water flow uphill - One Does Not Simply | Meme  Generator">
            <a:extLst>
              <a:ext uri="{FF2B5EF4-FFF2-40B4-BE49-F238E27FC236}">
                <a16:creationId xmlns:a16="http://schemas.microsoft.com/office/drawing/2014/main" id="{DBC23C4C-706B-4F78-8237-496E1784B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042" y="3371165"/>
            <a:ext cx="2359634" cy="235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26693"/>
      </p:ext>
    </p:extLst>
  </p:cSld>
  <p:clrMapOvr>
    <a:masterClrMapping/>
  </p:clrMapOvr>
</p:sld>
</file>

<file path=ppt/theme/theme1.xml><?xml version="1.0" encoding="utf-8"?>
<a:theme xmlns:a="http://schemas.openxmlformats.org/drawingml/2006/main" name="AES_2">
  <a:themeElements>
    <a:clrScheme name="Openia3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19944"/>
      </a:accent1>
      <a:accent2>
        <a:srgbClr val="01CB59"/>
      </a:accent2>
      <a:accent3>
        <a:srgbClr val="01FE6F"/>
      </a:accent3>
      <a:accent4>
        <a:srgbClr val="1BFE7D"/>
      </a:accent4>
      <a:accent5>
        <a:srgbClr val="4DFE9A"/>
      </a:accent5>
      <a:accent6>
        <a:srgbClr val="80FEB7"/>
      </a:accent6>
      <a:hlink>
        <a:srgbClr val="5F5F5F"/>
      </a:hlink>
      <a:folHlink>
        <a:srgbClr val="919191"/>
      </a:folHlink>
    </a:clrScheme>
    <a:fontScheme name="Custom 2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ES_2" id="{E801A24C-016B-4EAC-887C-C11C9E13C9A6}" vid="{6560B532-3F8C-4339-B319-15344E506F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AES_2</Template>
  <TotalTime>275364</TotalTime>
  <Words>1159</Words>
  <Application>Microsoft Office PowerPoint</Application>
  <PresentationFormat>On-screen Show (4:3)</PresentationFormat>
  <Paragraphs>210</Paragraphs>
  <Slides>16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Links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Arial</vt:lpstr>
      <vt:lpstr>Arial Narrow</vt:lpstr>
      <vt:lpstr>Browallia New</vt:lpstr>
      <vt:lpstr>Calibri</vt:lpstr>
      <vt:lpstr>Californian FB</vt:lpstr>
      <vt:lpstr>Cooper Black</vt:lpstr>
      <vt:lpstr>Segoe UI</vt:lpstr>
      <vt:lpstr>Wingdings</vt:lpstr>
      <vt:lpstr>AES_2</vt:lpstr>
      <vt:lpstr>\\192.168.1.10\Data\Wkly-Mthly Updates\UPDATES\Energy\BioDiesel\bio-diesel-1.xlsm!M311K Fats-Oils![bio-diesel-1.xlsm]M311K Fats-Oils Chart 5</vt:lpstr>
      <vt:lpstr>file:///\\192.168.1.10\Data\GRAIN\BEANSD1.xlsx!SBO%20Usage!%5bBEANSD1.xlsx%5dSBO%20Usage%20Chart%204</vt:lpstr>
      <vt:lpstr>\\192.168.1.10\Data\GRAIN\Jacobsen_Data.xlsx!Fats-Oils![Jacobsen_Data.xlsx]Fats-Oils Chart 5</vt:lpstr>
      <vt:lpstr>The Outlook for Renewable Diesel  Presented to the USDA Ag Outlook Forum  Bill Lapp, President of  Advanced Economic Solutions  February 2022</vt:lpstr>
      <vt:lpstr>Gasoline vs. Diesel Fuel</vt:lpstr>
      <vt:lpstr>Renewable Diesel is not Biodiesel</vt:lpstr>
      <vt:lpstr>Renewable Diesel (RD) Growth Path: - From 1 B Gallons to 4 B Gallons in 3 Years</vt:lpstr>
      <vt:lpstr>Surging US RD Production Capacity</vt:lpstr>
      <vt:lpstr>Gold Rush: Current/Proposed RD Plants</vt:lpstr>
      <vt:lpstr>Renewable Diesel (RD) Growth Path: - Why Are “We” Doing This?</vt:lpstr>
      <vt:lpstr>Renewable Diesel Producer Economics - Using RBD soyoil as feedstock</vt:lpstr>
      <vt:lpstr>RD Growth Path: - What are the challenges?</vt:lpstr>
      <vt:lpstr>Renewable Diesel (RD) Growth Path: - Feedstock Issues</vt:lpstr>
      <vt:lpstr>Renewable Diesel (RD) Growth Path: - How To Find 24 B Lbs of Lipids in 36 Months</vt:lpstr>
      <vt:lpstr>Renewable Diesel (RD) Growth Path: - How To Find 24 B Lbs of Lipids in 36 Months</vt:lpstr>
      <vt:lpstr>RD Creating Food Inflation  - Consumer vegoil prices rising by over 10%</vt:lpstr>
      <vt:lpstr>RD Growth Path: - Unintended Consequences Abound</vt:lpstr>
      <vt:lpstr>Soyoil Usage Adjusting to RD Growth - RD Crowding Out Biodiesel &amp; Exports</vt:lpstr>
      <vt:lpstr>The Outlook for Renewable Diesel  Presented to the USDA Ag Outlook Forum  Bill Lapp, President of  Advanced Economic Solutions  February 2022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Knox Jones</dc:creator>
  <cp:lastModifiedBy>Bill Lapp</cp:lastModifiedBy>
  <cp:revision>2087</cp:revision>
  <dcterms:created xsi:type="dcterms:W3CDTF">2010-05-04T21:24:22Z</dcterms:created>
  <dcterms:modified xsi:type="dcterms:W3CDTF">2022-02-23T18:56:25Z</dcterms:modified>
</cp:coreProperties>
</file>