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590" r:id="rId3"/>
    <p:sldId id="272" r:id="rId4"/>
    <p:sldId id="274" r:id="rId5"/>
    <p:sldId id="589" r:id="rId6"/>
    <p:sldId id="588" r:id="rId7"/>
    <p:sldId id="276" r:id="rId8"/>
    <p:sldId id="277" r:id="rId9"/>
    <p:sldId id="279" r:id="rId10"/>
    <p:sldId id="280" r:id="rId11"/>
    <p:sldId id="263" r:id="rId12"/>
    <p:sldId id="281" r:id="rId13"/>
    <p:sldId id="586" r:id="rId14"/>
    <p:sldId id="585" r:id="rId15"/>
    <p:sldId id="587" r:id="rId16"/>
    <p:sldId id="591" r:id="rId17"/>
    <p:sldId id="2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C0B"/>
    <a:srgbClr val="FE2635"/>
    <a:srgbClr val="0426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59" autoAdjust="0"/>
    <p:restoredTop sz="75696" autoAdjust="0"/>
  </p:normalViewPr>
  <p:slideViewPr>
    <p:cSldViewPr snapToGrid="0" showGuides="1">
      <p:cViewPr varScale="1">
        <p:scale>
          <a:sx n="50" d="100"/>
          <a:sy n="50" d="100"/>
        </p:scale>
        <p:origin x="1208" y="2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880" y="-3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DBC1B7-DAFF-4831-90F6-901B57183BFF}"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n-US"/>
        </a:p>
      </dgm:t>
    </dgm:pt>
    <dgm:pt modelId="{8D236E4D-CDBF-43B2-8551-63F3A365A356}">
      <dgm:prSet/>
      <dgm:spPr/>
      <dgm:t>
        <a:bodyPr/>
        <a:lstStyle/>
        <a:p>
          <a:r>
            <a:rPr lang="en-US" dirty="0"/>
            <a:t>AMS’s Role in Local &amp; Regional Food Systems</a:t>
          </a:r>
        </a:p>
      </dgm:t>
    </dgm:pt>
    <dgm:pt modelId="{BA693829-D37A-4617-A310-ADC8D157D942}" type="parTrans" cxnId="{2160DD55-9F09-4706-AFAF-70001839E66A}">
      <dgm:prSet/>
      <dgm:spPr/>
      <dgm:t>
        <a:bodyPr/>
        <a:lstStyle/>
        <a:p>
          <a:endParaRPr lang="en-US"/>
        </a:p>
      </dgm:t>
    </dgm:pt>
    <dgm:pt modelId="{EFAAA915-0BFE-469B-B313-1F83A7917764}" type="sibTrans" cxnId="{2160DD55-9F09-4706-AFAF-70001839E66A}">
      <dgm:prSet/>
      <dgm:spPr/>
      <dgm:t>
        <a:bodyPr/>
        <a:lstStyle/>
        <a:p>
          <a:endParaRPr lang="en-US"/>
        </a:p>
      </dgm:t>
    </dgm:pt>
    <dgm:pt modelId="{88478DA5-5CE0-47B2-8A2E-940A2DD46D39}">
      <dgm:prSet/>
      <dgm:spPr/>
      <dgm:t>
        <a:bodyPr/>
        <a:lstStyle/>
        <a:p>
          <a:r>
            <a:rPr lang="en-US" b="0" i="0" baseline="0" dirty="0"/>
            <a:t>Research and Data Provider</a:t>
          </a:r>
          <a:endParaRPr lang="en-US" dirty="0"/>
        </a:p>
      </dgm:t>
    </dgm:pt>
    <dgm:pt modelId="{9E23275D-0589-4D06-8749-83E5CF09239D}" type="parTrans" cxnId="{F3B81E45-BCC7-49BA-A1E6-2F965700AD11}">
      <dgm:prSet/>
      <dgm:spPr/>
      <dgm:t>
        <a:bodyPr/>
        <a:lstStyle/>
        <a:p>
          <a:endParaRPr lang="en-US"/>
        </a:p>
      </dgm:t>
    </dgm:pt>
    <dgm:pt modelId="{B0D22C41-DE1F-492F-A6C3-5B1F209449FA}" type="sibTrans" cxnId="{F3B81E45-BCC7-49BA-A1E6-2F965700AD11}">
      <dgm:prSet/>
      <dgm:spPr/>
      <dgm:t>
        <a:bodyPr/>
        <a:lstStyle/>
        <a:p>
          <a:endParaRPr lang="en-US"/>
        </a:p>
      </dgm:t>
    </dgm:pt>
    <dgm:pt modelId="{FAF8F97A-7138-4AB8-A162-88A3227E0EA7}">
      <dgm:prSet/>
      <dgm:spPr/>
      <dgm:t>
        <a:bodyPr/>
        <a:lstStyle/>
        <a:p>
          <a:r>
            <a:rPr lang="en-US" b="0" i="0" baseline="0" dirty="0"/>
            <a:t>Technical Assistance Provider</a:t>
          </a:r>
          <a:endParaRPr lang="en-US" dirty="0"/>
        </a:p>
      </dgm:t>
    </dgm:pt>
    <dgm:pt modelId="{6562A775-DDE3-4FFE-AED8-0D768BE18BF7}" type="parTrans" cxnId="{A069A6AD-27DF-43EA-AC02-485F5A3F4CF8}">
      <dgm:prSet/>
      <dgm:spPr/>
      <dgm:t>
        <a:bodyPr/>
        <a:lstStyle/>
        <a:p>
          <a:endParaRPr lang="en-US"/>
        </a:p>
      </dgm:t>
    </dgm:pt>
    <dgm:pt modelId="{1A497A58-6057-4D14-8314-EBB105F56F34}" type="sibTrans" cxnId="{A069A6AD-27DF-43EA-AC02-485F5A3F4CF8}">
      <dgm:prSet/>
      <dgm:spPr/>
      <dgm:t>
        <a:bodyPr/>
        <a:lstStyle/>
        <a:p>
          <a:endParaRPr lang="en-US"/>
        </a:p>
      </dgm:t>
    </dgm:pt>
    <dgm:pt modelId="{DB566DDB-7A00-4E6A-AD38-6F9410418EDE}">
      <dgm:prSet/>
      <dgm:spPr/>
      <dgm:t>
        <a:bodyPr/>
        <a:lstStyle/>
        <a:p>
          <a:r>
            <a:rPr lang="en-US" b="0" i="0" baseline="0" dirty="0"/>
            <a:t>Funder</a:t>
          </a:r>
          <a:endParaRPr lang="en-US" dirty="0"/>
        </a:p>
      </dgm:t>
    </dgm:pt>
    <dgm:pt modelId="{A2DFEC03-9029-4177-85A9-A3298620F0F2}" type="parTrans" cxnId="{33DA6E2F-B360-47D2-AFB0-277AA86FFE0B}">
      <dgm:prSet/>
      <dgm:spPr/>
      <dgm:t>
        <a:bodyPr/>
        <a:lstStyle/>
        <a:p>
          <a:endParaRPr lang="en-US"/>
        </a:p>
      </dgm:t>
    </dgm:pt>
    <dgm:pt modelId="{447DD0B8-8475-4D4C-8E1A-3FFE351626B6}" type="sibTrans" cxnId="{33DA6E2F-B360-47D2-AFB0-277AA86FFE0B}">
      <dgm:prSet/>
      <dgm:spPr/>
      <dgm:t>
        <a:bodyPr/>
        <a:lstStyle/>
        <a:p>
          <a:endParaRPr lang="en-US"/>
        </a:p>
      </dgm:t>
    </dgm:pt>
    <dgm:pt modelId="{B155464D-B6F6-435E-B69C-72FED31F152C}">
      <dgm:prSet/>
      <dgm:spPr/>
      <dgm:t>
        <a:bodyPr/>
        <a:lstStyle/>
        <a:p>
          <a:r>
            <a:rPr lang="en-US" b="0" i="0" baseline="0" dirty="0"/>
            <a:t>Food Buyer</a:t>
          </a:r>
          <a:endParaRPr lang="en-US" dirty="0"/>
        </a:p>
      </dgm:t>
    </dgm:pt>
    <dgm:pt modelId="{E1B8EAE1-230C-4A9E-9754-37C0DDD7AD24}" type="parTrans" cxnId="{4D7DAA85-B454-4257-994E-27DD4DD825DF}">
      <dgm:prSet/>
      <dgm:spPr/>
      <dgm:t>
        <a:bodyPr/>
        <a:lstStyle/>
        <a:p>
          <a:endParaRPr lang="en-US"/>
        </a:p>
      </dgm:t>
    </dgm:pt>
    <dgm:pt modelId="{F5D80C7E-335E-429A-A4B0-3C6883917C20}" type="sibTrans" cxnId="{4D7DAA85-B454-4257-994E-27DD4DD825DF}">
      <dgm:prSet/>
      <dgm:spPr/>
      <dgm:t>
        <a:bodyPr/>
        <a:lstStyle/>
        <a:p>
          <a:endParaRPr lang="en-US"/>
        </a:p>
      </dgm:t>
    </dgm:pt>
    <dgm:pt modelId="{C8D2CD2B-1482-43E5-9B18-51944498F15F}">
      <dgm:prSet/>
      <dgm:spPr/>
      <dgm:t>
        <a:bodyPr/>
        <a:lstStyle/>
        <a:p>
          <a:r>
            <a:rPr lang="en-US" b="0" i="0" baseline="0" dirty="0"/>
            <a:t>Convenor </a:t>
          </a:r>
          <a:endParaRPr lang="en-US" dirty="0"/>
        </a:p>
      </dgm:t>
    </dgm:pt>
    <dgm:pt modelId="{56ED99C5-3E89-4BE4-8C16-E200251EA3FE}" type="parTrans" cxnId="{4BA1B83D-767F-48C7-BEEF-1E0C06D54EEE}">
      <dgm:prSet/>
      <dgm:spPr/>
      <dgm:t>
        <a:bodyPr/>
        <a:lstStyle/>
        <a:p>
          <a:endParaRPr lang="en-US"/>
        </a:p>
      </dgm:t>
    </dgm:pt>
    <dgm:pt modelId="{F451E836-EE9D-4D6F-BDE4-022842EDE3B9}" type="sibTrans" cxnId="{4BA1B83D-767F-48C7-BEEF-1E0C06D54EEE}">
      <dgm:prSet/>
      <dgm:spPr/>
      <dgm:t>
        <a:bodyPr/>
        <a:lstStyle/>
        <a:p>
          <a:endParaRPr lang="en-US"/>
        </a:p>
      </dgm:t>
    </dgm:pt>
    <dgm:pt modelId="{461ED6F7-3309-4D75-8E61-E10D1A6095F6}" type="pres">
      <dgm:prSet presAssocID="{93DBC1B7-DAFF-4831-90F6-901B57183BFF}" presName="Name0" presStyleCnt="0">
        <dgm:presLayoutVars>
          <dgm:chMax val="1"/>
          <dgm:dir/>
          <dgm:animLvl val="ctr"/>
          <dgm:resizeHandles val="exact"/>
        </dgm:presLayoutVars>
      </dgm:prSet>
      <dgm:spPr/>
    </dgm:pt>
    <dgm:pt modelId="{D74A8150-5797-400E-AB6F-7D9362C5CE4E}" type="pres">
      <dgm:prSet presAssocID="{8D236E4D-CDBF-43B2-8551-63F3A365A356}" presName="centerShape" presStyleLbl="node0" presStyleIdx="0" presStyleCnt="1"/>
      <dgm:spPr/>
    </dgm:pt>
    <dgm:pt modelId="{0F559A0B-3472-4BB6-851C-79146BF52B6B}" type="pres">
      <dgm:prSet presAssocID="{C8D2CD2B-1482-43E5-9B18-51944498F15F}" presName="node" presStyleLbl="node1" presStyleIdx="0" presStyleCnt="5">
        <dgm:presLayoutVars>
          <dgm:bulletEnabled val="1"/>
        </dgm:presLayoutVars>
      </dgm:prSet>
      <dgm:spPr/>
    </dgm:pt>
    <dgm:pt modelId="{12DEF606-0BD4-4DAE-B75C-B46659C8C6B4}" type="pres">
      <dgm:prSet presAssocID="{C8D2CD2B-1482-43E5-9B18-51944498F15F}" presName="dummy" presStyleCnt="0"/>
      <dgm:spPr/>
    </dgm:pt>
    <dgm:pt modelId="{E6C53901-C689-41B4-9F36-7636C12C383A}" type="pres">
      <dgm:prSet presAssocID="{F451E836-EE9D-4D6F-BDE4-022842EDE3B9}" presName="sibTrans" presStyleLbl="sibTrans2D1" presStyleIdx="0" presStyleCnt="5"/>
      <dgm:spPr/>
    </dgm:pt>
    <dgm:pt modelId="{E5B9BE63-5BF2-4CBC-9BCF-9B021330D6D7}" type="pres">
      <dgm:prSet presAssocID="{88478DA5-5CE0-47B2-8A2E-940A2DD46D39}" presName="node" presStyleLbl="node1" presStyleIdx="1" presStyleCnt="5">
        <dgm:presLayoutVars>
          <dgm:bulletEnabled val="1"/>
        </dgm:presLayoutVars>
      </dgm:prSet>
      <dgm:spPr/>
    </dgm:pt>
    <dgm:pt modelId="{6E4DDAB4-020A-4F00-A021-611B3DAA41CC}" type="pres">
      <dgm:prSet presAssocID="{88478DA5-5CE0-47B2-8A2E-940A2DD46D39}" presName="dummy" presStyleCnt="0"/>
      <dgm:spPr/>
    </dgm:pt>
    <dgm:pt modelId="{938A80F6-18D5-4C95-B6DB-9DDAA3E792A6}" type="pres">
      <dgm:prSet presAssocID="{B0D22C41-DE1F-492F-A6C3-5B1F209449FA}" presName="sibTrans" presStyleLbl="sibTrans2D1" presStyleIdx="1" presStyleCnt="5"/>
      <dgm:spPr/>
    </dgm:pt>
    <dgm:pt modelId="{36A23E3F-1259-4285-80A0-9BB000B7EEDF}" type="pres">
      <dgm:prSet presAssocID="{FAF8F97A-7138-4AB8-A162-88A3227E0EA7}" presName="node" presStyleLbl="node1" presStyleIdx="2" presStyleCnt="5">
        <dgm:presLayoutVars>
          <dgm:bulletEnabled val="1"/>
        </dgm:presLayoutVars>
      </dgm:prSet>
      <dgm:spPr/>
    </dgm:pt>
    <dgm:pt modelId="{2AFBD5FF-60FA-44CD-BA64-7A04B0480AAB}" type="pres">
      <dgm:prSet presAssocID="{FAF8F97A-7138-4AB8-A162-88A3227E0EA7}" presName="dummy" presStyleCnt="0"/>
      <dgm:spPr/>
    </dgm:pt>
    <dgm:pt modelId="{710296BC-4645-46FC-B41A-3B490E97E7C4}" type="pres">
      <dgm:prSet presAssocID="{1A497A58-6057-4D14-8314-EBB105F56F34}" presName="sibTrans" presStyleLbl="sibTrans2D1" presStyleIdx="2" presStyleCnt="5"/>
      <dgm:spPr/>
    </dgm:pt>
    <dgm:pt modelId="{C27DDD50-B650-4175-848B-671F33E28D5C}" type="pres">
      <dgm:prSet presAssocID="{DB566DDB-7A00-4E6A-AD38-6F9410418EDE}" presName="node" presStyleLbl="node1" presStyleIdx="3" presStyleCnt="5">
        <dgm:presLayoutVars>
          <dgm:bulletEnabled val="1"/>
        </dgm:presLayoutVars>
      </dgm:prSet>
      <dgm:spPr/>
    </dgm:pt>
    <dgm:pt modelId="{4822E79C-BDF3-40E8-8F8A-39E26A91365A}" type="pres">
      <dgm:prSet presAssocID="{DB566DDB-7A00-4E6A-AD38-6F9410418EDE}" presName="dummy" presStyleCnt="0"/>
      <dgm:spPr/>
    </dgm:pt>
    <dgm:pt modelId="{E88F9831-36F5-49D4-ABB2-B652671AB51D}" type="pres">
      <dgm:prSet presAssocID="{447DD0B8-8475-4D4C-8E1A-3FFE351626B6}" presName="sibTrans" presStyleLbl="sibTrans2D1" presStyleIdx="3" presStyleCnt="5"/>
      <dgm:spPr/>
    </dgm:pt>
    <dgm:pt modelId="{F69B5A5C-D4DE-4390-AC40-E48939425378}" type="pres">
      <dgm:prSet presAssocID="{B155464D-B6F6-435E-B69C-72FED31F152C}" presName="node" presStyleLbl="node1" presStyleIdx="4" presStyleCnt="5">
        <dgm:presLayoutVars>
          <dgm:bulletEnabled val="1"/>
        </dgm:presLayoutVars>
      </dgm:prSet>
      <dgm:spPr/>
    </dgm:pt>
    <dgm:pt modelId="{10D71E01-A1D2-4ABE-AABE-4C41BE4B2AB6}" type="pres">
      <dgm:prSet presAssocID="{B155464D-B6F6-435E-B69C-72FED31F152C}" presName="dummy" presStyleCnt="0"/>
      <dgm:spPr/>
    </dgm:pt>
    <dgm:pt modelId="{3886BA95-236C-4DD9-B93B-0374E3921E5C}" type="pres">
      <dgm:prSet presAssocID="{F5D80C7E-335E-429A-A4B0-3C6883917C20}" presName="sibTrans" presStyleLbl="sibTrans2D1" presStyleIdx="4" presStyleCnt="5"/>
      <dgm:spPr/>
    </dgm:pt>
  </dgm:ptLst>
  <dgm:cxnLst>
    <dgm:cxn modelId="{7162580A-F780-4CB8-BDB5-503205A65967}" type="presOf" srcId="{B0D22C41-DE1F-492F-A6C3-5B1F209449FA}" destId="{938A80F6-18D5-4C95-B6DB-9DDAA3E792A6}" srcOrd="0" destOrd="0" presId="urn:microsoft.com/office/officeart/2005/8/layout/radial6"/>
    <dgm:cxn modelId="{DA79571A-2B57-4535-BA0D-3CD330A2A552}" type="presOf" srcId="{C8D2CD2B-1482-43E5-9B18-51944498F15F}" destId="{0F559A0B-3472-4BB6-851C-79146BF52B6B}" srcOrd="0" destOrd="0" presId="urn:microsoft.com/office/officeart/2005/8/layout/radial6"/>
    <dgm:cxn modelId="{2F401C2C-77A6-4EFF-8B1C-E06350D7D522}" type="presOf" srcId="{F451E836-EE9D-4D6F-BDE4-022842EDE3B9}" destId="{E6C53901-C689-41B4-9F36-7636C12C383A}" srcOrd="0" destOrd="0" presId="urn:microsoft.com/office/officeart/2005/8/layout/radial6"/>
    <dgm:cxn modelId="{33DA6E2F-B360-47D2-AFB0-277AA86FFE0B}" srcId="{8D236E4D-CDBF-43B2-8551-63F3A365A356}" destId="{DB566DDB-7A00-4E6A-AD38-6F9410418EDE}" srcOrd="3" destOrd="0" parTransId="{A2DFEC03-9029-4177-85A9-A3298620F0F2}" sibTransId="{447DD0B8-8475-4D4C-8E1A-3FFE351626B6}"/>
    <dgm:cxn modelId="{32EB6D39-B424-42A2-A251-E3C5A39C026F}" type="presOf" srcId="{88478DA5-5CE0-47B2-8A2E-940A2DD46D39}" destId="{E5B9BE63-5BF2-4CBC-9BCF-9B021330D6D7}" srcOrd="0" destOrd="0" presId="urn:microsoft.com/office/officeart/2005/8/layout/radial6"/>
    <dgm:cxn modelId="{4BA1B83D-767F-48C7-BEEF-1E0C06D54EEE}" srcId="{8D236E4D-CDBF-43B2-8551-63F3A365A356}" destId="{C8D2CD2B-1482-43E5-9B18-51944498F15F}" srcOrd="0" destOrd="0" parTransId="{56ED99C5-3E89-4BE4-8C16-E200251EA3FE}" sibTransId="{F451E836-EE9D-4D6F-BDE4-022842EDE3B9}"/>
    <dgm:cxn modelId="{02C26A5C-96A5-48C6-9991-ACDB53638AB1}" type="presOf" srcId="{8D236E4D-CDBF-43B2-8551-63F3A365A356}" destId="{D74A8150-5797-400E-AB6F-7D9362C5CE4E}" srcOrd="0" destOrd="0" presId="urn:microsoft.com/office/officeart/2005/8/layout/radial6"/>
    <dgm:cxn modelId="{F3B81E45-BCC7-49BA-A1E6-2F965700AD11}" srcId="{8D236E4D-CDBF-43B2-8551-63F3A365A356}" destId="{88478DA5-5CE0-47B2-8A2E-940A2DD46D39}" srcOrd="1" destOrd="0" parTransId="{9E23275D-0589-4D06-8749-83E5CF09239D}" sibTransId="{B0D22C41-DE1F-492F-A6C3-5B1F209449FA}"/>
    <dgm:cxn modelId="{2160DD55-9F09-4706-AFAF-70001839E66A}" srcId="{93DBC1B7-DAFF-4831-90F6-901B57183BFF}" destId="{8D236E4D-CDBF-43B2-8551-63F3A365A356}" srcOrd="0" destOrd="0" parTransId="{BA693829-D37A-4617-A310-ADC8D157D942}" sibTransId="{EFAAA915-0BFE-469B-B313-1F83A7917764}"/>
    <dgm:cxn modelId="{90351685-3188-42B8-8874-C27C32CAFEBD}" type="presOf" srcId="{93DBC1B7-DAFF-4831-90F6-901B57183BFF}" destId="{461ED6F7-3309-4D75-8E61-E10D1A6095F6}" srcOrd="0" destOrd="0" presId="urn:microsoft.com/office/officeart/2005/8/layout/radial6"/>
    <dgm:cxn modelId="{4D7DAA85-B454-4257-994E-27DD4DD825DF}" srcId="{8D236E4D-CDBF-43B2-8551-63F3A365A356}" destId="{B155464D-B6F6-435E-B69C-72FED31F152C}" srcOrd="4" destOrd="0" parTransId="{E1B8EAE1-230C-4A9E-9754-37C0DDD7AD24}" sibTransId="{F5D80C7E-335E-429A-A4B0-3C6883917C20}"/>
    <dgm:cxn modelId="{F0C6C3A6-04D1-49DE-A480-54F01A9FC848}" type="presOf" srcId="{1A497A58-6057-4D14-8314-EBB105F56F34}" destId="{710296BC-4645-46FC-B41A-3B490E97E7C4}" srcOrd="0" destOrd="0" presId="urn:microsoft.com/office/officeart/2005/8/layout/radial6"/>
    <dgm:cxn modelId="{A069A6AD-27DF-43EA-AC02-485F5A3F4CF8}" srcId="{8D236E4D-CDBF-43B2-8551-63F3A365A356}" destId="{FAF8F97A-7138-4AB8-A162-88A3227E0EA7}" srcOrd="2" destOrd="0" parTransId="{6562A775-DDE3-4FFE-AED8-0D768BE18BF7}" sibTransId="{1A497A58-6057-4D14-8314-EBB105F56F34}"/>
    <dgm:cxn modelId="{F97DC5B2-AC9A-443B-A7CB-47A3C01CA384}" type="presOf" srcId="{447DD0B8-8475-4D4C-8E1A-3FFE351626B6}" destId="{E88F9831-36F5-49D4-ABB2-B652671AB51D}" srcOrd="0" destOrd="0" presId="urn:microsoft.com/office/officeart/2005/8/layout/radial6"/>
    <dgm:cxn modelId="{857A2DE6-3D71-4084-96F9-2E79338230C8}" type="presOf" srcId="{F5D80C7E-335E-429A-A4B0-3C6883917C20}" destId="{3886BA95-236C-4DD9-B93B-0374E3921E5C}" srcOrd="0" destOrd="0" presId="urn:microsoft.com/office/officeart/2005/8/layout/radial6"/>
    <dgm:cxn modelId="{62D6DBE9-F4F3-4E7C-A9F1-F93FCB37612E}" type="presOf" srcId="{FAF8F97A-7138-4AB8-A162-88A3227E0EA7}" destId="{36A23E3F-1259-4285-80A0-9BB000B7EEDF}" srcOrd="0" destOrd="0" presId="urn:microsoft.com/office/officeart/2005/8/layout/radial6"/>
    <dgm:cxn modelId="{3CB65EEB-A4B1-434F-835F-9ADE2DC0D2BE}" type="presOf" srcId="{DB566DDB-7A00-4E6A-AD38-6F9410418EDE}" destId="{C27DDD50-B650-4175-848B-671F33E28D5C}" srcOrd="0" destOrd="0" presId="urn:microsoft.com/office/officeart/2005/8/layout/radial6"/>
    <dgm:cxn modelId="{6D6E61F3-A865-4C03-9972-568C7927C9EB}" type="presOf" srcId="{B155464D-B6F6-435E-B69C-72FED31F152C}" destId="{F69B5A5C-D4DE-4390-AC40-E48939425378}" srcOrd="0" destOrd="0" presId="urn:microsoft.com/office/officeart/2005/8/layout/radial6"/>
    <dgm:cxn modelId="{0108F63E-289C-43E1-B296-9D3D471BB298}" type="presParOf" srcId="{461ED6F7-3309-4D75-8E61-E10D1A6095F6}" destId="{D74A8150-5797-400E-AB6F-7D9362C5CE4E}" srcOrd="0" destOrd="0" presId="urn:microsoft.com/office/officeart/2005/8/layout/radial6"/>
    <dgm:cxn modelId="{514D9430-CB4D-4956-AB3A-59DF85B0E200}" type="presParOf" srcId="{461ED6F7-3309-4D75-8E61-E10D1A6095F6}" destId="{0F559A0B-3472-4BB6-851C-79146BF52B6B}" srcOrd="1" destOrd="0" presId="urn:microsoft.com/office/officeart/2005/8/layout/radial6"/>
    <dgm:cxn modelId="{4A996169-E3ED-4689-AE42-CE5A901AFE0E}" type="presParOf" srcId="{461ED6F7-3309-4D75-8E61-E10D1A6095F6}" destId="{12DEF606-0BD4-4DAE-B75C-B46659C8C6B4}" srcOrd="2" destOrd="0" presId="urn:microsoft.com/office/officeart/2005/8/layout/radial6"/>
    <dgm:cxn modelId="{532DD38D-675A-45E6-876F-45C6E0E6EF0B}" type="presParOf" srcId="{461ED6F7-3309-4D75-8E61-E10D1A6095F6}" destId="{E6C53901-C689-41B4-9F36-7636C12C383A}" srcOrd="3" destOrd="0" presId="urn:microsoft.com/office/officeart/2005/8/layout/radial6"/>
    <dgm:cxn modelId="{2F6E864D-3E0C-4CFF-9489-8F39C1AB8222}" type="presParOf" srcId="{461ED6F7-3309-4D75-8E61-E10D1A6095F6}" destId="{E5B9BE63-5BF2-4CBC-9BCF-9B021330D6D7}" srcOrd="4" destOrd="0" presId="urn:microsoft.com/office/officeart/2005/8/layout/radial6"/>
    <dgm:cxn modelId="{B962BC39-899D-4C0C-B11D-4A51BAF944C2}" type="presParOf" srcId="{461ED6F7-3309-4D75-8E61-E10D1A6095F6}" destId="{6E4DDAB4-020A-4F00-A021-611B3DAA41CC}" srcOrd="5" destOrd="0" presId="urn:microsoft.com/office/officeart/2005/8/layout/radial6"/>
    <dgm:cxn modelId="{5C66D67E-D477-47AA-A58C-7D84FA3B0E61}" type="presParOf" srcId="{461ED6F7-3309-4D75-8E61-E10D1A6095F6}" destId="{938A80F6-18D5-4C95-B6DB-9DDAA3E792A6}" srcOrd="6" destOrd="0" presId="urn:microsoft.com/office/officeart/2005/8/layout/radial6"/>
    <dgm:cxn modelId="{E482D102-ECBA-48E6-95EF-D687B410D801}" type="presParOf" srcId="{461ED6F7-3309-4D75-8E61-E10D1A6095F6}" destId="{36A23E3F-1259-4285-80A0-9BB000B7EEDF}" srcOrd="7" destOrd="0" presId="urn:microsoft.com/office/officeart/2005/8/layout/radial6"/>
    <dgm:cxn modelId="{76414606-7B47-41ED-96FE-E8B0B1CC8F44}" type="presParOf" srcId="{461ED6F7-3309-4D75-8E61-E10D1A6095F6}" destId="{2AFBD5FF-60FA-44CD-BA64-7A04B0480AAB}" srcOrd="8" destOrd="0" presId="urn:microsoft.com/office/officeart/2005/8/layout/radial6"/>
    <dgm:cxn modelId="{2A616DD0-5A55-4759-A426-6B6F95AC141F}" type="presParOf" srcId="{461ED6F7-3309-4D75-8E61-E10D1A6095F6}" destId="{710296BC-4645-46FC-B41A-3B490E97E7C4}" srcOrd="9" destOrd="0" presId="urn:microsoft.com/office/officeart/2005/8/layout/radial6"/>
    <dgm:cxn modelId="{CFD16A12-261C-40F3-816C-D1531D371E43}" type="presParOf" srcId="{461ED6F7-3309-4D75-8E61-E10D1A6095F6}" destId="{C27DDD50-B650-4175-848B-671F33E28D5C}" srcOrd="10" destOrd="0" presId="urn:microsoft.com/office/officeart/2005/8/layout/radial6"/>
    <dgm:cxn modelId="{19968C5B-FBA7-494F-AAD4-A568FC4AD640}" type="presParOf" srcId="{461ED6F7-3309-4D75-8E61-E10D1A6095F6}" destId="{4822E79C-BDF3-40E8-8F8A-39E26A91365A}" srcOrd="11" destOrd="0" presId="urn:microsoft.com/office/officeart/2005/8/layout/radial6"/>
    <dgm:cxn modelId="{B748A9D9-7A16-4D97-869F-8FEFDC841D12}" type="presParOf" srcId="{461ED6F7-3309-4D75-8E61-E10D1A6095F6}" destId="{E88F9831-36F5-49D4-ABB2-B652671AB51D}" srcOrd="12" destOrd="0" presId="urn:microsoft.com/office/officeart/2005/8/layout/radial6"/>
    <dgm:cxn modelId="{03CAD010-FEB6-4D29-9C5F-4CA8448E3918}" type="presParOf" srcId="{461ED6F7-3309-4D75-8E61-E10D1A6095F6}" destId="{F69B5A5C-D4DE-4390-AC40-E48939425378}" srcOrd="13" destOrd="0" presId="urn:microsoft.com/office/officeart/2005/8/layout/radial6"/>
    <dgm:cxn modelId="{735B2D84-0BCA-4FC6-A1A5-6B45CBA66996}" type="presParOf" srcId="{461ED6F7-3309-4D75-8E61-E10D1A6095F6}" destId="{10D71E01-A1D2-4ABE-AABE-4C41BE4B2AB6}" srcOrd="14" destOrd="0" presId="urn:microsoft.com/office/officeart/2005/8/layout/radial6"/>
    <dgm:cxn modelId="{4A61ED21-373A-4E5E-A9B4-F16A25A294E8}" type="presParOf" srcId="{461ED6F7-3309-4D75-8E61-E10D1A6095F6}" destId="{3886BA95-236C-4DD9-B93B-0374E3921E5C}"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6BA95-236C-4DD9-B93B-0374E3921E5C}">
      <dsp:nvSpPr>
        <dsp:cNvPr id="0" name=""/>
        <dsp:cNvSpPr/>
      </dsp:nvSpPr>
      <dsp:spPr>
        <a:xfrm>
          <a:off x="844894" y="588204"/>
          <a:ext cx="3920435" cy="3920435"/>
        </a:xfrm>
        <a:prstGeom prst="blockArc">
          <a:avLst>
            <a:gd name="adj1" fmla="val 11880000"/>
            <a:gd name="adj2" fmla="val 16200000"/>
            <a:gd name="adj3" fmla="val 4642"/>
          </a:avLst>
        </a:prstGeom>
        <a:solidFill>
          <a:schemeClr val="accent4">
            <a:hueOff val="-9543468"/>
            <a:satOff val="-45331"/>
            <a:lumOff val="72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8F9831-36F5-49D4-ABB2-B652671AB51D}">
      <dsp:nvSpPr>
        <dsp:cNvPr id="0" name=""/>
        <dsp:cNvSpPr/>
      </dsp:nvSpPr>
      <dsp:spPr>
        <a:xfrm>
          <a:off x="844894" y="588204"/>
          <a:ext cx="3920435" cy="3920435"/>
        </a:xfrm>
        <a:prstGeom prst="blockArc">
          <a:avLst>
            <a:gd name="adj1" fmla="val 7560000"/>
            <a:gd name="adj2" fmla="val 11880000"/>
            <a:gd name="adj3" fmla="val 4642"/>
          </a:avLst>
        </a:prstGeom>
        <a:solidFill>
          <a:schemeClr val="accent4">
            <a:hueOff val="-7157601"/>
            <a:satOff val="-33998"/>
            <a:lumOff val="54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0296BC-4645-46FC-B41A-3B490E97E7C4}">
      <dsp:nvSpPr>
        <dsp:cNvPr id="0" name=""/>
        <dsp:cNvSpPr/>
      </dsp:nvSpPr>
      <dsp:spPr>
        <a:xfrm>
          <a:off x="844894" y="588204"/>
          <a:ext cx="3920435" cy="3920435"/>
        </a:xfrm>
        <a:prstGeom prst="blockArc">
          <a:avLst>
            <a:gd name="adj1" fmla="val 3240000"/>
            <a:gd name="adj2" fmla="val 7560000"/>
            <a:gd name="adj3" fmla="val 4642"/>
          </a:avLst>
        </a:prstGeom>
        <a:solidFill>
          <a:schemeClr val="accent4">
            <a:hueOff val="-4771734"/>
            <a:satOff val="-22666"/>
            <a:lumOff val="36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8A80F6-18D5-4C95-B6DB-9DDAA3E792A6}">
      <dsp:nvSpPr>
        <dsp:cNvPr id="0" name=""/>
        <dsp:cNvSpPr/>
      </dsp:nvSpPr>
      <dsp:spPr>
        <a:xfrm>
          <a:off x="844894" y="588204"/>
          <a:ext cx="3920435" cy="3920435"/>
        </a:xfrm>
        <a:prstGeom prst="blockArc">
          <a:avLst>
            <a:gd name="adj1" fmla="val 20520000"/>
            <a:gd name="adj2" fmla="val 3240000"/>
            <a:gd name="adj3" fmla="val 4642"/>
          </a:avLst>
        </a:prstGeom>
        <a:solidFill>
          <a:schemeClr val="accent4">
            <a:hueOff val="-2385867"/>
            <a:satOff val="-11333"/>
            <a:lumOff val="18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6C53901-C689-41B4-9F36-7636C12C383A}">
      <dsp:nvSpPr>
        <dsp:cNvPr id="0" name=""/>
        <dsp:cNvSpPr/>
      </dsp:nvSpPr>
      <dsp:spPr>
        <a:xfrm>
          <a:off x="844894" y="588204"/>
          <a:ext cx="3920435" cy="3920435"/>
        </a:xfrm>
        <a:prstGeom prst="blockArc">
          <a:avLst>
            <a:gd name="adj1" fmla="val 16200000"/>
            <a:gd name="adj2" fmla="val 20520000"/>
            <a:gd name="adj3" fmla="val 464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4A8150-5797-400E-AB6F-7D9362C5CE4E}">
      <dsp:nvSpPr>
        <dsp:cNvPr id="0" name=""/>
        <dsp:cNvSpPr/>
      </dsp:nvSpPr>
      <dsp:spPr>
        <a:xfrm>
          <a:off x="1902490" y="1645801"/>
          <a:ext cx="1805242" cy="180524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AMS’s Role in Local &amp; Regional Food Systems</a:t>
          </a:r>
        </a:p>
      </dsp:txBody>
      <dsp:txXfrm>
        <a:off x="2166862" y="1910173"/>
        <a:ext cx="1276498" cy="1276498"/>
      </dsp:txXfrm>
    </dsp:sp>
    <dsp:sp modelId="{0F559A0B-3472-4BB6-851C-79146BF52B6B}">
      <dsp:nvSpPr>
        <dsp:cNvPr id="0" name=""/>
        <dsp:cNvSpPr/>
      </dsp:nvSpPr>
      <dsp:spPr>
        <a:xfrm>
          <a:off x="2173276" y="1861"/>
          <a:ext cx="1263670" cy="126367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i="0" kern="1200" baseline="0" dirty="0"/>
            <a:t>Convenor </a:t>
          </a:r>
          <a:endParaRPr lang="en-US" sz="1500" kern="1200" dirty="0"/>
        </a:p>
      </dsp:txBody>
      <dsp:txXfrm>
        <a:off x="2358336" y="186921"/>
        <a:ext cx="893550" cy="893550"/>
      </dsp:txXfrm>
    </dsp:sp>
    <dsp:sp modelId="{E5B9BE63-5BF2-4CBC-9BCF-9B021330D6D7}">
      <dsp:nvSpPr>
        <dsp:cNvPr id="0" name=""/>
        <dsp:cNvSpPr/>
      </dsp:nvSpPr>
      <dsp:spPr>
        <a:xfrm>
          <a:off x="3994289" y="1324904"/>
          <a:ext cx="1263670" cy="1263670"/>
        </a:xfrm>
        <a:prstGeom prst="ellipse">
          <a:avLst/>
        </a:prstGeom>
        <a:solidFill>
          <a:schemeClr val="accent4">
            <a:hueOff val="-2385867"/>
            <a:satOff val="-11333"/>
            <a:lumOff val="18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i="0" kern="1200" baseline="0" dirty="0"/>
            <a:t>Research and Data Provider</a:t>
          </a:r>
          <a:endParaRPr lang="en-US" sz="1500" kern="1200" dirty="0"/>
        </a:p>
      </dsp:txBody>
      <dsp:txXfrm>
        <a:off x="4179349" y="1509964"/>
        <a:ext cx="893550" cy="893550"/>
      </dsp:txXfrm>
    </dsp:sp>
    <dsp:sp modelId="{36A23E3F-1259-4285-80A0-9BB000B7EEDF}">
      <dsp:nvSpPr>
        <dsp:cNvPr id="0" name=""/>
        <dsp:cNvSpPr/>
      </dsp:nvSpPr>
      <dsp:spPr>
        <a:xfrm>
          <a:off x="3298724" y="3465633"/>
          <a:ext cx="1263670" cy="1263670"/>
        </a:xfrm>
        <a:prstGeom prst="ellipse">
          <a:avLst/>
        </a:prstGeom>
        <a:solidFill>
          <a:schemeClr val="accent4">
            <a:hueOff val="-4771734"/>
            <a:satOff val="-22666"/>
            <a:lumOff val="3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i="0" kern="1200" baseline="0" dirty="0"/>
            <a:t>Technical Assistance Provider</a:t>
          </a:r>
          <a:endParaRPr lang="en-US" sz="1500" kern="1200" dirty="0"/>
        </a:p>
      </dsp:txBody>
      <dsp:txXfrm>
        <a:off x="3483784" y="3650693"/>
        <a:ext cx="893550" cy="893550"/>
      </dsp:txXfrm>
    </dsp:sp>
    <dsp:sp modelId="{C27DDD50-B650-4175-848B-671F33E28D5C}">
      <dsp:nvSpPr>
        <dsp:cNvPr id="0" name=""/>
        <dsp:cNvSpPr/>
      </dsp:nvSpPr>
      <dsp:spPr>
        <a:xfrm>
          <a:off x="1047829" y="3465633"/>
          <a:ext cx="1263670" cy="1263670"/>
        </a:xfrm>
        <a:prstGeom prst="ellipse">
          <a:avLst/>
        </a:prstGeom>
        <a:solidFill>
          <a:schemeClr val="accent4">
            <a:hueOff val="-7157601"/>
            <a:satOff val="-33998"/>
            <a:lumOff val="5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i="0" kern="1200" baseline="0" dirty="0"/>
            <a:t>Funder</a:t>
          </a:r>
          <a:endParaRPr lang="en-US" sz="1500" kern="1200" dirty="0"/>
        </a:p>
      </dsp:txBody>
      <dsp:txXfrm>
        <a:off x="1232889" y="3650693"/>
        <a:ext cx="893550" cy="893550"/>
      </dsp:txXfrm>
    </dsp:sp>
    <dsp:sp modelId="{F69B5A5C-D4DE-4390-AC40-E48939425378}">
      <dsp:nvSpPr>
        <dsp:cNvPr id="0" name=""/>
        <dsp:cNvSpPr/>
      </dsp:nvSpPr>
      <dsp:spPr>
        <a:xfrm>
          <a:off x="352264" y="1324904"/>
          <a:ext cx="1263670" cy="1263670"/>
        </a:xfrm>
        <a:prstGeom prst="ellipse">
          <a:avLst/>
        </a:prstGeom>
        <a:solidFill>
          <a:schemeClr val="accent4">
            <a:hueOff val="-9543468"/>
            <a:satOff val="-45331"/>
            <a:lumOff val="72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i="0" kern="1200" baseline="0" dirty="0"/>
            <a:t>Food Buyer</a:t>
          </a:r>
          <a:endParaRPr lang="en-US" sz="1500" kern="1200" dirty="0"/>
        </a:p>
      </dsp:txBody>
      <dsp:txXfrm>
        <a:off x="537324" y="1509964"/>
        <a:ext cx="893550" cy="89355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CD82D9-CDA9-478B-ADD3-161A996371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F5B9CE0-F703-4ED1-AA2E-A8EBA6C95E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566C6-4D94-4F9E-9972-CDA42D84F724}" type="datetimeFigureOut">
              <a:rPr lang="en-US" smtClean="0"/>
              <a:t>3/23/2023</a:t>
            </a:fld>
            <a:endParaRPr lang="en-US" dirty="0"/>
          </a:p>
        </p:txBody>
      </p:sp>
      <p:sp>
        <p:nvSpPr>
          <p:cNvPr id="4" name="Footer Placeholder 3">
            <a:extLst>
              <a:ext uri="{FF2B5EF4-FFF2-40B4-BE49-F238E27FC236}">
                <a16:creationId xmlns:a16="http://schemas.microsoft.com/office/drawing/2014/main" id="{2B0826F9-C663-456B-8182-B6C604DC73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0981235-87D9-43B7-B1E4-731495ECFF6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86CEF-BC69-4D92-B981-7884EE5D0305}" type="slidenum">
              <a:rPr lang="en-US" smtClean="0"/>
              <a:t>‹#›</a:t>
            </a:fld>
            <a:endParaRPr lang="en-US" dirty="0"/>
          </a:p>
        </p:txBody>
      </p:sp>
    </p:spTree>
    <p:extLst>
      <p:ext uri="{BB962C8B-B14F-4D97-AF65-F5344CB8AC3E}">
        <p14:creationId xmlns:p14="http://schemas.microsoft.com/office/powerpoint/2010/main" val="1529046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178F0A-2F02-4D9B-B24D-064637B393C6}" type="datetimeFigureOut">
              <a:rPr lang="en-US" smtClean="0"/>
              <a:t>3/23/2023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A3D439-C120-4C9F-A3D8-1F1C42A27276}" type="slidenum">
              <a:rPr lang="en-US" smtClean="0"/>
              <a:t>‹#›</a:t>
            </a:fld>
            <a:endParaRPr lang="en-US" dirty="0"/>
          </a:p>
        </p:txBody>
      </p:sp>
    </p:spTree>
    <p:extLst>
      <p:ext uri="{BB962C8B-B14F-4D97-AF65-F5344CB8AC3E}">
        <p14:creationId xmlns:p14="http://schemas.microsoft.com/office/powerpoint/2010/main" val="3381406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0A3D439-C120-4C9F-A3D8-1F1C42A27276}" type="slidenum">
              <a:rPr lang="en-US" smtClean="0"/>
              <a:t>1</a:t>
            </a:fld>
            <a:endParaRPr lang="en-US" dirty="0"/>
          </a:p>
        </p:txBody>
      </p:sp>
    </p:spTree>
    <p:extLst>
      <p:ext uri="{BB962C8B-B14F-4D97-AF65-F5344CB8AC3E}">
        <p14:creationId xmlns:p14="http://schemas.microsoft.com/office/powerpoint/2010/main" val="208282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A3D439-C120-4C9F-A3D8-1F1C42A27276}" type="slidenum">
              <a:rPr lang="en-US" smtClean="0"/>
              <a:t>2</a:t>
            </a:fld>
            <a:endParaRPr lang="en-US" dirty="0"/>
          </a:p>
        </p:txBody>
      </p:sp>
    </p:spTree>
    <p:extLst>
      <p:ext uri="{BB962C8B-B14F-4D97-AF65-F5344CB8AC3E}">
        <p14:creationId xmlns:p14="http://schemas.microsoft.com/office/powerpoint/2010/main" val="17157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3</a:t>
            </a:fld>
            <a:endParaRPr lang="en-US" dirty="0"/>
          </a:p>
        </p:txBody>
      </p:sp>
    </p:spTree>
    <p:extLst>
      <p:ext uri="{BB962C8B-B14F-4D97-AF65-F5344CB8AC3E}">
        <p14:creationId xmlns:p14="http://schemas.microsoft.com/office/powerpoint/2010/main" val="180153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4</a:t>
            </a:fld>
            <a:endParaRPr lang="en-US" dirty="0"/>
          </a:p>
        </p:txBody>
      </p:sp>
    </p:spTree>
    <p:extLst>
      <p:ext uri="{BB962C8B-B14F-4D97-AF65-F5344CB8AC3E}">
        <p14:creationId xmlns:p14="http://schemas.microsoft.com/office/powerpoint/2010/main" val="2680592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cs typeface="Calibri"/>
            </a:endParaRPr>
          </a:p>
          <a:p>
            <a:endParaRPr lang="en-US" sz="1800" b="1" dirty="0"/>
          </a:p>
        </p:txBody>
      </p:sp>
      <p:sp>
        <p:nvSpPr>
          <p:cNvPr id="4" name="Slide Number Placeholder 3"/>
          <p:cNvSpPr>
            <a:spLocks noGrp="1"/>
          </p:cNvSpPr>
          <p:nvPr>
            <p:ph type="sldNum" sz="quarter" idx="10"/>
          </p:nvPr>
        </p:nvSpPr>
        <p:spPr/>
        <p:txBody>
          <a:bodyPr/>
          <a:lstStyle/>
          <a:p>
            <a:fld id="{90A3D439-C120-4C9F-A3D8-1F1C42A27276}" type="slidenum">
              <a:rPr lang="en-US" smtClean="0"/>
              <a:t>5</a:t>
            </a:fld>
            <a:endParaRPr lang="en-US" dirty="0"/>
          </a:p>
        </p:txBody>
      </p:sp>
    </p:spTree>
    <p:extLst>
      <p:ext uri="{BB962C8B-B14F-4D97-AF65-F5344CB8AC3E}">
        <p14:creationId xmlns:p14="http://schemas.microsoft.com/office/powerpoint/2010/main" val="2848635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6</a:t>
            </a:fld>
            <a:endParaRPr lang="en-US" dirty="0"/>
          </a:p>
        </p:txBody>
      </p:sp>
    </p:spTree>
    <p:extLst>
      <p:ext uri="{BB962C8B-B14F-4D97-AF65-F5344CB8AC3E}">
        <p14:creationId xmlns:p14="http://schemas.microsoft.com/office/powerpoint/2010/main" val="3743751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7</a:t>
            </a:fld>
            <a:endParaRPr lang="en-US" dirty="0"/>
          </a:p>
        </p:txBody>
      </p:sp>
    </p:spTree>
    <p:extLst>
      <p:ext uri="{BB962C8B-B14F-4D97-AF65-F5344CB8AC3E}">
        <p14:creationId xmlns:p14="http://schemas.microsoft.com/office/powerpoint/2010/main" val="2105328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 </a:t>
            </a:r>
          </a:p>
        </p:txBody>
      </p:sp>
      <p:sp>
        <p:nvSpPr>
          <p:cNvPr id="4" name="Slide Number Placeholder 3"/>
          <p:cNvSpPr>
            <a:spLocks noGrp="1"/>
          </p:cNvSpPr>
          <p:nvPr>
            <p:ph type="sldNum" sz="quarter" idx="5"/>
          </p:nvPr>
        </p:nvSpPr>
        <p:spPr/>
        <p:txBody>
          <a:bodyPr/>
          <a:lstStyle/>
          <a:p>
            <a:fld id="{90A3D439-C120-4C9F-A3D8-1F1C42A27276}" type="slidenum">
              <a:rPr lang="en-US" smtClean="0"/>
              <a:t>8</a:t>
            </a:fld>
            <a:endParaRPr lang="en-US" dirty="0"/>
          </a:p>
        </p:txBody>
      </p:sp>
    </p:spTree>
    <p:extLst>
      <p:ext uri="{BB962C8B-B14F-4D97-AF65-F5344CB8AC3E}">
        <p14:creationId xmlns:p14="http://schemas.microsoft.com/office/powerpoint/2010/main" val="2653501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9</a:t>
            </a:fld>
            <a:endParaRPr lang="en-US" dirty="0"/>
          </a:p>
        </p:txBody>
      </p:sp>
    </p:spTree>
    <p:extLst>
      <p:ext uri="{BB962C8B-B14F-4D97-AF65-F5344CB8AC3E}">
        <p14:creationId xmlns:p14="http://schemas.microsoft.com/office/powerpoint/2010/main" val="1351919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10</a:t>
            </a:fld>
            <a:endParaRPr lang="en-US" dirty="0"/>
          </a:p>
        </p:txBody>
      </p:sp>
    </p:spTree>
    <p:extLst>
      <p:ext uri="{BB962C8B-B14F-4D97-AF65-F5344CB8AC3E}">
        <p14:creationId xmlns:p14="http://schemas.microsoft.com/office/powerpoint/2010/main" val="2927288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11</a:t>
            </a:fld>
            <a:endParaRPr lang="en-US" dirty="0"/>
          </a:p>
        </p:txBody>
      </p:sp>
    </p:spTree>
    <p:extLst>
      <p:ext uri="{BB962C8B-B14F-4D97-AF65-F5344CB8AC3E}">
        <p14:creationId xmlns:p14="http://schemas.microsoft.com/office/powerpoint/2010/main" val="287945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1" dirty="0"/>
          </a:p>
        </p:txBody>
      </p:sp>
      <p:sp>
        <p:nvSpPr>
          <p:cNvPr id="4" name="Slide Number Placeholder 3"/>
          <p:cNvSpPr>
            <a:spLocks noGrp="1"/>
          </p:cNvSpPr>
          <p:nvPr>
            <p:ph type="sldNum" sz="quarter" idx="10"/>
          </p:nvPr>
        </p:nvSpPr>
        <p:spPr/>
        <p:txBody>
          <a:bodyPr/>
          <a:lstStyle/>
          <a:p>
            <a:fld id="{90A3D439-C120-4C9F-A3D8-1F1C42A27276}" type="slidenum">
              <a:rPr lang="en-US" smtClean="0"/>
              <a:t>12</a:t>
            </a:fld>
            <a:endParaRPr lang="en-US" dirty="0"/>
          </a:p>
        </p:txBody>
      </p:sp>
    </p:spTree>
    <p:extLst>
      <p:ext uri="{BB962C8B-B14F-4D97-AF65-F5344CB8AC3E}">
        <p14:creationId xmlns:p14="http://schemas.microsoft.com/office/powerpoint/2010/main" val="677983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A3D439-C120-4C9F-A3D8-1F1C42A27276}" type="slidenum">
              <a:rPr lang="en-US" smtClean="0"/>
              <a:t>13</a:t>
            </a:fld>
            <a:endParaRPr lang="en-US" dirty="0"/>
          </a:p>
        </p:txBody>
      </p:sp>
    </p:spTree>
    <p:extLst>
      <p:ext uri="{BB962C8B-B14F-4D97-AF65-F5344CB8AC3E}">
        <p14:creationId xmlns:p14="http://schemas.microsoft.com/office/powerpoint/2010/main" val="3605938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A3D439-C120-4C9F-A3D8-1F1C42A27276}" type="slidenum">
              <a:rPr lang="en-US" smtClean="0"/>
              <a:t>14</a:t>
            </a:fld>
            <a:endParaRPr lang="en-US" dirty="0"/>
          </a:p>
        </p:txBody>
      </p:sp>
    </p:spTree>
    <p:extLst>
      <p:ext uri="{BB962C8B-B14F-4D97-AF65-F5344CB8AC3E}">
        <p14:creationId xmlns:p14="http://schemas.microsoft.com/office/powerpoint/2010/main" val="1501998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90A3D439-C120-4C9F-A3D8-1F1C42A27276}" type="slidenum">
              <a:rPr lang="en-US" smtClean="0"/>
              <a:t>15</a:t>
            </a:fld>
            <a:endParaRPr lang="en-US" dirty="0"/>
          </a:p>
        </p:txBody>
      </p:sp>
    </p:spTree>
    <p:extLst>
      <p:ext uri="{BB962C8B-B14F-4D97-AF65-F5344CB8AC3E}">
        <p14:creationId xmlns:p14="http://schemas.microsoft.com/office/powerpoint/2010/main" val="515190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D439-C120-4C9F-A3D8-1F1C42A27276}" type="slidenum">
              <a:rPr lang="en-US" smtClean="0"/>
              <a:t>17</a:t>
            </a:fld>
            <a:endParaRPr lang="en-US" dirty="0"/>
          </a:p>
        </p:txBody>
      </p:sp>
    </p:spTree>
    <p:extLst>
      <p:ext uri="{BB962C8B-B14F-4D97-AF65-F5344CB8AC3E}">
        <p14:creationId xmlns:p14="http://schemas.microsoft.com/office/powerpoint/2010/main" val="2902758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91A408-FECE-4604-8795-1E4CF715FDE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880" t="28092" r="31847" b="-45146"/>
          <a:stretch/>
        </p:blipFill>
        <p:spPr>
          <a:xfrm>
            <a:off x="6105833" y="1139734"/>
            <a:ext cx="3035159" cy="5745626"/>
          </a:xfrm>
          <a:prstGeom prst="rect">
            <a:avLst/>
          </a:prstGeom>
        </p:spPr>
      </p:pic>
      <p:pic>
        <p:nvPicPr>
          <p:cNvPr id="8" name="Picture 7" descr="United States Department of Agriculture">
            <a:extLst>
              <a:ext uri="{FF2B5EF4-FFF2-40B4-BE49-F238E27FC236}">
                <a16:creationId xmlns:a16="http://schemas.microsoft.com/office/drawing/2014/main" id="{F7AEE6EB-DBE7-41AD-AD0D-27D93C4F59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grpSp>
        <p:nvGrpSpPr>
          <p:cNvPr id="5" name="Group 4" descr="Photos of produce, chickens, grain and nuts">
            <a:extLst>
              <a:ext uri="{FF2B5EF4-FFF2-40B4-BE49-F238E27FC236}">
                <a16:creationId xmlns:a16="http://schemas.microsoft.com/office/drawing/2014/main" id="{BA9D4EED-A02E-4559-90B5-2F717CBFFFFF}"/>
              </a:ext>
            </a:extLst>
          </p:cNvPr>
          <p:cNvGrpSpPr/>
          <p:nvPr userDrawn="1"/>
        </p:nvGrpSpPr>
        <p:grpSpPr>
          <a:xfrm>
            <a:off x="-57149" y="1139734"/>
            <a:ext cx="12249149" cy="5603966"/>
            <a:chOff x="-55518" y="1254034"/>
            <a:chExt cx="11899385" cy="5603966"/>
          </a:xfrm>
        </p:grpSpPr>
        <p:sp>
          <p:nvSpPr>
            <p:cNvPr id="4" name="Rectangle 3">
              <a:extLst>
                <a:ext uri="{FF2B5EF4-FFF2-40B4-BE49-F238E27FC236}">
                  <a16:creationId xmlns:a16="http://schemas.microsoft.com/office/drawing/2014/main" id="{AD1C5940-F268-4436-B1A7-A27B6CCF0D14}"/>
                </a:ext>
              </a:extLst>
            </p:cNvPr>
            <p:cNvSpPr/>
            <p:nvPr userDrawn="1"/>
          </p:nvSpPr>
          <p:spPr>
            <a:xfrm>
              <a:off x="-55518" y="1254034"/>
              <a:ext cx="3031744" cy="560396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E8D94FB-632A-46C6-ADD2-EB7B5ADE4586}"/>
                </a:ext>
              </a:extLst>
            </p:cNvPr>
            <p:cNvSpPr/>
            <p:nvPr userDrawn="1"/>
          </p:nvSpPr>
          <p:spPr>
            <a:xfrm>
              <a:off x="2967597" y="1254034"/>
              <a:ext cx="2963889" cy="5603966"/>
            </a:xfrm>
            <a:prstGeom prst="rect">
              <a:avLst/>
            </a:prstGeom>
            <a:blipFill dpi="0" rotWithShape="1">
              <a:blip r:embed="rId5" cstate="screen">
                <a:extLst>
                  <a:ext uri="{28A0092B-C50C-407E-A947-70E740481C1C}">
                    <a14:useLocalDpi xmlns:a14="http://schemas.microsoft.com/office/drawing/2010/main"/>
                  </a:ext>
                </a:extLst>
              </a:blip>
              <a:srcRect/>
              <a:stretch>
                <a:fillRect b="113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57341B1-6500-440A-9204-2D83B8719DD8}"/>
                </a:ext>
              </a:extLst>
            </p:cNvPr>
            <p:cNvSpPr/>
            <p:nvPr userDrawn="1"/>
          </p:nvSpPr>
          <p:spPr>
            <a:xfrm>
              <a:off x="8879978" y="1254034"/>
              <a:ext cx="2963889" cy="5603966"/>
            </a:xfrm>
            <a:prstGeom prst="rect">
              <a:avLst/>
            </a:prstGeom>
            <a:blipFill dpi="0" rotWithShape="1">
              <a:blip r:embed="rId6" cstate="screen">
                <a:extLst>
                  <a:ext uri="{28A0092B-C50C-407E-A947-70E740481C1C}">
                    <a14:useLocalDpi xmlns:a14="http://schemas.microsoft.com/office/drawing/2010/main"/>
                  </a:ext>
                </a:extLst>
              </a:blip>
              <a:srcRect/>
              <a:stretch>
                <a:fillRect b="269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F780F003-B34D-4B01-AE0A-37C4B810D378}"/>
              </a:ext>
              <a:ext uri="{C183D7F6-B498-43B3-948B-1728B52AA6E4}">
                <adec:decorative xmlns:adec="http://schemas.microsoft.com/office/drawing/2017/decorative" val="1"/>
              </a:ext>
            </a:extLst>
          </p:cNvPr>
          <p:cNvSpPr>
            <a:spLocks noChangeAspect="1"/>
          </p:cNvSpPr>
          <p:nvPr userDrawn="1"/>
        </p:nvSpPr>
        <p:spPr>
          <a:xfrm>
            <a:off x="-142105" y="4642902"/>
            <a:ext cx="12476209" cy="2242459"/>
          </a:xfrm>
          <a:prstGeom prst="rect">
            <a:avLst/>
          </a:prstGeom>
          <a:gradFill flip="none" rotWithShape="1">
            <a:gsLst>
              <a:gs pos="54000">
                <a:srgbClr val="2B5C0D"/>
              </a:gs>
              <a:gs pos="0">
                <a:srgbClr val="0071BC"/>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Tree>
    <p:extLst>
      <p:ext uri="{BB962C8B-B14F-4D97-AF65-F5344CB8AC3E}">
        <p14:creationId xmlns:p14="http://schemas.microsoft.com/office/powerpoint/2010/main" val="4069155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United States Department of Agriculture">
            <a:extLst>
              <a:ext uri="{FF2B5EF4-FFF2-40B4-BE49-F238E27FC236}">
                <a16:creationId xmlns:a16="http://schemas.microsoft.com/office/drawing/2014/main" id="{F7AEE6EB-DBE7-41AD-AD0D-27D93C4F59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pic>
        <p:nvPicPr>
          <p:cNvPr id="3" name="Picture 2">
            <a:extLst>
              <a:ext uri="{FF2B5EF4-FFF2-40B4-BE49-F238E27FC236}">
                <a16:creationId xmlns:a16="http://schemas.microsoft.com/office/drawing/2014/main" id="{C06DD12A-39DA-4970-82C8-43DA38AC1A7B}"/>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28603" y="1139734"/>
            <a:ext cx="12476209" cy="4876800"/>
          </a:xfrm>
          <a:prstGeom prst="rect">
            <a:avLst/>
          </a:prstGeom>
        </p:spPr>
      </p:pic>
      <p:sp>
        <p:nvSpPr>
          <p:cNvPr id="9" name="Rectangle 8">
            <a:extLst>
              <a:ext uri="{FF2B5EF4-FFF2-40B4-BE49-F238E27FC236}">
                <a16:creationId xmlns:a16="http://schemas.microsoft.com/office/drawing/2014/main" id="{F780F003-B34D-4B01-AE0A-37C4B810D378}"/>
              </a:ext>
              <a:ext uri="{C183D7F6-B498-43B3-948B-1728B52AA6E4}">
                <adec:decorative xmlns:adec="http://schemas.microsoft.com/office/drawing/2017/decorative" val="1"/>
              </a:ext>
            </a:extLst>
          </p:cNvPr>
          <p:cNvSpPr>
            <a:spLocks noChangeAspect="1"/>
          </p:cNvSpPr>
          <p:nvPr userDrawn="1"/>
        </p:nvSpPr>
        <p:spPr>
          <a:xfrm>
            <a:off x="-142105" y="4642902"/>
            <a:ext cx="12476209" cy="2242459"/>
          </a:xfrm>
          <a:prstGeom prst="rect">
            <a:avLst/>
          </a:prstGeom>
          <a:gradFill flip="none" rotWithShape="1">
            <a:gsLst>
              <a:gs pos="54000">
                <a:srgbClr val="2B5C0D"/>
              </a:gs>
              <a:gs pos="0">
                <a:srgbClr val="0071BC"/>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Tree>
    <p:extLst>
      <p:ext uri="{BB962C8B-B14F-4D97-AF65-F5344CB8AC3E}">
        <p14:creationId xmlns:p14="http://schemas.microsoft.com/office/powerpoint/2010/main" val="356167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BC09B5-9AFD-445B-9871-EDCB050A9A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985" t="19376" r="30251" b="7395"/>
          <a:stretch/>
        </p:blipFill>
        <p:spPr>
          <a:xfrm>
            <a:off x="6102188" y="534020"/>
            <a:ext cx="3054096" cy="3341037"/>
          </a:xfrm>
          <a:prstGeom prst="rect">
            <a:avLst/>
          </a:prstGeom>
        </p:spPr>
      </p:pic>
      <p:grpSp>
        <p:nvGrpSpPr>
          <p:cNvPr id="11" name="Group 10">
            <a:extLst>
              <a:ext uri="{FF2B5EF4-FFF2-40B4-BE49-F238E27FC236}">
                <a16:creationId xmlns:a16="http://schemas.microsoft.com/office/drawing/2014/main" id="{2AC21DD8-05EC-4639-925D-A6685A5582F0}"/>
              </a:ext>
              <a:ext uri="{C183D7F6-B498-43B3-948B-1728B52AA6E4}">
                <adec:decorative xmlns:adec="http://schemas.microsoft.com/office/drawing/2017/decorative" val="1"/>
              </a:ext>
            </a:extLst>
          </p:cNvPr>
          <p:cNvGrpSpPr/>
          <p:nvPr userDrawn="1"/>
        </p:nvGrpSpPr>
        <p:grpSpPr>
          <a:xfrm>
            <a:off x="-2159" y="206646"/>
            <a:ext cx="12192367" cy="3668412"/>
            <a:chOff x="107119" y="1719348"/>
            <a:chExt cx="11844223" cy="4882656"/>
          </a:xfrm>
        </p:grpSpPr>
        <p:sp>
          <p:nvSpPr>
            <p:cNvPr id="12" name="Rectangle 11">
              <a:extLst>
                <a:ext uri="{FF2B5EF4-FFF2-40B4-BE49-F238E27FC236}">
                  <a16:creationId xmlns:a16="http://schemas.microsoft.com/office/drawing/2014/main" id="{E196E66B-839D-42EE-8041-744507D22BD0}"/>
                </a:ext>
              </a:extLst>
            </p:cNvPr>
            <p:cNvSpPr/>
            <p:nvPr userDrawn="1"/>
          </p:nvSpPr>
          <p:spPr>
            <a:xfrm>
              <a:off x="107119" y="2378369"/>
              <a:ext cx="2963889" cy="42236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30BE4AD-3FB6-47F2-8B87-0F01C220D780}"/>
                </a:ext>
              </a:extLst>
            </p:cNvPr>
            <p:cNvSpPr/>
            <p:nvPr userDrawn="1"/>
          </p:nvSpPr>
          <p:spPr>
            <a:xfrm>
              <a:off x="3074441" y="1719348"/>
              <a:ext cx="2966889" cy="4882656"/>
            </a:xfrm>
            <a:prstGeom prst="rect">
              <a:avLst/>
            </a:prstGeom>
            <a:blipFill dpi="0" rotWithShape="1">
              <a:blip r:embed="rId4" cstate="screen">
                <a:extLst>
                  <a:ext uri="{28A0092B-C50C-407E-A947-70E740481C1C}">
                    <a14:useLocalDpi xmlns:a14="http://schemas.microsoft.com/office/drawing/2010/main"/>
                  </a:ext>
                </a:extLst>
              </a:blip>
              <a:srcRect/>
              <a:stretch>
                <a:fillRect t="173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AC1D125-DE8E-4E24-A58B-B34996E519D9}"/>
                </a:ext>
              </a:extLst>
            </p:cNvPr>
            <p:cNvSpPr/>
            <p:nvPr userDrawn="1"/>
          </p:nvSpPr>
          <p:spPr>
            <a:xfrm>
              <a:off x="9002219" y="2104184"/>
              <a:ext cx="2949123" cy="449782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D7EC3D55-69B7-48BC-B627-18060AC3C7B9}"/>
              </a:ext>
              <a:ext uri="{C183D7F6-B498-43B3-948B-1728B52AA6E4}">
                <adec:decorative xmlns:adec="http://schemas.microsoft.com/office/drawing/2017/decorative" val="1"/>
              </a:ext>
            </a:extLst>
          </p:cNvPr>
          <p:cNvSpPr>
            <a:spLocks/>
          </p:cNvSpPr>
          <p:nvPr userDrawn="1"/>
        </p:nvSpPr>
        <p:spPr>
          <a:xfrm>
            <a:off x="-229190" y="-24607"/>
            <a:ext cx="12476209" cy="1073204"/>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0" name="Picture 9">
            <a:extLst>
              <a:ext uri="{FF2B5EF4-FFF2-40B4-BE49-F238E27FC236}">
                <a16:creationId xmlns:a16="http://schemas.microsoft.com/office/drawing/2014/main" id="{4A6C5C97-8564-4ADD-8941-E270CB7D0E49}"/>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ABA43E06-43A9-42C2-A733-1204D76E2320}"/>
              </a:ext>
            </a:extLst>
          </p:cNvPr>
          <p:cNvSpPr>
            <a:spLocks noGrp="1"/>
          </p:cNvSpPr>
          <p:nvPr>
            <p:ph type="title"/>
          </p:nvPr>
        </p:nvSpPr>
        <p:spPr>
          <a:xfrm>
            <a:off x="831850" y="4545299"/>
            <a:ext cx="10515600" cy="1264104"/>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8A30A55E-F4C5-4763-8C31-48B7386DB65F}"/>
              </a:ext>
            </a:extLst>
          </p:cNvPr>
          <p:cNvSpPr>
            <a:spLocks noGrp="1"/>
          </p:cNvSpPr>
          <p:nvPr>
            <p:ph type="body" idx="1"/>
          </p:nvPr>
        </p:nvSpPr>
        <p:spPr>
          <a:xfrm>
            <a:off x="831850" y="6021116"/>
            <a:ext cx="10515600" cy="630238"/>
          </a:xfrm>
        </p:spPr>
        <p:txBody>
          <a:bodyPr/>
          <a:lstStyle>
            <a:lvl1pPr marL="0" indent="0">
              <a:buNone/>
              <a:defRPr sz="2400">
                <a:solidFill>
                  <a:srgbClr val="2A5C0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039595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506E17-84F5-4C68-A76C-CB79505305E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247017" cy="3867268"/>
          </a:xfrm>
          <a:prstGeom prst="rect">
            <a:avLst/>
          </a:prstGeom>
        </p:spPr>
      </p:pic>
      <p:sp>
        <p:nvSpPr>
          <p:cNvPr id="9" name="Rectangle 8">
            <a:extLst>
              <a:ext uri="{FF2B5EF4-FFF2-40B4-BE49-F238E27FC236}">
                <a16:creationId xmlns:a16="http://schemas.microsoft.com/office/drawing/2014/main" id="{D7EC3D55-69B7-48BC-B627-18060AC3C7B9}"/>
              </a:ext>
              <a:ext uri="{C183D7F6-B498-43B3-948B-1728B52AA6E4}">
                <adec:decorative xmlns:adec="http://schemas.microsoft.com/office/drawing/2017/decorative" val="1"/>
              </a:ext>
            </a:extLst>
          </p:cNvPr>
          <p:cNvSpPr>
            <a:spLocks/>
          </p:cNvSpPr>
          <p:nvPr userDrawn="1"/>
        </p:nvSpPr>
        <p:spPr>
          <a:xfrm>
            <a:off x="-229190" y="-24607"/>
            <a:ext cx="12476209" cy="1073204"/>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0" name="Picture 9">
            <a:extLst>
              <a:ext uri="{FF2B5EF4-FFF2-40B4-BE49-F238E27FC236}">
                <a16:creationId xmlns:a16="http://schemas.microsoft.com/office/drawing/2014/main" id="{4A6C5C97-8564-4ADD-8941-E270CB7D0E4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ABA43E06-43A9-42C2-A733-1204D76E2320}"/>
              </a:ext>
            </a:extLst>
          </p:cNvPr>
          <p:cNvSpPr>
            <a:spLocks noGrp="1"/>
          </p:cNvSpPr>
          <p:nvPr>
            <p:ph type="title"/>
          </p:nvPr>
        </p:nvSpPr>
        <p:spPr>
          <a:xfrm>
            <a:off x="831850" y="4545299"/>
            <a:ext cx="10515600" cy="1264104"/>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8A30A55E-F4C5-4763-8C31-48B7386DB65F}"/>
              </a:ext>
            </a:extLst>
          </p:cNvPr>
          <p:cNvSpPr>
            <a:spLocks noGrp="1"/>
          </p:cNvSpPr>
          <p:nvPr>
            <p:ph type="body" idx="1"/>
          </p:nvPr>
        </p:nvSpPr>
        <p:spPr>
          <a:xfrm>
            <a:off x="831850" y="6021116"/>
            <a:ext cx="10515600" cy="630238"/>
          </a:xfrm>
        </p:spPr>
        <p:txBody>
          <a:bodyPr/>
          <a:lstStyle>
            <a:lvl1pPr marL="0" indent="0">
              <a:buNone/>
              <a:defRPr sz="2400">
                <a:solidFill>
                  <a:srgbClr val="2A5C0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792620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326697-2F5D-4353-BC9D-2AC9E1DD08B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243" t="8815" r="30809" b="1242"/>
          <a:stretch/>
        </p:blipFill>
        <p:spPr>
          <a:xfrm>
            <a:off x="6088914" y="556253"/>
            <a:ext cx="3054096" cy="3988232"/>
          </a:xfrm>
          <a:prstGeom prst="rect">
            <a:avLst/>
          </a:prstGeom>
        </p:spPr>
      </p:pic>
      <p:grpSp>
        <p:nvGrpSpPr>
          <p:cNvPr id="11" name="Group 10">
            <a:extLst>
              <a:ext uri="{FF2B5EF4-FFF2-40B4-BE49-F238E27FC236}">
                <a16:creationId xmlns:a16="http://schemas.microsoft.com/office/drawing/2014/main" id="{2AC21DD8-05EC-4639-925D-A6685A5582F0}"/>
              </a:ext>
              <a:ext uri="{C183D7F6-B498-43B3-948B-1728B52AA6E4}">
                <adec:decorative xmlns:adec="http://schemas.microsoft.com/office/drawing/2017/decorative" val="1"/>
              </a:ext>
            </a:extLst>
          </p:cNvPr>
          <p:cNvGrpSpPr/>
          <p:nvPr userDrawn="1"/>
        </p:nvGrpSpPr>
        <p:grpSpPr>
          <a:xfrm>
            <a:off x="-13277" y="266725"/>
            <a:ext cx="12207850" cy="4277760"/>
            <a:chOff x="98619" y="908306"/>
            <a:chExt cx="11859264" cy="5693698"/>
          </a:xfrm>
        </p:grpSpPr>
        <p:sp>
          <p:nvSpPr>
            <p:cNvPr id="12" name="Rectangle 11">
              <a:extLst>
                <a:ext uri="{FF2B5EF4-FFF2-40B4-BE49-F238E27FC236}">
                  <a16:creationId xmlns:a16="http://schemas.microsoft.com/office/drawing/2014/main" id="{E196E66B-839D-42EE-8041-744507D22BD0}"/>
                </a:ext>
              </a:extLst>
            </p:cNvPr>
            <p:cNvSpPr/>
            <p:nvPr userDrawn="1"/>
          </p:nvSpPr>
          <p:spPr>
            <a:xfrm>
              <a:off x="98619" y="908306"/>
              <a:ext cx="2963889" cy="56936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30BE4AD-3FB6-47F2-8B87-0F01C220D780}"/>
                </a:ext>
              </a:extLst>
            </p:cNvPr>
            <p:cNvSpPr/>
            <p:nvPr userDrawn="1"/>
          </p:nvSpPr>
          <p:spPr>
            <a:xfrm>
              <a:off x="3066216" y="1719348"/>
              <a:ext cx="2963889" cy="4882656"/>
            </a:xfrm>
            <a:prstGeom prst="rect">
              <a:avLst/>
            </a:prstGeom>
            <a:blipFill dpi="0" rotWithShape="1">
              <a:blip r:embed="rId4" cstate="screen">
                <a:extLst>
                  <a:ext uri="{28A0092B-C50C-407E-A947-70E740481C1C}">
                    <a14:useLocalDpi xmlns:a14="http://schemas.microsoft.com/office/drawing/2010/main"/>
                  </a:ext>
                </a:extLst>
              </a:blip>
              <a:srcRect/>
              <a:stretch>
                <a:fillRect t="13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AC1D125-DE8E-4E24-A58B-B34996E519D9}"/>
                </a:ext>
              </a:extLst>
            </p:cNvPr>
            <p:cNvSpPr/>
            <p:nvPr userDrawn="1"/>
          </p:nvSpPr>
          <p:spPr>
            <a:xfrm>
              <a:off x="8993994" y="998038"/>
              <a:ext cx="2963889" cy="560396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D7EC3D55-69B7-48BC-B627-18060AC3C7B9}"/>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0" name="Picture 9">
            <a:extLst>
              <a:ext uri="{FF2B5EF4-FFF2-40B4-BE49-F238E27FC236}">
                <a16:creationId xmlns:a16="http://schemas.microsoft.com/office/drawing/2014/main" id="{4A6C5C97-8564-4ADD-8941-E270CB7D0E49}"/>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ABA43E06-43A9-42C2-A733-1204D76E2320}"/>
              </a:ext>
            </a:extLst>
          </p:cNvPr>
          <p:cNvSpPr>
            <a:spLocks noGrp="1"/>
          </p:cNvSpPr>
          <p:nvPr>
            <p:ph type="title"/>
          </p:nvPr>
        </p:nvSpPr>
        <p:spPr>
          <a:xfrm>
            <a:off x="831850" y="4545299"/>
            <a:ext cx="10515600" cy="1264104"/>
          </a:xfrm>
        </p:spPr>
        <p:txBody>
          <a:bodyPr anchor="b"/>
          <a:lstStyle>
            <a:lvl1pPr>
              <a:defRPr sz="6000"/>
            </a:lvl1pPr>
          </a:lstStyle>
          <a:p>
            <a:r>
              <a:rPr lang="en-US" dirty="0"/>
              <a:t>Click to edit Master title</a:t>
            </a:r>
          </a:p>
        </p:txBody>
      </p:sp>
      <p:sp>
        <p:nvSpPr>
          <p:cNvPr id="3" name="Text Placeholder 2">
            <a:extLst>
              <a:ext uri="{FF2B5EF4-FFF2-40B4-BE49-F238E27FC236}">
                <a16:creationId xmlns:a16="http://schemas.microsoft.com/office/drawing/2014/main" id="{8A30A55E-F4C5-4763-8C31-48B7386DB65F}"/>
              </a:ext>
            </a:extLst>
          </p:cNvPr>
          <p:cNvSpPr>
            <a:spLocks noGrp="1"/>
          </p:cNvSpPr>
          <p:nvPr>
            <p:ph type="body" idx="1"/>
          </p:nvPr>
        </p:nvSpPr>
        <p:spPr>
          <a:xfrm>
            <a:off x="831850" y="6021116"/>
            <a:ext cx="10515600" cy="630238"/>
          </a:xfrm>
        </p:spPr>
        <p:txBody>
          <a:bodyPr/>
          <a:lstStyle>
            <a:lvl1pPr marL="0" indent="0">
              <a:buNone/>
              <a:defRPr sz="2400">
                <a:solidFill>
                  <a:srgbClr val="2A5C0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900960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41C780-EF1F-46D9-B3E0-A93E4DE73A3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274" y="-24607"/>
            <a:ext cx="12207273" cy="4569092"/>
          </a:xfrm>
          <a:prstGeom prst="rect">
            <a:avLst/>
          </a:prstGeom>
        </p:spPr>
      </p:pic>
      <p:sp>
        <p:nvSpPr>
          <p:cNvPr id="9" name="Rectangle 8">
            <a:extLst>
              <a:ext uri="{FF2B5EF4-FFF2-40B4-BE49-F238E27FC236}">
                <a16:creationId xmlns:a16="http://schemas.microsoft.com/office/drawing/2014/main" id="{D7EC3D55-69B7-48BC-B627-18060AC3C7B9}"/>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0" name="Picture 9">
            <a:extLst>
              <a:ext uri="{FF2B5EF4-FFF2-40B4-BE49-F238E27FC236}">
                <a16:creationId xmlns:a16="http://schemas.microsoft.com/office/drawing/2014/main" id="{4A6C5C97-8564-4ADD-8941-E270CB7D0E4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ABA43E06-43A9-42C2-A733-1204D76E2320}"/>
              </a:ext>
            </a:extLst>
          </p:cNvPr>
          <p:cNvSpPr>
            <a:spLocks noGrp="1"/>
          </p:cNvSpPr>
          <p:nvPr>
            <p:ph type="title"/>
          </p:nvPr>
        </p:nvSpPr>
        <p:spPr>
          <a:xfrm>
            <a:off x="831850" y="4545299"/>
            <a:ext cx="10515600" cy="1264104"/>
          </a:xfrm>
        </p:spPr>
        <p:txBody>
          <a:bodyPr anchor="b"/>
          <a:lstStyle>
            <a:lvl1pPr>
              <a:defRPr sz="6000"/>
            </a:lvl1pPr>
          </a:lstStyle>
          <a:p>
            <a:r>
              <a:rPr lang="en-US" dirty="0"/>
              <a:t>Click to edit Master title</a:t>
            </a:r>
          </a:p>
        </p:txBody>
      </p:sp>
      <p:sp>
        <p:nvSpPr>
          <p:cNvPr id="3" name="Text Placeholder 2">
            <a:extLst>
              <a:ext uri="{FF2B5EF4-FFF2-40B4-BE49-F238E27FC236}">
                <a16:creationId xmlns:a16="http://schemas.microsoft.com/office/drawing/2014/main" id="{8A30A55E-F4C5-4763-8C31-48B7386DB65F}"/>
              </a:ext>
            </a:extLst>
          </p:cNvPr>
          <p:cNvSpPr>
            <a:spLocks noGrp="1"/>
          </p:cNvSpPr>
          <p:nvPr>
            <p:ph type="body" idx="1"/>
          </p:nvPr>
        </p:nvSpPr>
        <p:spPr>
          <a:xfrm>
            <a:off x="831850" y="6021116"/>
            <a:ext cx="10515600" cy="630238"/>
          </a:xfrm>
        </p:spPr>
        <p:txBody>
          <a:bodyPr/>
          <a:lstStyle>
            <a:lvl1pPr marL="0" indent="0">
              <a:buNone/>
              <a:defRPr sz="2400">
                <a:solidFill>
                  <a:srgbClr val="2A5C0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27205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BB03E90-8B5B-4DAE-91F1-E86BAE521C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877" t="23386" r="8974" b="21653"/>
          <a:stretch/>
        </p:blipFill>
        <p:spPr>
          <a:xfrm>
            <a:off x="6095644" y="833361"/>
            <a:ext cx="3054096" cy="1401819"/>
          </a:xfrm>
          <a:prstGeom prst="rect">
            <a:avLst/>
          </a:prstGeom>
        </p:spPr>
      </p:pic>
      <p:grpSp>
        <p:nvGrpSpPr>
          <p:cNvPr id="11" name="Group 10">
            <a:extLst>
              <a:ext uri="{FF2B5EF4-FFF2-40B4-BE49-F238E27FC236}">
                <a16:creationId xmlns:a16="http://schemas.microsoft.com/office/drawing/2014/main" id="{864E88C0-4728-4FB7-8A12-F2BE8FF5E41F}"/>
              </a:ext>
              <a:ext uri="{C183D7F6-B498-43B3-948B-1728B52AA6E4}">
                <adec:decorative xmlns:adec="http://schemas.microsoft.com/office/drawing/2017/decorative" val="1"/>
              </a:ext>
            </a:extLst>
          </p:cNvPr>
          <p:cNvGrpSpPr/>
          <p:nvPr userDrawn="1"/>
        </p:nvGrpSpPr>
        <p:grpSpPr>
          <a:xfrm>
            <a:off x="-13277" y="-2647476"/>
            <a:ext cx="12207850" cy="4882656"/>
            <a:chOff x="98619" y="1719348"/>
            <a:chExt cx="11859264" cy="4882656"/>
          </a:xfrm>
        </p:grpSpPr>
        <p:sp>
          <p:nvSpPr>
            <p:cNvPr id="12" name="Rectangle 11">
              <a:extLst>
                <a:ext uri="{FF2B5EF4-FFF2-40B4-BE49-F238E27FC236}">
                  <a16:creationId xmlns:a16="http://schemas.microsoft.com/office/drawing/2014/main" id="{BE968585-9BDF-4653-BA0C-BE8F0C0F2D02}"/>
                </a:ext>
              </a:extLst>
            </p:cNvPr>
            <p:cNvSpPr/>
            <p:nvPr userDrawn="1"/>
          </p:nvSpPr>
          <p:spPr>
            <a:xfrm>
              <a:off x="98619" y="4216699"/>
              <a:ext cx="2963889" cy="238530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5CB0AFC-0FD2-450E-94A4-E12B2DF49F93}"/>
                </a:ext>
              </a:extLst>
            </p:cNvPr>
            <p:cNvSpPr/>
            <p:nvPr userDrawn="1"/>
          </p:nvSpPr>
          <p:spPr>
            <a:xfrm>
              <a:off x="3066216" y="1719348"/>
              <a:ext cx="2966889" cy="4882656"/>
            </a:xfrm>
            <a:prstGeom prst="rect">
              <a:avLst/>
            </a:prstGeom>
            <a:blipFill dpi="0" rotWithShape="1">
              <a:blip r:embed="rId4" cstate="screen">
                <a:extLst>
                  <a:ext uri="{28A0092B-C50C-407E-A947-70E740481C1C}">
                    <a14:useLocalDpi xmlns:a14="http://schemas.microsoft.com/office/drawing/2010/main"/>
                  </a:ext>
                </a:extLst>
              </a:blip>
              <a:srcRect/>
              <a:stretch>
                <a:fillRect t="714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8C3033E-F718-4278-ABFC-E0C5AD1643EB}"/>
                </a:ext>
              </a:extLst>
            </p:cNvPr>
            <p:cNvSpPr/>
            <p:nvPr userDrawn="1"/>
          </p:nvSpPr>
          <p:spPr>
            <a:xfrm>
              <a:off x="8993994" y="3478550"/>
              <a:ext cx="2963889" cy="3123454"/>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5">
            <a:extLst>
              <a:ext uri="{FF2B5EF4-FFF2-40B4-BE49-F238E27FC236}">
                <a16:creationId xmlns:a16="http://schemas.microsoft.com/office/drawing/2014/main" id="{FE34703D-B837-477D-8D33-5D02E60C2C82}"/>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7" name="Picture 16">
            <a:extLst>
              <a:ext uri="{FF2B5EF4-FFF2-40B4-BE49-F238E27FC236}">
                <a16:creationId xmlns:a16="http://schemas.microsoft.com/office/drawing/2014/main" id="{AAF2E256-9543-4255-8D68-5049022F60D7}"/>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FE16A4CB-96D9-4F17-BEF2-977D41823DD6}"/>
              </a:ext>
            </a:extLst>
          </p:cNvPr>
          <p:cNvSpPr>
            <a:spLocks noGrp="1"/>
          </p:cNvSpPr>
          <p:nvPr>
            <p:ph type="title"/>
          </p:nvPr>
        </p:nvSpPr>
        <p:spPr>
          <a:xfrm>
            <a:off x="838199" y="2237018"/>
            <a:ext cx="10515599" cy="114889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8F021C-208B-4B3A-8849-825BEA54C63B}"/>
              </a:ext>
            </a:extLst>
          </p:cNvPr>
          <p:cNvSpPr>
            <a:spLocks noGrp="1"/>
          </p:cNvSpPr>
          <p:nvPr>
            <p:ph idx="1"/>
          </p:nvPr>
        </p:nvSpPr>
        <p:spPr>
          <a:xfrm>
            <a:off x="838200" y="3575957"/>
            <a:ext cx="10515600" cy="26010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2134E3-A90F-4626-8EB2-78439D27405C}"/>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5" name="Footer Placeholder 4">
            <a:extLst>
              <a:ext uri="{FF2B5EF4-FFF2-40B4-BE49-F238E27FC236}">
                <a16:creationId xmlns:a16="http://schemas.microsoft.com/office/drawing/2014/main" id="{32B6DC53-7F15-44B0-BC7D-E8446F7270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CE876-365C-450F-BFF7-93274384996B}"/>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1996812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8E383C-1027-42FE-BEDB-819FA450C43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65826"/>
            <a:ext cx="12192000" cy="2601006"/>
          </a:xfrm>
          <a:prstGeom prst="rect">
            <a:avLst/>
          </a:prstGeom>
        </p:spPr>
      </p:pic>
      <p:sp>
        <p:nvSpPr>
          <p:cNvPr id="16" name="Rectangle 15">
            <a:extLst>
              <a:ext uri="{FF2B5EF4-FFF2-40B4-BE49-F238E27FC236}">
                <a16:creationId xmlns:a16="http://schemas.microsoft.com/office/drawing/2014/main" id="{FE34703D-B837-477D-8D33-5D02E60C2C82}"/>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7" name="Picture 16">
            <a:extLst>
              <a:ext uri="{FF2B5EF4-FFF2-40B4-BE49-F238E27FC236}">
                <a16:creationId xmlns:a16="http://schemas.microsoft.com/office/drawing/2014/main" id="{AAF2E256-9543-4255-8D68-5049022F60D7}"/>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FE16A4CB-96D9-4F17-BEF2-977D41823DD6}"/>
              </a:ext>
            </a:extLst>
          </p:cNvPr>
          <p:cNvSpPr>
            <a:spLocks noGrp="1"/>
          </p:cNvSpPr>
          <p:nvPr>
            <p:ph type="title"/>
          </p:nvPr>
        </p:nvSpPr>
        <p:spPr>
          <a:xfrm>
            <a:off x="838199" y="2237018"/>
            <a:ext cx="10515599" cy="114889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8F021C-208B-4B3A-8849-825BEA54C63B}"/>
              </a:ext>
            </a:extLst>
          </p:cNvPr>
          <p:cNvSpPr>
            <a:spLocks noGrp="1"/>
          </p:cNvSpPr>
          <p:nvPr>
            <p:ph idx="1"/>
          </p:nvPr>
        </p:nvSpPr>
        <p:spPr>
          <a:xfrm>
            <a:off x="838200" y="3575957"/>
            <a:ext cx="10515600" cy="26010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2134E3-A90F-4626-8EB2-78439D27405C}"/>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5" name="Footer Placeholder 4">
            <a:extLst>
              <a:ext uri="{FF2B5EF4-FFF2-40B4-BE49-F238E27FC236}">
                <a16:creationId xmlns:a16="http://schemas.microsoft.com/office/drawing/2014/main" id="{32B6DC53-7F15-44B0-BC7D-E8446F7270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CE876-365C-450F-BFF7-93274384996B}"/>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3615661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6A4CB-96D9-4F17-BEF2-977D41823DD6}"/>
              </a:ext>
            </a:extLst>
          </p:cNvPr>
          <p:cNvSpPr>
            <a:spLocks noGrp="1"/>
          </p:cNvSpPr>
          <p:nvPr>
            <p:ph type="title"/>
          </p:nvPr>
        </p:nvSpPr>
        <p:spPr>
          <a:xfrm>
            <a:off x="838200" y="1554480"/>
            <a:ext cx="7315200" cy="1520538"/>
          </a:xfrm>
        </p:spPr>
        <p:txBody>
          <a:bodyPr/>
          <a:lstStyle>
            <a:lvl1pPr>
              <a:defRPr baseline="0">
                <a:solidFill>
                  <a:schemeClr val="tx2"/>
                </a:solidFill>
                <a:latin typeface="Bookman Old Style" panose="020506040505050202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78F021C-208B-4B3A-8849-825BEA54C63B}"/>
              </a:ext>
            </a:extLst>
          </p:cNvPr>
          <p:cNvSpPr>
            <a:spLocks noGrp="1"/>
          </p:cNvSpPr>
          <p:nvPr>
            <p:ph idx="1"/>
          </p:nvPr>
        </p:nvSpPr>
        <p:spPr>
          <a:xfrm>
            <a:off x="838200" y="3575957"/>
            <a:ext cx="10515600" cy="26010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2134E3-A90F-4626-8EB2-78439D27405C}"/>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5" name="Footer Placeholder 4">
            <a:extLst>
              <a:ext uri="{FF2B5EF4-FFF2-40B4-BE49-F238E27FC236}">
                <a16:creationId xmlns:a16="http://schemas.microsoft.com/office/drawing/2014/main" id="{32B6DC53-7F15-44B0-BC7D-E8446F7270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CE876-365C-450F-BFF7-93274384996B}"/>
              </a:ext>
            </a:extLst>
          </p:cNvPr>
          <p:cNvSpPr>
            <a:spLocks noGrp="1"/>
          </p:cNvSpPr>
          <p:nvPr>
            <p:ph type="sldNum" sz="quarter" idx="12"/>
          </p:nvPr>
        </p:nvSpPr>
        <p:spPr/>
        <p:txBody>
          <a:bodyPr/>
          <a:lstStyle/>
          <a:p>
            <a:fld id="{1D250715-9749-4B6E-BB82-D70D7542F145}" type="slidenum">
              <a:rPr lang="en-US" smtClean="0"/>
              <a:t>‹#›</a:t>
            </a:fld>
            <a:endParaRPr lang="en-US" dirty="0"/>
          </a:p>
        </p:txBody>
      </p:sp>
      <p:sp>
        <p:nvSpPr>
          <p:cNvPr id="9" name="Rectangle 8">
            <a:extLst>
              <a:ext uri="{FF2B5EF4-FFF2-40B4-BE49-F238E27FC236}">
                <a16:creationId xmlns:a16="http://schemas.microsoft.com/office/drawing/2014/main" id="{D4AFA8C7-F831-4E35-8434-7AFC92A503B5}"/>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2" name="Picture 11">
            <a:extLst>
              <a:ext uri="{FF2B5EF4-FFF2-40B4-BE49-F238E27FC236}">
                <a16:creationId xmlns:a16="http://schemas.microsoft.com/office/drawing/2014/main" id="{02501D16-A889-42FD-92FD-00381ADDBD0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Tree>
    <p:extLst>
      <p:ext uri="{BB962C8B-B14F-4D97-AF65-F5344CB8AC3E}">
        <p14:creationId xmlns:p14="http://schemas.microsoft.com/office/powerpoint/2010/main" val="99091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2114E-EC48-4511-9C84-030D67B537AF}"/>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1" name="Picture 10">
            <a:extLst>
              <a:ext uri="{FF2B5EF4-FFF2-40B4-BE49-F238E27FC236}">
                <a16:creationId xmlns:a16="http://schemas.microsoft.com/office/drawing/2014/main" id="{FFD8FAED-34CF-496A-A575-E62D08933F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DA8DB204-E4ED-4B2B-8C32-D83E694B68D6}"/>
              </a:ext>
            </a:extLst>
          </p:cNvPr>
          <p:cNvSpPr>
            <a:spLocks noGrp="1"/>
          </p:cNvSpPr>
          <p:nvPr>
            <p:ph type="title"/>
          </p:nvPr>
        </p:nvSpPr>
        <p:spPr>
          <a:xfrm>
            <a:off x="838200" y="1172934"/>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84D867A-34B2-44AD-A6EE-0B4E7989A182}"/>
              </a:ext>
            </a:extLst>
          </p:cNvPr>
          <p:cNvSpPr>
            <a:spLocks noGrp="1"/>
          </p:cNvSpPr>
          <p:nvPr>
            <p:ph sz="half" idx="1"/>
          </p:nvPr>
        </p:nvSpPr>
        <p:spPr>
          <a:xfrm>
            <a:off x="838200" y="2677885"/>
            <a:ext cx="5181600" cy="34990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034EBA9-76C0-4B39-B1EE-159145B939BE}"/>
              </a:ext>
            </a:extLst>
          </p:cNvPr>
          <p:cNvSpPr>
            <a:spLocks noGrp="1"/>
          </p:cNvSpPr>
          <p:nvPr>
            <p:ph sz="half" idx="2"/>
          </p:nvPr>
        </p:nvSpPr>
        <p:spPr>
          <a:xfrm>
            <a:off x="6172200" y="2677885"/>
            <a:ext cx="5181600" cy="349907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5CACEE4-EA47-42AC-87AB-93A3A06AC374}"/>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6" name="Footer Placeholder 5">
            <a:extLst>
              <a:ext uri="{FF2B5EF4-FFF2-40B4-BE49-F238E27FC236}">
                <a16:creationId xmlns:a16="http://schemas.microsoft.com/office/drawing/2014/main" id="{BBF43473-9A42-4BC8-8D82-7566710B66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134ADAB-7F5B-41E9-A030-5B2CD26DB249}"/>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2010454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86E6-715D-4392-88DB-47A5FC11D813}"/>
              </a:ext>
            </a:extLst>
          </p:cNvPr>
          <p:cNvSpPr>
            <a:spLocks noGrp="1"/>
          </p:cNvSpPr>
          <p:nvPr>
            <p:ph type="title"/>
          </p:nvPr>
        </p:nvSpPr>
        <p:spPr>
          <a:xfrm>
            <a:off x="838200" y="105636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3C5E42-E13B-40BF-8962-27CC57AC6B6D}"/>
              </a:ext>
            </a:extLst>
          </p:cNvPr>
          <p:cNvSpPr>
            <a:spLocks noGrp="1"/>
          </p:cNvSpPr>
          <p:nvPr>
            <p:ph type="body" idx="1"/>
          </p:nvPr>
        </p:nvSpPr>
        <p:spPr>
          <a:xfrm>
            <a:off x="836612" y="238193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CF6A367-05D2-4844-BEE7-F448E1DB1496}"/>
              </a:ext>
            </a:extLst>
          </p:cNvPr>
          <p:cNvSpPr>
            <a:spLocks noGrp="1"/>
          </p:cNvSpPr>
          <p:nvPr>
            <p:ph sz="half" idx="2"/>
          </p:nvPr>
        </p:nvSpPr>
        <p:spPr>
          <a:xfrm>
            <a:off x="839788" y="3428999"/>
            <a:ext cx="5157787" cy="27606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FF4570E-E6F7-4453-9689-08BC0E4EEC5E}"/>
              </a:ext>
            </a:extLst>
          </p:cNvPr>
          <p:cNvSpPr>
            <a:spLocks noGrp="1"/>
          </p:cNvSpPr>
          <p:nvPr>
            <p:ph type="body" sz="quarter" idx="3"/>
          </p:nvPr>
        </p:nvSpPr>
        <p:spPr>
          <a:xfrm>
            <a:off x="6172200" y="238193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34E6B12C-A44D-4F45-95F9-9730DD49CA72}"/>
              </a:ext>
            </a:extLst>
          </p:cNvPr>
          <p:cNvSpPr>
            <a:spLocks noGrp="1"/>
          </p:cNvSpPr>
          <p:nvPr>
            <p:ph sz="quarter" idx="4"/>
          </p:nvPr>
        </p:nvSpPr>
        <p:spPr>
          <a:xfrm>
            <a:off x="6172200" y="3428999"/>
            <a:ext cx="5183188" cy="276066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B8F473FB-B41B-4B94-9F0B-2D978CD7A269}"/>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8" name="Footer Placeholder 7">
            <a:extLst>
              <a:ext uri="{FF2B5EF4-FFF2-40B4-BE49-F238E27FC236}">
                <a16:creationId xmlns:a16="http://schemas.microsoft.com/office/drawing/2014/main" id="{C9DF889C-96F9-4A63-BFE1-F76EDD564C9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B02DCCB-34E4-4050-96BD-27E2E01B29D9}"/>
              </a:ext>
            </a:extLst>
          </p:cNvPr>
          <p:cNvSpPr>
            <a:spLocks noGrp="1"/>
          </p:cNvSpPr>
          <p:nvPr>
            <p:ph type="sldNum" sz="quarter" idx="12"/>
          </p:nvPr>
        </p:nvSpPr>
        <p:spPr/>
        <p:txBody>
          <a:bodyPr/>
          <a:lstStyle/>
          <a:p>
            <a:fld id="{1D250715-9749-4B6E-BB82-D70D7542F145}" type="slidenum">
              <a:rPr lang="en-US" smtClean="0"/>
              <a:t>‹#›</a:t>
            </a:fld>
            <a:endParaRPr lang="en-US" dirty="0"/>
          </a:p>
        </p:txBody>
      </p:sp>
      <p:sp>
        <p:nvSpPr>
          <p:cNvPr id="12" name="Rectangle 11">
            <a:extLst>
              <a:ext uri="{FF2B5EF4-FFF2-40B4-BE49-F238E27FC236}">
                <a16:creationId xmlns:a16="http://schemas.microsoft.com/office/drawing/2014/main" id="{47FE77D3-8B51-45E6-9794-9A1A923C9BA1}"/>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3" name="Picture 12">
            <a:extLst>
              <a:ext uri="{FF2B5EF4-FFF2-40B4-BE49-F238E27FC236}">
                <a16:creationId xmlns:a16="http://schemas.microsoft.com/office/drawing/2014/main" id="{3AFC8E42-C194-4C27-89C8-A793908C21F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Tree>
    <p:extLst>
      <p:ext uri="{BB962C8B-B14F-4D97-AF65-F5344CB8AC3E}">
        <p14:creationId xmlns:p14="http://schemas.microsoft.com/office/powerpoint/2010/main" val="2784075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B2D7E8-2E60-4765-A46F-E7D19670DF0E}"/>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0" name="Picture 9">
            <a:extLst>
              <a:ext uri="{FF2B5EF4-FFF2-40B4-BE49-F238E27FC236}">
                <a16:creationId xmlns:a16="http://schemas.microsoft.com/office/drawing/2014/main" id="{BD343978-9872-491C-B465-525A530F7F8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94354065-7B3A-4295-82E5-68DF2603DFDC}"/>
              </a:ext>
            </a:extLst>
          </p:cNvPr>
          <p:cNvSpPr>
            <a:spLocks noGrp="1"/>
          </p:cNvSpPr>
          <p:nvPr>
            <p:ph type="title"/>
          </p:nvPr>
        </p:nvSpPr>
        <p:spPr>
          <a:xfrm>
            <a:off x="838200" y="996950"/>
            <a:ext cx="10515600" cy="1325563"/>
          </a:xfrm>
        </p:spPr>
        <p:txBody>
          <a:bodyPr/>
          <a:lstStyle/>
          <a:p>
            <a:r>
              <a:rPr lang="en-US"/>
              <a:t>Click to edit Master title style</a:t>
            </a:r>
          </a:p>
        </p:txBody>
      </p:sp>
      <p:sp>
        <p:nvSpPr>
          <p:cNvPr id="6" name="Picture Placeholder 2">
            <a:extLst>
              <a:ext uri="{FF2B5EF4-FFF2-40B4-BE49-F238E27FC236}">
                <a16:creationId xmlns:a16="http://schemas.microsoft.com/office/drawing/2014/main" id="{84BE371D-E8D9-4AD0-98B3-96576DF9DE11}"/>
              </a:ext>
            </a:extLst>
          </p:cNvPr>
          <p:cNvSpPr>
            <a:spLocks noGrp="1"/>
          </p:cNvSpPr>
          <p:nvPr>
            <p:ph type="pic" idx="1"/>
          </p:nvPr>
        </p:nvSpPr>
        <p:spPr>
          <a:xfrm>
            <a:off x="838200" y="2514600"/>
            <a:ext cx="10517188" cy="3346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 name="Date Placeholder 2">
            <a:extLst>
              <a:ext uri="{FF2B5EF4-FFF2-40B4-BE49-F238E27FC236}">
                <a16:creationId xmlns:a16="http://schemas.microsoft.com/office/drawing/2014/main" id="{87D77F74-6B98-4EC5-9244-F2138C368AD7}"/>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4" name="Footer Placeholder 3">
            <a:extLst>
              <a:ext uri="{FF2B5EF4-FFF2-40B4-BE49-F238E27FC236}">
                <a16:creationId xmlns:a16="http://schemas.microsoft.com/office/drawing/2014/main" id="{D39A6539-1C01-4405-B7A8-1A144EA4284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AFFECD-2390-4AAB-9D81-B7A64C486D27}"/>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2196677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5067C-DE6A-44CD-B8A6-0668C2B850CE}"/>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9" name="Picture 8">
            <a:extLst>
              <a:ext uri="{FF2B5EF4-FFF2-40B4-BE49-F238E27FC236}">
                <a16:creationId xmlns:a16="http://schemas.microsoft.com/office/drawing/2014/main" id="{161208DD-E61C-42C7-9C7E-5DBD9D13A0A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5" name="Picture Placeholder 2">
            <a:extLst>
              <a:ext uri="{FF2B5EF4-FFF2-40B4-BE49-F238E27FC236}">
                <a16:creationId xmlns:a16="http://schemas.microsoft.com/office/drawing/2014/main" id="{EC47547B-4D0C-4DE9-807B-A5B49B76ACA5}"/>
              </a:ext>
            </a:extLst>
          </p:cNvPr>
          <p:cNvSpPr>
            <a:spLocks noGrp="1"/>
          </p:cNvSpPr>
          <p:nvPr>
            <p:ph type="pic" idx="1"/>
          </p:nvPr>
        </p:nvSpPr>
        <p:spPr>
          <a:xfrm>
            <a:off x="838200" y="1126671"/>
            <a:ext cx="10515600" cy="47343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Date Placeholder 1">
            <a:extLst>
              <a:ext uri="{FF2B5EF4-FFF2-40B4-BE49-F238E27FC236}">
                <a16:creationId xmlns:a16="http://schemas.microsoft.com/office/drawing/2014/main" id="{2EFB5C7B-C7BE-4D1A-B2C9-DB3655C6E6AB}"/>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3" name="Footer Placeholder 2">
            <a:extLst>
              <a:ext uri="{FF2B5EF4-FFF2-40B4-BE49-F238E27FC236}">
                <a16:creationId xmlns:a16="http://schemas.microsoft.com/office/drawing/2014/main" id="{AB4F3EF7-89B4-4E9A-9DA2-C90E97E1761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0395BC-E577-43BD-84E3-01412310F6CC}"/>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672971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60A5EC2-D024-430B-9DE6-A5CAD8E952A5}"/>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1" name="Picture 10">
            <a:extLst>
              <a:ext uri="{FF2B5EF4-FFF2-40B4-BE49-F238E27FC236}">
                <a16:creationId xmlns:a16="http://schemas.microsoft.com/office/drawing/2014/main" id="{BFC9CD0E-3A38-44E9-9271-413F2CFCC42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
        <p:nvSpPr>
          <p:cNvPr id="2" name="Title 1">
            <a:extLst>
              <a:ext uri="{FF2B5EF4-FFF2-40B4-BE49-F238E27FC236}">
                <a16:creationId xmlns:a16="http://schemas.microsoft.com/office/drawing/2014/main" id="{7BD0136B-64E3-4D10-8E35-B0606BA5FB26}"/>
              </a:ext>
            </a:extLst>
          </p:cNvPr>
          <p:cNvSpPr>
            <a:spLocks noGrp="1"/>
          </p:cNvSpPr>
          <p:nvPr>
            <p:ph type="title"/>
          </p:nvPr>
        </p:nvSpPr>
        <p:spPr>
          <a:xfrm>
            <a:off x="839788" y="1077686"/>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46B41D7C-7742-40E7-A80B-B9C92B6ABF78}"/>
              </a:ext>
            </a:extLst>
          </p:cNvPr>
          <p:cNvSpPr>
            <a:spLocks noGrp="1"/>
          </p:cNvSpPr>
          <p:nvPr>
            <p:ph type="body" sz="half" idx="2"/>
          </p:nvPr>
        </p:nvSpPr>
        <p:spPr>
          <a:xfrm>
            <a:off x="839788" y="2677886"/>
            <a:ext cx="3932237" cy="31911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3" name="Content Placeholder 2">
            <a:extLst>
              <a:ext uri="{FF2B5EF4-FFF2-40B4-BE49-F238E27FC236}">
                <a16:creationId xmlns:a16="http://schemas.microsoft.com/office/drawing/2014/main" id="{2EF11E7D-B6FD-4566-AF8B-1AF41D6F3182}"/>
              </a:ext>
            </a:extLst>
          </p:cNvPr>
          <p:cNvSpPr>
            <a:spLocks noGrp="1"/>
          </p:cNvSpPr>
          <p:nvPr>
            <p:ph idx="1"/>
          </p:nvPr>
        </p:nvSpPr>
        <p:spPr>
          <a:xfrm>
            <a:off x="5183188" y="2669946"/>
            <a:ext cx="6172200" cy="319110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33D87A4-5353-44D2-AACA-A80080A3E100}"/>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6" name="Footer Placeholder 5">
            <a:extLst>
              <a:ext uri="{FF2B5EF4-FFF2-40B4-BE49-F238E27FC236}">
                <a16:creationId xmlns:a16="http://schemas.microsoft.com/office/drawing/2014/main" id="{E57BA541-E432-48F1-A1C4-D1A2EAEA336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65F99B-A7B2-4CD7-B725-D8DD1703A287}"/>
              </a:ext>
            </a:extLst>
          </p:cNvPr>
          <p:cNvSpPr>
            <a:spLocks noGrp="1"/>
          </p:cNvSpPr>
          <p:nvPr>
            <p:ph type="sldNum" sz="quarter" idx="12"/>
          </p:nvPr>
        </p:nvSpPr>
        <p:spPr/>
        <p:txBody>
          <a:bodyPr/>
          <a:lstStyle/>
          <a:p>
            <a:fld id="{1D250715-9749-4B6E-BB82-D70D7542F145}" type="slidenum">
              <a:rPr lang="en-US" smtClean="0"/>
              <a:t>‹#›</a:t>
            </a:fld>
            <a:endParaRPr lang="en-US" dirty="0"/>
          </a:p>
        </p:txBody>
      </p:sp>
    </p:spTree>
    <p:extLst>
      <p:ext uri="{BB962C8B-B14F-4D97-AF65-F5344CB8AC3E}">
        <p14:creationId xmlns:p14="http://schemas.microsoft.com/office/powerpoint/2010/main" val="1709747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516D1-0044-4CDD-AC62-C1C2002E5BF1}"/>
              </a:ext>
            </a:extLst>
          </p:cNvPr>
          <p:cNvSpPr>
            <a:spLocks noGrp="1"/>
          </p:cNvSpPr>
          <p:nvPr>
            <p:ph type="title"/>
          </p:nvPr>
        </p:nvSpPr>
        <p:spPr>
          <a:xfrm>
            <a:off x="839788" y="146957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7BB71FD-4DBA-496D-8C21-53C7AC30FA0C}"/>
              </a:ext>
            </a:extLst>
          </p:cNvPr>
          <p:cNvSpPr>
            <a:spLocks noGrp="1"/>
          </p:cNvSpPr>
          <p:nvPr>
            <p:ph type="body" sz="half" idx="2"/>
          </p:nvPr>
        </p:nvSpPr>
        <p:spPr>
          <a:xfrm>
            <a:off x="839788" y="3069770"/>
            <a:ext cx="3932237" cy="279921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3" name="Picture Placeholder 2">
            <a:extLst>
              <a:ext uri="{FF2B5EF4-FFF2-40B4-BE49-F238E27FC236}">
                <a16:creationId xmlns:a16="http://schemas.microsoft.com/office/drawing/2014/main" id="{354CE9E6-B8A6-4755-A09A-7986E7C14B9D}"/>
              </a:ext>
            </a:extLst>
          </p:cNvPr>
          <p:cNvSpPr>
            <a:spLocks noGrp="1"/>
          </p:cNvSpPr>
          <p:nvPr>
            <p:ph type="pic" idx="1"/>
          </p:nvPr>
        </p:nvSpPr>
        <p:spPr>
          <a:xfrm>
            <a:off x="5183188" y="1469570"/>
            <a:ext cx="6172200" cy="43914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5" name="Date Placeholder 4">
            <a:extLst>
              <a:ext uri="{FF2B5EF4-FFF2-40B4-BE49-F238E27FC236}">
                <a16:creationId xmlns:a16="http://schemas.microsoft.com/office/drawing/2014/main" id="{C58BB454-C706-4571-A9D6-5C268FF6E81E}"/>
              </a:ext>
            </a:extLst>
          </p:cNvPr>
          <p:cNvSpPr>
            <a:spLocks noGrp="1"/>
          </p:cNvSpPr>
          <p:nvPr>
            <p:ph type="dt" sz="half" idx="10"/>
          </p:nvPr>
        </p:nvSpPr>
        <p:spPr/>
        <p:txBody>
          <a:bodyPr/>
          <a:lstStyle/>
          <a:p>
            <a:fld id="{E7139EC3-67C5-49C9-93C9-A43DD22E3D01}" type="datetimeFigureOut">
              <a:rPr lang="en-US" smtClean="0"/>
              <a:t>3/23/2023</a:t>
            </a:fld>
            <a:endParaRPr lang="en-US" dirty="0"/>
          </a:p>
        </p:txBody>
      </p:sp>
      <p:sp>
        <p:nvSpPr>
          <p:cNvPr id="6" name="Footer Placeholder 5">
            <a:extLst>
              <a:ext uri="{FF2B5EF4-FFF2-40B4-BE49-F238E27FC236}">
                <a16:creationId xmlns:a16="http://schemas.microsoft.com/office/drawing/2014/main" id="{6AD08507-CD4B-4598-875E-6420FD688C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205285-9418-41DA-8AAF-EA386A4007B1}"/>
              </a:ext>
            </a:extLst>
          </p:cNvPr>
          <p:cNvSpPr>
            <a:spLocks noGrp="1"/>
          </p:cNvSpPr>
          <p:nvPr>
            <p:ph type="sldNum" sz="quarter" idx="12"/>
          </p:nvPr>
        </p:nvSpPr>
        <p:spPr/>
        <p:txBody>
          <a:bodyPr/>
          <a:lstStyle/>
          <a:p>
            <a:fld id="{1D250715-9749-4B6E-BB82-D70D7542F145}" type="slidenum">
              <a:rPr lang="en-US" smtClean="0"/>
              <a:t>‹#›</a:t>
            </a:fld>
            <a:endParaRPr lang="en-US" dirty="0"/>
          </a:p>
        </p:txBody>
      </p:sp>
      <p:sp>
        <p:nvSpPr>
          <p:cNvPr id="10" name="Rectangle 9">
            <a:extLst>
              <a:ext uri="{FF2B5EF4-FFF2-40B4-BE49-F238E27FC236}">
                <a16:creationId xmlns:a16="http://schemas.microsoft.com/office/drawing/2014/main" id="{1C6886F5-1592-4B53-B410-DA3CEFA3A61C}"/>
              </a:ext>
              <a:ext uri="{C183D7F6-B498-43B3-948B-1728B52AA6E4}">
                <adec:decorative xmlns:adec="http://schemas.microsoft.com/office/drawing/2017/decorative" val="1"/>
              </a:ext>
            </a:extLst>
          </p:cNvPr>
          <p:cNvSpPr>
            <a:spLocks noChangeAspect="1"/>
          </p:cNvSpPr>
          <p:nvPr userDrawn="1"/>
        </p:nvSpPr>
        <p:spPr>
          <a:xfrm>
            <a:off x="-229190" y="-24607"/>
            <a:ext cx="12476209" cy="1078148"/>
          </a:xfrm>
          <a:prstGeom prst="rect">
            <a:avLst/>
          </a:prstGeom>
          <a:gradFill>
            <a:gsLst>
              <a:gs pos="35000">
                <a:srgbClr val="2B5C0D"/>
              </a:gs>
              <a:gs pos="0">
                <a:srgbClr val="0071B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11" name="Picture 10">
            <a:extLst>
              <a:ext uri="{FF2B5EF4-FFF2-40B4-BE49-F238E27FC236}">
                <a16:creationId xmlns:a16="http://schemas.microsoft.com/office/drawing/2014/main" id="{54A73B7A-D0EB-4CD3-B8BD-51DE2BC1081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652" y="345102"/>
            <a:ext cx="4013703" cy="496726"/>
          </a:xfrm>
          <a:prstGeom prst="rect">
            <a:avLst/>
          </a:prstGeom>
        </p:spPr>
      </p:pic>
    </p:spTree>
    <p:extLst>
      <p:ext uri="{BB962C8B-B14F-4D97-AF65-F5344CB8AC3E}">
        <p14:creationId xmlns:p14="http://schemas.microsoft.com/office/powerpoint/2010/main" val="3753469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17" name="Rectangle 16"/>
          <p:cNvSpPr/>
          <p:nvPr userDrawn="1"/>
        </p:nvSpPr>
        <p:spPr>
          <a:xfrm>
            <a:off x="0" y="6116484"/>
            <a:ext cx="12192000" cy="741516"/>
          </a:xfrm>
          <a:prstGeom prst="rect">
            <a:avLst/>
          </a:prstGeom>
          <a:solidFill>
            <a:srgbClr val="6682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prstClr val="white"/>
              </a:solidFill>
            </a:endParaRPr>
          </a:p>
        </p:txBody>
      </p:sp>
      <p:sp>
        <p:nvSpPr>
          <p:cNvPr id="8" name="Rectangle 7"/>
          <p:cNvSpPr/>
          <p:nvPr userDrawn="1"/>
        </p:nvSpPr>
        <p:spPr>
          <a:xfrm>
            <a:off x="0" y="0"/>
            <a:ext cx="12192000" cy="6116484"/>
          </a:xfrm>
          <a:prstGeom prst="rect">
            <a:avLst/>
          </a:prstGeom>
          <a:solidFill>
            <a:srgbClr val="FFFF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489427" y="496443"/>
            <a:ext cx="11228440" cy="639459"/>
          </a:xfrm>
          <a:prstGeom prst="rect">
            <a:avLst/>
          </a:prstGeom>
        </p:spPr>
        <p:txBody>
          <a:bodyPr/>
          <a:lstStyle>
            <a:lvl1pPr algn="l">
              <a:defRPr sz="2700">
                <a:solidFill>
                  <a:srgbClr val="5D6349"/>
                </a:solidFill>
                <a:latin typeface="Georgia"/>
                <a:cs typeface="Georgia"/>
              </a:defRPr>
            </a:lvl1pPr>
          </a:lstStyle>
          <a:p>
            <a:r>
              <a:rPr lang="en-US" dirty="0"/>
              <a:t>Click to edit Master title style</a:t>
            </a:r>
          </a:p>
        </p:txBody>
      </p:sp>
      <p:sp>
        <p:nvSpPr>
          <p:cNvPr id="13" name="Text Placeholder 12"/>
          <p:cNvSpPr>
            <a:spLocks noGrp="1"/>
          </p:cNvSpPr>
          <p:nvPr>
            <p:ph type="body" sz="quarter" idx="11"/>
          </p:nvPr>
        </p:nvSpPr>
        <p:spPr>
          <a:xfrm>
            <a:off x="489425" y="1378761"/>
            <a:ext cx="11228441" cy="597208"/>
          </a:xfrm>
          <a:prstGeom prst="rect">
            <a:avLst/>
          </a:prstGeom>
        </p:spPr>
        <p:txBody>
          <a:bodyPr vert="horz"/>
          <a:lstStyle>
            <a:lvl1pPr marL="0" indent="0">
              <a:buNone/>
              <a:defRPr sz="2400" b="1">
                <a:solidFill>
                  <a:srgbClr val="668232"/>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pic>
        <p:nvPicPr>
          <p:cNvPr id="14" name="Picture 13"/>
          <p:cNvPicPr>
            <a:picLocks noChangeAspect="1"/>
          </p:cNvPicPr>
          <p:nvPr userDrawn="1"/>
        </p:nvPicPr>
        <p:blipFill>
          <a:blip r:embed="rId2"/>
          <a:stretch>
            <a:fillRect/>
          </a:stretch>
        </p:blipFill>
        <p:spPr>
          <a:xfrm>
            <a:off x="489427" y="6279941"/>
            <a:ext cx="763044" cy="387989"/>
          </a:xfrm>
          <a:prstGeom prst="rect">
            <a:avLst/>
          </a:prstGeom>
        </p:spPr>
      </p:pic>
      <p:sp>
        <p:nvSpPr>
          <p:cNvPr id="11" name="Text Placeholder 10"/>
          <p:cNvSpPr>
            <a:spLocks noGrp="1"/>
          </p:cNvSpPr>
          <p:nvPr>
            <p:ph type="body" sz="quarter" idx="12"/>
          </p:nvPr>
        </p:nvSpPr>
        <p:spPr>
          <a:xfrm>
            <a:off x="489423" y="2184400"/>
            <a:ext cx="11228441" cy="3365500"/>
          </a:xfrm>
          <a:prstGeom prst="rect">
            <a:avLst/>
          </a:prstGeom>
        </p:spPr>
        <p:txBody>
          <a:bodyPr vert="horz"/>
          <a:lstStyle>
            <a:lvl1pPr>
              <a:defRPr sz="2200">
                <a:solidFill>
                  <a:srgbClr val="5D6349"/>
                </a:solidFill>
                <a:latin typeface="Arial"/>
                <a:cs typeface="Arial"/>
              </a:defRPr>
            </a:lvl1pPr>
            <a:lvl2pPr>
              <a:defRPr sz="2200">
                <a:solidFill>
                  <a:srgbClr val="5D6349"/>
                </a:solidFill>
                <a:latin typeface="Arial"/>
                <a:cs typeface="Arial"/>
              </a:defRPr>
            </a:lvl2pPr>
            <a:lvl3pPr>
              <a:defRPr sz="2200">
                <a:solidFill>
                  <a:srgbClr val="5D6349"/>
                </a:solidFill>
                <a:latin typeface="Arial"/>
                <a:cs typeface="Arial"/>
              </a:defRPr>
            </a:lvl3pPr>
            <a:lvl4pPr>
              <a:defRPr sz="2200">
                <a:solidFill>
                  <a:srgbClr val="5D6349"/>
                </a:solidFill>
                <a:latin typeface="Arial"/>
                <a:cs typeface="Arial"/>
              </a:defRPr>
            </a:lvl4pPr>
            <a:lvl5pPr>
              <a:defRPr sz="2200">
                <a:solidFill>
                  <a:srgbClr val="5D6349"/>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6028267" y="6279941"/>
            <a:ext cx="5847644" cy="461665"/>
          </a:xfrm>
          <a:prstGeom prst="rect">
            <a:avLst/>
          </a:prstGeom>
          <a:noFill/>
        </p:spPr>
        <p:txBody>
          <a:bodyPr wrap="square" rtlCol="0">
            <a:spAutoFit/>
          </a:bodyPr>
          <a:lstStyle/>
          <a:p>
            <a:r>
              <a:rPr lang="en-US" sz="2400" b="1" dirty="0">
                <a:solidFill>
                  <a:prstClr val="white"/>
                </a:solidFill>
              </a:rPr>
              <a:t>Local and Regional Food Systems</a:t>
            </a:r>
          </a:p>
        </p:txBody>
      </p:sp>
    </p:spTree>
    <p:extLst>
      <p:ext uri="{BB962C8B-B14F-4D97-AF65-F5344CB8AC3E}">
        <p14:creationId xmlns:p14="http://schemas.microsoft.com/office/powerpoint/2010/main" val="1272333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83E49B-0072-4A89-A2C7-9F918A590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D6BABD7-ACFE-4DEF-9CA4-BC643EDA26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A58A4C-C7A0-4491-8C1B-F1A55C8CB7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Black" panose="020B0A04020102020204" pitchFamily="34" charset="0"/>
              </a:defRPr>
            </a:lvl1pPr>
          </a:lstStyle>
          <a:p>
            <a:fld id="{E7139EC3-67C5-49C9-93C9-A43DD22E3D01}" type="datetimeFigureOut">
              <a:rPr lang="en-US" smtClean="0"/>
              <a:pPr/>
              <a:t>3/23/2023</a:t>
            </a:fld>
            <a:endParaRPr lang="en-US" dirty="0"/>
          </a:p>
        </p:txBody>
      </p:sp>
      <p:sp>
        <p:nvSpPr>
          <p:cNvPr id="5" name="Footer Placeholder 4">
            <a:extLst>
              <a:ext uri="{FF2B5EF4-FFF2-40B4-BE49-F238E27FC236}">
                <a16:creationId xmlns:a16="http://schemas.microsoft.com/office/drawing/2014/main" id="{9D80FC0E-220B-4A53-88C7-CABF39C7B3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Black" panose="020B0A04020102020204" pitchFamily="34" charset="0"/>
              </a:defRPr>
            </a:lvl1pPr>
          </a:lstStyle>
          <a:p>
            <a:endParaRPr lang="en-US" dirty="0"/>
          </a:p>
        </p:txBody>
      </p:sp>
      <p:sp>
        <p:nvSpPr>
          <p:cNvPr id="6" name="Slide Number Placeholder 5">
            <a:extLst>
              <a:ext uri="{FF2B5EF4-FFF2-40B4-BE49-F238E27FC236}">
                <a16:creationId xmlns:a16="http://schemas.microsoft.com/office/drawing/2014/main" id="{8FF296B5-5139-4378-849A-74ED8FB0CF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Black" panose="020B0A04020102020204" pitchFamily="34" charset="0"/>
              </a:defRPr>
            </a:lvl1pPr>
          </a:lstStyle>
          <a:p>
            <a:fld id="{1D250715-9749-4B6E-BB82-D70D7542F145}" type="slidenum">
              <a:rPr lang="en-US" smtClean="0"/>
              <a:pPr/>
              <a:t>‹#›</a:t>
            </a:fld>
            <a:endParaRPr lang="en-US" dirty="0"/>
          </a:p>
        </p:txBody>
      </p:sp>
    </p:spTree>
    <p:extLst>
      <p:ext uri="{BB962C8B-B14F-4D97-AF65-F5344CB8AC3E}">
        <p14:creationId xmlns:p14="http://schemas.microsoft.com/office/powerpoint/2010/main" val="259368212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9" r:id="rId3"/>
    <p:sldLayoutId id="2147483661" r:id="rId4"/>
    <p:sldLayoutId id="2147483651" r:id="rId5"/>
    <p:sldLayoutId id="2147483662" r:id="rId6"/>
    <p:sldLayoutId id="2147483658" r:id="rId7"/>
    <p:sldLayoutId id="2147483663" r:id="rId8"/>
    <p:sldLayoutId id="2147483650" r:id="rId9"/>
    <p:sldLayoutId id="2147483652" r:id="rId10"/>
    <p:sldLayoutId id="2147483653" r:id="rId11"/>
    <p:sldLayoutId id="2147483654" r:id="rId12"/>
    <p:sldLayoutId id="2147483655" r:id="rId13"/>
    <p:sldLayoutId id="2147483656" r:id="rId14"/>
    <p:sldLayoutId id="2147483657" r:id="rId15"/>
    <p:sldLayoutId id="2147483664" r:id="rId16"/>
  </p:sldLayoutIdLst>
  <p:txStyles>
    <p:titleStyle>
      <a:lvl1pPr algn="l" defTabSz="914400" rtl="0" eaLnBrk="1" latinLnBrk="0" hangingPunct="1">
        <a:lnSpc>
          <a:spcPct val="90000"/>
        </a:lnSpc>
        <a:spcBef>
          <a:spcPct val="0"/>
        </a:spcBef>
        <a:buNone/>
        <a:defRPr sz="5000" b="1" kern="1200" baseline="0">
          <a:solidFill>
            <a:schemeClr val="tx2"/>
          </a:solidFill>
          <a:latin typeface="Bookman Old Style" panose="02050604050505020204" pitchFamily="18" charset="0"/>
          <a:ea typeface="+mj-ea"/>
          <a:cs typeface="Arial Nova Light" panose="020B03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mailto:Bruce.Summers@usda.gov"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www.ams.usd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ited States Department of Agriculture, Agricultural Marketing Service">
            <a:extLst>
              <a:ext uri="{FF2B5EF4-FFF2-40B4-BE49-F238E27FC236}">
                <a16:creationId xmlns:a16="http://schemas.microsoft.com/office/drawing/2014/main" id="{E7170FF6-4928-45A1-89EB-B648BB45444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652" y="345102"/>
            <a:ext cx="4108878" cy="496726"/>
          </a:xfrm>
          <a:prstGeom prst="rect">
            <a:avLst/>
          </a:prstGeom>
        </p:spPr>
      </p:pic>
      <p:sp>
        <p:nvSpPr>
          <p:cNvPr id="3" name="Title 2">
            <a:extLst>
              <a:ext uri="{FF2B5EF4-FFF2-40B4-BE49-F238E27FC236}">
                <a16:creationId xmlns:a16="http://schemas.microsoft.com/office/drawing/2014/main" id="{75C6EE2A-AFBD-4A73-BF7F-A896D0E7496B}"/>
              </a:ext>
            </a:extLst>
          </p:cNvPr>
          <p:cNvSpPr>
            <a:spLocks noGrp="1"/>
          </p:cNvSpPr>
          <p:nvPr>
            <p:ph type="title" idx="4294967295"/>
          </p:nvPr>
        </p:nvSpPr>
        <p:spPr>
          <a:xfrm>
            <a:off x="842207" y="5634038"/>
            <a:ext cx="3709988" cy="8524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600"/>
              </a:lnSpc>
              <a:spcBef>
                <a:spcPts val="0"/>
              </a:spcBef>
              <a:spcAft>
                <a:spcPts val="0"/>
              </a:spcAft>
              <a:buClrTx/>
              <a:buSzTx/>
              <a:buFontTx/>
              <a:buNone/>
              <a:tabLst/>
              <a:defRPr/>
            </a:pPr>
            <a:r>
              <a:rPr kumimoji="0" lang="en-US" sz="10500" b="1" i="0" u="none" strike="noStrike" kern="1200" cap="none" spc="0" normalizeH="0" baseline="0" noProof="0" dirty="0">
                <a:ln>
                  <a:noFill/>
                </a:ln>
                <a:solidFill>
                  <a:schemeClr val="bg1"/>
                </a:solidFill>
                <a:effectLst/>
                <a:uLnTx/>
                <a:uFillTx/>
                <a:latin typeface="+mj-lt"/>
                <a:ea typeface="+mn-ea"/>
                <a:cs typeface="+mn-cs"/>
              </a:rPr>
              <a:t>AMS</a:t>
            </a:r>
          </a:p>
        </p:txBody>
      </p:sp>
      <p:sp>
        <p:nvSpPr>
          <p:cNvPr id="2" name="Rectangle 1">
            <a:extLst>
              <a:ext uri="{FF2B5EF4-FFF2-40B4-BE49-F238E27FC236}">
                <a16:creationId xmlns:a16="http://schemas.microsoft.com/office/drawing/2014/main" id="{BB0099FB-F892-4C31-924C-5E66C062F269}"/>
              </a:ext>
            </a:extLst>
          </p:cNvPr>
          <p:cNvSpPr/>
          <p:nvPr/>
        </p:nvSpPr>
        <p:spPr>
          <a:xfrm>
            <a:off x="4408012" y="4978760"/>
            <a:ext cx="6949270" cy="1272143"/>
          </a:xfrm>
          <a:prstGeom prst="rect">
            <a:avLst/>
          </a:prstGeom>
        </p:spPr>
        <p:txBody>
          <a:bodyPr wrap="square">
            <a:spAutoFit/>
          </a:bodyPr>
          <a:lstStyle/>
          <a:p>
            <a:pPr lvl="0">
              <a:lnSpc>
                <a:spcPts val="4600"/>
              </a:lnSpc>
            </a:pPr>
            <a:r>
              <a:rPr lang="en-US" sz="4000" b="1" dirty="0">
                <a:solidFill>
                  <a:schemeClr val="bg1"/>
                </a:solidFill>
              </a:rPr>
              <a:t>Creating Opportunities for American Farms &amp; Businesses</a:t>
            </a:r>
          </a:p>
        </p:txBody>
      </p:sp>
    </p:spTree>
    <p:extLst>
      <p:ext uri="{BB962C8B-B14F-4D97-AF65-F5344CB8AC3E}">
        <p14:creationId xmlns:p14="http://schemas.microsoft.com/office/powerpoint/2010/main" val="1541893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77D5067-6D6F-48FF-97F5-022400552C5F}"/>
              </a:ext>
            </a:extLst>
          </p:cNvPr>
          <p:cNvSpPr>
            <a:spLocks noGrp="1"/>
          </p:cNvSpPr>
          <p:nvPr>
            <p:ph type="title"/>
          </p:nvPr>
        </p:nvSpPr>
        <p:spPr>
          <a:xfrm>
            <a:off x="838200" y="1173163"/>
            <a:ext cx="10515600" cy="1325562"/>
          </a:xfrm>
        </p:spPr>
        <p:txBody>
          <a:bodyPr>
            <a:normAutofit fontScale="90000"/>
          </a:bodyPr>
          <a:lstStyle/>
          <a:p>
            <a:r>
              <a:rPr lang="en-US" dirty="0"/>
              <a:t>New and Better Markets – </a:t>
            </a:r>
            <a:br>
              <a:rPr lang="en-US" dirty="0"/>
            </a:br>
            <a:r>
              <a:rPr lang="en-US" dirty="0"/>
              <a:t>Local and Regional Food Systems</a:t>
            </a:r>
          </a:p>
        </p:txBody>
      </p:sp>
      <p:sp>
        <p:nvSpPr>
          <p:cNvPr id="6" name="Content Placeholder 2">
            <a:extLst>
              <a:ext uri="{FF2B5EF4-FFF2-40B4-BE49-F238E27FC236}">
                <a16:creationId xmlns:a16="http://schemas.microsoft.com/office/drawing/2014/main" id="{041883BD-4DC0-499F-A62B-65AA36CC062E}"/>
              </a:ext>
            </a:extLst>
          </p:cNvPr>
          <p:cNvSpPr>
            <a:spLocks noGrp="1"/>
          </p:cNvSpPr>
          <p:nvPr>
            <p:ph sz="half" idx="1"/>
          </p:nvPr>
        </p:nvSpPr>
        <p:spPr>
          <a:xfrm>
            <a:off x="838200" y="2678112"/>
            <a:ext cx="10515600" cy="3890328"/>
          </a:xfrm>
        </p:spPr>
        <p:txBody>
          <a:bodyPr vert="horz" lIns="91440" tIns="45720" rIns="91440" bIns="45720" rtlCol="0" anchor="t">
            <a:normAutofit/>
          </a:bodyPr>
          <a:lstStyle/>
          <a:p>
            <a:r>
              <a:rPr lang="en-US" b="0" dirty="0">
                <a:latin typeface="Source Sans Pro"/>
                <a:ea typeface="Source Sans Pro"/>
              </a:rPr>
              <a:t>More resilient food supply chain – with focus on local and regional food systems</a:t>
            </a:r>
          </a:p>
          <a:p>
            <a:r>
              <a:rPr lang="en-US" b="0" dirty="0">
                <a:latin typeface="Source Sans Pro"/>
                <a:ea typeface="Source Sans Pro"/>
              </a:rPr>
              <a:t>More and better market options for consumers and producers</a:t>
            </a:r>
          </a:p>
          <a:p>
            <a:r>
              <a:rPr lang="en-US" b="0" dirty="0">
                <a:latin typeface="Source Sans Pro"/>
                <a:ea typeface="Source Sans Pro"/>
              </a:rPr>
              <a:t>Fairer food system – nutritious food more accessible </a:t>
            </a:r>
          </a:p>
          <a:p>
            <a:r>
              <a:rPr lang="en-US" b="0" dirty="0">
                <a:latin typeface="Source Sans Pro"/>
                <a:ea typeface="Source Sans Pro"/>
              </a:rPr>
              <a:t>Creating wealth that stays in small town and underserved communities</a:t>
            </a:r>
          </a:p>
          <a:p>
            <a:r>
              <a:rPr lang="en-US" b="0" dirty="0">
                <a:latin typeface="Source Sans Pro"/>
                <a:ea typeface="Source Sans Pro"/>
              </a:rPr>
              <a:t>Current unprecedented funding for supply chain resilience and local and regional food systems = opportunities + challenges</a:t>
            </a:r>
          </a:p>
          <a:p>
            <a:endParaRPr lang="en-US" dirty="0">
              <a:ea typeface="Source Sans Pro"/>
            </a:endParaRPr>
          </a:p>
        </p:txBody>
      </p:sp>
    </p:spTree>
    <p:extLst>
      <p:ext uri="{BB962C8B-B14F-4D97-AF65-F5344CB8AC3E}">
        <p14:creationId xmlns:p14="http://schemas.microsoft.com/office/powerpoint/2010/main" val="1007658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553F-8422-48FF-99AF-0E9256B483BE}"/>
              </a:ext>
            </a:extLst>
          </p:cNvPr>
          <p:cNvSpPr>
            <a:spLocks noGrp="1"/>
          </p:cNvSpPr>
          <p:nvPr>
            <p:ph type="title"/>
          </p:nvPr>
        </p:nvSpPr>
        <p:spPr>
          <a:xfrm>
            <a:off x="4980501" y="235304"/>
            <a:ext cx="7078436" cy="744836"/>
          </a:xfrm>
        </p:spPr>
        <p:txBody>
          <a:bodyPr vert="horz" lIns="91440" tIns="45720" rIns="91440" bIns="45720" rtlCol="0" anchor="ctr">
            <a:normAutofit/>
          </a:bodyPr>
          <a:lstStyle/>
          <a:p>
            <a:r>
              <a:rPr lang="en-US" sz="2800" dirty="0">
                <a:solidFill>
                  <a:schemeClr val="bg1"/>
                </a:solidFill>
                <a:latin typeface="+mj-lt"/>
                <a:cs typeface="+mj-cs"/>
              </a:rPr>
              <a:t>Local &amp; Regional Foods at the USDA</a:t>
            </a:r>
          </a:p>
        </p:txBody>
      </p:sp>
      <p:pic>
        <p:nvPicPr>
          <p:cNvPr id="8" name="Picture 7" descr="Timeline&#10;&#10;Description automatically generated">
            <a:extLst>
              <a:ext uri="{FF2B5EF4-FFF2-40B4-BE49-F238E27FC236}">
                <a16:creationId xmlns:a16="http://schemas.microsoft.com/office/drawing/2014/main" id="{5B14EBAE-FDAA-41ED-AEF8-02527C6FCB82}"/>
              </a:ext>
            </a:extLst>
          </p:cNvPr>
          <p:cNvPicPr>
            <a:picLocks noChangeAspect="1"/>
          </p:cNvPicPr>
          <p:nvPr/>
        </p:nvPicPr>
        <p:blipFill rotWithShape="1">
          <a:blip r:embed="rId3">
            <a:extLst>
              <a:ext uri="{28A0092B-C50C-407E-A947-70E740481C1C}">
                <a14:useLocalDpi xmlns:a14="http://schemas.microsoft.com/office/drawing/2010/main" val="0"/>
              </a:ext>
            </a:extLst>
          </a:blip>
          <a:srcRect t="11401"/>
          <a:stretch/>
        </p:blipFill>
        <p:spPr>
          <a:xfrm>
            <a:off x="535250" y="1419887"/>
            <a:ext cx="11414772" cy="5688823"/>
          </a:xfrm>
          <a:prstGeom prst="rect">
            <a:avLst/>
          </a:prstGeom>
        </p:spPr>
      </p:pic>
      <p:sp>
        <p:nvSpPr>
          <p:cNvPr id="9" name="TextBox 8">
            <a:extLst>
              <a:ext uri="{FF2B5EF4-FFF2-40B4-BE49-F238E27FC236}">
                <a16:creationId xmlns:a16="http://schemas.microsoft.com/office/drawing/2014/main" id="{20BB6A0B-4D75-44EB-BB5C-9F6FC2DCFB83}"/>
              </a:ext>
            </a:extLst>
          </p:cNvPr>
          <p:cNvSpPr txBox="1"/>
          <p:nvPr/>
        </p:nvSpPr>
        <p:spPr>
          <a:xfrm>
            <a:off x="535251" y="5832874"/>
            <a:ext cx="3063196" cy="769441"/>
          </a:xfrm>
          <a:prstGeom prst="rect">
            <a:avLst/>
          </a:prstGeom>
          <a:noFill/>
        </p:spPr>
        <p:txBody>
          <a:bodyPr wrap="square" rtlCol="0">
            <a:spAutoFit/>
          </a:bodyPr>
          <a:lstStyle/>
          <a:p>
            <a:r>
              <a:rPr lang="en-US" sz="1100" b="1" dirty="0"/>
              <a:t>Farm Bill</a:t>
            </a:r>
          </a:p>
          <a:p>
            <a:r>
              <a:rPr lang="en-US" sz="1100" b="1" dirty="0"/>
              <a:t>Child Nutrition Reauthorization</a:t>
            </a:r>
          </a:p>
          <a:p>
            <a:r>
              <a:rPr lang="en-US" sz="1100" b="1" dirty="0"/>
              <a:t>Structural Change or Implementation Activity</a:t>
            </a:r>
          </a:p>
          <a:p>
            <a:r>
              <a:rPr lang="en-US" sz="1100" b="1" dirty="0"/>
              <a:t>Local and Regional Food Working Group</a:t>
            </a:r>
          </a:p>
        </p:txBody>
      </p:sp>
      <p:sp>
        <p:nvSpPr>
          <p:cNvPr id="10" name="Rectangle 9">
            <a:extLst>
              <a:ext uri="{FF2B5EF4-FFF2-40B4-BE49-F238E27FC236}">
                <a16:creationId xmlns:a16="http://schemas.microsoft.com/office/drawing/2014/main" id="{44DE59B6-B0C3-4A89-BC15-DFCADC5A387F}"/>
              </a:ext>
            </a:extLst>
          </p:cNvPr>
          <p:cNvSpPr/>
          <p:nvPr/>
        </p:nvSpPr>
        <p:spPr>
          <a:xfrm>
            <a:off x="388614" y="5832874"/>
            <a:ext cx="146637" cy="144050"/>
          </a:xfrm>
          <a:prstGeom prst="rect">
            <a:avLst/>
          </a:prstGeom>
          <a:solidFill>
            <a:srgbClr val="0C864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48CEB08-7477-4142-AD54-66259D09961E}"/>
              </a:ext>
            </a:extLst>
          </p:cNvPr>
          <p:cNvSpPr/>
          <p:nvPr/>
        </p:nvSpPr>
        <p:spPr>
          <a:xfrm>
            <a:off x="388614" y="6019254"/>
            <a:ext cx="146637" cy="144050"/>
          </a:xfrm>
          <a:prstGeom prst="rect">
            <a:avLst/>
          </a:prstGeom>
          <a:solidFill>
            <a:srgbClr val="8CDD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EC21664-AECF-4013-B673-A887DBDADC66}"/>
              </a:ext>
            </a:extLst>
          </p:cNvPr>
          <p:cNvSpPr/>
          <p:nvPr/>
        </p:nvSpPr>
        <p:spPr>
          <a:xfrm>
            <a:off x="388614" y="6218907"/>
            <a:ext cx="146637" cy="144050"/>
          </a:xfrm>
          <a:prstGeom prst="rect">
            <a:avLst/>
          </a:prstGeom>
          <a:solidFill>
            <a:srgbClr val="F796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37A8C26-49ED-4E06-B0D1-B2557F2C09E2}"/>
              </a:ext>
            </a:extLst>
          </p:cNvPr>
          <p:cNvSpPr/>
          <p:nvPr/>
        </p:nvSpPr>
        <p:spPr>
          <a:xfrm>
            <a:off x="388613" y="6418560"/>
            <a:ext cx="146637" cy="144050"/>
          </a:xfrm>
          <a:prstGeom prst="rect">
            <a:avLst/>
          </a:prstGeom>
          <a:solidFill>
            <a:srgbClr val="FF17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057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553F-8422-48FF-99AF-0E9256B483BE}"/>
              </a:ext>
            </a:extLst>
          </p:cNvPr>
          <p:cNvSpPr>
            <a:spLocks noGrp="1"/>
          </p:cNvSpPr>
          <p:nvPr>
            <p:ph type="title"/>
          </p:nvPr>
        </p:nvSpPr>
        <p:spPr>
          <a:xfrm>
            <a:off x="85725" y="1090817"/>
            <a:ext cx="11715750" cy="687948"/>
          </a:xfrm>
        </p:spPr>
        <p:txBody>
          <a:bodyPr>
            <a:noAutofit/>
          </a:bodyPr>
          <a:lstStyle/>
          <a:p>
            <a:r>
              <a:rPr lang="en-US" sz="2800" dirty="0"/>
              <a:t>USDA FOOD SYSTEM TRANSFORMATION FRAMEWORK</a:t>
            </a:r>
          </a:p>
        </p:txBody>
      </p:sp>
      <p:sp>
        <p:nvSpPr>
          <p:cNvPr id="3" name="Content Placeholder 2">
            <a:extLst>
              <a:ext uri="{FF2B5EF4-FFF2-40B4-BE49-F238E27FC236}">
                <a16:creationId xmlns:a16="http://schemas.microsoft.com/office/drawing/2014/main" id="{B1A8D595-8C19-4539-983B-56BAC13A5FB9}"/>
              </a:ext>
            </a:extLst>
          </p:cNvPr>
          <p:cNvSpPr>
            <a:spLocks noGrp="1"/>
          </p:cNvSpPr>
          <p:nvPr>
            <p:ph sz="half" idx="1"/>
          </p:nvPr>
        </p:nvSpPr>
        <p:spPr>
          <a:xfrm>
            <a:off x="772074" y="4435161"/>
            <a:ext cx="1884107" cy="1773238"/>
          </a:xfrm>
        </p:spPr>
        <p:txBody>
          <a:bodyPr>
            <a:noAutofit/>
          </a:bodyPr>
          <a:lstStyle/>
          <a:p>
            <a:pPr marL="0" indent="0">
              <a:buNone/>
            </a:pPr>
            <a:r>
              <a:rPr lang="en-US" sz="1200" dirty="0">
                <a:solidFill>
                  <a:schemeClr val="tx1"/>
                </a:solidFill>
              </a:rPr>
              <a:t>Organic Certification and Transition Cost Share program</a:t>
            </a:r>
          </a:p>
          <a:p>
            <a:pPr marL="0" indent="0">
              <a:buNone/>
            </a:pPr>
            <a:r>
              <a:rPr lang="en-US" sz="1200" dirty="0">
                <a:solidFill>
                  <a:schemeClr val="tx1"/>
                </a:solidFill>
              </a:rPr>
              <a:t>Food Safety Certification for Specialty Crop Program</a:t>
            </a:r>
          </a:p>
          <a:p>
            <a:pPr marL="0" indent="0">
              <a:buNone/>
            </a:pPr>
            <a:r>
              <a:rPr lang="en-US" sz="1200" dirty="0">
                <a:solidFill>
                  <a:srgbClr val="FF0000"/>
                </a:solidFill>
              </a:rPr>
              <a:t>Organic Transition Initiative</a:t>
            </a:r>
          </a:p>
          <a:p>
            <a:pPr marL="0" indent="0">
              <a:buNone/>
            </a:pPr>
            <a:r>
              <a:rPr lang="en-US" sz="1200" dirty="0">
                <a:solidFill>
                  <a:schemeClr val="tx1"/>
                </a:solidFill>
              </a:rPr>
              <a:t>Urban Agriculture </a:t>
            </a:r>
          </a:p>
        </p:txBody>
      </p:sp>
      <p:sp>
        <p:nvSpPr>
          <p:cNvPr id="4" name="Content Placeholder 3">
            <a:extLst>
              <a:ext uri="{FF2B5EF4-FFF2-40B4-BE49-F238E27FC236}">
                <a16:creationId xmlns:a16="http://schemas.microsoft.com/office/drawing/2014/main" id="{A57A1E4B-9145-4676-BB64-959A4CDE34A8}"/>
              </a:ext>
            </a:extLst>
          </p:cNvPr>
          <p:cNvSpPr>
            <a:spLocks noGrp="1"/>
          </p:cNvSpPr>
          <p:nvPr>
            <p:ph sz="half" idx="2"/>
          </p:nvPr>
        </p:nvSpPr>
        <p:spPr>
          <a:xfrm>
            <a:off x="5545266" y="4533357"/>
            <a:ext cx="3119887" cy="1998517"/>
          </a:xfrm>
        </p:spPr>
        <p:txBody>
          <a:bodyPr>
            <a:noAutofit/>
          </a:bodyPr>
          <a:lstStyle/>
          <a:p>
            <a:pPr marL="0" indent="0">
              <a:buNone/>
            </a:pPr>
            <a:r>
              <a:rPr lang="en-US" sz="1200" dirty="0">
                <a:solidFill>
                  <a:srgbClr val="FE2635"/>
                </a:solidFill>
              </a:rPr>
              <a:t>Local Food Purchase Assistance </a:t>
            </a:r>
          </a:p>
          <a:p>
            <a:pPr marL="0" indent="0">
              <a:buNone/>
            </a:pPr>
            <a:r>
              <a:rPr lang="en-US" sz="1200" dirty="0">
                <a:solidFill>
                  <a:srgbClr val="FE2635"/>
                </a:solidFill>
              </a:rPr>
              <a:t>Local Food for Schools</a:t>
            </a:r>
          </a:p>
          <a:p>
            <a:pPr marL="0" indent="0">
              <a:buNone/>
            </a:pPr>
            <a:r>
              <a:rPr lang="en-US" sz="1200" dirty="0">
                <a:solidFill>
                  <a:srgbClr val="FE2635"/>
                </a:solidFill>
              </a:rPr>
              <a:t>Regional Food Business Centers</a:t>
            </a:r>
          </a:p>
          <a:p>
            <a:pPr marL="0" indent="0">
              <a:buNone/>
            </a:pPr>
            <a:r>
              <a:rPr lang="en-US" sz="1200" dirty="0">
                <a:solidFill>
                  <a:schemeClr val="tx1"/>
                </a:solidFill>
              </a:rPr>
              <a:t>Farm to School</a:t>
            </a:r>
          </a:p>
          <a:p>
            <a:pPr marL="0" indent="0">
              <a:buNone/>
            </a:pPr>
            <a:r>
              <a:rPr lang="en-US" sz="1200" dirty="0">
                <a:solidFill>
                  <a:schemeClr val="tx1"/>
                </a:solidFill>
              </a:rPr>
              <a:t>Food Loss and Waste</a:t>
            </a:r>
          </a:p>
          <a:p>
            <a:pPr marL="0" indent="0">
              <a:buNone/>
            </a:pPr>
            <a:r>
              <a:rPr lang="en-US" sz="1200" dirty="0">
                <a:solidFill>
                  <a:schemeClr val="tx1"/>
                </a:solidFill>
              </a:rPr>
              <a:t>TEFAP Reach and Resiliency Grants</a:t>
            </a:r>
          </a:p>
          <a:p>
            <a:pPr marL="0" indent="0">
              <a:buNone/>
            </a:pPr>
            <a:r>
              <a:rPr lang="en-US" sz="1200" dirty="0">
                <a:solidFill>
                  <a:srgbClr val="FE2635"/>
                </a:solidFill>
              </a:rPr>
              <a:t>Local Food Promotion Program &amp; Regional Food System Partnerships Program</a:t>
            </a:r>
          </a:p>
        </p:txBody>
      </p:sp>
      <p:sp>
        <p:nvSpPr>
          <p:cNvPr id="7" name="Content Placeholder 2">
            <a:extLst>
              <a:ext uri="{FF2B5EF4-FFF2-40B4-BE49-F238E27FC236}">
                <a16:creationId xmlns:a16="http://schemas.microsoft.com/office/drawing/2014/main" id="{679B3A89-0F08-424F-8ACA-DE0B90DE0553}"/>
              </a:ext>
            </a:extLst>
          </p:cNvPr>
          <p:cNvSpPr txBox="1">
            <a:spLocks/>
          </p:cNvSpPr>
          <p:nvPr/>
        </p:nvSpPr>
        <p:spPr>
          <a:xfrm>
            <a:off x="3156867" y="4435161"/>
            <a:ext cx="1760436" cy="15372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schemeClr val="tx1"/>
                </a:solidFill>
              </a:rPr>
              <a:t>Food Supply Chain Loan Guarantee Program</a:t>
            </a:r>
          </a:p>
          <a:p>
            <a:pPr marL="0" indent="0">
              <a:buFont typeface="Arial" panose="020B0604020202020204" pitchFamily="34" charset="0"/>
              <a:buNone/>
            </a:pPr>
            <a:r>
              <a:rPr lang="en-US" sz="1200" dirty="0">
                <a:solidFill>
                  <a:srgbClr val="FE2635"/>
                </a:solidFill>
              </a:rPr>
              <a:t>Meat and Poultry </a:t>
            </a:r>
            <a:r>
              <a:rPr lang="en-US" sz="1200">
                <a:solidFill>
                  <a:srgbClr val="FE2635"/>
                </a:solidFill>
              </a:rPr>
              <a:t>Processing TA </a:t>
            </a:r>
            <a:endParaRPr lang="en-US" sz="1200" dirty="0">
              <a:solidFill>
                <a:srgbClr val="FE2635"/>
              </a:solidFill>
            </a:endParaRPr>
          </a:p>
          <a:p>
            <a:pPr marL="0" indent="0">
              <a:buFont typeface="Arial" panose="020B0604020202020204" pitchFamily="34" charset="0"/>
              <a:buNone/>
            </a:pPr>
            <a:r>
              <a:rPr lang="en-US" sz="1200" dirty="0">
                <a:solidFill>
                  <a:schemeClr val="tx1"/>
                </a:solidFill>
              </a:rPr>
              <a:t>Food Supply Chain Infrastructure</a:t>
            </a:r>
          </a:p>
          <a:p>
            <a:pPr marL="0" indent="0">
              <a:buFont typeface="Arial" panose="020B0604020202020204" pitchFamily="34" charset="0"/>
              <a:buNone/>
            </a:pPr>
            <a:r>
              <a:rPr lang="en-US" sz="1200" dirty="0">
                <a:solidFill>
                  <a:srgbClr val="FE2635"/>
                </a:solidFill>
              </a:rPr>
              <a:t>Dairy Business Innovation Centers  </a:t>
            </a:r>
          </a:p>
        </p:txBody>
      </p:sp>
      <p:sp>
        <p:nvSpPr>
          <p:cNvPr id="9" name="Content Placeholder 3">
            <a:extLst>
              <a:ext uri="{FF2B5EF4-FFF2-40B4-BE49-F238E27FC236}">
                <a16:creationId xmlns:a16="http://schemas.microsoft.com/office/drawing/2014/main" id="{49BCEFAB-5250-4C54-A94F-24E5C3E2C6B8}"/>
              </a:ext>
            </a:extLst>
          </p:cNvPr>
          <p:cNvSpPr txBox="1">
            <a:spLocks/>
          </p:cNvSpPr>
          <p:nvPr/>
        </p:nvSpPr>
        <p:spPr>
          <a:xfrm>
            <a:off x="9051659" y="4602442"/>
            <a:ext cx="2749816" cy="17198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schemeClr val="tx1"/>
                </a:solidFill>
              </a:rPr>
              <a:t>Healthy Food Financing Initiative</a:t>
            </a:r>
          </a:p>
          <a:p>
            <a:pPr marL="0" indent="0">
              <a:buFont typeface="Arial" panose="020B0604020202020204" pitchFamily="34" charset="0"/>
              <a:buNone/>
            </a:pPr>
            <a:r>
              <a:rPr lang="en-US" sz="1200" dirty="0">
                <a:solidFill>
                  <a:schemeClr val="tx1"/>
                </a:solidFill>
              </a:rPr>
              <a:t>Senior Farmers Market Nutrition Program</a:t>
            </a:r>
          </a:p>
          <a:p>
            <a:pPr marL="0" indent="0">
              <a:buFont typeface="Arial" panose="020B0604020202020204" pitchFamily="34" charset="0"/>
              <a:buNone/>
            </a:pPr>
            <a:r>
              <a:rPr lang="en-US" sz="1200" dirty="0">
                <a:solidFill>
                  <a:schemeClr val="tx1"/>
                </a:solidFill>
              </a:rPr>
              <a:t>GusNIP Produce Prescription Programs </a:t>
            </a:r>
          </a:p>
          <a:p>
            <a:pPr marL="0" indent="0">
              <a:buFont typeface="Arial" panose="020B0604020202020204" pitchFamily="34" charset="0"/>
              <a:buNone/>
            </a:pPr>
            <a:r>
              <a:rPr lang="en-US" sz="1200" dirty="0">
                <a:solidFill>
                  <a:schemeClr val="tx1"/>
                </a:solidFill>
              </a:rPr>
              <a:t>SNAP Technology Improvements</a:t>
            </a:r>
          </a:p>
          <a:p>
            <a:pPr marL="0" indent="0">
              <a:buFont typeface="Arial" panose="020B0604020202020204" pitchFamily="34" charset="0"/>
              <a:buNone/>
            </a:pPr>
            <a:r>
              <a:rPr lang="en-US" sz="1200" dirty="0">
                <a:solidFill>
                  <a:schemeClr val="tx1"/>
                </a:solidFill>
              </a:rPr>
              <a:t>Healthy Food Incentive Fund</a:t>
            </a:r>
          </a:p>
        </p:txBody>
      </p:sp>
      <p:grpSp>
        <p:nvGrpSpPr>
          <p:cNvPr id="5" name="Group 4">
            <a:extLst>
              <a:ext uri="{FF2B5EF4-FFF2-40B4-BE49-F238E27FC236}">
                <a16:creationId xmlns:a16="http://schemas.microsoft.com/office/drawing/2014/main" id="{C9AC5080-4438-444D-A0E1-966AE40F2BD0}"/>
              </a:ext>
            </a:extLst>
          </p:cNvPr>
          <p:cNvGrpSpPr/>
          <p:nvPr/>
        </p:nvGrpSpPr>
        <p:grpSpPr>
          <a:xfrm>
            <a:off x="625285" y="1661620"/>
            <a:ext cx="10085503" cy="2871737"/>
            <a:chOff x="199257" y="1747345"/>
            <a:chExt cx="10085503" cy="2871737"/>
          </a:xfrm>
        </p:grpSpPr>
        <p:pic>
          <p:nvPicPr>
            <p:cNvPr id="6" name="Picture 5">
              <a:extLst>
                <a:ext uri="{FF2B5EF4-FFF2-40B4-BE49-F238E27FC236}">
                  <a16:creationId xmlns:a16="http://schemas.microsoft.com/office/drawing/2014/main" id="{A6B880F4-B16F-4CE0-AEB8-7B4F0A76B930}"/>
                </a:ext>
              </a:extLst>
            </p:cNvPr>
            <p:cNvPicPr>
              <a:picLocks noChangeAspect="1"/>
            </p:cNvPicPr>
            <p:nvPr/>
          </p:nvPicPr>
          <p:blipFill rotWithShape="1">
            <a:blip r:embed="rId3"/>
            <a:srcRect l="36291" t="38280" r="55364" b="38410"/>
            <a:stretch/>
          </p:blipFill>
          <p:spPr>
            <a:xfrm>
              <a:off x="199257" y="1750520"/>
              <a:ext cx="1764276" cy="2771953"/>
            </a:xfrm>
            <a:prstGeom prst="rect">
              <a:avLst/>
            </a:prstGeom>
          </p:spPr>
        </p:pic>
        <p:pic>
          <p:nvPicPr>
            <p:cNvPr id="8" name="Picture 7">
              <a:extLst>
                <a:ext uri="{FF2B5EF4-FFF2-40B4-BE49-F238E27FC236}">
                  <a16:creationId xmlns:a16="http://schemas.microsoft.com/office/drawing/2014/main" id="{19545E71-2F41-48B5-AE73-1C64B1BEDE42}"/>
                </a:ext>
              </a:extLst>
            </p:cNvPr>
            <p:cNvPicPr>
              <a:picLocks noChangeAspect="1"/>
            </p:cNvPicPr>
            <p:nvPr/>
          </p:nvPicPr>
          <p:blipFill rotWithShape="1">
            <a:blip r:embed="rId3"/>
            <a:srcRect l="46244" t="38280" r="44508" b="38410"/>
            <a:stretch/>
          </p:blipFill>
          <p:spPr>
            <a:xfrm>
              <a:off x="2490474" y="1748933"/>
              <a:ext cx="1955083" cy="2771953"/>
            </a:xfrm>
            <a:prstGeom prst="rect">
              <a:avLst/>
            </a:prstGeom>
          </p:spPr>
        </p:pic>
        <p:pic>
          <p:nvPicPr>
            <p:cNvPr id="10" name="Picture 9">
              <a:extLst>
                <a:ext uri="{FF2B5EF4-FFF2-40B4-BE49-F238E27FC236}">
                  <a16:creationId xmlns:a16="http://schemas.microsoft.com/office/drawing/2014/main" id="{BB5899D8-A491-4A7F-A5EE-995F1D0A21E7}"/>
                </a:ext>
              </a:extLst>
            </p:cNvPr>
            <p:cNvPicPr>
              <a:picLocks noChangeAspect="1"/>
            </p:cNvPicPr>
            <p:nvPr/>
          </p:nvPicPr>
          <p:blipFill rotWithShape="1">
            <a:blip r:embed="rId3"/>
            <a:srcRect l="57419" t="38280" r="34609" b="37570"/>
            <a:stretch/>
          </p:blipFill>
          <p:spPr>
            <a:xfrm>
              <a:off x="5249632" y="1747345"/>
              <a:ext cx="1685312" cy="2871737"/>
            </a:xfrm>
            <a:prstGeom prst="rect">
              <a:avLst/>
            </a:prstGeom>
          </p:spPr>
        </p:pic>
        <p:pic>
          <p:nvPicPr>
            <p:cNvPr id="11" name="Picture 10">
              <a:extLst>
                <a:ext uri="{FF2B5EF4-FFF2-40B4-BE49-F238E27FC236}">
                  <a16:creationId xmlns:a16="http://schemas.microsoft.com/office/drawing/2014/main" id="{41934C9C-FADD-40D9-9A50-CAF751055809}"/>
                </a:ext>
              </a:extLst>
            </p:cNvPr>
            <p:cNvPicPr>
              <a:picLocks noChangeAspect="1"/>
            </p:cNvPicPr>
            <p:nvPr/>
          </p:nvPicPr>
          <p:blipFill rotWithShape="1">
            <a:blip r:embed="rId3"/>
            <a:srcRect l="67359" t="38280" r="23970" b="37651"/>
            <a:stretch/>
          </p:blipFill>
          <p:spPr>
            <a:xfrm>
              <a:off x="8451659" y="1747345"/>
              <a:ext cx="1833101" cy="2862212"/>
            </a:xfrm>
            <a:prstGeom prst="rect">
              <a:avLst/>
            </a:prstGeom>
          </p:spPr>
        </p:pic>
        <p:pic>
          <p:nvPicPr>
            <p:cNvPr id="12" name="Picture 11">
              <a:extLst>
                <a:ext uri="{FF2B5EF4-FFF2-40B4-BE49-F238E27FC236}">
                  <a16:creationId xmlns:a16="http://schemas.microsoft.com/office/drawing/2014/main" id="{151AD5CE-EA85-42D9-967C-D2D955E4B953}"/>
                </a:ext>
              </a:extLst>
            </p:cNvPr>
            <p:cNvPicPr>
              <a:picLocks noChangeAspect="1"/>
            </p:cNvPicPr>
            <p:nvPr/>
          </p:nvPicPr>
          <p:blipFill rotWithShape="1">
            <a:blip r:embed="rId3"/>
            <a:srcRect l="64717" t="54659" r="32084" b="41897"/>
            <a:stretch/>
          </p:blipFill>
          <p:spPr>
            <a:xfrm>
              <a:off x="6934944" y="3695504"/>
              <a:ext cx="676275" cy="409575"/>
            </a:xfrm>
            <a:prstGeom prst="rect">
              <a:avLst/>
            </a:prstGeom>
          </p:spPr>
        </p:pic>
        <p:pic>
          <p:nvPicPr>
            <p:cNvPr id="13" name="Picture 12">
              <a:extLst>
                <a:ext uri="{FF2B5EF4-FFF2-40B4-BE49-F238E27FC236}">
                  <a16:creationId xmlns:a16="http://schemas.microsoft.com/office/drawing/2014/main" id="{B41E0F28-129F-4D42-9B6F-C89948F9A597}"/>
                </a:ext>
              </a:extLst>
            </p:cNvPr>
            <p:cNvPicPr>
              <a:picLocks noChangeAspect="1"/>
            </p:cNvPicPr>
            <p:nvPr/>
          </p:nvPicPr>
          <p:blipFill rotWithShape="1">
            <a:blip r:embed="rId3"/>
            <a:srcRect l="64717" t="54659" r="32084" b="41897"/>
            <a:stretch/>
          </p:blipFill>
          <p:spPr>
            <a:xfrm>
              <a:off x="7611219" y="3695503"/>
              <a:ext cx="676275" cy="409575"/>
            </a:xfrm>
            <a:prstGeom prst="rect">
              <a:avLst/>
            </a:prstGeom>
          </p:spPr>
        </p:pic>
        <p:pic>
          <p:nvPicPr>
            <p:cNvPr id="14" name="Picture 13">
              <a:extLst>
                <a:ext uri="{FF2B5EF4-FFF2-40B4-BE49-F238E27FC236}">
                  <a16:creationId xmlns:a16="http://schemas.microsoft.com/office/drawing/2014/main" id="{355F71BB-08BF-4D64-96BF-B72A434453F6}"/>
                </a:ext>
              </a:extLst>
            </p:cNvPr>
            <p:cNvPicPr>
              <a:picLocks noChangeAspect="1"/>
            </p:cNvPicPr>
            <p:nvPr/>
          </p:nvPicPr>
          <p:blipFill rotWithShape="1">
            <a:blip r:embed="rId3"/>
            <a:srcRect l="64717" t="54659" r="32084" b="41897"/>
            <a:stretch/>
          </p:blipFill>
          <p:spPr>
            <a:xfrm>
              <a:off x="7949356" y="3695502"/>
              <a:ext cx="676275" cy="409575"/>
            </a:xfrm>
            <a:prstGeom prst="rect">
              <a:avLst/>
            </a:prstGeom>
          </p:spPr>
        </p:pic>
        <p:pic>
          <p:nvPicPr>
            <p:cNvPr id="18" name="Picture 17">
              <a:extLst>
                <a:ext uri="{FF2B5EF4-FFF2-40B4-BE49-F238E27FC236}">
                  <a16:creationId xmlns:a16="http://schemas.microsoft.com/office/drawing/2014/main" id="{AB543871-6424-4A8A-899F-14B9914DFADC}"/>
                </a:ext>
              </a:extLst>
            </p:cNvPr>
            <p:cNvPicPr>
              <a:picLocks noChangeAspect="1"/>
            </p:cNvPicPr>
            <p:nvPr/>
          </p:nvPicPr>
          <p:blipFill rotWithShape="1">
            <a:blip r:embed="rId3"/>
            <a:srcRect l="51716" t="54152" r="45085" b="42404"/>
            <a:stretch/>
          </p:blipFill>
          <p:spPr>
            <a:xfrm>
              <a:off x="4445557" y="3636820"/>
              <a:ext cx="676275" cy="409576"/>
            </a:xfrm>
            <a:prstGeom prst="rect">
              <a:avLst/>
            </a:prstGeom>
          </p:spPr>
        </p:pic>
        <p:pic>
          <p:nvPicPr>
            <p:cNvPr id="19" name="Picture 18">
              <a:extLst>
                <a:ext uri="{FF2B5EF4-FFF2-40B4-BE49-F238E27FC236}">
                  <a16:creationId xmlns:a16="http://schemas.microsoft.com/office/drawing/2014/main" id="{834B166B-46DB-4BE0-B206-695E43520092}"/>
                </a:ext>
              </a:extLst>
            </p:cNvPr>
            <p:cNvPicPr>
              <a:picLocks noChangeAspect="1"/>
            </p:cNvPicPr>
            <p:nvPr/>
          </p:nvPicPr>
          <p:blipFill rotWithShape="1">
            <a:blip r:embed="rId3"/>
            <a:srcRect l="51716" t="54152" r="45085" b="42404"/>
            <a:stretch/>
          </p:blipFill>
          <p:spPr>
            <a:xfrm>
              <a:off x="4994832" y="3636820"/>
              <a:ext cx="676275" cy="409576"/>
            </a:xfrm>
            <a:prstGeom prst="rect">
              <a:avLst/>
            </a:prstGeom>
          </p:spPr>
        </p:pic>
        <p:pic>
          <p:nvPicPr>
            <p:cNvPr id="20" name="Picture 19">
              <a:extLst>
                <a:ext uri="{FF2B5EF4-FFF2-40B4-BE49-F238E27FC236}">
                  <a16:creationId xmlns:a16="http://schemas.microsoft.com/office/drawing/2014/main" id="{4978D646-0386-4332-8FBB-F8B3FEBF6FB7}"/>
                </a:ext>
              </a:extLst>
            </p:cNvPr>
            <p:cNvPicPr>
              <a:picLocks noChangeAspect="1"/>
            </p:cNvPicPr>
            <p:nvPr/>
          </p:nvPicPr>
          <p:blipFill rotWithShape="1">
            <a:blip r:embed="rId3"/>
            <a:srcRect l="51716" t="54152" r="45085" b="42404"/>
            <a:stretch/>
          </p:blipFill>
          <p:spPr>
            <a:xfrm>
              <a:off x="1877699" y="3636820"/>
              <a:ext cx="676275" cy="409576"/>
            </a:xfrm>
            <a:prstGeom prst="rect">
              <a:avLst/>
            </a:prstGeom>
          </p:spPr>
        </p:pic>
      </p:grpSp>
    </p:spTree>
    <p:extLst>
      <p:ext uri="{BB962C8B-B14F-4D97-AF65-F5344CB8AC3E}">
        <p14:creationId xmlns:p14="http://schemas.microsoft.com/office/powerpoint/2010/main" val="905897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DE75-ABC0-4F8F-9630-52E46696DA2F}"/>
              </a:ext>
            </a:extLst>
          </p:cNvPr>
          <p:cNvSpPr>
            <a:spLocks noGrp="1"/>
          </p:cNvSpPr>
          <p:nvPr>
            <p:ph type="title"/>
          </p:nvPr>
        </p:nvSpPr>
        <p:spPr>
          <a:xfrm>
            <a:off x="575489" y="3336528"/>
            <a:ext cx="4958535" cy="2068086"/>
          </a:xfrm>
        </p:spPr>
        <p:txBody>
          <a:bodyPr anchor="b">
            <a:noAutofit/>
          </a:bodyPr>
          <a:lstStyle/>
          <a:p>
            <a:pPr algn="ctr"/>
            <a:r>
              <a:rPr lang="en-US" sz="6000" dirty="0"/>
              <a:t>More and Better Markets</a:t>
            </a:r>
          </a:p>
        </p:txBody>
      </p:sp>
      <p:graphicFrame>
        <p:nvGraphicFramePr>
          <p:cNvPr id="7" name="Content Placeholder 4">
            <a:extLst>
              <a:ext uri="{FF2B5EF4-FFF2-40B4-BE49-F238E27FC236}">
                <a16:creationId xmlns:a16="http://schemas.microsoft.com/office/drawing/2014/main" id="{3BBE00FE-024D-4494-BB8B-26217A9FFFA3}"/>
              </a:ext>
            </a:extLst>
          </p:cNvPr>
          <p:cNvGraphicFramePr>
            <a:graphicFrameLocks/>
          </p:cNvGraphicFramePr>
          <p:nvPr>
            <p:extLst>
              <p:ext uri="{D42A27DB-BD31-4B8C-83A1-F6EECF244321}">
                <p14:modId xmlns:p14="http://schemas.microsoft.com/office/powerpoint/2010/main" val="4172564966"/>
              </p:ext>
            </p:extLst>
          </p:nvPr>
        </p:nvGraphicFramePr>
        <p:xfrm>
          <a:off x="6215839" y="1455921"/>
          <a:ext cx="5610224" cy="4762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162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98B3-DD64-4C35-8D2D-A9121F163D83}"/>
              </a:ext>
            </a:extLst>
          </p:cNvPr>
          <p:cNvSpPr>
            <a:spLocks noGrp="1"/>
          </p:cNvSpPr>
          <p:nvPr>
            <p:ph type="title"/>
          </p:nvPr>
        </p:nvSpPr>
        <p:spPr/>
        <p:txBody>
          <a:bodyPr/>
          <a:lstStyle/>
          <a:p>
            <a:r>
              <a:rPr lang="en-US" dirty="0"/>
              <a:t>Convenor</a:t>
            </a:r>
          </a:p>
        </p:txBody>
      </p:sp>
      <p:pic>
        <p:nvPicPr>
          <p:cNvPr id="6" name="Content Placeholder 5" descr="Graphical user interface, website&#10;&#10;Description automatically generated">
            <a:extLst>
              <a:ext uri="{FF2B5EF4-FFF2-40B4-BE49-F238E27FC236}">
                <a16:creationId xmlns:a16="http://schemas.microsoft.com/office/drawing/2014/main" id="{1D7D630F-3C43-4870-9352-C00CEC6A51B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40485" y="2678113"/>
            <a:ext cx="5177030" cy="3498850"/>
          </a:xfrm>
        </p:spPr>
      </p:pic>
      <p:sp>
        <p:nvSpPr>
          <p:cNvPr id="4" name="Content Placeholder 3">
            <a:extLst>
              <a:ext uri="{FF2B5EF4-FFF2-40B4-BE49-F238E27FC236}">
                <a16:creationId xmlns:a16="http://schemas.microsoft.com/office/drawing/2014/main" id="{6673D48B-A4FC-438E-8485-82A71EED4D57}"/>
              </a:ext>
            </a:extLst>
          </p:cNvPr>
          <p:cNvSpPr>
            <a:spLocks noGrp="1"/>
          </p:cNvSpPr>
          <p:nvPr>
            <p:ph sz="half" idx="2"/>
          </p:nvPr>
        </p:nvSpPr>
        <p:spPr/>
        <p:txBody>
          <a:bodyPr>
            <a:normAutofit/>
          </a:bodyPr>
          <a:lstStyle/>
          <a:p>
            <a:r>
              <a:rPr lang="en-US" sz="2200" b="0" dirty="0"/>
              <a:t>Serves as an interagency convener</a:t>
            </a:r>
          </a:p>
          <a:p>
            <a:r>
              <a:rPr lang="en-US" sz="2200" b="0" dirty="0"/>
              <a:t>Provides access to the most relevant and up-to-date information available on local and regional food systems (LRFS)</a:t>
            </a:r>
          </a:p>
          <a:p>
            <a:r>
              <a:rPr lang="en-US" sz="2200" b="0" dirty="0"/>
              <a:t>Acts as a central node for networks to collaborate across the LRFS sector</a:t>
            </a:r>
          </a:p>
        </p:txBody>
      </p:sp>
    </p:spTree>
    <p:extLst>
      <p:ext uri="{BB962C8B-B14F-4D97-AF65-F5344CB8AC3E}">
        <p14:creationId xmlns:p14="http://schemas.microsoft.com/office/powerpoint/2010/main" val="3076167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A553F-8422-48FF-99AF-0E9256B483BE}"/>
              </a:ext>
            </a:extLst>
          </p:cNvPr>
          <p:cNvSpPr>
            <a:spLocks noGrp="1"/>
          </p:cNvSpPr>
          <p:nvPr>
            <p:ph type="title"/>
          </p:nvPr>
        </p:nvSpPr>
        <p:spPr/>
        <p:txBody>
          <a:bodyPr/>
          <a:lstStyle/>
          <a:p>
            <a:r>
              <a:rPr lang="en-US" dirty="0"/>
              <a:t>Researcher &amp; Data Provider</a:t>
            </a:r>
          </a:p>
        </p:txBody>
      </p:sp>
      <p:pic>
        <p:nvPicPr>
          <p:cNvPr id="6" name="Content Placeholder 5">
            <a:extLst>
              <a:ext uri="{FF2B5EF4-FFF2-40B4-BE49-F238E27FC236}">
                <a16:creationId xmlns:a16="http://schemas.microsoft.com/office/drawing/2014/main" id="{0C11543E-229B-44AE-ADF6-F800A4A42B5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838199" y="2489200"/>
            <a:ext cx="2403748" cy="3098165"/>
          </a:xfrm>
        </p:spPr>
      </p:pic>
      <p:sp>
        <p:nvSpPr>
          <p:cNvPr id="4" name="Content Placeholder 3">
            <a:extLst>
              <a:ext uri="{FF2B5EF4-FFF2-40B4-BE49-F238E27FC236}">
                <a16:creationId xmlns:a16="http://schemas.microsoft.com/office/drawing/2014/main" id="{A57A1E4B-9145-4676-BB64-959A4CDE34A8}"/>
              </a:ext>
            </a:extLst>
          </p:cNvPr>
          <p:cNvSpPr>
            <a:spLocks noGrp="1"/>
          </p:cNvSpPr>
          <p:nvPr>
            <p:ph sz="half" idx="2"/>
          </p:nvPr>
        </p:nvSpPr>
        <p:spPr>
          <a:xfrm>
            <a:off x="6796812" y="2489201"/>
            <a:ext cx="4556987" cy="3195866"/>
          </a:xfrm>
        </p:spPr>
        <p:txBody>
          <a:bodyPr>
            <a:normAutofit fontScale="77500" lnSpcReduction="20000"/>
          </a:bodyPr>
          <a:lstStyle/>
          <a:p>
            <a:r>
              <a:rPr lang="en-US" b="0" dirty="0"/>
              <a:t>Works with internal and external agencies to explore common local and regional food systems issues</a:t>
            </a:r>
          </a:p>
          <a:p>
            <a:r>
              <a:rPr lang="en-US" b="0" dirty="0"/>
              <a:t>Provides research and data that supports market access and transparency</a:t>
            </a:r>
          </a:p>
          <a:p>
            <a:r>
              <a:rPr lang="en-US" b="0" dirty="0"/>
              <a:t>Cooperative agreements, ranging  from developing training materials to support commercially viable urban agriculture to a national survey of food incubators and community kitchens </a:t>
            </a:r>
          </a:p>
          <a:p>
            <a:endParaRPr lang="en-US" dirty="0"/>
          </a:p>
        </p:txBody>
      </p:sp>
      <p:pic>
        <p:nvPicPr>
          <p:cNvPr id="8" name="Picture 7">
            <a:extLst>
              <a:ext uri="{FF2B5EF4-FFF2-40B4-BE49-F238E27FC236}">
                <a16:creationId xmlns:a16="http://schemas.microsoft.com/office/drawing/2014/main" id="{9145CA76-F352-47CA-8D10-09CFC745D3FA}"/>
              </a:ext>
            </a:extLst>
          </p:cNvPr>
          <p:cNvPicPr>
            <a:picLocks noChangeAspect="1"/>
          </p:cNvPicPr>
          <p:nvPr/>
        </p:nvPicPr>
        <p:blipFill rotWithShape="1">
          <a:blip r:embed="rId4"/>
          <a:srcRect l="5018" t="5391" r="47292" b="17407"/>
          <a:stretch/>
        </p:blipFill>
        <p:spPr>
          <a:xfrm>
            <a:off x="3394346" y="2489199"/>
            <a:ext cx="3402465" cy="3098165"/>
          </a:xfrm>
          <a:prstGeom prst="rect">
            <a:avLst/>
          </a:prstGeom>
        </p:spPr>
      </p:pic>
    </p:spTree>
    <p:extLst>
      <p:ext uri="{BB962C8B-B14F-4D97-AF65-F5344CB8AC3E}">
        <p14:creationId xmlns:p14="http://schemas.microsoft.com/office/powerpoint/2010/main" val="4062321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5D538-F224-4016-AF06-819985878DDF}"/>
              </a:ext>
            </a:extLst>
          </p:cNvPr>
          <p:cNvSpPr>
            <a:spLocks noGrp="1"/>
          </p:cNvSpPr>
          <p:nvPr>
            <p:ph type="title"/>
          </p:nvPr>
        </p:nvSpPr>
        <p:spPr/>
        <p:txBody>
          <a:bodyPr>
            <a:normAutofit fontScale="90000"/>
          </a:bodyPr>
          <a:lstStyle/>
          <a:p>
            <a:r>
              <a:rPr lang="en-US" dirty="0">
                <a:latin typeface="Bookman Old Style"/>
              </a:rPr>
              <a:t>Researcher &amp; Data Provider/</a:t>
            </a:r>
            <a:br>
              <a:rPr lang="en-US" dirty="0">
                <a:latin typeface="Bookman Old Style"/>
              </a:rPr>
            </a:br>
            <a:r>
              <a:rPr lang="en-US" dirty="0">
                <a:latin typeface="Bookman Old Style"/>
              </a:rPr>
              <a:t>Technical Assistance Provider</a:t>
            </a:r>
            <a:endParaRPr lang="en-US" dirty="0"/>
          </a:p>
        </p:txBody>
      </p:sp>
      <p:pic>
        <p:nvPicPr>
          <p:cNvPr id="6" name="Content Placeholder 5" descr="Graphical user interface&#10;&#10;Description automatically generated">
            <a:extLst>
              <a:ext uri="{FF2B5EF4-FFF2-40B4-BE49-F238E27FC236}">
                <a16:creationId xmlns:a16="http://schemas.microsoft.com/office/drawing/2014/main" id="{E752048A-FB87-4974-A0E4-EF64B504813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73336" y="2722662"/>
            <a:ext cx="5298864" cy="3168279"/>
          </a:xfrm>
        </p:spPr>
      </p:pic>
      <p:sp>
        <p:nvSpPr>
          <p:cNvPr id="4" name="Content Placeholder 3">
            <a:extLst>
              <a:ext uri="{FF2B5EF4-FFF2-40B4-BE49-F238E27FC236}">
                <a16:creationId xmlns:a16="http://schemas.microsoft.com/office/drawing/2014/main" id="{EE7702A9-D23F-4F94-9AC7-F1A0D25E2ABF}"/>
              </a:ext>
            </a:extLst>
          </p:cNvPr>
          <p:cNvSpPr>
            <a:spLocks noGrp="1"/>
          </p:cNvSpPr>
          <p:nvPr>
            <p:ph sz="half" idx="2"/>
          </p:nvPr>
        </p:nvSpPr>
        <p:spPr>
          <a:xfrm>
            <a:off x="6172200" y="2677885"/>
            <a:ext cx="5492262" cy="3499078"/>
          </a:xfrm>
        </p:spPr>
        <p:txBody>
          <a:bodyPr>
            <a:normAutofit fontScale="77500" lnSpcReduction="20000"/>
          </a:bodyPr>
          <a:lstStyle/>
          <a:p>
            <a:pPr marL="0" indent="0">
              <a:buNone/>
            </a:pPr>
            <a:r>
              <a:rPr lang="en-US" dirty="0"/>
              <a:t>Florida Agricultural and Mechanical University &amp; University of Maryland Eastern Shore</a:t>
            </a:r>
          </a:p>
          <a:p>
            <a:r>
              <a:rPr lang="en-US" b="0" dirty="0"/>
              <a:t>Evaluate barriers to AMS grant opportunities for underserved communities</a:t>
            </a:r>
          </a:p>
          <a:p>
            <a:r>
              <a:rPr lang="en-US" b="0" dirty="0"/>
              <a:t>Invest in building trust and confidence between these communities and the USDA</a:t>
            </a:r>
          </a:p>
          <a:p>
            <a:r>
              <a:rPr lang="en-US" b="0" dirty="0"/>
              <a:t>Take action to rectify inequalities in program access through targeted outreach, training, and technical assistance</a:t>
            </a:r>
          </a:p>
          <a:p>
            <a:endParaRPr lang="en-US" dirty="0"/>
          </a:p>
        </p:txBody>
      </p:sp>
      <p:sp>
        <p:nvSpPr>
          <p:cNvPr id="3" name="TextBox 2">
            <a:extLst>
              <a:ext uri="{FF2B5EF4-FFF2-40B4-BE49-F238E27FC236}">
                <a16:creationId xmlns:a16="http://schemas.microsoft.com/office/drawing/2014/main" id="{116AE00C-8F62-4EAD-A1AC-C24091FB410D}"/>
              </a:ext>
            </a:extLst>
          </p:cNvPr>
          <p:cNvSpPr txBox="1"/>
          <p:nvPr/>
        </p:nvSpPr>
        <p:spPr>
          <a:xfrm>
            <a:off x="3440783" y="3429000"/>
            <a:ext cx="2626936" cy="1477328"/>
          </a:xfrm>
          <a:prstGeom prst="rect">
            <a:avLst/>
          </a:prstGeom>
          <a:solidFill>
            <a:srgbClr val="2A5C0B"/>
          </a:solidFill>
        </p:spPr>
        <p:txBody>
          <a:bodyPr wrap="square" rtlCol="0">
            <a:spAutoFit/>
          </a:bodyPr>
          <a:lstStyle/>
          <a:p>
            <a:r>
              <a:rPr lang="en-US" dirty="0">
                <a:solidFill>
                  <a:schemeClr val="bg1"/>
                </a:solidFill>
              </a:rPr>
              <a:t>Grant Program Successes and Challenges with Focus on Underserved Communities</a:t>
            </a:r>
          </a:p>
          <a:p>
            <a:endParaRPr lang="en-US" dirty="0">
              <a:solidFill>
                <a:schemeClr val="bg1"/>
              </a:solidFill>
            </a:endParaRPr>
          </a:p>
        </p:txBody>
      </p:sp>
    </p:spTree>
    <p:extLst>
      <p:ext uri="{BB962C8B-B14F-4D97-AF65-F5344CB8AC3E}">
        <p14:creationId xmlns:p14="http://schemas.microsoft.com/office/powerpoint/2010/main" val="803513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B10E-8AB1-4118-BC14-D78C19561162}"/>
              </a:ext>
            </a:extLst>
          </p:cNvPr>
          <p:cNvSpPr>
            <a:spLocks noGrp="1"/>
          </p:cNvSpPr>
          <p:nvPr>
            <p:ph type="title"/>
          </p:nvPr>
        </p:nvSpPr>
        <p:spPr/>
        <p:txBody>
          <a:bodyPr>
            <a:normAutofit/>
          </a:bodyPr>
          <a:lstStyle/>
          <a:p>
            <a:r>
              <a:rPr lang="en-US" dirty="0"/>
              <a:t>Technical Assistance Provider</a:t>
            </a:r>
          </a:p>
        </p:txBody>
      </p:sp>
      <p:sp>
        <p:nvSpPr>
          <p:cNvPr id="3" name="Content Placeholder 2">
            <a:extLst>
              <a:ext uri="{FF2B5EF4-FFF2-40B4-BE49-F238E27FC236}">
                <a16:creationId xmlns:a16="http://schemas.microsoft.com/office/drawing/2014/main" id="{F5C92C69-1DAC-451E-9671-D60AFF359B10}"/>
              </a:ext>
            </a:extLst>
          </p:cNvPr>
          <p:cNvSpPr>
            <a:spLocks noGrp="1"/>
          </p:cNvSpPr>
          <p:nvPr>
            <p:ph sz="half" idx="2"/>
          </p:nvPr>
        </p:nvSpPr>
        <p:spPr>
          <a:xfrm>
            <a:off x="839788" y="2381931"/>
            <a:ext cx="7576079" cy="3807732"/>
          </a:xfrm>
        </p:spPr>
        <p:txBody>
          <a:bodyPr>
            <a:noAutofit/>
          </a:bodyPr>
          <a:lstStyle/>
          <a:p>
            <a:pPr marL="0" indent="0">
              <a:buNone/>
            </a:pPr>
            <a:r>
              <a:rPr lang="en-US" sz="2200" dirty="0"/>
              <a:t>Meat and Poultry Processing Technical Assistance (MPPTA)</a:t>
            </a:r>
          </a:p>
          <a:p>
            <a:pPr marL="0" indent="0">
              <a:buNone/>
            </a:pPr>
            <a:endParaRPr lang="en-US" sz="1600" dirty="0"/>
          </a:p>
          <a:p>
            <a:pPr marL="0" indent="0">
              <a:buNone/>
            </a:pPr>
            <a:r>
              <a:rPr lang="en-US" sz="1800" dirty="0"/>
              <a:t>AMS is investing up to $25 million to establish a nationwide MPPTA network focusing on four key areas:</a:t>
            </a:r>
          </a:p>
          <a:p>
            <a:r>
              <a:rPr lang="en-US" sz="1800" dirty="0"/>
              <a:t>Federal Grant Application Management </a:t>
            </a:r>
          </a:p>
          <a:p>
            <a:r>
              <a:rPr lang="en-US" sz="1800" dirty="0"/>
              <a:t>Business Development and Financial Planning </a:t>
            </a:r>
          </a:p>
          <a:p>
            <a:r>
              <a:rPr lang="en-US" sz="1800" dirty="0"/>
              <a:t>Meat and Poultry Processing Technical and Operation Support </a:t>
            </a:r>
          </a:p>
          <a:p>
            <a:r>
              <a:rPr lang="en-US" sz="1800" dirty="0"/>
              <a:t>Supply Chain Development </a:t>
            </a:r>
          </a:p>
          <a:p>
            <a:pPr marL="0" indent="0">
              <a:buNone/>
            </a:pPr>
            <a:endParaRPr lang="en-US" sz="1800" dirty="0"/>
          </a:p>
          <a:p>
            <a:pPr marL="0" indent="0">
              <a:buNone/>
            </a:pPr>
            <a:r>
              <a:rPr lang="en-US" sz="1800" dirty="0"/>
              <a:t>TA Providers: </a:t>
            </a:r>
            <a:r>
              <a:rPr lang="en-US" sz="1800" b="0" dirty="0"/>
              <a:t>Flower Hill Institute, Oregon State University – Niche Meat Processors Assistance Network , Intertribal Agriculture Council, American Association of Meat Processors, American Meat Science Association, Agricultural Utilization Research Institute </a:t>
            </a:r>
          </a:p>
        </p:txBody>
      </p:sp>
      <p:pic>
        <p:nvPicPr>
          <p:cNvPr id="9" name="Content Placeholder 8" descr="A chicken standing on its hind legs&#10;&#10;Description automatically generated with low confidence">
            <a:extLst>
              <a:ext uri="{FF2B5EF4-FFF2-40B4-BE49-F238E27FC236}">
                <a16:creationId xmlns:a16="http://schemas.microsoft.com/office/drawing/2014/main" id="{ED2B755A-6757-4DA3-AE6A-A269513758D1}"/>
              </a:ext>
            </a:extLst>
          </p:cNvPr>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t="9965" b="-1070"/>
          <a:stretch/>
        </p:blipFill>
        <p:spPr>
          <a:xfrm>
            <a:off x="8415867" y="2381930"/>
            <a:ext cx="2571627" cy="3565799"/>
          </a:xfrm>
        </p:spPr>
      </p:pic>
    </p:spTree>
    <p:extLst>
      <p:ext uri="{BB962C8B-B14F-4D97-AF65-F5344CB8AC3E}">
        <p14:creationId xmlns:p14="http://schemas.microsoft.com/office/powerpoint/2010/main" val="639049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98B3-DD64-4C35-8D2D-A9121F163D83}"/>
              </a:ext>
            </a:extLst>
          </p:cNvPr>
          <p:cNvSpPr>
            <a:spLocks noGrp="1"/>
          </p:cNvSpPr>
          <p:nvPr>
            <p:ph type="title"/>
          </p:nvPr>
        </p:nvSpPr>
        <p:spPr/>
        <p:txBody>
          <a:bodyPr/>
          <a:lstStyle/>
          <a:p>
            <a:r>
              <a:rPr lang="en-US" dirty="0"/>
              <a:t>Funder</a:t>
            </a:r>
          </a:p>
        </p:txBody>
      </p:sp>
      <p:sp>
        <p:nvSpPr>
          <p:cNvPr id="3" name="Text Placeholder 2">
            <a:extLst>
              <a:ext uri="{FF2B5EF4-FFF2-40B4-BE49-F238E27FC236}">
                <a16:creationId xmlns:a16="http://schemas.microsoft.com/office/drawing/2014/main" id="{1BF50699-37B8-4643-9E4E-4DE751066540}"/>
              </a:ext>
            </a:extLst>
          </p:cNvPr>
          <p:cNvSpPr>
            <a:spLocks noGrp="1"/>
          </p:cNvSpPr>
          <p:nvPr>
            <p:ph type="body" idx="1"/>
          </p:nvPr>
        </p:nvSpPr>
        <p:spPr>
          <a:xfrm>
            <a:off x="4229100" y="2305729"/>
            <a:ext cx="7124700" cy="504359"/>
          </a:xfrm>
        </p:spPr>
        <p:txBody>
          <a:bodyPr/>
          <a:lstStyle/>
          <a:p>
            <a:r>
              <a:rPr lang="en-US" dirty="0"/>
              <a:t>Farm and Food Worker Relief Program </a:t>
            </a:r>
          </a:p>
        </p:txBody>
      </p:sp>
      <p:sp>
        <p:nvSpPr>
          <p:cNvPr id="4" name="Text Placeholder 3">
            <a:extLst>
              <a:ext uri="{FF2B5EF4-FFF2-40B4-BE49-F238E27FC236}">
                <a16:creationId xmlns:a16="http://schemas.microsoft.com/office/drawing/2014/main" id="{A4C05A4E-39B0-4679-A822-3966B169B479}"/>
              </a:ext>
            </a:extLst>
          </p:cNvPr>
          <p:cNvSpPr>
            <a:spLocks noGrp="1"/>
          </p:cNvSpPr>
          <p:nvPr>
            <p:ph type="body" sz="quarter" idx="3"/>
          </p:nvPr>
        </p:nvSpPr>
        <p:spPr>
          <a:xfrm>
            <a:off x="4229100" y="4440962"/>
            <a:ext cx="7124700" cy="535299"/>
          </a:xfrm>
        </p:spPr>
        <p:txBody>
          <a:bodyPr/>
          <a:lstStyle/>
          <a:p>
            <a:r>
              <a:rPr lang="en-US" dirty="0"/>
              <a:t>Dairy Business Innovation Initiatives </a:t>
            </a:r>
          </a:p>
        </p:txBody>
      </p:sp>
      <p:sp>
        <p:nvSpPr>
          <p:cNvPr id="5" name="Content Placeholder 4">
            <a:extLst>
              <a:ext uri="{FF2B5EF4-FFF2-40B4-BE49-F238E27FC236}">
                <a16:creationId xmlns:a16="http://schemas.microsoft.com/office/drawing/2014/main" id="{19991C4B-E4DC-4BCC-9506-C001F3524A54}"/>
              </a:ext>
            </a:extLst>
          </p:cNvPr>
          <p:cNvSpPr>
            <a:spLocks noGrp="1"/>
          </p:cNvSpPr>
          <p:nvPr>
            <p:ph sz="quarter" idx="4"/>
          </p:nvPr>
        </p:nvSpPr>
        <p:spPr>
          <a:xfrm>
            <a:off x="4229100" y="5043639"/>
            <a:ext cx="7124700" cy="1460200"/>
          </a:xfrm>
        </p:spPr>
        <p:txBody>
          <a:bodyPr>
            <a:noAutofit/>
          </a:bodyPr>
          <a:lstStyle/>
          <a:p>
            <a:r>
              <a:rPr lang="en-US" sz="1600" b="0" dirty="0"/>
              <a:t>DBI Initiatives provide direct technical assistance and grants to dairy businesses, including niche dairy products, such as specialty cheese, or dairy products derived from the milk of a dairy animal, including cow, sheep and goat milk.</a:t>
            </a:r>
          </a:p>
          <a:p>
            <a:r>
              <a:rPr lang="en-US" sz="1600" b="0" dirty="0"/>
              <a:t>Four DBI Initiatives: California State University, Fresno, University of Tennessee, Vermont Agency of Agriculture, Food &amp; Markets, University of Wisconsin</a:t>
            </a:r>
          </a:p>
        </p:txBody>
      </p:sp>
      <p:pic>
        <p:nvPicPr>
          <p:cNvPr id="1026" name="Picture 2" descr="Farm workers">
            <a:extLst>
              <a:ext uri="{FF2B5EF4-FFF2-40B4-BE49-F238E27FC236}">
                <a16:creationId xmlns:a16="http://schemas.microsoft.com/office/drawing/2014/main" id="{E8CFFA06-CCA4-4553-AB44-143AD7755F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0534"/>
          <a:stretch/>
        </p:blipFill>
        <p:spPr bwMode="auto">
          <a:xfrm>
            <a:off x="836613" y="2305729"/>
            <a:ext cx="3106738" cy="1918997"/>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0" descr="A herd of cows in a field&#10;&#10;Description automatically generated with low confidence">
            <a:extLst>
              <a:ext uri="{FF2B5EF4-FFF2-40B4-BE49-F238E27FC236}">
                <a16:creationId xmlns:a16="http://schemas.microsoft.com/office/drawing/2014/main" id="{9537D214-596C-4BCE-B904-688691BEDAB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36613" y="4440962"/>
            <a:ext cx="3106738" cy="2062876"/>
          </a:xfrm>
        </p:spPr>
      </p:pic>
      <p:sp>
        <p:nvSpPr>
          <p:cNvPr id="36" name="Content Placeholder 4">
            <a:extLst>
              <a:ext uri="{FF2B5EF4-FFF2-40B4-BE49-F238E27FC236}">
                <a16:creationId xmlns:a16="http://schemas.microsoft.com/office/drawing/2014/main" id="{EBFB6556-5376-434F-AC9F-947E026976E5}"/>
              </a:ext>
            </a:extLst>
          </p:cNvPr>
          <p:cNvSpPr txBox="1">
            <a:spLocks/>
          </p:cNvSpPr>
          <p:nvPr/>
        </p:nvSpPr>
        <p:spPr>
          <a:xfrm>
            <a:off x="4229100" y="2810088"/>
            <a:ext cx="7124700" cy="14146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dirty="0"/>
              <a:t>The Farm and Food Worker Relief Program provides competitive grants to State agencies, Tribal entities, and non-profit organizations</a:t>
            </a:r>
          </a:p>
          <a:p>
            <a:r>
              <a:rPr lang="en-US" sz="1600" b="0" dirty="0"/>
              <a:t>Grant recipients will distribute $600 in relief funds to farm workers, meatpacking workers and grocery store workers (i.e., beneficiaries), to defray costs associated with the COVID-19 pandemic.</a:t>
            </a:r>
          </a:p>
        </p:txBody>
      </p:sp>
    </p:spTree>
    <p:extLst>
      <p:ext uri="{BB962C8B-B14F-4D97-AF65-F5344CB8AC3E}">
        <p14:creationId xmlns:p14="http://schemas.microsoft.com/office/powerpoint/2010/main" val="354088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in an orange shirt&#10;&#10;Description automatically generated with low confidence">
            <a:extLst>
              <a:ext uri="{FF2B5EF4-FFF2-40B4-BE49-F238E27FC236}">
                <a16:creationId xmlns:a16="http://schemas.microsoft.com/office/drawing/2014/main" id="{E57EF99E-4172-4314-94CD-2E34521E3141}"/>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tretch/>
        </p:blipFill>
        <p:spPr>
          <a:xfrm>
            <a:off x="692985" y="2095500"/>
            <a:ext cx="3515920" cy="2380571"/>
          </a:xfrm>
        </p:spPr>
      </p:pic>
      <p:sp>
        <p:nvSpPr>
          <p:cNvPr id="11" name="Content Placeholder 10">
            <a:extLst>
              <a:ext uri="{FF2B5EF4-FFF2-40B4-BE49-F238E27FC236}">
                <a16:creationId xmlns:a16="http://schemas.microsoft.com/office/drawing/2014/main" id="{592B9CEA-03B8-426A-8F49-5BF717396D71}"/>
              </a:ext>
            </a:extLst>
          </p:cNvPr>
          <p:cNvSpPr>
            <a:spLocks noGrp="1"/>
          </p:cNvSpPr>
          <p:nvPr>
            <p:ph sz="half" idx="2"/>
          </p:nvPr>
        </p:nvSpPr>
        <p:spPr>
          <a:xfrm>
            <a:off x="692985" y="4751616"/>
            <a:ext cx="3515920" cy="1325563"/>
          </a:xfrm>
        </p:spPr>
        <p:txBody>
          <a:bodyPr/>
          <a:lstStyle/>
          <a:p>
            <a:pPr marL="0" indent="0">
              <a:buNone/>
            </a:pPr>
            <a:r>
              <a:rPr lang="en-US" dirty="0"/>
              <a:t>Farmers Market Promotion Program (FMPP)	</a:t>
            </a:r>
          </a:p>
        </p:txBody>
      </p:sp>
      <p:pic>
        <p:nvPicPr>
          <p:cNvPr id="6" name="Picture Placeholder 3">
            <a:extLst>
              <a:ext uri="{FF2B5EF4-FFF2-40B4-BE49-F238E27FC236}">
                <a16:creationId xmlns:a16="http://schemas.microsoft.com/office/drawing/2014/main" id="{E55906B5-49D8-4A37-B6FB-520725317B5D}"/>
              </a:ext>
            </a:extLst>
          </p:cNvPr>
          <p:cNvPicPr>
            <a:picLocks noChangeAspect="1"/>
          </p:cNvPicPr>
          <p:nvPr/>
        </p:nvPicPr>
        <p:blipFill>
          <a:blip r:embed="rId4">
            <a:extLst>
              <a:ext uri="{28A0092B-C50C-407E-A947-70E740481C1C}">
                <a14:useLocalDpi xmlns:a14="http://schemas.microsoft.com/office/drawing/2010/main" val="0"/>
              </a:ext>
            </a:extLst>
          </a:blip>
          <a:srcRect t="3091" b="3091"/>
          <a:stretch/>
        </p:blipFill>
        <p:spPr>
          <a:xfrm>
            <a:off x="4471578" y="1994694"/>
            <a:ext cx="3704313" cy="2481377"/>
          </a:xfrm>
          <a:prstGeom prst="rect">
            <a:avLst/>
          </a:prstGeom>
        </p:spPr>
      </p:pic>
      <p:pic>
        <p:nvPicPr>
          <p:cNvPr id="7" name="Picture Placeholder 3">
            <a:extLst>
              <a:ext uri="{FF2B5EF4-FFF2-40B4-BE49-F238E27FC236}">
                <a16:creationId xmlns:a16="http://schemas.microsoft.com/office/drawing/2014/main" id="{7EB86627-2D13-4995-818F-6E4ED8EC66D7}"/>
              </a:ext>
            </a:extLst>
          </p:cNvPr>
          <p:cNvPicPr>
            <a:picLocks noChangeAspect="1"/>
          </p:cNvPicPr>
          <p:nvPr/>
        </p:nvPicPr>
        <p:blipFill>
          <a:blip r:embed="rId5">
            <a:extLst>
              <a:ext uri="{28A0092B-C50C-407E-A947-70E740481C1C}">
                <a14:useLocalDpi xmlns:a14="http://schemas.microsoft.com/office/drawing/2010/main" val="0"/>
              </a:ext>
            </a:extLst>
          </a:blip>
          <a:srcRect t="9892" b="9892"/>
          <a:stretch/>
        </p:blipFill>
        <p:spPr>
          <a:xfrm>
            <a:off x="8302476" y="2095500"/>
            <a:ext cx="3673420" cy="2460683"/>
          </a:xfrm>
          <a:prstGeom prst="rect">
            <a:avLst/>
          </a:prstGeom>
        </p:spPr>
      </p:pic>
      <p:sp>
        <p:nvSpPr>
          <p:cNvPr id="13" name="Title 1">
            <a:extLst>
              <a:ext uri="{FF2B5EF4-FFF2-40B4-BE49-F238E27FC236}">
                <a16:creationId xmlns:a16="http://schemas.microsoft.com/office/drawing/2014/main" id="{427942A7-5C6A-4407-B54A-F39345920A05}"/>
              </a:ext>
            </a:extLst>
          </p:cNvPr>
          <p:cNvSpPr txBox="1">
            <a:spLocks/>
          </p:cNvSpPr>
          <p:nvPr/>
        </p:nvSpPr>
        <p:spPr>
          <a:xfrm>
            <a:off x="838200" y="10563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000" b="1" kern="1200" baseline="0">
                <a:solidFill>
                  <a:schemeClr val="tx2"/>
                </a:solidFill>
                <a:latin typeface="Bookman Old Style" panose="02050604050505020204" pitchFamily="18" charset="0"/>
                <a:ea typeface="+mj-ea"/>
                <a:cs typeface="Arial Nova Light" panose="020B0304020202020204" pitchFamily="34" charset="0"/>
              </a:defRPr>
            </a:lvl1pPr>
          </a:lstStyle>
          <a:p>
            <a:r>
              <a:rPr lang="en-US" dirty="0"/>
              <a:t>Funder</a:t>
            </a:r>
          </a:p>
        </p:txBody>
      </p:sp>
      <p:sp>
        <p:nvSpPr>
          <p:cNvPr id="16" name="Content Placeholder 10">
            <a:extLst>
              <a:ext uri="{FF2B5EF4-FFF2-40B4-BE49-F238E27FC236}">
                <a16:creationId xmlns:a16="http://schemas.microsoft.com/office/drawing/2014/main" id="{431C5F65-A5A7-4CAF-835E-6323DFC78BA7}"/>
              </a:ext>
            </a:extLst>
          </p:cNvPr>
          <p:cNvSpPr txBox="1">
            <a:spLocks/>
          </p:cNvSpPr>
          <p:nvPr/>
        </p:nvSpPr>
        <p:spPr>
          <a:xfrm>
            <a:off x="4467177" y="4778832"/>
            <a:ext cx="3515920" cy="1325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Local Food Promotion Program</a:t>
            </a:r>
          </a:p>
          <a:p>
            <a:pPr marL="0" indent="0">
              <a:buFont typeface="Arial" panose="020B0604020202020204" pitchFamily="34" charset="0"/>
              <a:buNone/>
            </a:pPr>
            <a:r>
              <a:rPr lang="en-US" dirty="0"/>
              <a:t>(LFPP)</a:t>
            </a:r>
          </a:p>
        </p:txBody>
      </p:sp>
      <p:sp>
        <p:nvSpPr>
          <p:cNvPr id="17" name="Content Placeholder 10">
            <a:extLst>
              <a:ext uri="{FF2B5EF4-FFF2-40B4-BE49-F238E27FC236}">
                <a16:creationId xmlns:a16="http://schemas.microsoft.com/office/drawing/2014/main" id="{BB9B9D1A-15B6-4E0A-BF5B-64F2FA7AA2D5}"/>
              </a:ext>
            </a:extLst>
          </p:cNvPr>
          <p:cNvSpPr txBox="1">
            <a:spLocks/>
          </p:cNvSpPr>
          <p:nvPr/>
        </p:nvSpPr>
        <p:spPr>
          <a:xfrm>
            <a:off x="8302476" y="4778832"/>
            <a:ext cx="3515920"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Regional Food System Partnerships Program (RFSP)</a:t>
            </a:r>
          </a:p>
        </p:txBody>
      </p:sp>
      <p:sp>
        <p:nvSpPr>
          <p:cNvPr id="18" name="Content Placeholder 10">
            <a:extLst>
              <a:ext uri="{FF2B5EF4-FFF2-40B4-BE49-F238E27FC236}">
                <a16:creationId xmlns:a16="http://schemas.microsoft.com/office/drawing/2014/main" id="{10BF360E-0977-41FD-A6E7-9C7A399002B3}"/>
              </a:ext>
            </a:extLst>
          </p:cNvPr>
          <p:cNvSpPr txBox="1">
            <a:spLocks/>
          </p:cNvSpPr>
          <p:nvPr/>
        </p:nvSpPr>
        <p:spPr>
          <a:xfrm>
            <a:off x="4497730" y="6327044"/>
            <a:ext cx="7694270" cy="3214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0" dirty="0"/>
              <a:t>In FY22 &amp; F23, LFPP and RFSP offer a Farm to Institution Program Type. 	</a:t>
            </a:r>
          </a:p>
        </p:txBody>
      </p:sp>
    </p:spTree>
    <p:extLst>
      <p:ext uri="{BB962C8B-B14F-4D97-AF65-F5344CB8AC3E}">
        <p14:creationId xmlns:p14="http://schemas.microsoft.com/office/powerpoint/2010/main" val="2619127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DE75-ABC0-4F8F-9630-52E46696DA2F}"/>
              </a:ext>
            </a:extLst>
          </p:cNvPr>
          <p:cNvSpPr>
            <a:spLocks noGrp="1"/>
          </p:cNvSpPr>
          <p:nvPr>
            <p:ph type="title"/>
          </p:nvPr>
        </p:nvSpPr>
        <p:spPr>
          <a:xfrm>
            <a:off x="6395263" y="1260078"/>
            <a:ext cx="4958536" cy="2068086"/>
          </a:xfrm>
        </p:spPr>
        <p:txBody>
          <a:bodyPr anchor="b">
            <a:normAutofit/>
          </a:bodyPr>
          <a:lstStyle/>
          <a:p>
            <a:r>
              <a:rPr lang="en-US" sz="4200" dirty="0"/>
              <a:t>Regional Food Business Centers</a:t>
            </a:r>
          </a:p>
        </p:txBody>
      </p:sp>
      <p:pic>
        <p:nvPicPr>
          <p:cNvPr id="20" name="Picture 21" descr="Produce at a farmer's market">
            <a:extLst>
              <a:ext uri="{FF2B5EF4-FFF2-40B4-BE49-F238E27FC236}">
                <a16:creationId xmlns:a16="http://schemas.microsoft.com/office/drawing/2014/main" id="{CB86A342-508D-A7B6-9693-29558DB8CF41}"/>
              </a:ext>
            </a:extLst>
          </p:cNvPr>
          <p:cNvPicPr>
            <a:picLocks noChangeAspect="1"/>
          </p:cNvPicPr>
          <p:nvPr/>
        </p:nvPicPr>
        <p:blipFill rotWithShape="1">
          <a:blip r:embed="rId3"/>
          <a:srcRect l="19571" r="4049" b="5"/>
          <a:stretch/>
        </p:blipFill>
        <p:spPr>
          <a:xfrm>
            <a:off x="0" y="1034044"/>
            <a:ext cx="2873113" cy="2520153"/>
          </a:xfrm>
          <a:custGeom>
            <a:avLst/>
            <a:gdLst/>
            <a:ahLst/>
            <a:cxnLst/>
            <a:rect l="l" t="t" r="r" b="b"/>
            <a:pathLst>
              <a:path w="2873113" h="2520153">
                <a:moveTo>
                  <a:pt x="0" y="0"/>
                </a:moveTo>
                <a:lnTo>
                  <a:pt x="2863050" y="0"/>
                </a:lnTo>
                <a:lnTo>
                  <a:pt x="2860357" y="23417"/>
                </a:lnTo>
                <a:cubicBezTo>
                  <a:pt x="2854714" y="58297"/>
                  <a:pt x="2848787" y="93209"/>
                  <a:pt x="2846577" y="128562"/>
                </a:cubicBezTo>
                <a:cubicBezTo>
                  <a:pt x="2835325" y="313204"/>
                  <a:pt x="2844701" y="497594"/>
                  <a:pt x="2857292" y="681606"/>
                </a:cubicBezTo>
                <a:cubicBezTo>
                  <a:pt x="2874974" y="930009"/>
                  <a:pt x="2873501" y="1179283"/>
                  <a:pt x="2852872" y="1427485"/>
                </a:cubicBezTo>
                <a:cubicBezTo>
                  <a:pt x="2831655" y="1647555"/>
                  <a:pt x="2835660" y="1869138"/>
                  <a:pt x="2864794" y="2088415"/>
                </a:cubicBezTo>
                <a:cubicBezTo>
                  <a:pt x="2882609" y="2212685"/>
                  <a:pt x="2866535" y="2338091"/>
                  <a:pt x="2864794" y="2462992"/>
                </a:cubicBezTo>
                <a:lnTo>
                  <a:pt x="2863832" y="2503401"/>
                </a:lnTo>
                <a:lnTo>
                  <a:pt x="2759379" y="2506812"/>
                </a:lnTo>
                <a:cubicBezTo>
                  <a:pt x="2718815" y="2505399"/>
                  <a:pt x="2678327" y="2501250"/>
                  <a:pt x="2638141" y="2494371"/>
                </a:cubicBezTo>
                <a:cubicBezTo>
                  <a:pt x="2542898" y="2477013"/>
                  <a:pt x="2447655" y="2484775"/>
                  <a:pt x="2352412" y="2491125"/>
                </a:cubicBezTo>
                <a:cubicBezTo>
                  <a:pt x="2090938" y="2508483"/>
                  <a:pt x="1829464" y="2529652"/>
                  <a:pt x="1567101" y="2515539"/>
                </a:cubicBezTo>
                <a:cubicBezTo>
                  <a:pt x="1511098" y="2512576"/>
                  <a:pt x="1456492" y="2499593"/>
                  <a:pt x="1400871" y="2494229"/>
                </a:cubicBezTo>
                <a:cubicBezTo>
                  <a:pt x="1239211" y="2478564"/>
                  <a:pt x="1078187" y="2496912"/>
                  <a:pt x="916909" y="2504391"/>
                </a:cubicBezTo>
                <a:cubicBezTo>
                  <a:pt x="738423" y="2515144"/>
                  <a:pt x="559493" y="2512971"/>
                  <a:pt x="381262" y="2497899"/>
                </a:cubicBezTo>
                <a:cubicBezTo>
                  <a:pt x="284495" y="2488444"/>
                  <a:pt x="187601" y="2485233"/>
                  <a:pt x="90675" y="2486397"/>
                </a:cubicBezTo>
                <a:lnTo>
                  <a:pt x="0" y="2490996"/>
                </a:lnTo>
                <a:close/>
              </a:path>
            </a:pathLst>
          </a:custGeom>
        </p:spPr>
      </p:pic>
      <p:pic>
        <p:nvPicPr>
          <p:cNvPr id="19" name="Picture 19" descr="Farmer feeding goats">
            <a:extLst>
              <a:ext uri="{FF2B5EF4-FFF2-40B4-BE49-F238E27FC236}">
                <a16:creationId xmlns:a16="http://schemas.microsoft.com/office/drawing/2014/main" id="{CF15B9C8-1635-5A0F-B689-3233D1329C50}"/>
              </a:ext>
            </a:extLst>
          </p:cNvPr>
          <p:cNvPicPr>
            <a:picLocks noChangeAspect="1"/>
          </p:cNvPicPr>
          <p:nvPr/>
        </p:nvPicPr>
        <p:blipFill rotWithShape="1">
          <a:blip r:embed="rId4"/>
          <a:srcRect l="3916" r="21048" b="8"/>
          <a:stretch/>
        </p:blipFill>
        <p:spPr>
          <a:xfrm>
            <a:off x="2953166" y="1034044"/>
            <a:ext cx="2843573" cy="2524624"/>
          </a:xfrm>
          <a:custGeom>
            <a:avLst/>
            <a:gdLst/>
            <a:ahLst/>
            <a:cxnLst/>
            <a:rect l="l" t="t" r="r" b="b"/>
            <a:pathLst>
              <a:path w="2843573" h="2524634">
                <a:moveTo>
                  <a:pt x="26682" y="0"/>
                </a:moveTo>
                <a:lnTo>
                  <a:pt x="2822452" y="0"/>
                </a:lnTo>
                <a:lnTo>
                  <a:pt x="2820993" y="10824"/>
                </a:lnTo>
                <a:cubicBezTo>
                  <a:pt x="2808235" y="122326"/>
                  <a:pt x="2818697" y="233190"/>
                  <a:pt x="2829285" y="343799"/>
                </a:cubicBezTo>
                <a:cubicBezTo>
                  <a:pt x="2840997" y="479092"/>
                  <a:pt x="2837348" y="615270"/>
                  <a:pt x="2818441" y="749749"/>
                </a:cubicBezTo>
                <a:cubicBezTo>
                  <a:pt x="2807788" y="840800"/>
                  <a:pt x="2808044" y="932796"/>
                  <a:pt x="2819207" y="1023783"/>
                </a:cubicBezTo>
                <a:cubicBezTo>
                  <a:pt x="2837578" y="1193205"/>
                  <a:pt x="2863349" y="1363775"/>
                  <a:pt x="2819207" y="1534090"/>
                </a:cubicBezTo>
                <a:cubicBezTo>
                  <a:pt x="2800453" y="1606554"/>
                  <a:pt x="2806449" y="1682589"/>
                  <a:pt x="2816911" y="1756456"/>
                </a:cubicBezTo>
                <a:cubicBezTo>
                  <a:pt x="2833853" y="1883025"/>
                  <a:pt x="2834796" y="2011227"/>
                  <a:pt x="2819717" y="2138038"/>
                </a:cubicBezTo>
                <a:cubicBezTo>
                  <a:pt x="2811335" y="2205118"/>
                  <a:pt x="2811679" y="2273002"/>
                  <a:pt x="2820738" y="2339992"/>
                </a:cubicBezTo>
                <a:cubicBezTo>
                  <a:pt x="2827117" y="2381582"/>
                  <a:pt x="2826415" y="2423364"/>
                  <a:pt x="2825315" y="2465177"/>
                </a:cubicBezTo>
                <a:lnTo>
                  <a:pt x="2825058" y="2479654"/>
                </a:lnTo>
                <a:lnTo>
                  <a:pt x="2679762" y="2483128"/>
                </a:lnTo>
                <a:cubicBezTo>
                  <a:pt x="2618897" y="2485860"/>
                  <a:pt x="2558084" y="2490067"/>
                  <a:pt x="2497351" y="2496347"/>
                </a:cubicBezTo>
                <a:cubicBezTo>
                  <a:pt x="2332771" y="2513422"/>
                  <a:pt x="2168953" y="2506649"/>
                  <a:pt x="2004501" y="2503544"/>
                </a:cubicBezTo>
                <a:cubicBezTo>
                  <a:pt x="1819728" y="2500017"/>
                  <a:pt x="1634831" y="2501710"/>
                  <a:pt x="1450058" y="2501710"/>
                </a:cubicBezTo>
                <a:cubicBezTo>
                  <a:pt x="1369673" y="2501992"/>
                  <a:pt x="1289796" y="2497193"/>
                  <a:pt x="1209792" y="2489009"/>
                </a:cubicBezTo>
                <a:cubicBezTo>
                  <a:pt x="1093723" y="2477295"/>
                  <a:pt x="978288" y="2491407"/>
                  <a:pt x="863997" y="2510177"/>
                </a:cubicBezTo>
                <a:cubicBezTo>
                  <a:pt x="784361" y="2521298"/>
                  <a:pt x="704102" y="2526010"/>
                  <a:pt x="623857" y="2524289"/>
                </a:cubicBezTo>
                <a:cubicBezTo>
                  <a:pt x="427783" y="2524430"/>
                  <a:pt x="232091" y="2514693"/>
                  <a:pt x="36524" y="2497052"/>
                </a:cubicBezTo>
                <a:lnTo>
                  <a:pt x="13350" y="2496674"/>
                </a:lnTo>
                <a:lnTo>
                  <a:pt x="17533" y="2292198"/>
                </a:lnTo>
                <a:cubicBezTo>
                  <a:pt x="19808" y="2209062"/>
                  <a:pt x="21290" y="2125926"/>
                  <a:pt x="17874" y="2042789"/>
                </a:cubicBezTo>
                <a:cubicBezTo>
                  <a:pt x="8899" y="1823109"/>
                  <a:pt x="-1415" y="1603430"/>
                  <a:pt x="13052" y="1383876"/>
                </a:cubicBezTo>
                <a:cubicBezTo>
                  <a:pt x="22963" y="1233390"/>
                  <a:pt x="35957" y="1082147"/>
                  <a:pt x="31938" y="930905"/>
                </a:cubicBezTo>
                <a:cubicBezTo>
                  <a:pt x="27652" y="775629"/>
                  <a:pt x="13587" y="620983"/>
                  <a:pt x="3274" y="466086"/>
                </a:cubicBezTo>
                <a:cubicBezTo>
                  <a:pt x="-4187" y="352451"/>
                  <a:pt x="1117" y="238378"/>
                  <a:pt x="19079" y="125790"/>
                </a:cubicBezTo>
                <a:cubicBezTo>
                  <a:pt x="25442" y="85647"/>
                  <a:pt x="27250" y="45378"/>
                  <a:pt x="26899" y="5094"/>
                </a:cubicBezTo>
                <a:close/>
              </a:path>
            </a:pathLst>
          </a:custGeom>
        </p:spPr>
      </p:pic>
      <p:pic>
        <p:nvPicPr>
          <p:cNvPr id="22" name="Picture 22" descr="Children taking a cooking class">
            <a:extLst>
              <a:ext uri="{FF2B5EF4-FFF2-40B4-BE49-F238E27FC236}">
                <a16:creationId xmlns:a16="http://schemas.microsoft.com/office/drawing/2014/main" id="{FF8F2CF5-66DA-A268-EE4B-C6810F0712D5}"/>
              </a:ext>
            </a:extLst>
          </p:cNvPr>
          <p:cNvPicPr>
            <a:picLocks noChangeAspect="1"/>
          </p:cNvPicPr>
          <p:nvPr/>
        </p:nvPicPr>
        <p:blipFill rotWithShape="1">
          <a:blip r:embed="rId5"/>
          <a:srcRect l="23296" r="4650" b="-3"/>
          <a:stretch/>
        </p:blipFill>
        <p:spPr>
          <a:xfrm>
            <a:off x="1" y="3720344"/>
            <a:ext cx="5796738" cy="3137653"/>
          </a:xfrm>
          <a:custGeom>
            <a:avLst/>
            <a:gdLst/>
            <a:ahLst/>
            <a:cxnLst/>
            <a:rect l="l" t="t" r="r" b="b"/>
            <a:pathLst>
              <a:path w="5909625" h="4141924">
                <a:moveTo>
                  <a:pt x="1823444" y="1329"/>
                </a:moveTo>
                <a:cubicBezTo>
                  <a:pt x="1893960" y="3895"/>
                  <a:pt x="1964367" y="10183"/>
                  <a:pt x="2034428" y="20181"/>
                </a:cubicBezTo>
                <a:cubicBezTo>
                  <a:pt x="2139449" y="36834"/>
                  <a:pt x="2245360" y="26532"/>
                  <a:pt x="2350889" y="19476"/>
                </a:cubicBezTo>
                <a:cubicBezTo>
                  <a:pt x="2478642" y="10867"/>
                  <a:pt x="2606268" y="6210"/>
                  <a:pt x="2734275" y="20323"/>
                </a:cubicBezTo>
                <a:cubicBezTo>
                  <a:pt x="2825326" y="30483"/>
                  <a:pt x="2916886" y="21029"/>
                  <a:pt x="3008193" y="15383"/>
                </a:cubicBezTo>
                <a:cubicBezTo>
                  <a:pt x="3103486" y="8045"/>
                  <a:pt x="3199137" y="8045"/>
                  <a:pt x="3294430" y="15383"/>
                </a:cubicBezTo>
                <a:cubicBezTo>
                  <a:pt x="3381546" y="22750"/>
                  <a:pt x="3469080" y="21000"/>
                  <a:pt x="3555904" y="10161"/>
                </a:cubicBezTo>
                <a:cubicBezTo>
                  <a:pt x="3657497" y="-1693"/>
                  <a:pt x="3759089" y="7480"/>
                  <a:pt x="3860682" y="16089"/>
                </a:cubicBezTo>
                <a:cubicBezTo>
                  <a:pt x="4039485" y="31472"/>
                  <a:pt x="4218161" y="24557"/>
                  <a:pt x="4396583" y="13266"/>
                </a:cubicBezTo>
                <a:cubicBezTo>
                  <a:pt x="4519422" y="6041"/>
                  <a:pt x="4642589" y="10007"/>
                  <a:pt x="4764856" y="25121"/>
                </a:cubicBezTo>
                <a:cubicBezTo>
                  <a:pt x="4813493" y="30483"/>
                  <a:pt x="4862258" y="29496"/>
                  <a:pt x="4911023" y="30483"/>
                </a:cubicBezTo>
                <a:cubicBezTo>
                  <a:pt x="4915721" y="30625"/>
                  <a:pt x="4920801" y="29108"/>
                  <a:pt x="4925690" y="28984"/>
                </a:cubicBezTo>
                <a:lnTo>
                  <a:pt x="4927821" y="30065"/>
                </a:lnTo>
                <a:lnTo>
                  <a:pt x="4960258" y="27641"/>
                </a:lnTo>
                <a:lnTo>
                  <a:pt x="4964870" y="27986"/>
                </a:lnTo>
                <a:lnTo>
                  <a:pt x="4964882" y="27978"/>
                </a:lnTo>
                <a:cubicBezTo>
                  <a:pt x="4969755" y="27908"/>
                  <a:pt x="4974899" y="29284"/>
                  <a:pt x="4979471" y="28790"/>
                </a:cubicBezTo>
                <a:cubicBezTo>
                  <a:pt x="5154578" y="12123"/>
                  <a:pt x="5330536" y="9611"/>
                  <a:pt x="5505974" y="21310"/>
                </a:cubicBezTo>
                <a:cubicBezTo>
                  <a:pt x="5586740" y="25614"/>
                  <a:pt x="5667442" y="25544"/>
                  <a:pt x="5748129" y="23092"/>
                </a:cubicBezTo>
                <a:lnTo>
                  <a:pt x="5892006" y="15658"/>
                </a:lnTo>
                <a:lnTo>
                  <a:pt x="5894187" y="91357"/>
                </a:lnTo>
                <a:cubicBezTo>
                  <a:pt x="5891252" y="119679"/>
                  <a:pt x="5887042" y="148001"/>
                  <a:pt x="5881429" y="176068"/>
                </a:cubicBezTo>
                <a:cubicBezTo>
                  <a:pt x="5868671" y="240494"/>
                  <a:pt x="5878112" y="303645"/>
                  <a:pt x="5888063" y="367433"/>
                </a:cubicBezTo>
                <a:cubicBezTo>
                  <a:pt x="5896291" y="414790"/>
                  <a:pt x="5896291" y="463218"/>
                  <a:pt x="5888063" y="510574"/>
                </a:cubicBezTo>
                <a:cubicBezTo>
                  <a:pt x="5868926" y="612636"/>
                  <a:pt x="5879515" y="714697"/>
                  <a:pt x="5889083" y="815610"/>
                </a:cubicBezTo>
                <a:cubicBezTo>
                  <a:pt x="5901841" y="951224"/>
                  <a:pt x="5908220" y="1085690"/>
                  <a:pt x="5876326" y="1220284"/>
                </a:cubicBezTo>
                <a:cubicBezTo>
                  <a:pt x="5856296" y="1304994"/>
                  <a:pt x="5872754" y="1390981"/>
                  <a:pt x="5883342" y="1475437"/>
                </a:cubicBezTo>
                <a:cubicBezTo>
                  <a:pt x="5891354" y="1538243"/>
                  <a:pt x="5892298" y="1601751"/>
                  <a:pt x="5886149" y="1664761"/>
                </a:cubicBezTo>
                <a:cubicBezTo>
                  <a:pt x="5876836" y="1760329"/>
                  <a:pt x="5880140" y="1856713"/>
                  <a:pt x="5895972" y="1951426"/>
                </a:cubicBezTo>
                <a:cubicBezTo>
                  <a:pt x="5905362" y="2004791"/>
                  <a:pt x="5901727" y="2059623"/>
                  <a:pt x="5885384" y="2111279"/>
                </a:cubicBezTo>
                <a:cubicBezTo>
                  <a:pt x="5861527" y="2185401"/>
                  <a:pt x="5875943" y="2261054"/>
                  <a:pt x="5885384" y="2335942"/>
                </a:cubicBezTo>
                <a:cubicBezTo>
                  <a:pt x="5899545" y="2453440"/>
                  <a:pt x="5916513" y="2570683"/>
                  <a:pt x="5906434" y="2689584"/>
                </a:cubicBezTo>
                <a:cubicBezTo>
                  <a:pt x="5904839" y="2722155"/>
                  <a:pt x="5900310" y="2754521"/>
                  <a:pt x="5892910" y="2786288"/>
                </a:cubicBezTo>
                <a:cubicBezTo>
                  <a:pt x="5859473" y="2908978"/>
                  <a:pt x="5857980" y="3038188"/>
                  <a:pt x="5888573" y="3161618"/>
                </a:cubicBezTo>
                <a:cubicBezTo>
                  <a:pt x="5920978" y="3294426"/>
                  <a:pt x="5914089" y="3426468"/>
                  <a:pt x="5880791" y="3558127"/>
                </a:cubicBezTo>
                <a:cubicBezTo>
                  <a:pt x="5844074" y="3697862"/>
                  <a:pt x="5840847" y="3844294"/>
                  <a:pt x="5871350" y="3985509"/>
                </a:cubicBezTo>
                <a:lnTo>
                  <a:pt x="5884107" y="4141924"/>
                </a:lnTo>
                <a:lnTo>
                  <a:pt x="0" y="4141924"/>
                </a:lnTo>
                <a:lnTo>
                  <a:pt x="0" y="18996"/>
                </a:lnTo>
                <a:lnTo>
                  <a:pt x="114789" y="16636"/>
                </a:lnTo>
                <a:cubicBezTo>
                  <a:pt x="229350" y="12949"/>
                  <a:pt x="343737" y="7904"/>
                  <a:pt x="457838" y="9315"/>
                </a:cubicBezTo>
                <a:cubicBezTo>
                  <a:pt x="553081" y="10444"/>
                  <a:pt x="648070" y="31612"/>
                  <a:pt x="743567" y="27661"/>
                </a:cubicBezTo>
                <a:cubicBezTo>
                  <a:pt x="1032979" y="16089"/>
                  <a:pt x="1322518" y="19899"/>
                  <a:pt x="1611803" y="4799"/>
                </a:cubicBezTo>
                <a:cubicBezTo>
                  <a:pt x="1682301" y="-85"/>
                  <a:pt x="1752927" y="-1238"/>
                  <a:pt x="1823444" y="1329"/>
                </a:cubicBezTo>
                <a:close/>
              </a:path>
            </a:pathLst>
          </a:custGeom>
        </p:spPr>
      </p:pic>
      <p:sp>
        <p:nvSpPr>
          <p:cNvPr id="3" name="Content Placeholder 2">
            <a:extLst>
              <a:ext uri="{FF2B5EF4-FFF2-40B4-BE49-F238E27FC236}">
                <a16:creationId xmlns:a16="http://schemas.microsoft.com/office/drawing/2014/main" id="{C7BEB5BB-0FD7-45FB-B0A1-0E28DFED377C}"/>
              </a:ext>
            </a:extLst>
          </p:cNvPr>
          <p:cNvSpPr>
            <a:spLocks noGrp="1"/>
          </p:cNvSpPr>
          <p:nvPr>
            <p:ph idx="1"/>
          </p:nvPr>
        </p:nvSpPr>
        <p:spPr>
          <a:xfrm>
            <a:off x="6501809" y="3429000"/>
            <a:ext cx="4851990" cy="2747962"/>
          </a:xfrm>
        </p:spPr>
        <p:txBody>
          <a:bodyPr vert="horz" lIns="91440" tIns="45720" rIns="91440" bIns="45720" rtlCol="0" anchor="t">
            <a:normAutofit/>
          </a:bodyPr>
          <a:lstStyle/>
          <a:p>
            <a:r>
              <a:rPr lang="en-US" sz="2200" b="0" dirty="0">
                <a:latin typeface="Source Sans Pro"/>
                <a:ea typeface="Source Sans Pro"/>
              </a:rPr>
              <a:t>Coordination</a:t>
            </a:r>
          </a:p>
          <a:p>
            <a:r>
              <a:rPr lang="en-US" sz="2200" b="0" dirty="0">
                <a:latin typeface="Source Sans Pro"/>
                <a:ea typeface="Source Sans Pro"/>
              </a:rPr>
              <a:t>Technical Assistance</a:t>
            </a:r>
          </a:p>
          <a:p>
            <a:r>
              <a:rPr lang="en-US" sz="2200" b="0" dirty="0">
                <a:latin typeface="Source Sans Pro"/>
                <a:ea typeface="Source Sans Pro"/>
              </a:rPr>
              <a:t>Capacity Building</a:t>
            </a:r>
          </a:p>
        </p:txBody>
      </p:sp>
    </p:spTree>
    <p:extLst>
      <p:ext uri="{BB962C8B-B14F-4D97-AF65-F5344CB8AC3E}">
        <p14:creationId xmlns:p14="http://schemas.microsoft.com/office/powerpoint/2010/main" val="315951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29C9819-8861-4704-993C-867F3994D6F7}"/>
              </a:ext>
            </a:extLst>
          </p:cNvPr>
          <p:cNvSpPr>
            <a:spLocks noGrp="1"/>
          </p:cNvSpPr>
          <p:nvPr>
            <p:ph type="title"/>
          </p:nvPr>
        </p:nvSpPr>
        <p:spPr/>
        <p:txBody>
          <a:bodyPr>
            <a:normAutofit/>
          </a:bodyPr>
          <a:lstStyle/>
          <a:p>
            <a:r>
              <a:rPr lang="en-US" dirty="0"/>
              <a:t>Food Buyer</a:t>
            </a:r>
          </a:p>
        </p:txBody>
      </p:sp>
      <p:sp>
        <p:nvSpPr>
          <p:cNvPr id="12" name="Text Placeholder 11">
            <a:extLst>
              <a:ext uri="{FF2B5EF4-FFF2-40B4-BE49-F238E27FC236}">
                <a16:creationId xmlns:a16="http://schemas.microsoft.com/office/drawing/2014/main" id="{FA07C9BC-EC57-4EDD-818C-C09585191904}"/>
              </a:ext>
            </a:extLst>
          </p:cNvPr>
          <p:cNvSpPr>
            <a:spLocks noGrp="1"/>
          </p:cNvSpPr>
          <p:nvPr>
            <p:ph type="body" idx="1"/>
          </p:nvPr>
        </p:nvSpPr>
        <p:spPr>
          <a:xfrm>
            <a:off x="836611" y="2381930"/>
            <a:ext cx="10258109" cy="823912"/>
          </a:xfrm>
        </p:spPr>
        <p:txBody>
          <a:bodyPr>
            <a:noAutofit/>
          </a:bodyPr>
          <a:lstStyle/>
          <a:p>
            <a:r>
              <a:rPr lang="en-US" sz="2800" dirty="0"/>
              <a:t>Local Food Purchase Assistance Cooperative Agreement </a:t>
            </a:r>
          </a:p>
        </p:txBody>
      </p:sp>
      <p:sp>
        <p:nvSpPr>
          <p:cNvPr id="9" name="Text Placeholder 8">
            <a:extLst>
              <a:ext uri="{FF2B5EF4-FFF2-40B4-BE49-F238E27FC236}">
                <a16:creationId xmlns:a16="http://schemas.microsoft.com/office/drawing/2014/main" id="{514C0E52-943C-4496-AD4A-4837657350D6}"/>
              </a:ext>
            </a:extLst>
          </p:cNvPr>
          <p:cNvSpPr>
            <a:spLocks noGrp="1"/>
          </p:cNvSpPr>
          <p:nvPr>
            <p:ph sz="half" idx="2"/>
          </p:nvPr>
        </p:nvSpPr>
        <p:spPr>
          <a:xfrm>
            <a:off x="839788" y="3428999"/>
            <a:ext cx="10795164" cy="2760663"/>
          </a:xfrm>
        </p:spPr>
        <p:txBody>
          <a:bodyPr>
            <a:normAutofit fontScale="77500" lnSpcReduction="20000"/>
          </a:bodyPr>
          <a:lstStyle/>
          <a:p>
            <a:r>
              <a:rPr lang="en-US" b="0" dirty="0"/>
              <a:t>Award up to $400 million to states for 50 states, U.S. territories, and federally recognized tribal governments </a:t>
            </a:r>
          </a:p>
          <a:p>
            <a:r>
              <a:rPr lang="en-US" b="0" dirty="0"/>
              <a:t>Provide an opportunity for States and Tribal governments to strengthen their local and regional  food system </a:t>
            </a:r>
          </a:p>
          <a:p>
            <a:r>
              <a:rPr lang="en-US" b="0" dirty="0"/>
              <a:t>Help to support local and socially disadvantaged farmers/producers through build and expanding economic opportunities </a:t>
            </a:r>
          </a:p>
          <a:p>
            <a:r>
              <a:rPr lang="en-US" b="0" dirty="0"/>
              <a:t>Establish, strengthen, and broaden partnerships with producers and the distribution community, local food networks, and non-profits distributing fresh and nutritious foods in rural, remote, or underserved communities </a:t>
            </a:r>
          </a:p>
        </p:txBody>
      </p:sp>
    </p:spTree>
    <p:extLst>
      <p:ext uri="{BB962C8B-B14F-4D97-AF65-F5344CB8AC3E}">
        <p14:creationId xmlns:p14="http://schemas.microsoft.com/office/powerpoint/2010/main" val="1007861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29C9819-8861-4704-993C-867F3994D6F7}"/>
              </a:ext>
            </a:extLst>
          </p:cNvPr>
          <p:cNvSpPr>
            <a:spLocks noGrp="1"/>
          </p:cNvSpPr>
          <p:nvPr>
            <p:ph type="title"/>
          </p:nvPr>
        </p:nvSpPr>
        <p:spPr/>
        <p:txBody>
          <a:bodyPr>
            <a:normAutofit/>
          </a:bodyPr>
          <a:lstStyle/>
          <a:p>
            <a:r>
              <a:rPr lang="en-US" dirty="0"/>
              <a:t>Food Buyer</a:t>
            </a:r>
          </a:p>
        </p:txBody>
      </p:sp>
      <p:sp>
        <p:nvSpPr>
          <p:cNvPr id="12" name="Text Placeholder 11">
            <a:extLst>
              <a:ext uri="{FF2B5EF4-FFF2-40B4-BE49-F238E27FC236}">
                <a16:creationId xmlns:a16="http://schemas.microsoft.com/office/drawing/2014/main" id="{FA07C9BC-EC57-4EDD-818C-C09585191904}"/>
              </a:ext>
            </a:extLst>
          </p:cNvPr>
          <p:cNvSpPr>
            <a:spLocks noGrp="1"/>
          </p:cNvSpPr>
          <p:nvPr>
            <p:ph type="body" idx="1"/>
          </p:nvPr>
        </p:nvSpPr>
        <p:spPr>
          <a:xfrm>
            <a:off x="836611" y="2381930"/>
            <a:ext cx="8401981" cy="823912"/>
          </a:xfrm>
        </p:spPr>
        <p:txBody>
          <a:bodyPr>
            <a:noAutofit/>
          </a:bodyPr>
          <a:lstStyle/>
          <a:p>
            <a:r>
              <a:rPr lang="en-US" sz="2800" dirty="0"/>
              <a:t>Local Food for Schools Cooperative Agreement </a:t>
            </a:r>
          </a:p>
        </p:txBody>
      </p:sp>
      <p:sp>
        <p:nvSpPr>
          <p:cNvPr id="9" name="Text Placeholder 8">
            <a:extLst>
              <a:ext uri="{FF2B5EF4-FFF2-40B4-BE49-F238E27FC236}">
                <a16:creationId xmlns:a16="http://schemas.microsoft.com/office/drawing/2014/main" id="{514C0E52-943C-4496-AD4A-4837657350D6}"/>
              </a:ext>
            </a:extLst>
          </p:cNvPr>
          <p:cNvSpPr>
            <a:spLocks noGrp="1"/>
          </p:cNvSpPr>
          <p:nvPr>
            <p:ph sz="half" idx="2"/>
          </p:nvPr>
        </p:nvSpPr>
        <p:spPr>
          <a:xfrm>
            <a:off x="839788" y="3428999"/>
            <a:ext cx="10795164" cy="2760663"/>
          </a:xfrm>
        </p:spPr>
        <p:txBody>
          <a:bodyPr>
            <a:normAutofit/>
          </a:bodyPr>
          <a:lstStyle/>
          <a:p>
            <a:r>
              <a:rPr lang="en-US" sz="2200" b="0" dirty="0"/>
              <a:t>Award up to $200 million to states for food assistance purchases of domestic local foods for distribution to schools</a:t>
            </a:r>
          </a:p>
          <a:p>
            <a:r>
              <a:rPr lang="en-US" sz="2200" b="0" dirty="0"/>
              <a:t>Support local, small, and socially disadvantaged farmers/producers through building and expanding economic opportunities</a:t>
            </a:r>
          </a:p>
          <a:p>
            <a:r>
              <a:rPr lang="en-US" sz="2200" b="0" dirty="0"/>
              <a:t>Establish and broaden partnerships with farmers/producers and schools to ensure distribution of fresh and nutritious foods</a:t>
            </a:r>
          </a:p>
        </p:txBody>
      </p:sp>
    </p:spTree>
    <p:extLst>
      <p:ext uri="{BB962C8B-B14F-4D97-AF65-F5344CB8AC3E}">
        <p14:creationId xmlns:p14="http://schemas.microsoft.com/office/powerpoint/2010/main" val="4256847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29C9819-8861-4704-993C-867F3994D6F7}"/>
              </a:ext>
            </a:extLst>
          </p:cNvPr>
          <p:cNvSpPr>
            <a:spLocks noGrp="1"/>
          </p:cNvSpPr>
          <p:nvPr>
            <p:ph type="title"/>
          </p:nvPr>
        </p:nvSpPr>
        <p:spPr/>
        <p:txBody>
          <a:bodyPr>
            <a:normAutofit/>
          </a:bodyPr>
          <a:lstStyle/>
          <a:p>
            <a:r>
              <a:rPr lang="en-US" dirty="0"/>
              <a:t>Career Pathways</a:t>
            </a:r>
          </a:p>
        </p:txBody>
      </p:sp>
      <p:sp>
        <p:nvSpPr>
          <p:cNvPr id="10" name="Text Placeholder 2">
            <a:extLst>
              <a:ext uri="{FF2B5EF4-FFF2-40B4-BE49-F238E27FC236}">
                <a16:creationId xmlns:a16="http://schemas.microsoft.com/office/drawing/2014/main" id="{D5EE4480-8396-443E-8992-62B6445C141B}"/>
              </a:ext>
            </a:extLst>
          </p:cNvPr>
          <p:cNvSpPr>
            <a:spLocks noGrp="1"/>
          </p:cNvSpPr>
          <p:nvPr>
            <p:ph type="body" idx="1"/>
          </p:nvPr>
        </p:nvSpPr>
        <p:spPr>
          <a:xfrm>
            <a:off x="3971457" y="2305729"/>
            <a:ext cx="7124700" cy="504359"/>
          </a:xfrm>
        </p:spPr>
        <p:txBody>
          <a:bodyPr/>
          <a:lstStyle/>
          <a:p>
            <a:r>
              <a:rPr lang="en-US" dirty="0"/>
              <a:t>AMS Student Enrichment Program</a:t>
            </a:r>
          </a:p>
        </p:txBody>
      </p:sp>
      <p:sp>
        <p:nvSpPr>
          <p:cNvPr id="14" name="Content Placeholder 4">
            <a:extLst>
              <a:ext uri="{FF2B5EF4-FFF2-40B4-BE49-F238E27FC236}">
                <a16:creationId xmlns:a16="http://schemas.microsoft.com/office/drawing/2014/main" id="{1C8CFD13-2F85-4817-B8FA-9974E3198E78}"/>
              </a:ext>
            </a:extLst>
          </p:cNvPr>
          <p:cNvSpPr txBox="1">
            <a:spLocks/>
          </p:cNvSpPr>
          <p:nvPr/>
        </p:nvSpPr>
        <p:spPr>
          <a:xfrm>
            <a:off x="3971457" y="2923973"/>
            <a:ext cx="7124700" cy="14146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2"/>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42608"/>
                </a:solidFill>
                <a:latin typeface="Source Sans Pro" panose="020B0503030403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42608"/>
                </a:solidFill>
                <a:latin typeface="Source Sans Pro" panose="020B0503030403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42608"/>
                </a:solidFill>
                <a:latin typeface="Source Sans Pro" panose="020B0503030403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dirty="0"/>
              <a:t>Pilot partnership between AMS and Tuskegee University to provide hands-on paid internship experience in mission-critical occupations while increasing participants’ knowledge of the AMS programs</a:t>
            </a:r>
          </a:p>
          <a:p>
            <a:r>
              <a:rPr lang="en-US" sz="1600" b="0" dirty="0"/>
              <a:t>Launched in Summer 2021, the program provided a year-long virtual engagement combined with 4-6 weeks of on-the-job technical training at AMS inspection and grading facilities (Federal Grain Inspection Service, Livestock and Poultry, and Specialty Crops Programs) </a:t>
            </a:r>
          </a:p>
          <a:p>
            <a:r>
              <a:rPr lang="en-US" sz="1600" b="0" dirty="0"/>
              <a:t>Once successfully established, AMS plans to expand this mechanism to additional minority-serving institutions as a pipeline to fill mission-critical occupations.</a:t>
            </a:r>
          </a:p>
        </p:txBody>
      </p:sp>
      <p:pic>
        <p:nvPicPr>
          <p:cNvPr id="15" name="Picture 14" descr="A person working on a machine&#10;&#10;Description automatically generated with low confidence">
            <a:extLst>
              <a:ext uri="{FF2B5EF4-FFF2-40B4-BE49-F238E27FC236}">
                <a16:creationId xmlns:a16="http://schemas.microsoft.com/office/drawing/2014/main" id="{5BA45F18-3363-4BB6-AA5D-4B1711CAC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67218" y="2734354"/>
            <a:ext cx="3429000" cy="2571750"/>
          </a:xfrm>
          <a:prstGeom prst="rect">
            <a:avLst/>
          </a:prstGeom>
        </p:spPr>
      </p:pic>
    </p:spTree>
    <p:extLst>
      <p:ext uri="{BB962C8B-B14F-4D97-AF65-F5344CB8AC3E}">
        <p14:creationId xmlns:p14="http://schemas.microsoft.com/office/powerpoint/2010/main" val="4199905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C10B651-BA8D-6E6F-641E-1C81B079AFD6}"/>
              </a:ext>
            </a:extLst>
          </p:cNvPr>
          <p:cNvSpPr>
            <a:spLocks noGrp="1"/>
          </p:cNvSpPr>
          <p:nvPr>
            <p:ph type="title"/>
          </p:nvPr>
        </p:nvSpPr>
        <p:spPr/>
        <p:txBody>
          <a:bodyPr/>
          <a:lstStyle/>
          <a:p>
            <a:r>
              <a:rPr lang="en-US" dirty="0"/>
              <a:t>Discussion</a:t>
            </a:r>
          </a:p>
        </p:txBody>
      </p:sp>
      <p:sp>
        <p:nvSpPr>
          <p:cNvPr id="8" name="Content Placeholder 7">
            <a:extLst>
              <a:ext uri="{FF2B5EF4-FFF2-40B4-BE49-F238E27FC236}">
                <a16:creationId xmlns:a16="http://schemas.microsoft.com/office/drawing/2014/main" id="{D2472991-711F-49F7-48DF-68448A275F4E}"/>
              </a:ext>
            </a:extLst>
          </p:cNvPr>
          <p:cNvSpPr>
            <a:spLocks noGrp="1"/>
          </p:cNvSpPr>
          <p:nvPr>
            <p:ph sz="half" idx="1"/>
          </p:nvPr>
        </p:nvSpPr>
        <p:spPr/>
        <p:txBody>
          <a:bodyPr>
            <a:normAutofit/>
          </a:bodyPr>
          <a:lstStyle/>
          <a:p>
            <a:pPr marL="0" indent="0">
              <a:buNone/>
            </a:pPr>
            <a:r>
              <a:rPr lang="en-US" b="0" dirty="0"/>
              <a:t>Where might there be alignment between AMS’s involvement in the creation of ‘More and Better Markets’, USDA’s Food Systems Transformation work, and the efforts of the Advisory Committee on Minority Farmers?</a:t>
            </a:r>
          </a:p>
          <a:p>
            <a:endParaRPr lang="en-US" dirty="0"/>
          </a:p>
        </p:txBody>
      </p:sp>
      <p:sp>
        <p:nvSpPr>
          <p:cNvPr id="9" name="Content Placeholder 8">
            <a:extLst>
              <a:ext uri="{FF2B5EF4-FFF2-40B4-BE49-F238E27FC236}">
                <a16:creationId xmlns:a16="http://schemas.microsoft.com/office/drawing/2014/main" id="{B61F0C3E-9F4C-362E-EE1A-0AFD6E640406}"/>
              </a:ext>
            </a:extLst>
          </p:cNvPr>
          <p:cNvSpPr>
            <a:spLocks noGrp="1"/>
          </p:cNvSpPr>
          <p:nvPr>
            <p:ph sz="half" idx="2"/>
          </p:nvPr>
        </p:nvSpPr>
        <p:spPr/>
        <p:txBody>
          <a:bodyPr>
            <a:normAutofit/>
          </a:bodyPr>
          <a:lstStyle/>
          <a:p>
            <a:pPr marL="0" indent="0">
              <a:buNone/>
            </a:pPr>
            <a:r>
              <a:rPr lang="en-US" b="0" dirty="0"/>
              <a:t>What strategies and opportunities exist to address diversity and equity within AMS Research and Promotion (R&amp;P), Federal Marketing Orders, and Federal Advisory Committees?</a:t>
            </a:r>
          </a:p>
          <a:p>
            <a:pPr marL="0" indent="0">
              <a:buNone/>
            </a:pPr>
            <a:endParaRPr lang="en-US" dirty="0"/>
          </a:p>
        </p:txBody>
      </p:sp>
    </p:spTree>
    <p:extLst>
      <p:ext uri="{BB962C8B-B14F-4D97-AF65-F5344CB8AC3E}">
        <p14:creationId xmlns:p14="http://schemas.microsoft.com/office/powerpoint/2010/main" val="1937704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CED27E-422E-40DB-A00C-52F606811F7F}"/>
              </a:ext>
            </a:extLst>
          </p:cNvPr>
          <p:cNvSpPr>
            <a:spLocks noGrp="1"/>
          </p:cNvSpPr>
          <p:nvPr>
            <p:ph type="title"/>
          </p:nvPr>
        </p:nvSpPr>
        <p:spPr>
          <a:xfrm>
            <a:off x="2381250" y="2237018"/>
            <a:ext cx="7429501" cy="1148896"/>
          </a:xfrm>
        </p:spPr>
        <p:txBody>
          <a:bodyPr/>
          <a:lstStyle/>
          <a:p>
            <a:pPr algn="ctr"/>
            <a:r>
              <a:rPr lang="en-US" dirty="0"/>
              <a:t>Thank You</a:t>
            </a:r>
          </a:p>
        </p:txBody>
      </p:sp>
      <p:sp>
        <p:nvSpPr>
          <p:cNvPr id="3" name="Text Placeholder 2">
            <a:extLst>
              <a:ext uri="{FF2B5EF4-FFF2-40B4-BE49-F238E27FC236}">
                <a16:creationId xmlns:a16="http://schemas.microsoft.com/office/drawing/2014/main" id="{9E9F384D-EC66-4DF8-A127-94EEE1451D32}"/>
              </a:ext>
            </a:extLst>
          </p:cNvPr>
          <p:cNvSpPr>
            <a:spLocks noGrp="1"/>
          </p:cNvSpPr>
          <p:nvPr>
            <p:ph idx="1"/>
          </p:nvPr>
        </p:nvSpPr>
        <p:spPr>
          <a:xfrm>
            <a:off x="1809750" y="3575957"/>
            <a:ext cx="8572500" cy="3062968"/>
          </a:xfrm>
        </p:spPr>
        <p:txBody>
          <a:bodyPr>
            <a:normAutofit fontScale="92500" lnSpcReduction="20000"/>
          </a:bodyPr>
          <a:lstStyle/>
          <a:p>
            <a:pPr marL="0" indent="0" algn="ctr">
              <a:buNone/>
            </a:pPr>
            <a:r>
              <a:rPr lang="en-US" dirty="0"/>
              <a:t>Torey Ian Powell, MSW</a:t>
            </a:r>
          </a:p>
          <a:p>
            <a:pPr marL="0" indent="0" algn="ctr">
              <a:buNone/>
            </a:pPr>
            <a:endParaRPr lang="en-US" sz="100" dirty="0"/>
          </a:p>
          <a:p>
            <a:pPr marL="0" indent="0" algn="ctr">
              <a:buNone/>
            </a:pPr>
            <a:r>
              <a:rPr lang="en-US" b="0" dirty="0"/>
              <a:t>Deputy Chief Diversity &amp; Inclusion Officer</a:t>
            </a:r>
          </a:p>
          <a:p>
            <a:pPr marL="0" indent="0" algn="ctr">
              <a:buNone/>
            </a:pPr>
            <a:r>
              <a:rPr lang="en-US" b="0" dirty="0"/>
              <a:t>Agricultural Marketing Service</a:t>
            </a:r>
          </a:p>
          <a:p>
            <a:pPr marL="0" indent="0" algn="ctr">
              <a:buNone/>
            </a:pPr>
            <a:r>
              <a:rPr lang="en-US" b="0" dirty="0">
                <a:hlinkClick r:id="rId3"/>
              </a:rPr>
              <a:t>Torey.Powell</a:t>
            </a:r>
            <a:r>
              <a:rPr lang="en-US" b="0" dirty="0">
                <a:hlinkClick r:id="rId3"/>
              </a:rPr>
              <a:t>@usda.gov</a:t>
            </a:r>
            <a:r>
              <a:rPr lang="en-US" b="0" dirty="0"/>
              <a:t> </a:t>
            </a:r>
          </a:p>
          <a:p>
            <a:pPr marL="0" indent="0" algn="ctr">
              <a:buNone/>
            </a:pPr>
            <a:endParaRPr lang="en-US" b="0" dirty="0">
              <a:hlinkClick r:id="rId4"/>
            </a:endParaRPr>
          </a:p>
          <a:p>
            <a:pPr marL="0" indent="0" algn="ctr">
              <a:buNone/>
            </a:pPr>
            <a:endParaRPr lang="en-US" b="0" dirty="0">
              <a:hlinkClick r:id="rId4"/>
            </a:endParaRPr>
          </a:p>
          <a:p>
            <a:pPr marL="0" indent="0" algn="ctr">
              <a:buNone/>
            </a:pPr>
            <a:r>
              <a:rPr lang="en-US" b="0" dirty="0"/>
              <a:t>Learn more at: </a:t>
            </a:r>
            <a:r>
              <a:rPr lang="en-US" b="0" u="sng" dirty="0"/>
              <a:t>www.ams.usda.gov</a:t>
            </a:r>
          </a:p>
        </p:txBody>
      </p:sp>
    </p:spTree>
    <p:extLst>
      <p:ext uri="{BB962C8B-B14F-4D97-AF65-F5344CB8AC3E}">
        <p14:creationId xmlns:p14="http://schemas.microsoft.com/office/powerpoint/2010/main" val="719229654"/>
      </p:ext>
    </p:extLst>
  </p:cSld>
  <p:clrMapOvr>
    <a:masterClrMapping/>
  </p:clrMapOvr>
</p:sld>
</file>

<file path=ppt/theme/theme1.xml><?xml version="1.0" encoding="utf-8"?>
<a:theme xmlns:a="http://schemas.openxmlformats.org/drawingml/2006/main" name="Office Theme">
  <a:themeElements>
    <a:clrScheme name="AMS website">
      <a:dk1>
        <a:sysClr val="windowText" lastClr="000000"/>
      </a:dk1>
      <a:lt1>
        <a:sysClr val="window" lastClr="FFFFFF"/>
      </a:lt1>
      <a:dk2>
        <a:srgbClr val="2B5C0D"/>
      </a:dk2>
      <a:lt2>
        <a:srgbClr val="AE8F33"/>
      </a:lt2>
      <a:accent1>
        <a:srgbClr val="2B5C0D"/>
      </a:accent1>
      <a:accent2>
        <a:srgbClr val="AE8F33"/>
      </a:accent2>
      <a:accent3>
        <a:srgbClr val="2B5C0D"/>
      </a:accent3>
      <a:accent4>
        <a:srgbClr val="0071BC"/>
      </a:accent4>
      <a:accent5>
        <a:srgbClr val="AE8F33"/>
      </a:accent5>
      <a:accent6>
        <a:srgbClr val="0071BC"/>
      </a:accent6>
      <a:hlink>
        <a:srgbClr val="084484"/>
      </a:hlink>
      <a:folHlink>
        <a:srgbClr val="6819A3"/>
      </a:folHlink>
    </a:clrScheme>
    <a:fontScheme name="AMS fonts">
      <a:majorFont>
        <a:latin typeface="Bookman Old Style"/>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26343</TotalTime>
  <Words>1021</Words>
  <Application>Microsoft Office PowerPoint</Application>
  <PresentationFormat>Widescreen</PresentationFormat>
  <Paragraphs>128</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Bookman Old Style</vt:lpstr>
      <vt:lpstr>Calibri</vt:lpstr>
      <vt:lpstr>Georgia</vt:lpstr>
      <vt:lpstr>Source Sans Pro</vt:lpstr>
      <vt:lpstr>Office Theme</vt:lpstr>
      <vt:lpstr>AMS</vt:lpstr>
      <vt:lpstr>New and Better Markets –  Local and Regional Food Systems</vt:lpstr>
      <vt:lpstr>Local &amp; Regional Foods at the USDA</vt:lpstr>
      <vt:lpstr>USDA FOOD SYSTEM TRANSFORMATION FRAMEWORK</vt:lpstr>
      <vt:lpstr>More and Better Markets</vt:lpstr>
      <vt:lpstr>Convenor</vt:lpstr>
      <vt:lpstr>Researcher &amp; Data Provider</vt:lpstr>
      <vt:lpstr>Researcher &amp; Data Provider/ Technical Assistance Provider</vt:lpstr>
      <vt:lpstr>Technical Assistance Provider</vt:lpstr>
      <vt:lpstr>Funder</vt:lpstr>
      <vt:lpstr>PowerPoint Presentation</vt:lpstr>
      <vt:lpstr>Regional Food Business Centers</vt:lpstr>
      <vt:lpstr>Food Buyer</vt:lpstr>
      <vt:lpstr>Food Buyer</vt:lpstr>
      <vt:lpstr>Career Pathways</vt:lpstr>
      <vt:lpstr>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Garman, Emily - AMS</dc:creator>
  <cp:lastModifiedBy>Powell, Torey - MRP-AMS</cp:lastModifiedBy>
  <cp:revision>106</cp:revision>
  <dcterms:created xsi:type="dcterms:W3CDTF">2018-09-17T15:05:47Z</dcterms:created>
  <dcterms:modified xsi:type="dcterms:W3CDTF">2023-03-24T01:51:21Z</dcterms:modified>
</cp:coreProperties>
</file>