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9"/>
  </p:notesMasterIdLst>
  <p:sldIdLst>
    <p:sldId id="349" r:id="rId3"/>
    <p:sldId id="355" r:id="rId4"/>
    <p:sldId id="356" r:id="rId5"/>
    <p:sldId id="358" r:id="rId6"/>
    <p:sldId id="357" r:id="rId7"/>
    <p:sldId id="359" r:id="rId8"/>
    <p:sldId id="360" r:id="rId9"/>
    <p:sldId id="343" r:id="rId10"/>
    <p:sldId id="344" r:id="rId11"/>
    <p:sldId id="345" r:id="rId12"/>
    <p:sldId id="342" r:id="rId13"/>
    <p:sldId id="283" r:id="rId14"/>
    <p:sldId id="284" r:id="rId15"/>
    <p:sldId id="323" r:id="rId16"/>
    <p:sldId id="334" r:id="rId17"/>
    <p:sldId id="328" r:id="rId18"/>
    <p:sldId id="326" r:id="rId19"/>
    <p:sldId id="324" r:id="rId20"/>
    <p:sldId id="335" r:id="rId21"/>
    <p:sldId id="287" r:id="rId22"/>
    <p:sldId id="289" r:id="rId23"/>
    <p:sldId id="291" r:id="rId24"/>
    <p:sldId id="332" r:id="rId25"/>
    <p:sldId id="333" r:id="rId26"/>
    <p:sldId id="347" r:id="rId27"/>
    <p:sldId id="31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57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92" autoAdjust="0"/>
  </p:normalViewPr>
  <p:slideViewPr>
    <p:cSldViewPr snapToGrid="0">
      <p:cViewPr varScale="1">
        <p:scale>
          <a:sx n="77" d="100"/>
          <a:sy n="77" d="100"/>
        </p:scale>
        <p:origin x="835" y="43"/>
      </p:cViewPr>
      <p:guideLst/>
    </p:cSldViewPr>
  </p:slideViewPr>
  <p:outlineViewPr>
    <p:cViewPr>
      <p:scale>
        <a:sx n="33" d="100"/>
        <a:sy n="33" d="100"/>
      </p:scale>
      <p:origin x="0" y="-804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42C64D-A1F7-4A93-8F15-B3EFA194CFFE}" type="doc">
      <dgm:prSet loTypeId="urn:microsoft.com/office/officeart/2005/8/layout/process5" loCatId="process" qsTypeId="urn:microsoft.com/office/officeart/2005/8/quickstyle/simple5" qsCatId="simple" csTypeId="urn:microsoft.com/office/officeart/2005/8/colors/accent1_2" csCatId="accent1" phldr="1"/>
      <dgm:spPr/>
    </dgm:pt>
    <dgm:pt modelId="{02C6809F-9C9C-478A-B947-C147299C778C}">
      <dgm:prSet phldrT="[Text]"/>
      <dgm:spPr/>
      <dgm:t>
        <a:bodyPr/>
        <a:lstStyle/>
        <a:p>
          <a:r>
            <a:rPr lang="en-US" dirty="0"/>
            <a:t>IAC, Annie’s Project, Rural Coalition, and Alcorn State University had the Kick-Off Meeting in October</a:t>
          </a:r>
        </a:p>
      </dgm:t>
    </dgm:pt>
    <dgm:pt modelId="{71AE790B-15A1-4A31-8D50-7A8C5A02B93D}" type="parTrans" cxnId="{148278C7-5FD0-4929-97E0-DB3AE57B6E7E}">
      <dgm:prSet/>
      <dgm:spPr/>
      <dgm:t>
        <a:bodyPr/>
        <a:lstStyle/>
        <a:p>
          <a:endParaRPr lang="en-US"/>
        </a:p>
      </dgm:t>
    </dgm:pt>
    <dgm:pt modelId="{B0E8700F-E458-4A98-8D24-4D5BA8C1854A}" type="sibTrans" cxnId="{148278C7-5FD0-4929-97E0-DB3AE57B6E7E}">
      <dgm:prSet/>
      <dgm:spPr/>
      <dgm:t>
        <a:bodyPr/>
        <a:lstStyle/>
        <a:p>
          <a:endParaRPr lang="en-US"/>
        </a:p>
      </dgm:t>
    </dgm:pt>
    <dgm:pt modelId="{3AFDE199-9FEE-4AD6-8BB6-C721BD3F8885}">
      <dgm:prSet phldrT="[Text]"/>
      <dgm:spPr/>
      <dgm:t>
        <a:bodyPr/>
        <a:lstStyle/>
        <a:p>
          <a:r>
            <a:rPr lang="en-US" dirty="0"/>
            <a:t>RMA held the Entrance Call with all Partners present 11/2022</a:t>
          </a:r>
        </a:p>
      </dgm:t>
    </dgm:pt>
    <dgm:pt modelId="{EBA460F7-3A83-4BE1-93F5-455199DFA6E4}" type="parTrans" cxnId="{EA0BA4AB-4F51-4DC6-B7B8-1CB98598D37D}">
      <dgm:prSet/>
      <dgm:spPr/>
      <dgm:t>
        <a:bodyPr/>
        <a:lstStyle/>
        <a:p>
          <a:endParaRPr lang="en-US"/>
        </a:p>
      </dgm:t>
    </dgm:pt>
    <dgm:pt modelId="{90D0E40F-6558-4A24-A667-9EB76423798C}" type="sibTrans" cxnId="{EA0BA4AB-4F51-4DC6-B7B8-1CB98598D37D}">
      <dgm:prSet/>
      <dgm:spPr/>
      <dgm:t>
        <a:bodyPr/>
        <a:lstStyle/>
        <a:p>
          <a:endParaRPr lang="en-US"/>
        </a:p>
      </dgm:t>
    </dgm:pt>
    <dgm:pt modelId="{EB64A16D-7C70-441D-BE85-351365C7FFD7}">
      <dgm:prSet phldrT="[Text]"/>
      <dgm:spPr/>
      <dgm:t>
        <a:bodyPr/>
        <a:lstStyle/>
        <a:p>
          <a:r>
            <a:rPr lang="en-US" dirty="0"/>
            <a:t>All Partners will sign the MOU by 12/31/2022</a:t>
          </a:r>
        </a:p>
      </dgm:t>
    </dgm:pt>
    <dgm:pt modelId="{46554247-8029-4250-9CC3-7B930FC7BF81}" type="parTrans" cxnId="{E333EAA3-3092-48D9-918D-9705C8AB7CA8}">
      <dgm:prSet/>
      <dgm:spPr/>
      <dgm:t>
        <a:bodyPr/>
        <a:lstStyle/>
        <a:p>
          <a:endParaRPr lang="en-US"/>
        </a:p>
      </dgm:t>
    </dgm:pt>
    <dgm:pt modelId="{E337D0AB-F166-4C44-8053-E4D408706B42}" type="sibTrans" cxnId="{E333EAA3-3092-48D9-918D-9705C8AB7CA8}">
      <dgm:prSet/>
      <dgm:spPr/>
      <dgm:t>
        <a:bodyPr/>
        <a:lstStyle/>
        <a:p>
          <a:endParaRPr lang="en-US"/>
        </a:p>
      </dgm:t>
    </dgm:pt>
    <dgm:pt modelId="{6A587416-EB72-4ED1-AED2-F583E831CF8B}">
      <dgm:prSet/>
      <dgm:spPr/>
      <dgm:t>
        <a:bodyPr/>
        <a:lstStyle/>
        <a:p>
          <a:r>
            <a:rPr lang="en-US" dirty="0"/>
            <a:t>Conduct Feasibility study to access the area and/or market and address the demand for Agents/Loss Adjusters by 2/28/2023</a:t>
          </a:r>
        </a:p>
      </dgm:t>
    </dgm:pt>
    <dgm:pt modelId="{56F54266-EB05-4ED3-A10E-D5D59DDEC57E}" type="parTrans" cxnId="{DE3706B4-835E-4565-9220-132FBF6CDFCE}">
      <dgm:prSet/>
      <dgm:spPr/>
      <dgm:t>
        <a:bodyPr/>
        <a:lstStyle/>
        <a:p>
          <a:endParaRPr lang="en-US"/>
        </a:p>
      </dgm:t>
    </dgm:pt>
    <dgm:pt modelId="{AC31917A-4E15-451D-8EA7-DE4A30A63397}" type="sibTrans" cxnId="{DE3706B4-835E-4565-9220-132FBF6CDFCE}">
      <dgm:prSet/>
      <dgm:spPr/>
      <dgm:t>
        <a:bodyPr/>
        <a:lstStyle/>
        <a:p>
          <a:endParaRPr lang="en-US"/>
        </a:p>
      </dgm:t>
    </dgm:pt>
    <dgm:pt modelId="{FBCFB82A-899A-4B68-9F8D-1139A15EEEE1}">
      <dgm:prSet/>
      <dgm:spPr/>
      <dgm:t>
        <a:bodyPr/>
        <a:lstStyle/>
        <a:p>
          <a:r>
            <a:rPr lang="en-US" dirty="0"/>
            <a:t>Conduct an assessment on each state’s requirements (Department of Insurance) to obtain license by 4/28/2023</a:t>
          </a:r>
        </a:p>
      </dgm:t>
    </dgm:pt>
    <dgm:pt modelId="{8575AF63-CDB8-499D-8F91-625542C64BB7}" type="parTrans" cxnId="{83191D71-8137-4894-BB49-A0A124F3950D}">
      <dgm:prSet/>
      <dgm:spPr/>
      <dgm:t>
        <a:bodyPr/>
        <a:lstStyle/>
        <a:p>
          <a:endParaRPr lang="en-US"/>
        </a:p>
      </dgm:t>
    </dgm:pt>
    <dgm:pt modelId="{305241E9-DDEA-483F-B0FA-F7DC7128C9F1}" type="sibTrans" cxnId="{83191D71-8137-4894-BB49-A0A124F3950D}">
      <dgm:prSet/>
      <dgm:spPr/>
      <dgm:t>
        <a:bodyPr/>
        <a:lstStyle/>
        <a:p>
          <a:endParaRPr lang="en-US"/>
        </a:p>
      </dgm:t>
    </dgm:pt>
    <dgm:pt modelId="{66DFE232-2FF8-4900-B19B-C6C9CF2DD9DD}">
      <dgm:prSet/>
      <dgm:spPr/>
      <dgm:t>
        <a:bodyPr/>
        <a:lstStyle/>
        <a:p>
          <a:r>
            <a:rPr lang="en-US" dirty="0"/>
            <a:t>Collaborate and develop comprehensive training curriculum by 5/31/2023</a:t>
          </a:r>
        </a:p>
      </dgm:t>
    </dgm:pt>
    <dgm:pt modelId="{D4E1B482-6F9B-487D-87CF-99BF636762AD}" type="parTrans" cxnId="{96C88EB1-35D5-4437-9C5F-828988B2B3C8}">
      <dgm:prSet/>
      <dgm:spPr/>
      <dgm:t>
        <a:bodyPr/>
        <a:lstStyle/>
        <a:p>
          <a:endParaRPr lang="en-US"/>
        </a:p>
      </dgm:t>
    </dgm:pt>
    <dgm:pt modelId="{C52D06E4-732B-42BC-BEFA-354094B1798A}" type="sibTrans" cxnId="{96C88EB1-35D5-4437-9C5F-828988B2B3C8}">
      <dgm:prSet/>
      <dgm:spPr/>
      <dgm:t>
        <a:bodyPr/>
        <a:lstStyle/>
        <a:p>
          <a:endParaRPr lang="en-US"/>
        </a:p>
      </dgm:t>
    </dgm:pt>
    <dgm:pt modelId="{AEC46BDE-CE33-4047-B563-632B21E90993}">
      <dgm:prSet/>
      <dgm:spPr/>
      <dgm:t>
        <a:bodyPr/>
        <a:lstStyle/>
        <a:p>
          <a:r>
            <a:rPr lang="en-US" dirty="0"/>
            <a:t>Solicit and Enroll program participants from traditionally underserved community by 5/31/2023</a:t>
          </a:r>
        </a:p>
      </dgm:t>
    </dgm:pt>
    <dgm:pt modelId="{965E3FBD-A150-485E-9A54-85AC1116ED50}" type="parTrans" cxnId="{CFB7CBB9-D504-4916-92DF-2B87EEA1998B}">
      <dgm:prSet/>
      <dgm:spPr/>
      <dgm:t>
        <a:bodyPr/>
        <a:lstStyle/>
        <a:p>
          <a:endParaRPr lang="en-US"/>
        </a:p>
      </dgm:t>
    </dgm:pt>
    <dgm:pt modelId="{4E6FACD8-FF71-4212-B6ED-1AFAB6ADB156}" type="sibTrans" cxnId="{CFB7CBB9-D504-4916-92DF-2B87EEA1998B}">
      <dgm:prSet/>
      <dgm:spPr/>
      <dgm:t>
        <a:bodyPr/>
        <a:lstStyle/>
        <a:p>
          <a:endParaRPr lang="en-US"/>
        </a:p>
      </dgm:t>
    </dgm:pt>
    <dgm:pt modelId="{3B42E6BD-8B30-4769-B6CC-6544504082C6}">
      <dgm:prSet/>
      <dgm:spPr/>
      <dgm:t>
        <a:bodyPr/>
        <a:lstStyle/>
        <a:p>
          <a:r>
            <a:rPr lang="en-US" b="1" dirty="0"/>
            <a:t>Phase I: </a:t>
          </a:r>
          <a:r>
            <a:rPr lang="en-US" b="0" dirty="0"/>
            <a:t>Conduct Training Curriculum by 12/29/2023</a:t>
          </a:r>
          <a:endParaRPr lang="en-US" b="1" dirty="0"/>
        </a:p>
      </dgm:t>
    </dgm:pt>
    <dgm:pt modelId="{8C89FDD4-7059-4C09-A7F4-6EE05E5E5040}" type="parTrans" cxnId="{A160C120-1999-40EA-855F-2EA65ED11071}">
      <dgm:prSet/>
      <dgm:spPr/>
      <dgm:t>
        <a:bodyPr/>
        <a:lstStyle/>
        <a:p>
          <a:endParaRPr lang="en-US"/>
        </a:p>
      </dgm:t>
    </dgm:pt>
    <dgm:pt modelId="{064A0483-173E-4C39-A94D-CAC4C9ED73B1}" type="sibTrans" cxnId="{A160C120-1999-40EA-855F-2EA65ED11071}">
      <dgm:prSet/>
      <dgm:spPr/>
      <dgm:t>
        <a:bodyPr/>
        <a:lstStyle/>
        <a:p>
          <a:endParaRPr lang="en-US"/>
        </a:p>
      </dgm:t>
    </dgm:pt>
    <dgm:pt modelId="{155851DB-9701-4018-8148-4AE1D4A3FBDE}">
      <dgm:prSet/>
      <dgm:spPr/>
      <dgm:t>
        <a:bodyPr/>
        <a:lstStyle/>
        <a:p>
          <a:r>
            <a:rPr lang="en-US" b="1" dirty="0"/>
            <a:t>Phase II:</a:t>
          </a:r>
          <a:r>
            <a:rPr lang="en-US" b="0" dirty="0"/>
            <a:t> Prepare Participants for Insurance Exam by 1/31/2024</a:t>
          </a:r>
          <a:endParaRPr lang="en-US" b="1" dirty="0"/>
        </a:p>
      </dgm:t>
    </dgm:pt>
    <dgm:pt modelId="{7867CFB0-D88D-4864-A29E-31ADCCFE3BE6}" type="parTrans" cxnId="{BD629668-D64E-4F82-AD7C-548E7B8855A6}">
      <dgm:prSet/>
      <dgm:spPr/>
      <dgm:t>
        <a:bodyPr/>
        <a:lstStyle/>
        <a:p>
          <a:endParaRPr lang="en-US"/>
        </a:p>
      </dgm:t>
    </dgm:pt>
    <dgm:pt modelId="{664F3827-2B20-44FE-B4E5-AAD0A80EAC8C}" type="sibTrans" cxnId="{BD629668-D64E-4F82-AD7C-548E7B8855A6}">
      <dgm:prSet/>
      <dgm:spPr/>
      <dgm:t>
        <a:bodyPr/>
        <a:lstStyle/>
        <a:p>
          <a:endParaRPr lang="en-US"/>
        </a:p>
      </dgm:t>
    </dgm:pt>
    <dgm:pt modelId="{E32FB3E4-B289-47DF-ACB8-0D012CF450D9}">
      <dgm:prSet/>
      <dgm:spPr/>
      <dgm:t>
        <a:bodyPr/>
        <a:lstStyle/>
        <a:p>
          <a:r>
            <a:rPr lang="en-US" dirty="0"/>
            <a:t>Participants take the exam by 5/31/2024</a:t>
          </a:r>
        </a:p>
      </dgm:t>
    </dgm:pt>
    <dgm:pt modelId="{5FFA489E-728A-41AD-A349-25FC219F4A1F}" type="parTrans" cxnId="{56129F02-4917-422F-A0D9-909A646BD5ED}">
      <dgm:prSet/>
      <dgm:spPr/>
      <dgm:t>
        <a:bodyPr/>
        <a:lstStyle/>
        <a:p>
          <a:endParaRPr lang="en-US"/>
        </a:p>
      </dgm:t>
    </dgm:pt>
    <dgm:pt modelId="{831A83B3-4C1A-4817-9119-D5CD1EF49A31}" type="sibTrans" cxnId="{56129F02-4917-422F-A0D9-909A646BD5ED}">
      <dgm:prSet/>
      <dgm:spPr/>
      <dgm:t>
        <a:bodyPr/>
        <a:lstStyle/>
        <a:p>
          <a:endParaRPr lang="en-US"/>
        </a:p>
      </dgm:t>
    </dgm:pt>
    <dgm:pt modelId="{EA24FFC7-5823-4C2E-B29F-DC7EF0A77389}">
      <dgm:prSet/>
      <dgm:spPr/>
      <dgm:t>
        <a:bodyPr/>
        <a:lstStyle/>
        <a:p>
          <a:r>
            <a:rPr lang="en-US" b="1" dirty="0"/>
            <a:t>Phase III:</a:t>
          </a:r>
          <a:r>
            <a:rPr lang="en-US" b="0" dirty="0"/>
            <a:t> Resume/Interview Skills seminar by 12/31/2024</a:t>
          </a:r>
          <a:endParaRPr lang="en-US" b="1" dirty="0"/>
        </a:p>
      </dgm:t>
    </dgm:pt>
    <dgm:pt modelId="{67128C62-B3DF-4D2D-9EDC-A5F76C79B885}" type="parTrans" cxnId="{88580FFA-BD9E-46D9-B926-EFA2F647E80C}">
      <dgm:prSet/>
      <dgm:spPr/>
      <dgm:t>
        <a:bodyPr/>
        <a:lstStyle/>
        <a:p>
          <a:endParaRPr lang="en-US"/>
        </a:p>
      </dgm:t>
    </dgm:pt>
    <dgm:pt modelId="{176F7C61-04A3-4B51-A68C-5AA7975AA825}" type="sibTrans" cxnId="{88580FFA-BD9E-46D9-B926-EFA2F647E80C}">
      <dgm:prSet/>
      <dgm:spPr/>
      <dgm:t>
        <a:bodyPr/>
        <a:lstStyle/>
        <a:p>
          <a:endParaRPr lang="en-US"/>
        </a:p>
      </dgm:t>
    </dgm:pt>
    <dgm:pt modelId="{335E8382-737A-4219-96ED-F22989DF4A6E}">
      <dgm:prSet/>
      <dgm:spPr/>
      <dgm:t>
        <a:bodyPr/>
        <a:lstStyle/>
        <a:p>
          <a:r>
            <a:rPr lang="en-US" dirty="0"/>
            <a:t>Conduct and Host an AIP Job Fair by 12/31/2024</a:t>
          </a:r>
        </a:p>
      </dgm:t>
    </dgm:pt>
    <dgm:pt modelId="{2D68D3A7-A1BF-4A32-A485-562893DD599E}" type="parTrans" cxnId="{486BBFC1-7E86-4878-B97E-1BC63CEB0C34}">
      <dgm:prSet/>
      <dgm:spPr/>
      <dgm:t>
        <a:bodyPr/>
        <a:lstStyle/>
        <a:p>
          <a:endParaRPr lang="en-US"/>
        </a:p>
      </dgm:t>
    </dgm:pt>
    <dgm:pt modelId="{B0FF841A-037B-4790-BFE5-E7802EADEDC5}" type="sibTrans" cxnId="{486BBFC1-7E86-4878-B97E-1BC63CEB0C34}">
      <dgm:prSet/>
      <dgm:spPr/>
      <dgm:t>
        <a:bodyPr/>
        <a:lstStyle/>
        <a:p>
          <a:endParaRPr lang="en-US"/>
        </a:p>
      </dgm:t>
    </dgm:pt>
    <dgm:pt modelId="{1A45AB14-5B6E-4FEE-B70E-45ABA81A5A3C}" type="pres">
      <dgm:prSet presAssocID="{7542C64D-A1F7-4A93-8F15-B3EFA194CFFE}" presName="diagram" presStyleCnt="0">
        <dgm:presLayoutVars>
          <dgm:dir/>
          <dgm:resizeHandles val="exact"/>
        </dgm:presLayoutVars>
      </dgm:prSet>
      <dgm:spPr/>
    </dgm:pt>
    <dgm:pt modelId="{2D1C7C62-7A5B-46BC-B48F-8A37948AB389}" type="pres">
      <dgm:prSet presAssocID="{02C6809F-9C9C-478A-B947-C147299C778C}" presName="node" presStyleLbl="node1" presStyleIdx="0" presStyleCnt="12">
        <dgm:presLayoutVars>
          <dgm:bulletEnabled val="1"/>
        </dgm:presLayoutVars>
      </dgm:prSet>
      <dgm:spPr/>
    </dgm:pt>
    <dgm:pt modelId="{EDD39B68-DDD3-4FF7-99F5-B5C9C3450992}" type="pres">
      <dgm:prSet presAssocID="{B0E8700F-E458-4A98-8D24-4D5BA8C1854A}" presName="sibTrans" presStyleLbl="sibTrans2D1" presStyleIdx="0" presStyleCnt="11"/>
      <dgm:spPr/>
    </dgm:pt>
    <dgm:pt modelId="{719DC3F3-4850-462D-8141-B61CB90A2AEB}" type="pres">
      <dgm:prSet presAssocID="{B0E8700F-E458-4A98-8D24-4D5BA8C1854A}" presName="connectorText" presStyleLbl="sibTrans2D1" presStyleIdx="0" presStyleCnt="11"/>
      <dgm:spPr/>
    </dgm:pt>
    <dgm:pt modelId="{52952A74-4005-4980-83CE-B9312BE6FD8C}" type="pres">
      <dgm:prSet presAssocID="{3AFDE199-9FEE-4AD6-8BB6-C721BD3F8885}" presName="node" presStyleLbl="node1" presStyleIdx="1" presStyleCnt="12">
        <dgm:presLayoutVars>
          <dgm:bulletEnabled val="1"/>
        </dgm:presLayoutVars>
      </dgm:prSet>
      <dgm:spPr/>
    </dgm:pt>
    <dgm:pt modelId="{F9A421CC-F3A5-428C-B07B-B66B27A5BC23}" type="pres">
      <dgm:prSet presAssocID="{90D0E40F-6558-4A24-A667-9EB76423798C}" presName="sibTrans" presStyleLbl="sibTrans2D1" presStyleIdx="1" presStyleCnt="11"/>
      <dgm:spPr/>
    </dgm:pt>
    <dgm:pt modelId="{125A5A8A-DD78-44AC-8D33-0B4073CB7BD1}" type="pres">
      <dgm:prSet presAssocID="{90D0E40F-6558-4A24-A667-9EB76423798C}" presName="connectorText" presStyleLbl="sibTrans2D1" presStyleIdx="1" presStyleCnt="11"/>
      <dgm:spPr/>
    </dgm:pt>
    <dgm:pt modelId="{2831F6E6-4848-4661-85C6-E1ED7C9CCA53}" type="pres">
      <dgm:prSet presAssocID="{EB64A16D-7C70-441D-BE85-351365C7FFD7}" presName="node" presStyleLbl="node1" presStyleIdx="2" presStyleCnt="12">
        <dgm:presLayoutVars>
          <dgm:bulletEnabled val="1"/>
        </dgm:presLayoutVars>
      </dgm:prSet>
      <dgm:spPr/>
    </dgm:pt>
    <dgm:pt modelId="{D53D4F26-14C4-45C8-A4FA-0E4424DA3D06}" type="pres">
      <dgm:prSet presAssocID="{E337D0AB-F166-4C44-8053-E4D408706B42}" presName="sibTrans" presStyleLbl="sibTrans2D1" presStyleIdx="2" presStyleCnt="11"/>
      <dgm:spPr/>
    </dgm:pt>
    <dgm:pt modelId="{9438EF3D-D4BC-462E-8C3D-DCFF9DD410C7}" type="pres">
      <dgm:prSet presAssocID="{E337D0AB-F166-4C44-8053-E4D408706B42}" presName="connectorText" presStyleLbl="sibTrans2D1" presStyleIdx="2" presStyleCnt="11"/>
      <dgm:spPr/>
    </dgm:pt>
    <dgm:pt modelId="{2468DCD6-E123-4ECC-A02B-F00895B8A609}" type="pres">
      <dgm:prSet presAssocID="{6A587416-EB72-4ED1-AED2-F583E831CF8B}" presName="node" presStyleLbl="node1" presStyleIdx="3" presStyleCnt="12">
        <dgm:presLayoutVars>
          <dgm:bulletEnabled val="1"/>
        </dgm:presLayoutVars>
      </dgm:prSet>
      <dgm:spPr/>
    </dgm:pt>
    <dgm:pt modelId="{3C9DE771-196F-497B-8EB2-BBDF89EB8C5E}" type="pres">
      <dgm:prSet presAssocID="{AC31917A-4E15-451D-8EA7-DE4A30A63397}" presName="sibTrans" presStyleLbl="sibTrans2D1" presStyleIdx="3" presStyleCnt="11"/>
      <dgm:spPr/>
    </dgm:pt>
    <dgm:pt modelId="{25403C89-40A6-4256-A5D2-BBB0DAB14CD5}" type="pres">
      <dgm:prSet presAssocID="{AC31917A-4E15-451D-8EA7-DE4A30A63397}" presName="connectorText" presStyleLbl="sibTrans2D1" presStyleIdx="3" presStyleCnt="11"/>
      <dgm:spPr/>
    </dgm:pt>
    <dgm:pt modelId="{EC26A51B-D855-42E2-9E5B-C147C58D50AC}" type="pres">
      <dgm:prSet presAssocID="{FBCFB82A-899A-4B68-9F8D-1139A15EEEE1}" presName="node" presStyleLbl="node1" presStyleIdx="4" presStyleCnt="12">
        <dgm:presLayoutVars>
          <dgm:bulletEnabled val="1"/>
        </dgm:presLayoutVars>
      </dgm:prSet>
      <dgm:spPr/>
    </dgm:pt>
    <dgm:pt modelId="{4D267C22-EF76-4123-8028-7DA0BDF2D733}" type="pres">
      <dgm:prSet presAssocID="{305241E9-DDEA-483F-B0FA-F7DC7128C9F1}" presName="sibTrans" presStyleLbl="sibTrans2D1" presStyleIdx="4" presStyleCnt="11"/>
      <dgm:spPr/>
    </dgm:pt>
    <dgm:pt modelId="{8BEE41B5-CDD4-4E36-81D4-940D46E8F3A2}" type="pres">
      <dgm:prSet presAssocID="{305241E9-DDEA-483F-B0FA-F7DC7128C9F1}" presName="connectorText" presStyleLbl="sibTrans2D1" presStyleIdx="4" presStyleCnt="11"/>
      <dgm:spPr/>
    </dgm:pt>
    <dgm:pt modelId="{1AF97D41-8846-419A-B6FB-B3F606AC98F4}" type="pres">
      <dgm:prSet presAssocID="{66DFE232-2FF8-4900-B19B-C6C9CF2DD9DD}" presName="node" presStyleLbl="node1" presStyleIdx="5" presStyleCnt="12">
        <dgm:presLayoutVars>
          <dgm:bulletEnabled val="1"/>
        </dgm:presLayoutVars>
      </dgm:prSet>
      <dgm:spPr/>
    </dgm:pt>
    <dgm:pt modelId="{7E186BB5-03A9-4B21-8DF1-9E84A8937067}" type="pres">
      <dgm:prSet presAssocID="{C52D06E4-732B-42BC-BEFA-354094B1798A}" presName="sibTrans" presStyleLbl="sibTrans2D1" presStyleIdx="5" presStyleCnt="11"/>
      <dgm:spPr/>
    </dgm:pt>
    <dgm:pt modelId="{2D0816A2-01FA-4777-8237-2F39C21D9B7F}" type="pres">
      <dgm:prSet presAssocID="{C52D06E4-732B-42BC-BEFA-354094B1798A}" presName="connectorText" presStyleLbl="sibTrans2D1" presStyleIdx="5" presStyleCnt="11"/>
      <dgm:spPr/>
    </dgm:pt>
    <dgm:pt modelId="{5545F656-D184-453C-9154-4BAC79CDC395}" type="pres">
      <dgm:prSet presAssocID="{AEC46BDE-CE33-4047-B563-632B21E90993}" presName="node" presStyleLbl="node1" presStyleIdx="6" presStyleCnt="12">
        <dgm:presLayoutVars>
          <dgm:bulletEnabled val="1"/>
        </dgm:presLayoutVars>
      </dgm:prSet>
      <dgm:spPr/>
    </dgm:pt>
    <dgm:pt modelId="{0C571700-62D3-4AF7-870B-8B5477ED0636}" type="pres">
      <dgm:prSet presAssocID="{4E6FACD8-FF71-4212-B6ED-1AFAB6ADB156}" presName="sibTrans" presStyleLbl="sibTrans2D1" presStyleIdx="6" presStyleCnt="11"/>
      <dgm:spPr/>
    </dgm:pt>
    <dgm:pt modelId="{274E7F9E-2877-4905-B233-66186E2A86D3}" type="pres">
      <dgm:prSet presAssocID="{4E6FACD8-FF71-4212-B6ED-1AFAB6ADB156}" presName="connectorText" presStyleLbl="sibTrans2D1" presStyleIdx="6" presStyleCnt="11"/>
      <dgm:spPr/>
    </dgm:pt>
    <dgm:pt modelId="{E7CBE344-DF49-4433-95C9-1868D56EB97F}" type="pres">
      <dgm:prSet presAssocID="{3B42E6BD-8B30-4769-B6CC-6544504082C6}" presName="node" presStyleLbl="node1" presStyleIdx="7" presStyleCnt="12">
        <dgm:presLayoutVars>
          <dgm:bulletEnabled val="1"/>
        </dgm:presLayoutVars>
      </dgm:prSet>
      <dgm:spPr/>
    </dgm:pt>
    <dgm:pt modelId="{2168CD0A-A1EA-4A87-B925-A7EAF1D0A282}" type="pres">
      <dgm:prSet presAssocID="{064A0483-173E-4C39-A94D-CAC4C9ED73B1}" presName="sibTrans" presStyleLbl="sibTrans2D1" presStyleIdx="7" presStyleCnt="11"/>
      <dgm:spPr/>
    </dgm:pt>
    <dgm:pt modelId="{0B87A048-F7F3-42C1-8725-13A183068494}" type="pres">
      <dgm:prSet presAssocID="{064A0483-173E-4C39-A94D-CAC4C9ED73B1}" presName="connectorText" presStyleLbl="sibTrans2D1" presStyleIdx="7" presStyleCnt="11"/>
      <dgm:spPr/>
    </dgm:pt>
    <dgm:pt modelId="{7901D167-07B0-4407-AD7F-0F0F920F8BE1}" type="pres">
      <dgm:prSet presAssocID="{155851DB-9701-4018-8148-4AE1D4A3FBDE}" presName="node" presStyleLbl="node1" presStyleIdx="8" presStyleCnt="12">
        <dgm:presLayoutVars>
          <dgm:bulletEnabled val="1"/>
        </dgm:presLayoutVars>
      </dgm:prSet>
      <dgm:spPr/>
    </dgm:pt>
    <dgm:pt modelId="{E50B928C-A9C8-4AB9-9867-770456782470}" type="pres">
      <dgm:prSet presAssocID="{664F3827-2B20-44FE-B4E5-AAD0A80EAC8C}" presName="sibTrans" presStyleLbl="sibTrans2D1" presStyleIdx="8" presStyleCnt="11"/>
      <dgm:spPr/>
    </dgm:pt>
    <dgm:pt modelId="{340DBDE0-E1C3-4598-BCB6-DBB30771F1D5}" type="pres">
      <dgm:prSet presAssocID="{664F3827-2B20-44FE-B4E5-AAD0A80EAC8C}" presName="connectorText" presStyleLbl="sibTrans2D1" presStyleIdx="8" presStyleCnt="11"/>
      <dgm:spPr/>
    </dgm:pt>
    <dgm:pt modelId="{8BC633EC-D27C-4181-8978-1E18231EB59E}" type="pres">
      <dgm:prSet presAssocID="{E32FB3E4-B289-47DF-ACB8-0D012CF450D9}" presName="node" presStyleLbl="node1" presStyleIdx="9" presStyleCnt="12">
        <dgm:presLayoutVars>
          <dgm:bulletEnabled val="1"/>
        </dgm:presLayoutVars>
      </dgm:prSet>
      <dgm:spPr/>
    </dgm:pt>
    <dgm:pt modelId="{6841A76D-A944-4095-A554-9AC9371794B5}" type="pres">
      <dgm:prSet presAssocID="{831A83B3-4C1A-4817-9119-D5CD1EF49A31}" presName="sibTrans" presStyleLbl="sibTrans2D1" presStyleIdx="9" presStyleCnt="11"/>
      <dgm:spPr/>
    </dgm:pt>
    <dgm:pt modelId="{D25F8850-327D-4A45-8C56-D58308878052}" type="pres">
      <dgm:prSet presAssocID="{831A83B3-4C1A-4817-9119-D5CD1EF49A31}" presName="connectorText" presStyleLbl="sibTrans2D1" presStyleIdx="9" presStyleCnt="11"/>
      <dgm:spPr/>
    </dgm:pt>
    <dgm:pt modelId="{82BA66FB-75C3-4B28-8CA8-8FE730B84250}" type="pres">
      <dgm:prSet presAssocID="{EA24FFC7-5823-4C2E-B29F-DC7EF0A77389}" presName="node" presStyleLbl="node1" presStyleIdx="10" presStyleCnt="12">
        <dgm:presLayoutVars>
          <dgm:bulletEnabled val="1"/>
        </dgm:presLayoutVars>
      </dgm:prSet>
      <dgm:spPr/>
    </dgm:pt>
    <dgm:pt modelId="{9FD8CCEE-2030-48D9-BE5B-26CC45359639}" type="pres">
      <dgm:prSet presAssocID="{176F7C61-04A3-4B51-A68C-5AA7975AA825}" presName="sibTrans" presStyleLbl="sibTrans2D1" presStyleIdx="10" presStyleCnt="11"/>
      <dgm:spPr/>
    </dgm:pt>
    <dgm:pt modelId="{7E91BEB0-A006-4319-8CB0-E23FE135329B}" type="pres">
      <dgm:prSet presAssocID="{176F7C61-04A3-4B51-A68C-5AA7975AA825}" presName="connectorText" presStyleLbl="sibTrans2D1" presStyleIdx="10" presStyleCnt="11"/>
      <dgm:spPr/>
    </dgm:pt>
    <dgm:pt modelId="{233103B7-4672-4082-9C25-22D3A51E214F}" type="pres">
      <dgm:prSet presAssocID="{335E8382-737A-4219-96ED-F22989DF4A6E}" presName="node" presStyleLbl="node1" presStyleIdx="11" presStyleCnt="12">
        <dgm:presLayoutVars>
          <dgm:bulletEnabled val="1"/>
        </dgm:presLayoutVars>
      </dgm:prSet>
      <dgm:spPr/>
    </dgm:pt>
  </dgm:ptLst>
  <dgm:cxnLst>
    <dgm:cxn modelId="{56129F02-4917-422F-A0D9-909A646BD5ED}" srcId="{7542C64D-A1F7-4A93-8F15-B3EFA194CFFE}" destId="{E32FB3E4-B289-47DF-ACB8-0D012CF450D9}" srcOrd="9" destOrd="0" parTransId="{5FFA489E-728A-41AD-A349-25FC219F4A1F}" sibTransId="{831A83B3-4C1A-4817-9119-D5CD1EF49A31}"/>
    <dgm:cxn modelId="{E93F7C0D-B511-4016-B181-6BD4DC508EAD}" type="presOf" srcId="{B0E8700F-E458-4A98-8D24-4D5BA8C1854A}" destId="{EDD39B68-DDD3-4FF7-99F5-B5C9C3450992}" srcOrd="0" destOrd="0" presId="urn:microsoft.com/office/officeart/2005/8/layout/process5"/>
    <dgm:cxn modelId="{91015F0E-E086-45C2-8C46-A4BA195B5DC5}" type="presOf" srcId="{064A0483-173E-4C39-A94D-CAC4C9ED73B1}" destId="{2168CD0A-A1EA-4A87-B925-A7EAF1D0A282}" srcOrd="0" destOrd="0" presId="urn:microsoft.com/office/officeart/2005/8/layout/process5"/>
    <dgm:cxn modelId="{E844970E-7ADD-4AE1-AB49-841888B8E7C4}" type="presOf" srcId="{E337D0AB-F166-4C44-8053-E4D408706B42}" destId="{D53D4F26-14C4-45C8-A4FA-0E4424DA3D06}" srcOrd="0" destOrd="0" presId="urn:microsoft.com/office/officeart/2005/8/layout/process5"/>
    <dgm:cxn modelId="{436CD40F-23A9-4FD7-AF05-BC4FB776C97A}" type="presOf" srcId="{831A83B3-4C1A-4817-9119-D5CD1EF49A31}" destId="{D25F8850-327D-4A45-8C56-D58308878052}" srcOrd="1" destOrd="0" presId="urn:microsoft.com/office/officeart/2005/8/layout/process5"/>
    <dgm:cxn modelId="{AC6F0714-AA0C-4467-BD06-D30EF019AD33}" type="presOf" srcId="{064A0483-173E-4C39-A94D-CAC4C9ED73B1}" destId="{0B87A048-F7F3-42C1-8725-13A183068494}" srcOrd="1" destOrd="0" presId="urn:microsoft.com/office/officeart/2005/8/layout/process5"/>
    <dgm:cxn modelId="{2766D31B-1481-46A8-BA18-2DF48E4CFE21}" type="presOf" srcId="{C52D06E4-732B-42BC-BEFA-354094B1798A}" destId="{2D0816A2-01FA-4777-8237-2F39C21D9B7F}" srcOrd="1" destOrd="0" presId="urn:microsoft.com/office/officeart/2005/8/layout/process5"/>
    <dgm:cxn modelId="{A160C120-1999-40EA-855F-2EA65ED11071}" srcId="{7542C64D-A1F7-4A93-8F15-B3EFA194CFFE}" destId="{3B42E6BD-8B30-4769-B6CC-6544504082C6}" srcOrd="7" destOrd="0" parTransId="{8C89FDD4-7059-4C09-A7F4-6EE05E5E5040}" sibTransId="{064A0483-173E-4C39-A94D-CAC4C9ED73B1}"/>
    <dgm:cxn modelId="{C6900327-E373-4B82-98DF-551C104DF695}" type="presOf" srcId="{AEC46BDE-CE33-4047-B563-632B21E90993}" destId="{5545F656-D184-453C-9154-4BAC79CDC395}" srcOrd="0" destOrd="0" presId="urn:microsoft.com/office/officeart/2005/8/layout/process5"/>
    <dgm:cxn modelId="{4567FB28-FCCC-4B58-8209-E8B4DDA2710E}" type="presOf" srcId="{664F3827-2B20-44FE-B4E5-AAD0A80EAC8C}" destId="{E50B928C-A9C8-4AB9-9867-770456782470}" srcOrd="0" destOrd="0" presId="urn:microsoft.com/office/officeart/2005/8/layout/process5"/>
    <dgm:cxn modelId="{B643EE31-3329-4C71-8097-E0FD340CBD29}" type="presOf" srcId="{176F7C61-04A3-4B51-A68C-5AA7975AA825}" destId="{7E91BEB0-A006-4319-8CB0-E23FE135329B}" srcOrd="1" destOrd="0" presId="urn:microsoft.com/office/officeart/2005/8/layout/process5"/>
    <dgm:cxn modelId="{83830632-2DFB-4E5B-A641-80F245586D5F}" type="presOf" srcId="{E32FB3E4-B289-47DF-ACB8-0D012CF450D9}" destId="{8BC633EC-D27C-4181-8978-1E18231EB59E}" srcOrd="0" destOrd="0" presId="urn:microsoft.com/office/officeart/2005/8/layout/process5"/>
    <dgm:cxn modelId="{67F85C3B-F1DE-4EF3-9217-A20D8225A00E}" type="presOf" srcId="{66DFE232-2FF8-4900-B19B-C6C9CF2DD9DD}" destId="{1AF97D41-8846-419A-B6FB-B3F606AC98F4}" srcOrd="0" destOrd="0" presId="urn:microsoft.com/office/officeart/2005/8/layout/process5"/>
    <dgm:cxn modelId="{BCBBA941-B38B-4C50-88F8-326E820686D4}" type="presOf" srcId="{305241E9-DDEA-483F-B0FA-F7DC7128C9F1}" destId="{4D267C22-EF76-4123-8028-7DA0BDF2D733}" srcOrd="0" destOrd="0" presId="urn:microsoft.com/office/officeart/2005/8/layout/process5"/>
    <dgm:cxn modelId="{0715A862-41FF-4CE5-ABAC-76F6D6FA0C10}" type="presOf" srcId="{7542C64D-A1F7-4A93-8F15-B3EFA194CFFE}" destId="{1A45AB14-5B6E-4FEE-B70E-45ABA81A5A3C}" srcOrd="0" destOrd="0" presId="urn:microsoft.com/office/officeart/2005/8/layout/process5"/>
    <dgm:cxn modelId="{BD629668-D64E-4F82-AD7C-548E7B8855A6}" srcId="{7542C64D-A1F7-4A93-8F15-B3EFA194CFFE}" destId="{155851DB-9701-4018-8148-4AE1D4A3FBDE}" srcOrd="8" destOrd="0" parTransId="{7867CFB0-D88D-4864-A29E-31ADCCFE3BE6}" sibTransId="{664F3827-2B20-44FE-B4E5-AAD0A80EAC8C}"/>
    <dgm:cxn modelId="{96C6454B-8269-4A3B-B650-C66FF66D67B0}" type="presOf" srcId="{90D0E40F-6558-4A24-A667-9EB76423798C}" destId="{F9A421CC-F3A5-428C-B07B-B66B27A5BC23}" srcOrd="0" destOrd="0" presId="urn:microsoft.com/office/officeart/2005/8/layout/process5"/>
    <dgm:cxn modelId="{393AFC4B-9E1D-449C-939A-F8761E07A75E}" type="presOf" srcId="{4E6FACD8-FF71-4212-B6ED-1AFAB6ADB156}" destId="{274E7F9E-2877-4905-B233-66186E2A86D3}" srcOrd="1" destOrd="0" presId="urn:microsoft.com/office/officeart/2005/8/layout/process5"/>
    <dgm:cxn modelId="{2F9C2550-2E22-4C2B-9DBA-00765DD881A9}" type="presOf" srcId="{C52D06E4-732B-42BC-BEFA-354094B1798A}" destId="{7E186BB5-03A9-4B21-8DF1-9E84A8937067}" srcOrd="0" destOrd="0" presId="urn:microsoft.com/office/officeart/2005/8/layout/process5"/>
    <dgm:cxn modelId="{83191D71-8137-4894-BB49-A0A124F3950D}" srcId="{7542C64D-A1F7-4A93-8F15-B3EFA194CFFE}" destId="{FBCFB82A-899A-4B68-9F8D-1139A15EEEE1}" srcOrd="4" destOrd="0" parTransId="{8575AF63-CDB8-499D-8F91-625542C64BB7}" sibTransId="{305241E9-DDEA-483F-B0FA-F7DC7128C9F1}"/>
    <dgm:cxn modelId="{17E9B152-45D2-4F26-9170-F6150A1047B5}" type="presOf" srcId="{3B42E6BD-8B30-4769-B6CC-6544504082C6}" destId="{E7CBE344-DF49-4433-95C9-1868D56EB97F}" srcOrd="0" destOrd="0" presId="urn:microsoft.com/office/officeart/2005/8/layout/process5"/>
    <dgm:cxn modelId="{D2D56173-6D3D-4DC0-A9C1-CE4A717FE6F8}" type="presOf" srcId="{4E6FACD8-FF71-4212-B6ED-1AFAB6ADB156}" destId="{0C571700-62D3-4AF7-870B-8B5477ED0636}" srcOrd="0" destOrd="0" presId="urn:microsoft.com/office/officeart/2005/8/layout/process5"/>
    <dgm:cxn modelId="{020C8975-EF71-473D-AA63-EDF1D85D6A2E}" type="presOf" srcId="{AC31917A-4E15-451D-8EA7-DE4A30A63397}" destId="{25403C89-40A6-4256-A5D2-BBB0DAB14CD5}" srcOrd="1" destOrd="0" presId="urn:microsoft.com/office/officeart/2005/8/layout/process5"/>
    <dgm:cxn modelId="{BE6B2577-7F00-4D75-A346-F12103932E33}" type="presOf" srcId="{3AFDE199-9FEE-4AD6-8BB6-C721BD3F8885}" destId="{52952A74-4005-4980-83CE-B9312BE6FD8C}" srcOrd="0" destOrd="0" presId="urn:microsoft.com/office/officeart/2005/8/layout/process5"/>
    <dgm:cxn modelId="{A4F67758-E80F-4841-9EF1-0262566463F5}" type="presOf" srcId="{E337D0AB-F166-4C44-8053-E4D408706B42}" destId="{9438EF3D-D4BC-462E-8C3D-DCFF9DD410C7}" srcOrd="1" destOrd="0" presId="urn:microsoft.com/office/officeart/2005/8/layout/process5"/>
    <dgm:cxn modelId="{67748258-AC6D-4643-97CB-E4E7FA7498DD}" type="presOf" srcId="{831A83B3-4C1A-4817-9119-D5CD1EF49A31}" destId="{6841A76D-A944-4095-A554-9AC9371794B5}" srcOrd="0" destOrd="0" presId="urn:microsoft.com/office/officeart/2005/8/layout/process5"/>
    <dgm:cxn modelId="{23335984-C826-4BA4-9D17-B600D7BB12D9}" type="presOf" srcId="{176F7C61-04A3-4B51-A68C-5AA7975AA825}" destId="{9FD8CCEE-2030-48D9-BE5B-26CC45359639}" srcOrd="0" destOrd="0" presId="urn:microsoft.com/office/officeart/2005/8/layout/process5"/>
    <dgm:cxn modelId="{CD0BFE8D-A8E8-42E8-BBCB-AEAEAFD8E4CA}" type="presOf" srcId="{664F3827-2B20-44FE-B4E5-AAD0A80EAC8C}" destId="{340DBDE0-E1C3-4598-BCB6-DBB30771F1D5}" srcOrd="1" destOrd="0" presId="urn:microsoft.com/office/officeart/2005/8/layout/process5"/>
    <dgm:cxn modelId="{E8AC1D8E-758F-4854-99BE-5DF7B13B6A37}" type="presOf" srcId="{155851DB-9701-4018-8148-4AE1D4A3FBDE}" destId="{7901D167-07B0-4407-AD7F-0F0F920F8BE1}" srcOrd="0" destOrd="0" presId="urn:microsoft.com/office/officeart/2005/8/layout/process5"/>
    <dgm:cxn modelId="{49D9F291-55A3-448B-8F0F-6615385E496A}" type="presOf" srcId="{FBCFB82A-899A-4B68-9F8D-1139A15EEEE1}" destId="{EC26A51B-D855-42E2-9E5B-C147C58D50AC}" srcOrd="0" destOrd="0" presId="urn:microsoft.com/office/officeart/2005/8/layout/process5"/>
    <dgm:cxn modelId="{E333EAA3-3092-48D9-918D-9705C8AB7CA8}" srcId="{7542C64D-A1F7-4A93-8F15-B3EFA194CFFE}" destId="{EB64A16D-7C70-441D-BE85-351365C7FFD7}" srcOrd="2" destOrd="0" parTransId="{46554247-8029-4250-9CC3-7B930FC7BF81}" sibTransId="{E337D0AB-F166-4C44-8053-E4D408706B42}"/>
    <dgm:cxn modelId="{B1EBC6A9-BBCC-4987-AA29-F4A04904C71A}" type="presOf" srcId="{EA24FFC7-5823-4C2E-B29F-DC7EF0A77389}" destId="{82BA66FB-75C3-4B28-8CA8-8FE730B84250}" srcOrd="0" destOrd="0" presId="urn:microsoft.com/office/officeart/2005/8/layout/process5"/>
    <dgm:cxn modelId="{EA0BA4AB-4F51-4DC6-B7B8-1CB98598D37D}" srcId="{7542C64D-A1F7-4A93-8F15-B3EFA194CFFE}" destId="{3AFDE199-9FEE-4AD6-8BB6-C721BD3F8885}" srcOrd="1" destOrd="0" parTransId="{EBA460F7-3A83-4BE1-93F5-455199DFA6E4}" sibTransId="{90D0E40F-6558-4A24-A667-9EB76423798C}"/>
    <dgm:cxn modelId="{96C88EB1-35D5-4437-9C5F-828988B2B3C8}" srcId="{7542C64D-A1F7-4A93-8F15-B3EFA194CFFE}" destId="{66DFE232-2FF8-4900-B19B-C6C9CF2DD9DD}" srcOrd="5" destOrd="0" parTransId="{D4E1B482-6F9B-487D-87CF-99BF636762AD}" sibTransId="{C52D06E4-732B-42BC-BEFA-354094B1798A}"/>
    <dgm:cxn modelId="{DE3706B4-835E-4565-9220-132FBF6CDFCE}" srcId="{7542C64D-A1F7-4A93-8F15-B3EFA194CFFE}" destId="{6A587416-EB72-4ED1-AED2-F583E831CF8B}" srcOrd="3" destOrd="0" parTransId="{56F54266-EB05-4ED3-A10E-D5D59DDEC57E}" sibTransId="{AC31917A-4E15-451D-8EA7-DE4A30A63397}"/>
    <dgm:cxn modelId="{99268BB4-4A94-4415-99F0-7326582D2968}" type="presOf" srcId="{305241E9-DDEA-483F-B0FA-F7DC7128C9F1}" destId="{8BEE41B5-CDD4-4E36-81D4-940D46E8F3A2}" srcOrd="1" destOrd="0" presId="urn:microsoft.com/office/officeart/2005/8/layout/process5"/>
    <dgm:cxn modelId="{CFB7CBB9-D504-4916-92DF-2B87EEA1998B}" srcId="{7542C64D-A1F7-4A93-8F15-B3EFA194CFFE}" destId="{AEC46BDE-CE33-4047-B563-632B21E90993}" srcOrd="6" destOrd="0" parTransId="{965E3FBD-A150-485E-9A54-85AC1116ED50}" sibTransId="{4E6FACD8-FF71-4212-B6ED-1AFAB6ADB156}"/>
    <dgm:cxn modelId="{486BBFC1-7E86-4878-B97E-1BC63CEB0C34}" srcId="{7542C64D-A1F7-4A93-8F15-B3EFA194CFFE}" destId="{335E8382-737A-4219-96ED-F22989DF4A6E}" srcOrd="11" destOrd="0" parTransId="{2D68D3A7-A1BF-4A32-A485-562893DD599E}" sibTransId="{B0FF841A-037B-4790-BFE5-E7802EADEDC5}"/>
    <dgm:cxn modelId="{269AD1C5-B994-4F48-A99E-1585E0D7257E}" type="presOf" srcId="{6A587416-EB72-4ED1-AED2-F583E831CF8B}" destId="{2468DCD6-E123-4ECC-A02B-F00895B8A609}" srcOrd="0" destOrd="0" presId="urn:microsoft.com/office/officeart/2005/8/layout/process5"/>
    <dgm:cxn modelId="{148278C7-5FD0-4929-97E0-DB3AE57B6E7E}" srcId="{7542C64D-A1F7-4A93-8F15-B3EFA194CFFE}" destId="{02C6809F-9C9C-478A-B947-C147299C778C}" srcOrd="0" destOrd="0" parTransId="{71AE790B-15A1-4A31-8D50-7A8C5A02B93D}" sibTransId="{B0E8700F-E458-4A98-8D24-4D5BA8C1854A}"/>
    <dgm:cxn modelId="{317AFBC9-7E55-4E63-A9AD-BCDB988D5554}" type="presOf" srcId="{02C6809F-9C9C-478A-B947-C147299C778C}" destId="{2D1C7C62-7A5B-46BC-B48F-8A37948AB389}" srcOrd="0" destOrd="0" presId="urn:microsoft.com/office/officeart/2005/8/layout/process5"/>
    <dgm:cxn modelId="{6E66D0EA-3A8C-408A-AD1B-A2B139CC31B6}" type="presOf" srcId="{90D0E40F-6558-4A24-A667-9EB76423798C}" destId="{125A5A8A-DD78-44AC-8D33-0B4073CB7BD1}" srcOrd="1" destOrd="0" presId="urn:microsoft.com/office/officeart/2005/8/layout/process5"/>
    <dgm:cxn modelId="{404E68EB-1678-4E43-9E5A-42E63B51B3DF}" type="presOf" srcId="{EB64A16D-7C70-441D-BE85-351365C7FFD7}" destId="{2831F6E6-4848-4661-85C6-E1ED7C9CCA53}" srcOrd="0" destOrd="0" presId="urn:microsoft.com/office/officeart/2005/8/layout/process5"/>
    <dgm:cxn modelId="{26DB6CEB-AAFF-487D-BF55-E0E9E198E42F}" type="presOf" srcId="{AC31917A-4E15-451D-8EA7-DE4A30A63397}" destId="{3C9DE771-196F-497B-8EB2-BBDF89EB8C5E}" srcOrd="0" destOrd="0" presId="urn:microsoft.com/office/officeart/2005/8/layout/process5"/>
    <dgm:cxn modelId="{E6D2B8F6-862D-4E02-BAA2-BAF44D8B3C33}" type="presOf" srcId="{335E8382-737A-4219-96ED-F22989DF4A6E}" destId="{233103B7-4672-4082-9C25-22D3A51E214F}" srcOrd="0" destOrd="0" presId="urn:microsoft.com/office/officeart/2005/8/layout/process5"/>
    <dgm:cxn modelId="{88580FFA-BD9E-46D9-B926-EFA2F647E80C}" srcId="{7542C64D-A1F7-4A93-8F15-B3EFA194CFFE}" destId="{EA24FFC7-5823-4C2E-B29F-DC7EF0A77389}" srcOrd="10" destOrd="0" parTransId="{67128C62-B3DF-4D2D-9EDC-A5F76C79B885}" sibTransId="{176F7C61-04A3-4B51-A68C-5AA7975AA825}"/>
    <dgm:cxn modelId="{669D1BFD-84ED-4469-8C20-90CB5C018A9C}" type="presOf" srcId="{B0E8700F-E458-4A98-8D24-4D5BA8C1854A}" destId="{719DC3F3-4850-462D-8141-B61CB90A2AEB}" srcOrd="1" destOrd="0" presId="urn:microsoft.com/office/officeart/2005/8/layout/process5"/>
    <dgm:cxn modelId="{8A20BA21-8185-43C3-AE14-52ED6B790F76}" type="presParOf" srcId="{1A45AB14-5B6E-4FEE-B70E-45ABA81A5A3C}" destId="{2D1C7C62-7A5B-46BC-B48F-8A37948AB389}" srcOrd="0" destOrd="0" presId="urn:microsoft.com/office/officeart/2005/8/layout/process5"/>
    <dgm:cxn modelId="{CF27923C-0D44-4762-8F54-7E2EBAA9464B}" type="presParOf" srcId="{1A45AB14-5B6E-4FEE-B70E-45ABA81A5A3C}" destId="{EDD39B68-DDD3-4FF7-99F5-B5C9C3450992}" srcOrd="1" destOrd="0" presId="urn:microsoft.com/office/officeart/2005/8/layout/process5"/>
    <dgm:cxn modelId="{D4771727-47D1-4B3A-9B6E-02F674958044}" type="presParOf" srcId="{EDD39B68-DDD3-4FF7-99F5-B5C9C3450992}" destId="{719DC3F3-4850-462D-8141-B61CB90A2AEB}" srcOrd="0" destOrd="0" presId="urn:microsoft.com/office/officeart/2005/8/layout/process5"/>
    <dgm:cxn modelId="{8C29803B-1EFB-4E03-8029-DA244659F0DB}" type="presParOf" srcId="{1A45AB14-5B6E-4FEE-B70E-45ABA81A5A3C}" destId="{52952A74-4005-4980-83CE-B9312BE6FD8C}" srcOrd="2" destOrd="0" presId="urn:microsoft.com/office/officeart/2005/8/layout/process5"/>
    <dgm:cxn modelId="{D452852E-1E5E-43D0-9C76-E6FE4CA1663B}" type="presParOf" srcId="{1A45AB14-5B6E-4FEE-B70E-45ABA81A5A3C}" destId="{F9A421CC-F3A5-428C-B07B-B66B27A5BC23}" srcOrd="3" destOrd="0" presId="urn:microsoft.com/office/officeart/2005/8/layout/process5"/>
    <dgm:cxn modelId="{94785867-C96E-487E-8CA7-735D9118A652}" type="presParOf" srcId="{F9A421CC-F3A5-428C-B07B-B66B27A5BC23}" destId="{125A5A8A-DD78-44AC-8D33-0B4073CB7BD1}" srcOrd="0" destOrd="0" presId="urn:microsoft.com/office/officeart/2005/8/layout/process5"/>
    <dgm:cxn modelId="{326F177D-B286-40C1-85D1-646E6E64D741}" type="presParOf" srcId="{1A45AB14-5B6E-4FEE-B70E-45ABA81A5A3C}" destId="{2831F6E6-4848-4661-85C6-E1ED7C9CCA53}" srcOrd="4" destOrd="0" presId="urn:microsoft.com/office/officeart/2005/8/layout/process5"/>
    <dgm:cxn modelId="{1A3B4ACA-D578-48F7-9FCB-1679D1347EBE}" type="presParOf" srcId="{1A45AB14-5B6E-4FEE-B70E-45ABA81A5A3C}" destId="{D53D4F26-14C4-45C8-A4FA-0E4424DA3D06}" srcOrd="5" destOrd="0" presId="urn:microsoft.com/office/officeart/2005/8/layout/process5"/>
    <dgm:cxn modelId="{45998B99-5B4D-4E98-AA66-756FF91240C1}" type="presParOf" srcId="{D53D4F26-14C4-45C8-A4FA-0E4424DA3D06}" destId="{9438EF3D-D4BC-462E-8C3D-DCFF9DD410C7}" srcOrd="0" destOrd="0" presId="urn:microsoft.com/office/officeart/2005/8/layout/process5"/>
    <dgm:cxn modelId="{A66B21EA-2404-4E82-BF9C-695EC05D6237}" type="presParOf" srcId="{1A45AB14-5B6E-4FEE-B70E-45ABA81A5A3C}" destId="{2468DCD6-E123-4ECC-A02B-F00895B8A609}" srcOrd="6" destOrd="0" presId="urn:microsoft.com/office/officeart/2005/8/layout/process5"/>
    <dgm:cxn modelId="{21FAD0DB-6802-4D05-806F-5C0719083428}" type="presParOf" srcId="{1A45AB14-5B6E-4FEE-B70E-45ABA81A5A3C}" destId="{3C9DE771-196F-497B-8EB2-BBDF89EB8C5E}" srcOrd="7" destOrd="0" presId="urn:microsoft.com/office/officeart/2005/8/layout/process5"/>
    <dgm:cxn modelId="{D7972481-40DB-4CC8-88D7-B95B12CCB0FE}" type="presParOf" srcId="{3C9DE771-196F-497B-8EB2-BBDF89EB8C5E}" destId="{25403C89-40A6-4256-A5D2-BBB0DAB14CD5}" srcOrd="0" destOrd="0" presId="urn:microsoft.com/office/officeart/2005/8/layout/process5"/>
    <dgm:cxn modelId="{33E8281E-898C-4B89-93E5-C4F60674AD7D}" type="presParOf" srcId="{1A45AB14-5B6E-4FEE-B70E-45ABA81A5A3C}" destId="{EC26A51B-D855-42E2-9E5B-C147C58D50AC}" srcOrd="8" destOrd="0" presId="urn:microsoft.com/office/officeart/2005/8/layout/process5"/>
    <dgm:cxn modelId="{22730B04-95E5-4F75-9E3F-A792C42E1F1A}" type="presParOf" srcId="{1A45AB14-5B6E-4FEE-B70E-45ABA81A5A3C}" destId="{4D267C22-EF76-4123-8028-7DA0BDF2D733}" srcOrd="9" destOrd="0" presId="urn:microsoft.com/office/officeart/2005/8/layout/process5"/>
    <dgm:cxn modelId="{F83ED96B-E627-4805-B517-9DBC77D23BDE}" type="presParOf" srcId="{4D267C22-EF76-4123-8028-7DA0BDF2D733}" destId="{8BEE41B5-CDD4-4E36-81D4-940D46E8F3A2}" srcOrd="0" destOrd="0" presId="urn:microsoft.com/office/officeart/2005/8/layout/process5"/>
    <dgm:cxn modelId="{F64DF250-238D-4DF5-BDAE-ADCE383EF8B8}" type="presParOf" srcId="{1A45AB14-5B6E-4FEE-B70E-45ABA81A5A3C}" destId="{1AF97D41-8846-419A-B6FB-B3F606AC98F4}" srcOrd="10" destOrd="0" presId="urn:microsoft.com/office/officeart/2005/8/layout/process5"/>
    <dgm:cxn modelId="{6187ED60-F4C2-4F07-A51E-1E5DAE0F57BC}" type="presParOf" srcId="{1A45AB14-5B6E-4FEE-B70E-45ABA81A5A3C}" destId="{7E186BB5-03A9-4B21-8DF1-9E84A8937067}" srcOrd="11" destOrd="0" presId="urn:microsoft.com/office/officeart/2005/8/layout/process5"/>
    <dgm:cxn modelId="{4A40803F-801C-40AF-B833-92AA74B388FB}" type="presParOf" srcId="{7E186BB5-03A9-4B21-8DF1-9E84A8937067}" destId="{2D0816A2-01FA-4777-8237-2F39C21D9B7F}" srcOrd="0" destOrd="0" presId="urn:microsoft.com/office/officeart/2005/8/layout/process5"/>
    <dgm:cxn modelId="{40DC9255-6052-487A-8708-805245BB33CC}" type="presParOf" srcId="{1A45AB14-5B6E-4FEE-B70E-45ABA81A5A3C}" destId="{5545F656-D184-453C-9154-4BAC79CDC395}" srcOrd="12" destOrd="0" presId="urn:microsoft.com/office/officeart/2005/8/layout/process5"/>
    <dgm:cxn modelId="{93B468B7-5EC1-46F6-90AB-1F0DE7C02111}" type="presParOf" srcId="{1A45AB14-5B6E-4FEE-B70E-45ABA81A5A3C}" destId="{0C571700-62D3-4AF7-870B-8B5477ED0636}" srcOrd="13" destOrd="0" presId="urn:microsoft.com/office/officeart/2005/8/layout/process5"/>
    <dgm:cxn modelId="{70D51B31-9B19-4B48-863E-8F5C7C90FB6E}" type="presParOf" srcId="{0C571700-62D3-4AF7-870B-8B5477ED0636}" destId="{274E7F9E-2877-4905-B233-66186E2A86D3}" srcOrd="0" destOrd="0" presId="urn:microsoft.com/office/officeart/2005/8/layout/process5"/>
    <dgm:cxn modelId="{31FA7E42-34A0-4F21-94DC-5AF2006E21C3}" type="presParOf" srcId="{1A45AB14-5B6E-4FEE-B70E-45ABA81A5A3C}" destId="{E7CBE344-DF49-4433-95C9-1868D56EB97F}" srcOrd="14" destOrd="0" presId="urn:microsoft.com/office/officeart/2005/8/layout/process5"/>
    <dgm:cxn modelId="{1DB8CAA1-C2E7-4C8A-A17F-F26FE34FBE15}" type="presParOf" srcId="{1A45AB14-5B6E-4FEE-B70E-45ABA81A5A3C}" destId="{2168CD0A-A1EA-4A87-B925-A7EAF1D0A282}" srcOrd="15" destOrd="0" presId="urn:microsoft.com/office/officeart/2005/8/layout/process5"/>
    <dgm:cxn modelId="{13E7E2F2-BB04-40AC-87D5-7AA14BF1D5F4}" type="presParOf" srcId="{2168CD0A-A1EA-4A87-B925-A7EAF1D0A282}" destId="{0B87A048-F7F3-42C1-8725-13A183068494}" srcOrd="0" destOrd="0" presId="urn:microsoft.com/office/officeart/2005/8/layout/process5"/>
    <dgm:cxn modelId="{212C04DD-DF42-44BB-8A50-953D1A0CEE00}" type="presParOf" srcId="{1A45AB14-5B6E-4FEE-B70E-45ABA81A5A3C}" destId="{7901D167-07B0-4407-AD7F-0F0F920F8BE1}" srcOrd="16" destOrd="0" presId="urn:microsoft.com/office/officeart/2005/8/layout/process5"/>
    <dgm:cxn modelId="{1F4EBE64-5109-43E3-B226-23A2F9B37D6A}" type="presParOf" srcId="{1A45AB14-5B6E-4FEE-B70E-45ABA81A5A3C}" destId="{E50B928C-A9C8-4AB9-9867-770456782470}" srcOrd="17" destOrd="0" presId="urn:microsoft.com/office/officeart/2005/8/layout/process5"/>
    <dgm:cxn modelId="{9725AFD8-C7E3-41BE-95ED-95A8CA2F5E6E}" type="presParOf" srcId="{E50B928C-A9C8-4AB9-9867-770456782470}" destId="{340DBDE0-E1C3-4598-BCB6-DBB30771F1D5}" srcOrd="0" destOrd="0" presId="urn:microsoft.com/office/officeart/2005/8/layout/process5"/>
    <dgm:cxn modelId="{3327FB50-9DB0-40C5-8C3F-5756C5B1A8B2}" type="presParOf" srcId="{1A45AB14-5B6E-4FEE-B70E-45ABA81A5A3C}" destId="{8BC633EC-D27C-4181-8978-1E18231EB59E}" srcOrd="18" destOrd="0" presId="urn:microsoft.com/office/officeart/2005/8/layout/process5"/>
    <dgm:cxn modelId="{73C0D782-7D79-4EA7-9E45-B1B642628E6A}" type="presParOf" srcId="{1A45AB14-5B6E-4FEE-B70E-45ABA81A5A3C}" destId="{6841A76D-A944-4095-A554-9AC9371794B5}" srcOrd="19" destOrd="0" presId="urn:microsoft.com/office/officeart/2005/8/layout/process5"/>
    <dgm:cxn modelId="{2BDCDF44-657A-484D-8EC6-7E350B9D5CC1}" type="presParOf" srcId="{6841A76D-A944-4095-A554-9AC9371794B5}" destId="{D25F8850-327D-4A45-8C56-D58308878052}" srcOrd="0" destOrd="0" presId="urn:microsoft.com/office/officeart/2005/8/layout/process5"/>
    <dgm:cxn modelId="{75526862-D26A-4661-9EDF-6EC8B7E5C968}" type="presParOf" srcId="{1A45AB14-5B6E-4FEE-B70E-45ABA81A5A3C}" destId="{82BA66FB-75C3-4B28-8CA8-8FE730B84250}" srcOrd="20" destOrd="0" presId="urn:microsoft.com/office/officeart/2005/8/layout/process5"/>
    <dgm:cxn modelId="{AD662DB2-3A62-4CD6-9D37-DB5E27EE7960}" type="presParOf" srcId="{1A45AB14-5B6E-4FEE-B70E-45ABA81A5A3C}" destId="{9FD8CCEE-2030-48D9-BE5B-26CC45359639}" srcOrd="21" destOrd="0" presId="urn:microsoft.com/office/officeart/2005/8/layout/process5"/>
    <dgm:cxn modelId="{3C6C872B-561F-4B3E-A5B2-DB6154B0F415}" type="presParOf" srcId="{9FD8CCEE-2030-48D9-BE5B-26CC45359639}" destId="{7E91BEB0-A006-4319-8CB0-E23FE135329B}" srcOrd="0" destOrd="0" presId="urn:microsoft.com/office/officeart/2005/8/layout/process5"/>
    <dgm:cxn modelId="{4313BEAD-0061-42EC-AE60-87802AC8CCF7}" type="presParOf" srcId="{1A45AB14-5B6E-4FEE-B70E-45ABA81A5A3C}" destId="{233103B7-4672-4082-9C25-22D3A51E214F}" srcOrd="22"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1C7C62-7A5B-46BC-B48F-8A37948AB389}">
      <dsp:nvSpPr>
        <dsp:cNvPr id="0" name=""/>
        <dsp:cNvSpPr/>
      </dsp:nvSpPr>
      <dsp:spPr>
        <a:xfrm>
          <a:off x="698880" y="1233"/>
          <a:ext cx="1876573" cy="112594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IAC, Annie’s Project, Rural Coalition, and Alcorn State University had the Kick-Off Meeting in October</a:t>
          </a:r>
        </a:p>
      </dsp:txBody>
      <dsp:txXfrm>
        <a:off x="731858" y="34211"/>
        <a:ext cx="1810617" cy="1059988"/>
      </dsp:txXfrm>
    </dsp:sp>
    <dsp:sp modelId="{EDD39B68-DDD3-4FF7-99F5-B5C9C3450992}">
      <dsp:nvSpPr>
        <dsp:cNvPr id="0" name=""/>
        <dsp:cNvSpPr/>
      </dsp:nvSpPr>
      <dsp:spPr>
        <a:xfrm>
          <a:off x="2740593" y="331510"/>
          <a:ext cx="397833" cy="46539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740593" y="424588"/>
        <a:ext cx="278483" cy="279234"/>
      </dsp:txXfrm>
    </dsp:sp>
    <dsp:sp modelId="{52952A74-4005-4980-83CE-B9312BE6FD8C}">
      <dsp:nvSpPr>
        <dsp:cNvPr id="0" name=""/>
        <dsp:cNvSpPr/>
      </dsp:nvSpPr>
      <dsp:spPr>
        <a:xfrm>
          <a:off x="3326084" y="1233"/>
          <a:ext cx="1876573" cy="112594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RMA held the Entrance Call with all Partners present 11/2022</a:t>
          </a:r>
        </a:p>
      </dsp:txBody>
      <dsp:txXfrm>
        <a:off x="3359062" y="34211"/>
        <a:ext cx="1810617" cy="1059988"/>
      </dsp:txXfrm>
    </dsp:sp>
    <dsp:sp modelId="{F9A421CC-F3A5-428C-B07B-B66B27A5BC23}">
      <dsp:nvSpPr>
        <dsp:cNvPr id="0" name=""/>
        <dsp:cNvSpPr/>
      </dsp:nvSpPr>
      <dsp:spPr>
        <a:xfrm>
          <a:off x="5367796" y="331510"/>
          <a:ext cx="397833" cy="46539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367796" y="424588"/>
        <a:ext cx="278483" cy="279234"/>
      </dsp:txXfrm>
    </dsp:sp>
    <dsp:sp modelId="{2831F6E6-4848-4661-85C6-E1ED7C9CCA53}">
      <dsp:nvSpPr>
        <dsp:cNvPr id="0" name=""/>
        <dsp:cNvSpPr/>
      </dsp:nvSpPr>
      <dsp:spPr>
        <a:xfrm>
          <a:off x="5953287" y="1233"/>
          <a:ext cx="1876573" cy="112594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All Partners will sign the MOU by 12/31/2022</a:t>
          </a:r>
        </a:p>
      </dsp:txBody>
      <dsp:txXfrm>
        <a:off x="5986265" y="34211"/>
        <a:ext cx="1810617" cy="1059988"/>
      </dsp:txXfrm>
    </dsp:sp>
    <dsp:sp modelId="{D53D4F26-14C4-45C8-A4FA-0E4424DA3D06}">
      <dsp:nvSpPr>
        <dsp:cNvPr id="0" name=""/>
        <dsp:cNvSpPr/>
      </dsp:nvSpPr>
      <dsp:spPr>
        <a:xfrm>
          <a:off x="7995000" y="331510"/>
          <a:ext cx="397833" cy="46539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7995000" y="424588"/>
        <a:ext cx="278483" cy="279234"/>
      </dsp:txXfrm>
    </dsp:sp>
    <dsp:sp modelId="{2468DCD6-E123-4ECC-A02B-F00895B8A609}">
      <dsp:nvSpPr>
        <dsp:cNvPr id="0" name=""/>
        <dsp:cNvSpPr/>
      </dsp:nvSpPr>
      <dsp:spPr>
        <a:xfrm>
          <a:off x="8580491" y="1233"/>
          <a:ext cx="1876573" cy="112594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Conduct Feasibility study to access the area and/or market and address the demand for Agents/Loss Adjusters by 2/28/2023</a:t>
          </a:r>
        </a:p>
      </dsp:txBody>
      <dsp:txXfrm>
        <a:off x="8613469" y="34211"/>
        <a:ext cx="1810617" cy="1059988"/>
      </dsp:txXfrm>
    </dsp:sp>
    <dsp:sp modelId="{3C9DE771-196F-497B-8EB2-BBDF89EB8C5E}">
      <dsp:nvSpPr>
        <dsp:cNvPr id="0" name=""/>
        <dsp:cNvSpPr/>
      </dsp:nvSpPr>
      <dsp:spPr>
        <a:xfrm rot="5400000">
          <a:off x="9319861" y="1258537"/>
          <a:ext cx="397833" cy="46539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9379161" y="1292315"/>
        <a:ext cx="279234" cy="278483"/>
      </dsp:txXfrm>
    </dsp:sp>
    <dsp:sp modelId="{EC26A51B-D855-42E2-9E5B-C147C58D50AC}">
      <dsp:nvSpPr>
        <dsp:cNvPr id="0" name=""/>
        <dsp:cNvSpPr/>
      </dsp:nvSpPr>
      <dsp:spPr>
        <a:xfrm>
          <a:off x="8580491" y="1877807"/>
          <a:ext cx="1876573" cy="112594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Conduct an assessment on each state’s requirements (Department of Insurance) to obtain license by 4/28/2023</a:t>
          </a:r>
        </a:p>
      </dsp:txBody>
      <dsp:txXfrm>
        <a:off x="8613469" y="1910785"/>
        <a:ext cx="1810617" cy="1059988"/>
      </dsp:txXfrm>
    </dsp:sp>
    <dsp:sp modelId="{4D267C22-EF76-4123-8028-7DA0BDF2D733}">
      <dsp:nvSpPr>
        <dsp:cNvPr id="0" name=""/>
        <dsp:cNvSpPr/>
      </dsp:nvSpPr>
      <dsp:spPr>
        <a:xfrm rot="10800000">
          <a:off x="8017519" y="2208084"/>
          <a:ext cx="397833" cy="46539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8136869" y="2301162"/>
        <a:ext cx="278483" cy="279234"/>
      </dsp:txXfrm>
    </dsp:sp>
    <dsp:sp modelId="{1AF97D41-8846-419A-B6FB-B3F606AC98F4}">
      <dsp:nvSpPr>
        <dsp:cNvPr id="0" name=""/>
        <dsp:cNvSpPr/>
      </dsp:nvSpPr>
      <dsp:spPr>
        <a:xfrm>
          <a:off x="5953287" y="1877807"/>
          <a:ext cx="1876573" cy="112594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Collaborate and develop comprehensive training curriculum by 5/31/2023</a:t>
          </a:r>
        </a:p>
      </dsp:txBody>
      <dsp:txXfrm>
        <a:off x="5986265" y="1910785"/>
        <a:ext cx="1810617" cy="1059988"/>
      </dsp:txXfrm>
    </dsp:sp>
    <dsp:sp modelId="{7E186BB5-03A9-4B21-8DF1-9E84A8937067}">
      <dsp:nvSpPr>
        <dsp:cNvPr id="0" name=""/>
        <dsp:cNvSpPr/>
      </dsp:nvSpPr>
      <dsp:spPr>
        <a:xfrm rot="10800000">
          <a:off x="5390315" y="2208084"/>
          <a:ext cx="397833" cy="46539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5509665" y="2301162"/>
        <a:ext cx="278483" cy="279234"/>
      </dsp:txXfrm>
    </dsp:sp>
    <dsp:sp modelId="{5545F656-D184-453C-9154-4BAC79CDC395}">
      <dsp:nvSpPr>
        <dsp:cNvPr id="0" name=""/>
        <dsp:cNvSpPr/>
      </dsp:nvSpPr>
      <dsp:spPr>
        <a:xfrm>
          <a:off x="3326084" y="1877807"/>
          <a:ext cx="1876573" cy="112594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Solicit and Enroll program participants from traditionally underserved community by 5/31/2023</a:t>
          </a:r>
        </a:p>
      </dsp:txBody>
      <dsp:txXfrm>
        <a:off x="3359062" y="1910785"/>
        <a:ext cx="1810617" cy="1059988"/>
      </dsp:txXfrm>
    </dsp:sp>
    <dsp:sp modelId="{0C571700-62D3-4AF7-870B-8B5477ED0636}">
      <dsp:nvSpPr>
        <dsp:cNvPr id="0" name=""/>
        <dsp:cNvSpPr/>
      </dsp:nvSpPr>
      <dsp:spPr>
        <a:xfrm rot="10800000">
          <a:off x="2763112" y="2208084"/>
          <a:ext cx="397833" cy="46539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2882462" y="2301162"/>
        <a:ext cx="278483" cy="279234"/>
      </dsp:txXfrm>
    </dsp:sp>
    <dsp:sp modelId="{E7CBE344-DF49-4433-95C9-1868D56EB97F}">
      <dsp:nvSpPr>
        <dsp:cNvPr id="0" name=""/>
        <dsp:cNvSpPr/>
      </dsp:nvSpPr>
      <dsp:spPr>
        <a:xfrm>
          <a:off x="698880" y="1877807"/>
          <a:ext cx="1876573" cy="112594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Phase I: </a:t>
          </a:r>
          <a:r>
            <a:rPr lang="en-US" sz="1200" b="0" kern="1200" dirty="0"/>
            <a:t>Conduct Training Curriculum by 12/29/2023</a:t>
          </a:r>
          <a:endParaRPr lang="en-US" sz="1200" b="1" kern="1200" dirty="0"/>
        </a:p>
      </dsp:txBody>
      <dsp:txXfrm>
        <a:off x="731858" y="1910785"/>
        <a:ext cx="1810617" cy="1059988"/>
      </dsp:txXfrm>
    </dsp:sp>
    <dsp:sp modelId="{2168CD0A-A1EA-4A87-B925-A7EAF1D0A282}">
      <dsp:nvSpPr>
        <dsp:cNvPr id="0" name=""/>
        <dsp:cNvSpPr/>
      </dsp:nvSpPr>
      <dsp:spPr>
        <a:xfrm rot="5400000">
          <a:off x="1438250" y="3135111"/>
          <a:ext cx="397833" cy="46539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5400000">
        <a:off x="1497550" y="3168889"/>
        <a:ext cx="279234" cy="278483"/>
      </dsp:txXfrm>
    </dsp:sp>
    <dsp:sp modelId="{7901D167-07B0-4407-AD7F-0F0F920F8BE1}">
      <dsp:nvSpPr>
        <dsp:cNvPr id="0" name=""/>
        <dsp:cNvSpPr/>
      </dsp:nvSpPr>
      <dsp:spPr>
        <a:xfrm>
          <a:off x="698880" y="3754381"/>
          <a:ext cx="1876573" cy="112594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Phase II:</a:t>
          </a:r>
          <a:r>
            <a:rPr lang="en-US" sz="1200" b="0" kern="1200" dirty="0"/>
            <a:t> Prepare Participants for Insurance Exam by 1/31/2024</a:t>
          </a:r>
          <a:endParaRPr lang="en-US" sz="1200" b="1" kern="1200" dirty="0"/>
        </a:p>
      </dsp:txBody>
      <dsp:txXfrm>
        <a:off x="731858" y="3787359"/>
        <a:ext cx="1810617" cy="1059988"/>
      </dsp:txXfrm>
    </dsp:sp>
    <dsp:sp modelId="{E50B928C-A9C8-4AB9-9867-770456782470}">
      <dsp:nvSpPr>
        <dsp:cNvPr id="0" name=""/>
        <dsp:cNvSpPr/>
      </dsp:nvSpPr>
      <dsp:spPr>
        <a:xfrm>
          <a:off x="2740593" y="4084658"/>
          <a:ext cx="397833" cy="46539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740593" y="4177736"/>
        <a:ext cx="278483" cy="279234"/>
      </dsp:txXfrm>
    </dsp:sp>
    <dsp:sp modelId="{8BC633EC-D27C-4181-8978-1E18231EB59E}">
      <dsp:nvSpPr>
        <dsp:cNvPr id="0" name=""/>
        <dsp:cNvSpPr/>
      </dsp:nvSpPr>
      <dsp:spPr>
        <a:xfrm>
          <a:off x="3326084" y="3754381"/>
          <a:ext cx="1876573" cy="112594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Participants take the exam by 5/31/2024</a:t>
          </a:r>
        </a:p>
      </dsp:txBody>
      <dsp:txXfrm>
        <a:off x="3359062" y="3787359"/>
        <a:ext cx="1810617" cy="1059988"/>
      </dsp:txXfrm>
    </dsp:sp>
    <dsp:sp modelId="{6841A76D-A944-4095-A554-9AC9371794B5}">
      <dsp:nvSpPr>
        <dsp:cNvPr id="0" name=""/>
        <dsp:cNvSpPr/>
      </dsp:nvSpPr>
      <dsp:spPr>
        <a:xfrm>
          <a:off x="5367796" y="4084658"/>
          <a:ext cx="397833" cy="46539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367796" y="4177736"/>
        <a:ext cx="278483" cy="279234"/>
      </dsp:txXfrm>
    </dsp:sp>
    <dsp:sp modelId="{82BA66FB-75C3-4B28-8CA8-8FE730B84250}">
      <dsp:nvSpPr>
        <dsp:cNvPr id="0" name=""/>
        <dsp:cNvSpPr/>
      </dsp:nvSpPr>
      <dsp:spPr>
        <a:xfrm>
          <a:off x="5953287" y="3754381"/>
          <a:ext cx="1876573" cy="112594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Phase III:</a:t>
          </a:r>
          <a:r>
            <a:rPr lang="en-US" sz="1200" b="0" kern="1200" dirty="0"/>
            <a:t> Resume/Interview Skills seminar by 12/31/2024</a:t>
          </a:r>
          <a:endParaRPr lang="en-US" sz="1200" b="1" kern="1200" dirty="0"/>
        </a:p>
      </dsp:txBody>
      <dsp:txXfrm>
        <a:off x="5986265" y="3787359"/>
        <a:ext cx="1810617" cy="1059988"/>
      </dsp:txXfrm>
    </dsp:sp>
    <dsp:sp modelId="{9FD8CCEE-2030-48D9-BE5B-26CC45359639}">
      <dsp:nvSpPr>
        <dsp:cNvPr id="0" name=""/>
        <dsp:cNvSpPr/>
      </dsp:nvSpPr>
      <dsp:spPr>
        <a:xfrm>
          <a:off x="7995000" y="4084658"/>
          <a:ext cx="397833" cy="465390"/>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7995000" y="4177736"/>
        <a:ext cx="278483" cy="279234"/>
      </dsp:txXfrm>
    </dsp:sp>
    <dsp:sp modelId="{233103B7-4672-4082-9C25-22D3A51E214F}">
      <dsp:nvSpPr>
        <dsp:cNvPr id="0" name=""/>
        <dsp:cNvSpPr/>
      </dsp:nvSpPr>
      <dsp:spPr>
        <a:xfrm>
          <a:off x="8580491" y="3754381"/>
          <a:ext cx="1876573" cy="112594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Conduct and Host an AIP Job Fair by 12/31/2024</a:t>
          </a:r>
        </a:p>
      </dsp:txBody>
      <dsp:txXfrm>
        <a:off x="8613469" y="3787359"/>
        <a:ext cx="1810617" cy="1059988"/>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28D1AC-E8E3-48E9-8114-8F8570CF5FB8}" type="datetimeFigureOut">
              <a:rPr lang="en-US" smtClean="0"/>
              <a:t>4/28/2023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D20D2C-6A80-4D44-A124-DAB00CBEC7AF}" type="slidenum">
              <a:rPr lang="en-US" smtClean="0"/>
              <a:t>‹#›</a:t>
            </a:fld>
            <a:endParaRPr lang="en-US"/>
          </a:p>
        </p:txBody>
      </p:sp>
    </p:spTree>
    <p:extLst>
      <p:ext uri="{BB962C8B-B14F-4D97-AF65-F5344CB8AC3E}">
        <p14:creationId xmlns:p14="http://schemas.microsoft.com/office/powerpoint/2010/main" val="710210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GO TO VIEW &gt; MASTER</a:t>
            </a:r>
            <a:r>
              <a:rPr lang="en-US" baseline="0"/>
              <a:t> &gt; SLIDE MASTER TO EDIT THE IMAGES ON THE TITLE AND DIVIDER SLIDES</a:t>
            </a:r>
          </a:p>
        </p:txBody>
      </p:sp>
      <p:sp>
        <p:nvSpPr>
          <p:cNvPr id="4" name="Slide Number Placeholder 3"/>
          <p:cNvSpPr>
            <a:spLocks noGrp="1"/>
          </p:cNvSpPr>
          <p:nvPr>
            <p:ph type="sldNum" sz="quarter" idx="5"/>
          </p:nvPr>
        </p:nvSpPr>
        <p:spPr/>
        <p:txBody>
          <a:bodyPr/>
          <a:lstStyle/>
          <a:p>
            <a:fld id="{DCED72C3-A6C7-5243-9849-BA91E44F280D}" type="slidenum">
              <a:rPr lang="en-US" smtClean="0"/>
              <a:t>1</a:t>
            </a:fld>
            <a:endParaRPr lang="en-US"/>
          </a:p>
        </p:txBody>
      </p:sp>
    </p:spTree>
    <p:extLst>
      <p:ext uri="{BB962C8B-B14F-4D97-AF65-F5344CB8AC3E}">
        <p14:creationId xmlns:p14="http://schemas.microsoft.com/office/powerpoint/2010/main" val="1630256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D20D2C-6A80-4D44-A124-DAB00CBEC7AF}" type="slidenum">
              <a:rPr lang="en-US" smtClean="0"/>
              <a:t>8</a:t>
            </a:fld>
            <a:endParaRPr lang="en-US"/>
          </a:p>
        </p:txBody>
      </p:sp>
    </p:spTree>
    <p:extLst>
      <p:ext uri="{BB962C8B-B14F-4D97-AF65-F5344CB8AC3E}">
        <p14:creationId xmlns:p14="http://schemas.microsoft.com/office/powerpoint/2010/main" val="3970196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D20D2C-6A80-4D44-A124-DAB00CBEC7AF}" type="slidenum">
              <a:rPr lang="en-US" smtClean="0"/>
              <a:t>9</a:t>
            </a:fld>
            <a:endParaRPr lang="en-US"/>
          </a:p>
        </p:txBody>
      </p:sp>
    </p:spTree>
    <p:extLst>
      <p:ext uri="{BB962C8B-B14F-4D97-AF65-F5344CB8AC3E}">
        <p14:creationId xmlns:p14="http://schemas.microsoft.com/office/powerpoint/2010/main" val="233575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D20D2C-6A80-4D44-A124-DAB00CBEC7AF}" type="slidenum">
              <a:rPr lang="en-US" smtClean="0"/>
              <a:t>15</a:t>
            </a:fld>
            <a:endParaRPr lang="en-US"/>
          </a:p>
        </p:txBody>
      </p:sp>
    </p:spTree>
    <p:extLst>
      <p:ext uri="{BB962C8B-B14F-4D97-AF65-F5344CB8AC3E}">
        <p14:creationId xmlns:p14="http://schemas.microsoft.com/office/powerpoint/2010/main" val="382331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045ABA90-6CC8-4E05-9697-76C77D66FA3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2BC1BCBC-6777-43B9-BC78-32B7A49C5D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RMED is an active participant in the USDA AAPI Working Group– current outreach efforts include working with the Office of the Secretary to share information with recipients and ROs, support USDA’s efforts by analyzing RMA recipient data for the White House’s new Underserved Youth Task Force –(formerly My Brother’s Keeper Interagency Task Force), at OSEC’s request represent RMA at AAPI events, use the workgroup to share RMA RFA information, and provide OSEC a list of RMA Asian American/Pacific Islander events or potential events/meetings throughout the nation (with a focus on Hawaii) over the rest of FY2017 that the Secretary (or another representative from OSEC) could potentially attend.</a:t>
            </a:r>
          </a:p>
          <a:p>
            <a:pPr eaLnBrk="1" hangingPunct="1"/>
            <a:endParaRPr lang="en-US" altLang="en-US"/>
          </a:p>
          <a:p>
            <a:pPr eaLnBrk="1" hangingPunct="1"/>
            <a:r>
              <a:rPr lang="en-US" altLang="en-US"/>
              <a:t>RMED is an active participant in the Local and Regional Food Workgroup –This workgroup is multi-agency and we meet bi-weekly to connect with the many programs, research, and educational materials which help farmers, ranchers and food businesses find new opportunities in the local and regional food sector. RMED was part of the planning committee for the USDA Local Foods Impact Metrics Conference, shares information with the group regarding RMED resources and RMA insurance tools, such as WFRP, which can be a resource for those involved in local and regional production. </a:t>
            </a:r>
          </a:p>
          <a:p>
            <a:pPr eaLnBrk="1" hangingPunct="1"/>
            <a:endParaRPr lang="en-US" altLang="en-US"/>
          </a:p>
        </p:txBody>
      </p:sp>
      <p:sp>
        <p:nvSpPr>
          <p:cNvPr id="20484" name="Slide Number Placeholder 3">
            <a:extLst>
              <a:ext uri="{FF2B5EF4-FFF2-40B4-BE49-F238E27FC236}">
                <a16:creationId xmlns:a16="http://schemas.microsoft.com/office/drawing/2014/main" id="{CB4C1278-D591-41FD-97E1-A1E98F181EC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55650" indent="-290513">
              <a:defRPr>
                <a:solidFill>
                  <a:schemeClr val="tx1"/>
                </a:solidFill>
                <a:latin typeface="Arial" panose="020B0604020202020204" pitchFamily="34" charset="0"/>
              </a:defRPr>
            </a:lvl2pPr>
            <a:lvl3pPr marL="1163638" indent="-231775">
              <a:defRPr>
                <a:solidFill>
                  <a:schemeClr val="tx1"/>
                </a:solidFill>
                <a:latin typeface="Arial" panose="020B0604020202020204" pitchFamily="34" charset="0"/>
              </a:defRPr>
            </a:lvl3pPr>
            <a:lvl4pPr marL="1630363" indent="-231775">
              <a:defRPr>
                <a:solidFill>
                  <a:schemeClr val="tx1"/>
                </a:solidFill>
                <a:latin typeface="Arial" panose="020B0604020202020204" pitchFamily="34" charset="0"/>
              </a:defRPr>
            </a:lvl4pPr>
            <a:lvl5pPr marL="2095500" indent="-231775">
              <a:defRPr>
                <a:solidFill>
                  <a:schemeClr val="tx1"/>
                </a:solidFill>
                <a:latin typeface="Arial" panose="020B0604020202020204" pitchFamily="34" charset="0"/>
              </a:defRPr>
            </a:lvl5pPr>
            <a:lvl6pPr marL="2552700" indent="-231775" eaLnBrk="0" fontAlgn="base" hangingPunct="0">
              <a:spcBef>
                <a:spcPct val="0"/>
              </a:spcBef>
              <a:spcAft>
                <a:spcPct val="0"/>
              </a:spcAft>
              <a:defRPr>
                <a:solidFill>
                  <a:schemeClr val="tx1"/>
                </a:solidFill>
                <a:latin typeface="Arial" panose="020B0604020202020204" pitchFamily="34" charset="0"/>
              </a:defRPr>
            </a:lvl6pPr>
            <a:lvl7pPr marL="3009900" indent="-231775" eaLnBrk="0" fontAlgn="base" hangingPunct="0">
              <a:spcBef>
                <a:spcPct val="0"/>
              </a:spcBef>
              <a:spcAft>
                <a:spcPct val="0"/>
              </a:spcAft>
              <a:defRPr>
                <a:solidFill>
                  <a:schemeClr val="tx1"/>
                </a:solidFill>
                <a:latin typeface="Arial" panose="020B0604020202020204" pitchFamily="34" charset="0"/>
              </a:defRPr>
            </a:lvl7pPr>
            <a:lvl8pPr marL="3467100" indent="-231775" eaLnBrk="0" fontAlgn="base" hangingPunct="0">
              <a:spcBef>
                <a:spcPct val="0"/>
              </a:spcBef>
              <a:spcAft>
                <a:spcPct val="0"/>
              </a:spcAft>
              <a:defRPr>
                <a:solidFill>
                  <a:schemeClr val="tx1"/>
                </a:solidFill>
                <a:latin typeface="Arial" panose="020B0604020202020204" pitchFamily="34" charset="0"/>
              </a:defRPr>
            </a:lvl8pPr>
            <a:lvl9pPr marL="3924300" indent="-231775" eaLnBrk="0" fontAlgn="base" hangingPunct="0">
              <a:spcBef>
                <a:spcPct val="0"/>
              </a:spcBef>
              <a:spcAft>
                <a:spcPct val="0"/>
              </a:spcAft>
              <a:defRPr>
                <a:solidFill>
                  <a:schemeClr val="tx1"/>
                </a:solidFill>
                <a:latin typeface="Arial" panose="020B0604020202020204" pitchFamily="34" charset="0"/>
              </a:defRPr>
            </a:lvl9pPr>
          </a:lstStyle>
          <a:p>
            <a:fld id="{AD8E0E2C-439F-40D6-8F61-22B6319B60F2}" type="slidenum">
              <a:rPr lang="en-US" altLang="en-US" smtClean="0"/>
              <a:pPr/>
              <a:t>26</a:t>
            </a:fld>
            <a:endParaRPr lang="en-US" altLang="en-US"/>
          </a:p>
        </p:txBody>
      </p:sp>
    </p:spTree>
    <p:extLst>
      <p:ext uri="{BB962C8B-B14F-4D97-AF65-F5344CB8AC3E}">
        <p14:creationId xmlns:p14="http://schemas.microsoft.com/office/powerpoint/2010/main" val="1473036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2.xml"/><Relationship Id="rId5" Type="http://schemas.openxmlformats.org/officeDocument/2006/relationships/image" Target="../media/image4.jpeg"/><Relationship Id="rId4" Type="http://schemas.openxmlformats.org/officeDocument/2006/relationships/image" Target="../media/image3.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A2F8F-A5F8-453C-8C56-B5729938E9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E87DC3-EDE8-4BB5-8A51-81F48CAD71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36AC88-8181-43F3-B983-D23CC34B4BBB}"/>
              </a:ext>
            </a:extLst>
          </p:cNvPr>
          <p:cNvSpPr>
            <a:spLocks noGrp="1"/>
          </p:cNvSpPr>
          <p:nvPr>
            <p:ph type="dt" sz="half" idx="10"/>
          </p:nvPr>
        </p:nvSpPr>
        <p:spPr/>
        <p:txBody>
          <a:bodyPr/>
          <a:lstStyle/>
          <a:p>
            <a:fld id="{237B504D-C90C-4A59-B65D-2E1AA4D26699}" type="datetimeFigureOut">
              <a:rPr lang="en-US" smtClean="0"/>
              <a:t>4/28/2023</a:t>
            </a:fld>
            <a:endParaRPr lang="en-US"/>
          </a:p>
        </p:txBody>
      </p:sp>
      <p:sp>
        <p:nvSpPr>
          <p:cNvPr id="5" name="Footer Placeholder 4">
            <a:extLst>
              <a:ext uri="{FF2B5EF4-FFF2-40B4-BE49-F238E27FC236}">
                <a16:creationId xmlns:a16="http://schemas.microsoft.com/office/drawing/2014/main" id="{A997AF9B-671A-4790-8B88-E3E3B8877F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E5F817-90ED-4760-85CC-DA7B7DF004C6}"/>
              </a:ext>
            </a:extLst>
          </p:cNvPr>
          <p:cNvSpPr>
            <a:spLocks noGrp="1"/>
          </p:cNvSpPr>
          <p:nvPr>
            <p:ph type="sldNum" sz="quarter" idx="12"/>
          </p:nvPr>
        </p:nvSpPr>
        <p:spPr/>
        <p:txBody>
          <a:bodyPr/>
          <a:lstStyle/>
          <a:p>
            <a:fld id="{34732F13-386D-4B30-A71D-F5B903BE91F3}" type="slidenum">
              <a:rPr lang="en-US" smtClean="0"/>
              <a:t>‹#›</a:t>
            </a:fld>
            <a:endParaRPr lang="en-US"/>
          </a:p>
        </p:txBody>
      </p:sp>
    </p:spTree>
    <p:extLst>
      <p:ext uri="{BB962C8B-B14F-4D97-AF65-F5344CB8AC3E}">
        <p14:creationId xmlns:p14="http://schemas.microsoft.com/office/powerpoint/2010/main" val="1051240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42558-86C6-4AE9-A9A8-C3C79E0E21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48E568-D1CA-425D-AEF0-93B7F8ACA3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3FD9A0-D30E-4BEC-A763-BA9EAD30BEF0}"/>
              </a:ext>
            </a:extLst>
          </p:cNvPr>
          <p:cNvSpPr>
            <a:spLocks noGrp="1"/>
          </p:cNvSpPr>
          <p:nvPr>
            <p:ph type="dt" sz="half" idx="10"/>
          </p:nvPr>
        </p:nvSpPr>
        <p:spPr/>
        <p:txBody>
          <a:bodyPr/>
          <a:lstStyle/>
          <a:p>
            <a:fld id="{237B504D-C90C-4A59-B65D-2E1AA4D26699}" type="datetimeFigureOut">
              <a:rPr lang="en-US" smtClean="0"/>
              <a:t>4/28/2023</a:t>
            </a:fld>
            <a:endParaRPr lang="en-US"/>
          </a:p>
        </p:txBody>
      </p:sp>
      <p:sp>
        <p:nvSpPr>
          <p:cNvPr id="5" name="Footer Placeholder 4">
            <a:extLst>
              <a:ext uri="{FF2B5EF4-FFF2-40B4-BE49-F238E27FC236}">
                <a16:creationId xmlns:a16="http://schemas.microsoft.com/office/drawing/2014/main" id="{07592787-671C-42E4-9CFD-68ACBABC12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2B8063-33A7-4836-8B56-C82F2AF5414A}"/>
              </a:ext>
            </a:extLst>
          </p:cNvPr>
          <p:cNvSpPr>
            <a:spLocks noGrp="1"/>
          </p:cNvSpPr>
          <p:nvPr>
            <p:ph type="sldNum" sz="quarter" idx="12"/>
          </p:nvPr>
        </p:nvSpPr>
        <p:spPr/>
        <p:txBody>
          <a:bodyPr/>
          <a:lstStyle/>
          <a:p>
            <a:fld id="{34732F13-386D-4B30-A71D-F5B903BE91F3}" type="slidenum">
              <a:rPr lang="en-US" smtClean="0"/>
              <a:t>‹#›</a:t>
            </a:fld>
            <a:endParaRPr lang="en-US"/>
          </a:p>
        </p:txBody>
      </p:sp>
    </p:spTree>
    <p:extLst>
      <p:ext uri="{BB962C8B-B14F-4D97-AF65-F5344CB8AC3E}">
        <p14:creationId xmlns:p14="http://schemas.microsoft.com/office/powerpoint/2010/main" val="1992074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358FB-CC90-4214-B131-8E7E1831E7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E68A7D-5778-4A3C-A188-C69ECC132F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9B4B34-0431-4523-94E3-BF37D0F1C414}"/>
              </a:ext>
            </a:extLst>
          </p:cNvPr>
          <p:cNvSpPr>
            <a:spLocks noGrp="1"/>
          </p:cNvSpPr>
          <p:nvPr>
            <p:ph type="dt" sz="half" idx="10"/>
          </p:nvPr>
        </p:nvSpPr>
        <p:spPr/>
        <p:txBody>
          <a:bodyPr/>
          <a:lstStyle/>
          <a:p>
            <a:fld id="{237B504D-C90C-4A59-B65D-2E1AA4D26699}" type="datetimeFigureOut">
              <a:rPr lang="en-US" smtClean="0"/>
              <a:t>4/28/2023</a:t>
            </a:fld>
            <a:endParaRPr lang="en-US"/>
          </a:p>
        </p:txBody>
      </p:sp>
      <p:sp>
        <p:nvSpPr>
          <p:cNvPr id="5" name="Footer Placeholder 4">
            <a:extLst>
              <a:ext uri="{FF2B5EF4-FFF2-40B4-BE49-F238E27FC236}">
                <a16:creationId xmlns:a16="http://schemas.microsoft.com/office/drawing/2014/main" id="{4D66DA45-D554-4054-9F03-7B618C66FC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4426A8-22FD-497A-91CF-50BFBFDF2512}"/>
              </a:ext>
            </a:extLst>
          </p:cNvPr>
          <p:cNvSpPr>
            <a:spLocks noGrp="1"/>
          </p:cNvSpPr>
          <p:nvPr>
            <p:ph type="sldNum" sz="quarter" idx="12"/>
          </p:nvPr>
        </p:nvSpPr>
        <p:spPr/>
        <p:txBody>
          <a:bodyPr/>
          <a:lstStyle/>
          <a:p>
            <a:fld id="{34732F13-386D-4B30-A71D-F5B903BE91F3}" type="slidenum">
              <a:rPr lang="en-US" smtClean="0"/>
              <a:t>‹#›</a:t>
            </a:fld>
            <a:endParaRPr lang="en-US"/>
          </a:p>
        </p:txBody>
      </p:sp>
    </p:spTree>
    <p:extLst>
      <p:ext uri="{BB962C8B-B14F-4D97-AF65-F5344CB8AC3E}">
        <p14:creationId xmlns:p14="http://schemas.microsoft.com/office/powerpoint/2010/main" val="86947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D2243-E952-4A92-9E18-33337FD3EA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7F81D1-E6CB-48D8-A584-3BB91ADFAB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806B56-183D-47C0-AF19-9FAE844845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3CE8EB-6331-49B5-8EB3-8528279296AE}"/>
              </a:ext>
            </a:extLst>
          </p:cNvPr>
          <p:cNvSpPr>
            <a:spLocks noGrp="1"/>
          </p:cNvSpPr>
          <p:nvPr>
            <p:ph type="dt" sz="half" idx="10"/>
          </p:nvPr>
        </p:nvSpPr>
        <p:spPr/>
        <p:txBody>
          <a:bodyPr/>
          <a:lstStyle/>
          <a:p>
            <a:fld id="{237B504D-C90C-4A59-B65D-2E1AA4D26699}" type="datetimeFigureOut">
              <a:rPr lang="en-US" smtClean="0"/>
              <a:t>4/28/2023</a:t>
            </a:fld>
            <a:endParaRPr lang="en-US"/>
          </a:p>
        </p:txBody>
      </p:sp>
      <p:sp>
        <p:nvSpPr>
          <p:cNvPr id="6" name="Footer Placeholder 5">
            <a:extLst>
              <a:ext uri="{FF2B5EF4-FFF2-40B4-BE49-F238E27FC236}">
                <a16:creationId xmlns:a16="http://schemas.microsoft.com/office/drawing/2014/main" id="{233F416B-2D6F-43F9-9ACF-BF03233D14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1D37F8-7DDB-42BC-804C-DBF26C0E5F95}"/>
              </a:ext>
            </a:extLst>
          </p:cNvPr>
          <p:cNvSpPr>
            <a:spLocks noGrp="1"/>
          </p:cNvSpPr>
          <p:nvPr>
            <p:ph type="sldNum" sz="quarter" idx="12"/>
          </p:nvPr>
        </p:nvSpPr>
        <p:spPr/>
        <p:txBody>
          <a:bodyPr/>
          <a:lstStyle/>
          <a:p>
            <a:fld id="{34732F13-386D-4B30-A71D-F5B903BE91F3}" type="slidenum">
              <a:rPr lang="en-US" smtClean="0"/>
              <a:t>‹#›</a:t>
            </a:fld>
            <a:endParaRPr lang="en-US"/>
          </a:p>
        </p:txBody>
      </p:sp>
    </p:spTree>
    <p:extLst>
      <p:ext uri="{BB962C8B-B14F-4D97-AF65-F5344CB8AC3E}">
        <p14:creationId xmlns:p14="http://schemas.microsoft.com/office/powerpoint/2010/main" val="629601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C2613-D279-4860-8539-4107BCBA3B3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C3B8FF7-E62F-4B27-93AD-B197A5850D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9FF87E-D255-47A1-8CA5-667B4FC314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994208-245C-4FC5-873F-0EDD09EE1E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D508B7-BDCA-4C2A-B32C-D493332352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CDE3AA8-C4C3-4990-950E-D5C944CB47E5}"/>
              </a:ext>
            </a:extLst>
          </p:cNvPr>
          <p:cNvSpPr>
            <a:spLocks noGrp="1"/>
          </p:cNvSpPr>
          <p:nvPr>
            <p:ph type="dt" sz="half" idx="10"/>
          </p:nvPr>
        </p:nvSpPr>
        <p:spPr/>
        <p:txBody>
          <a:bodyPr/>
          <a:lstStyle/>
          <a:p>
            <a:fld id="{237B504D-C90C-4A59-B65D-2E1AA4D26699}" type="datetimeFigureOut">
              <a:rPr lang="en-US" smtClean="0"/>
              <a:t>4/28/2023</a:t>
            </a:fld>
            <a:endParaRPr lang="en-US"/>
          </a:p>
        </p:txBody>
      </p:sp>
      <p:sp>
        <p:nvSpPr>
          <p:cNvPr id="8" name="Footer Placeholder 7">
            <a:extLst>
              <a:ext uri="{FF2B5EF4-FFF2-40B4-BE49-F238E27FC236}">
                <a16:creationId xmlns:a16="http://schemas.microsoft.com/office/drawing/2014/main" id="{891AB685-8FAE-41E5-8C6D-D5474BAB9B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1D4780-F1CC-438E-8688-C85FBF6F993D}"/>
              </a:ext>
            </a:extLst>
          </p:cNvPr>
          <p:cNvSpPr>
            <a:spLocks noGrp="1"/>
          </p:cNvSpPr>
          <p:nvPr>
            <p:ph type="sldNum" sz="quarter" idx="12"/>
          </p:nvPr>
        </p:nvSpPr>
        <p:spPr/>
        <p:txBody>
          <a:bodyPr/>
          <a:lstStyle/>
          <a:p>
            <a:fld id="{34732F13-386D-4B30-A71D-F5B903BE91F3}" type="slidenum">
              <a:rPr lang="en-US" smtClean="0"/>
              <a:t>‹#›</a:t>
            </a:fld>
            <a:endParaRPr lang="en-US"/>
          </a:p>
        </p:txBody>
      </p:sp>
    </p:spTree>
    <p:extLst>
      <p:ext uri="{BB962C8B-B14F-4D97-AF65-F5344CB8AC3E}">
        <p14:creationId xmlns:p14="http://schemas.microsoft.com/office/powerpoint/2010/main" val="1995764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D175A-8F8D-40D0-BB51-530AEEE383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A3EF1BB-00CE-40EC-B5B8-408660A1570C}"/>
              </a:ext>
            </a:extLst>
          </p:cNvPr>
          <p:cNvSpPr>
            <a:spLocks noGrp="1"/>
          </p:cNvSpPr>
          <p:nvPr>
            <p:ph type="dt" sz="half" idx="10"/>
          </p:nvPr>
        </p:nvSpPr>
        <p:spPr/>
        <p:txBody>
          <a:bodyPr/>
          <a:lstStyle/>
          <a:p>
            <a:fld id="{237B504D-C90C-4A59-B65D-2E1AA4D26699}" type="datetimeFigureOut">
              <a:rPr lang="en-US" smtClean="0"/>
              <a:t>4/28/2023</a:t>
            </a:fld>
            <a:endParaRPr lang="en-US"/>
          </a:p>
        </p:txBody>
      </p:sp>
      <p:sp>
        <p:nvSpPr>
          <p:cNvPr id="4" name="Footer Placeholder 3">
            <a:extLst>
              <a:ext uri="{FF2B5EF4-FFF2-40B4-BE49-F238E27FC236}">
                <a16:creationId xmlns:a16="http://schemas.microsoft.com/office/drawing/2014/main" id="{9F8DB83D-DB25-47C6-9812-10FD860C010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713B208-3D63-4399-B634-82F3134D7BCA}"/>
              </a:ext>
            </a:extLst>
          </p:cNvPr>
          <p:cNvSpPr>
            <a:spLocks noGrp="1"/>
          </p:cNvSpPr>
          <p:nvPr>
            <p:ph type="sldNum" sz="quarter" idx="12"/>
          </p:nvPr>
        </p:nvSpPr>
        <p:spPr/>
        <p:txBody>
          <a:bodyPr/>
          <a:lstStyle/>
          <a:p>
            <a:fld id="{34732F13-386D-4B30-A71D-F5B903BE91F3}" type="slidenum">
              <a:rPr lang="en-US" smtClean="0"/>
              <a:t>‹#›</a:t>
            </a:fld>
            <a:endParaRPr lang="en-US"/>
          </a:p>
        </p:txBody>
      </p:sp>
    </p:spTree>
    <p:extLst>
      <p:ext uri="{BB962C8B-B14F-4D97-AF65-F5344CB8AC3E}">
        <p14:creationId xmlns:p14="http://schemas.microsoft.com/office/powerpoint/2010/main" val="968104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AB439F-B3A8-4467-A660-808D9B76934D}"/>
              </a:ext>
            </a:extLst>
          </p:cNvPr>
          <p:cNvSpPr>
            <a:spLocks noGrp="1"/>
          </p:cNvSpPr>
          <p:nvPr>
            <p:ph type="dt" sz="half" idx="10"/>
          </p:nvPr>
        </p:nvSpPr>
        <p:spPr/>
        <p:txBody>
          <a:bodyPr/>
          <a:lstStyle/>
          <a:p>
            <a:fld id="{237B504D-C90C-4A59-B65D-2E1AA4D26699}" type="datetimeFigureOut">
              <a:rPr lang="en-US" smtClean="0"/>
              <a:t>4/28/2023</a:t>
            </a:fld>
            <a:endParaRPr lang="en-US"/>
          </a:p>
        </p:txBody>
      </p:sp>
      <p:sp>
        <p:nvSpPr>
          <p:cNvPr id="3" name="Footer Placeholder 2">
            <a:extLst>
              <a:ext uri="{FF2B5EF4-FFF2-40B4-BE49-F238E27FC236}">
                <a16:creationId xmlns:a16="http://schemas.microsoft.com/office/drawing/2014/main" id="{3B463E84-3CB1-4219-B0FC-3A4125CD90A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0740CFC-4FC3-45FE-B6E5-24A3D576B88C}"/>
              </a:ext>
            </a:extLst>
          </p:cNvPr>
          <p:cNvSpPr>
            <a:spLocks noGrp="1"/>
          </p:cNvSpPr>
          <p:nvPr>
            <p:ph type="sldNum" sz="quarter" idx="12"/>
          </p:nvPr>
        </p:nvSpPr>
        <p:spPr/>
        <p:txBody>
          <a:bodyPr/>
          <a:lstStyle/>
          <a:p>
            <a:fld id="{34732F13-386D-4B30-A71D-F5B903BE91F3}" type="slidenum">
              <a:rPr lang="en-US" smtClean="0"/>
              <a:t>‹#›</a:t>
            </a:fld>
            <a:endParaRPr lang="en-US"/>
          </a:p>
        </p:txBody>
      </p:sp>
    </p:spTree>
    <p:extLst>
      <p:ext uri="{BB962C8B-B14F-4D97-AF65-F5344CB8AC3E}">
        <p14:creationId xmlns:p14="http://schemas.microsoft.com/office/powerpoint/2010/main" val="3025604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9C894-3D21-463B-BFF0-BAB335A040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5746565-0B31-48E3-B7A3-15BB346F09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BAEBC4-0799-4414-9484-607A221E1A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D18D2C-2E39-4BC7-A0F6-FB9D3E2F90BB}"/>
              </a:ext>
            </a:extLst>
          </p:cNvPr>
          <p:cNvSpPr>
            <a:spLocks noGrp="1"/>
          </p:cNvSpPr>
          <p:nvPr>
            <p:ph type="dt" sz="half" idx="10"/>
          </p:nvPr>
        </p:nvSpPr>
        <p:spPr/>
        <p:txBody>
          <a:bodyPr/>
          <a:lstStyle/>
          <a:p>
            <a:fld id="{237B504D-C90C-4A59-B65D-2E1AA4D26699}" type="datetimeFigureOut">
              <a:rPr lang="en-US" smtClean="0"/>
              <a:t>4/28/2023</a:t>
            </a:fld>
            <a:endParaRPr lang="en-US"/>
          </a:p>
        </p:txBody>
      </p:sp>
      <p:sp>
        <p:nvSpPr>
          <p:cNvPr id="6" name="Footer Placeholder 5">
            <a:extLst>
              <a:ext uri="{FF2B5EF4-FFF2-40B4-BE49-F238E27FC236}">
                <a16:creationId xmlns:a16="http://schemas.microsoft.com/office/drawing/2014/main" id="{86A85183-B748-4569-B9E5-BAE62FE605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452E15-DEA6-4F9A-BB40-0C7B1667D54B}"/>
              </a:ext>
            </a:extLst>
          </p:cNvPr>
          <p:cNvSpPr>
            <a:spLocks noGrp="1"/>
          </p:cNvSpPr>
          <p:nvPr>
            <p:ph type="sldNum" sz="quarter" idx="12"/>
          </p:nvPr>
        </p:nvSpPr>
        <p:spPr/>
        <p:txBody>
          <a:bodyPr/>
          <a:lstStyle/>
          <a:p>
            <a:fld id="{34732F13-386D-4B30-A71D-F5B903BE91F3}" type="slidenum">
              <a:rPr lang="en-US" smtClean="0"/>
              <a:t>‹#›</a:t>
            </a:fld>
            <a:endParaRPr lang="en-US"/>
          </a:p>
        </p:txBody>
      </p:sp>
    </p:spTree>
    <p:extLst>
      <p:ext uri="{BB962C8B-B14F-4D97-AF65-F5344CB8AC3E}">
        <p14:creationId xmlns:p14="http://schemas.microsoft.com/office/powerpoint/2010/main" val="87226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B2867-F2D8-4069-A9B7-E6954C03F7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B98CA5-83A5-4006-BF56-EC8033B425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3D59CE-31E7-45AA-9AB1-5D5BB254AA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222264-04D2-4B13-986C-262D73365506}"/>
              </a:ext>
            </a:extLst>
          </p:cNvPr>
          <p:cNvSpPr>
            <a:spLocks noGrp="1"/>
          </p:cNvSpPr>
          <p:nvPr>
            <p:ph type="dt" sz="half" idx="10"/>
          </p:nvPr>
        </p:nvSpPr>
        <p:spPr/>
        <p:txBody>
          <a:bodyPr/>
          <a:lstStyle/>
          <a:p>
            <a:fld id="{237B504D-C90C-4A59-B65D-2E1AA4D26699}" type="datetimeFigureOut">
              <a:rPr lang="en-US" smtClean="0"/>
              <a:t>4/28/2023</a:t>
            </a:fld>
            <a:endParaRPr lang="en-US"/>
          </a:p>
        </p:txBody>
      </p:sp>
      <p:sp>
        <p:nvSpPr>
          <p:cNvPr id="6" name="Footer Placeholder 5">
            <a:extLst>
              <a:ext uri="{FF2B5EF4-FFF2-40B4-BE49-F238E27FC236}">
                <a16:creationId xmlns:a16="http://schemas.microsoft.com/office/drawing/2014/main" id="{082593D3-7413-4EB0-9161-7462478661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D94A62-8292-4DD2-AF86-B876C144551C}"/>
              </a:ext>
            </a:extLst>
          </p:cNvPr>
          <p:cNvSpPr>
            <a:spLocks noGrp="1"/>
          </p:cNvSpPr>
          <p:nvPr>
            <p:ph type="sldNum" sz="quarter" idx="12"/>
          </p:nvPr>
        </p:nvSpPr>
        <p:spPr/>
        <p:txBody>
          <a:bodyPr/>
          <a:lstStyle/>
          <a:p>
            <a:fld id="{34732F13-386D-4B30-A71D-F5B903BE91F3}" type="slidenum">
              <a:rPr lang="en-US" smtClean="0"/>
              <a:t>‹#›</a:t>
            </a:fld>
            <a:endParaRPr lang="en-US"/>
          </a:p>
        </p:txBody>
      </p:sp>
    </p:spTree>
    <p:extLst>
      <p:ext uri="{BB962C8B-B14F-4D97-AF65-F5344CB8AC3E}">
        <p14:creationId xmlns:p14="http://schemas.microsoft.com/office/powerpoint/2010/main" val="3245956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6CCB6-8217-4371-807F-84B0ECFF0B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1AAEA2-9915-4682-B536-D9ED3E920F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A2A8C0-5C5A-432C-AFE7-CC4158E54848}"/>
              </a:ext>
            </a:extLst>
          </p:cNvPr>
          <p:cNvSpPr>
            <a:spLocks noGrp="1"/>
          </p:cNvSpPr>
          <p:nvPr>
            <p:ph type="dt" sz="half" idx="10"/>
          </p:nvPr>
        </p:nvSpPr>
        <p:spPr/>
        <p:txBody>
          <a:bodyPr/>
          <a:lstStyle/>
          <a:p>
            <a:fld id="{237B504D-C90C-4A59-B65D-2E1AA4D26699}" type="datetimeFigureOut">
              <a:rPr lang="en-US" smtClean="0"/>
              <a:t>4/28/2023</a:t>
            </a:fld>
            <a:endParaRPr lang="en-US"/>
          </a:p>
        </p:txBody>
      </p:sp>
      <p:sp>
        <p:nvSpPr>
          <p:cNvPr id="5" name="Footer Placeholder 4">
            <a:extLst>
              <a:ext uri="{FF2B5EF4-FFF2-40B4-BE49-F238E27FC236}">
                <a16:creationId xmlns:a16="http://schemas.microsoft.com/office/drawing/2014/main" id="{821DB510-E040-4C92-952D-5F3715B170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D8D703-9372-49F4-BA19-7B65D576CF23}"/>
              </a:ext>
            </a:extLst>
          </p:cNvPr>
          <p:cNvSpPr>
            <a:spLocks noGrp="1"/>
          </p:cNvSpPr>
          <p:nvPr>
            <p:ph type="sldNum" sz="quarter" idx="12"/>
          </p:nvPr>
        </p:nvSpPr>
        <p:spPr/>
        <p:txBody>
          <a:bodyPr/>
          <a:lstStyle/>
          <a:p>
            <a:fld id="{34732F13-386D-4B30-A71D-F5B903BE91F3}" type="slidenum">
              <a:rPr lang="en-US" smtClean="0"/>
              <a:t>‹#›</a:t>
            </a:fld>
            <a:endParaRPr lang="en-US"/>
          </a:p>
        </p:txBody>
      </p:sp>
    </p:spTree>
    <p:extLst>
      <p:ext uri="{BB962C8B-B14F-4D97-AF65-F5344CB8AC3E}">
        <p14:creationId xmlns:p14="http://schemas.microsoft.com/office/powerpoint/2010/main" val="2620690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3DA1F5-B26B-4F53-9934-CE1F628365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FC08BB-A7F9-45C3-BBFC-CDF45C80EE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82934B-B4F4-4F45-A468-DEC6122D6776}"/>
              </a:ext>
            </a:extLst>
          </p:cNvPr>
          <p:cNvSpPr>
            <a:spLocks noGrp="1"/>
          </p:cNvSpPr>
          <p:nvPr>
            <p:ph type="dt" sz="half" idx="10"/>
          </p:nvPr>
        </p:nvSpPr>
        <p:spPr/>
        <p:txBody>
          <a:bodyPr/>
          <a:lstStyle/>
          <a:p>
            <a:fld id="{237B504D-C90C-4A59-B65D-2E1AA4D26699}" type="datetimeFigureOut">
              <a:rPr lang="en-US" smtClean="0"/>
              <a:t>4/28/2023</a:t>
            </a:fld>
            <a:endParaRPr lang="en-US"/>
          </a:p>
        </p:txBody>
      </p:sp>
      <p:sp>
        <p:nvSpPr>
          <p:cNvPr id="5" name="Footer Placeholder 4">
            <a:extLst>
              <a:ext uri="{FF2B5EF4-FFF2-40B4-BE49-F238E27FC236}">
                <a16:creationId xmlns:a16="http://schemas.microsoft.com/office/drawing/2014/main" id="{8957E4C5-D878-4E11-B8FC-B4256CA09F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9AFCAE-DCF1-49CB-94E7-D6B2B06468D4}"/>
              </a:ext>
            </a:extLst>
          </p:cNvPr>
          <p:cNvSpPr>
            <a:spLocks noGrp="1"/>
          </p:cNvSpPr>
          <p:nvPr>
            <p:ph type="sldNum" sz="quarter" idx="12"/>
          </p:nvPr>
        </p:nvSpPr>
        <p:spPr/>
        <p:txBody>
          <a:bodyPr/>
          <a:lstStyle/>
          <a:p>
            <a:fld id="{34732F13-386D-4B30-A71D-F5B903BE91F3}" type="slidenum">
              <a:rPr lang="en-US" smtClean="0"/>
              <a:t>‹#›</a:t>
            </a:fld>
            <a:endParaRPr lang="en-US"/>
          </a:p>
        </p:txBody>
      </p:sp>
    </p:spTree>
    <p:extLst>
      <p:ext uri="{BB962C8B-B14F-4D97-AF65-F5344CB8AC3E}">
        <p14:creationId xmlns:p14="http://schemas.microsoft.com/office/powerpoint/2010/main" val="574921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A0329B0-363F-0D4A-BA57-4513066D2887}"/>
              </a:ext>
            </a:extLst>
          </p:cNvPr>
          <p:cNvPicPr>
            <a:picLocks noChangeAspect="1"/>
          </p:cNvPicPr>
          <p:nvPr userDrawn="1"/>
        </p:nvPicPr>
        <p:blipFill rotWithShape="1">
          <a:blip r:embed="rId3"/>
          <a:srcRect l="12427"/>
          <a:stretch/>
        </p:blipFill>
        <p:spPr>
          <a:xfrm>
            <a:off x="0" y="1260232"/>
            <a:ext cx="7205272" cy="4112845"/>
          </a:xfrm>
          <a:prstGeom prst="rect">
            <a:avLst/>
          </a:prstGeom>
        </p:spPr>
      </p:pic>
      <p:pic>
        <p:nvPicPr>
          <p:cNvPr id="7" name="Picture 6">
            <a:extLst>
              <a:ext uri="{FF2B5EF4-FFF2-40B4-BE49-F238E27FC236}">
                <a16:creationId xmlns:a16="http://schemas.microsoft.com/office/drawing/2014/main" id="{1B11A7CF-DF6F-6A41-8615-B1711E7D818E}"/>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442530" y="3341077"/>
            <a:ext cx="4749471" cy="2032000"/>
          </a:xfrm>
          <a:prstGeom prst="rect">
            <a:avLst/>
          </a:prstGeom>
        </p:spPr>
      </p:pic>
      <p:pic>
        <p:nvPicPr>
          <p:cNvPr id="8" name="Picture 7">
            <a:extLst>
              <a:ext uri="{FF2B5EF4-FFF2-40B4-BE49-F238E27FC236}">
                <a16:creationId xmlns:a16="http://schemas.microsoft.com/office/drawing/2014/main" id="{CD8927FC-7D48-AD41-9CDD-B77CCA279C7E}"/>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7442532" y="1260233"/>
            <a:ext cx="4749469" cy="1856153"/>
          </a:xfrm>
          <a:prstGeom prst="rect">
            <a:avLst/>
          </a:prstGeom>
        </p:spPr>
      </p:pic>
      <p:sp>
        <p:nvSpPr>
          <p:cNvPr id="14" name="Title 1">
            <a:extLst>
              <a:ext uri="{FF2B5EF4-FFF2-40B4-BE49-F238E27FC236}">
                <a16:creationId xmlns:a16="http://schemas.microsoft.com/office/drawing/2014/main" id="{BF044206-FAFD-4A42-89C5-DA6CA83C9CBF}"/>
              </a:ext>
            </a:extLst>
          </p:cNvPr>
          <p:cNvSpPr>
            <a:spLocks noGrp="1"/>
          </p:cNvSpPr>
          <p:nvPr>
            <p:ph type="title"/>
          </p:nvPr>
        </p:nvSpPr>
        <p:spPr>
          <a:xfrm>
            <a:off x="344246" y="5699052"/>
            <a:ext cx="9513317" cy="985283"/>
          </a:xfrm>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4535594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A0329B0-363F-0D4A-BA57-4513066D2887}"/>
              </a:ext>
            </a:extLst>
          </p:cNvPr>
          <p:cNvPicPr>
            <a:picLocks noChangeAspect="1"/>
          </p:cNvPicPr>
          <p:nvPr userDrawn="1"/>
        </p:nvPicPr>
        <p:blipFill rotWithShape="1">
          <a:blip r:embed="rId3"/>
          <a:srcRect l="12427"/>
          <a:stretch/>
        </p:blipFill>
        <p:spPr>
          <a:xfrm>
            <a:off x="0" y="1260232"/>
            <a:ext cx="7205272" cy="4112845"/>
          </a:xfrm>
          <a:prstGeom prst="rect">
            <a:avLst/>
          </a:prstGeom>
        </p:spPr>
      </p:pic>
      <p:pic>
        <p:nvPicPr>
          <p:cNvPr id="7" name="Picture 6">
            <a:extLst>
              <a:ext uri="{FF2B5EF4-FFF2-40B4-BE49-F238E27FC236}">
                <a16:creationId xmlns:a16="http://schemas.microsoft.com/office/drawing/2014/main" id="{1B11A7CF-DF6F-6A41-8615-B1711E7D818E}"/>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442530" y="3341077"/>
            <a:ext cx="4749471" cy="2032000"/>
          </a:xfrm>
          <a:prstGeom prst="rect">
            <a:avLst/>
          </a:prstGeom>
        </p:spPr>
      </p:pic>
      <p:pic>
        <p:nvPicPr>
          <p:cNvPr id="8" name="Picture 7">
            <a:extLst>
              <a:ext uri="{FF2B5EF4-FFF2-40B4-BE49-F238E27FC236}">
                <a16:creationId xmlns:a16="http://schemas.microsoft.com/office/drawing/2014/main" id="{CD8927FC-7D48-AD41-9CDD-B77CCA279C7E}"/>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7442532" y="1260233"/>
            <a:ext cx="4749469" cy="1856153"/>
          </a:xfrm>
          <a:prstGeom prst="rect">
            <a:avLst/>
          </a:prstGeom>
        </p:spPr>
      </p:pic>
      <p:sp>
        <p:nvSpPr>
          <p:cNvPr id="14" name="Title 1">
            <a:extLst>
              <a:ext uri="{FF2B5EF4-FFF2-40B4-BE49-F238E27FC236}">
                <a16:creationId xmlns:a16="http://schemas.microsoft.com/office/drawing/2014/main" id="{BF044206-FAFD-4A42-89C5-DA6CA83C9CBF}"/>
              </a:ext>
            </a:extLst>
          </p:cNvPr>
          <p:cNvSpPr>
            <a:spLocks noGrp="1"/>
          </p:cNvSpPr>
          <p:nvPr>
            <p:ph type="title"/>
          </p:nvPr>
        </p:nvSpPr>
        <p:spPr>
          <a:xfrm>
            <a:off x="344246" y="5699052"/>
            <a:ext cx="9513317" cy="985283"/>
          </a:xfrm>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7656681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buNone/>
              <a:defRPr b="1">
                <a:solidFill>
                  <a:srgbClr val="065744"/>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863984F8-6CE3-2F45-A61F-1F022068406E}" type="datetimeFigureOut">
              <a:rPr lang="en-US" smtClean="0"/>
              <a:t>4/28/2023</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34064176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863984F8-6CE3-2F45-A61F-1F022068406E}" type="datetimeFigureOut">
              <a:rPr lang="en-US" smtClean="0"/>
              <a:t>4/28/2023</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25442648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a:extLst>
              <a:ext uri="{FF2B5EF4-FFF2-40B4-BE49-F238E27FC236}">
                <a16:creationId xmlns:a16="http://schemas.microsoft.com/office/drawing/2014/main" id="{7D3011CF-6652-3242-92AB-DE439D90EA7B}"/>
              </a:ext>
            </a:extLst>
          </p:cNvPr>
          <p:cNvSpPr>
            <a:spLocks noGrp="1"/>
          </p:cNvSpPr>
          <p:nvPr>
            <p:ph type="dt" sz="half" idx="10"/>
          </p:nvPr>
        </p:nvSpPr>
        <p:spPr>
          <a:xfrm>
            <a:off x="838200" y="6356352"/>
            <a:ext cx="2743200" cy="365125"/>
          </a:xfrm>
          <a:prstGeom prst="rect">
            <a:avLst/>
          </a:prstGeom>
        </p:spPr>
        <p:txBody>
          <a:bodyPr/>
          <a:lstStyle/>
          <a:p>
            <a:fld id="{863984F8-6CE3-2F45-A61F-1F022068406E}" type="datetimeFigureOut">
              <a:rPr lang="en-US" smtClean="0"/>
              <a:t>4/28/2023</a:t>
            </a:fld>
            <a:endParaRPr lang="en-US"/>
          </a:p>
        </p:txBody>
      </p:sp>
      <p:sp>
        <p:nvSpPr>
          <p:cNvPr id="9" name="Footer Placeholder 7">
            <a:extLst>
              <a:ext uri="{FF2B5EF4-FFF2-40B4-BE49-F238E27FC236}">
                <a16:creationId xmlns:a16="http://schemas.microsoft.com/office/drawing/2014/main" id="{4FA8FC5F-F03F-6F4C-82D5-9D60678DBEDE}"/>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10" name="Slide Number Placeholder 8">
            <a:extLst>
              <a:ext uri="{FF2B5EF4-FFF2-40B4-BE49-F238E27FC236}">
                <a16:creationId xmlns:a16="http://schemas.microsoft.com/office/drawing/2014/main" id="{C6BFF8BE-1CC5-4644-8FEF-F3E0B4D18560}"/>
              </a:ext>
            </a:extLst>
          </p:cNvPr>
          <p:cNvSpPr>
            <a:spLocks noGrp="1"/>
          </p:cNvSpPr>
          <p:nvPr>
            <p:ph type="sldNum" sz="quarter" idx="12"/>
          </p:nvPr>
        </p:nvSpPr>
        <p:spPr>
          <a:xfrm>
            <a:off x="8610600" y="6356352"/>
            <a:ext cx="27432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8009897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935665"/>
            <a:ext cx="10515600" cy="7550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2"/>
            <a:ext cx="2743200" cy="365125"/>
          </a:xfrm>
          <a:prstGeom prst="rect">
            <a:avLst/>
          </a:prstGeom>
        </p:spPr>
        <p:txBody>
          <a:bodyPr/>
          <a:lstStyle/>
          <a:p>
            <a:fld id="{863984F8-6CE3-2F45-A61F-1F022068406E}" type="datetimeFigureOut">
              <a:rPr lang="en-US" smtClean="0"/>
              <a:t>4/28/2023</a:t>
            </a:fld>
            <a:endParaRPr lang="en-US"/>
          </a:p>
        </p:txBody>
      </p:sp>
      <p:sp>
        <p:nvSpPr>
          <p:cNvPr id="8" name="Footer Placeholder 7"/>
          <p:cNvSpPr>
            <a:spLocks noGrp="1"/>
          </p:cNvSpPr>
          <p:nvPr>
            <p:ph type="ftr" sz="quarter" idx="11"/>
          </p:nvPr>
        </p:nvSpPr>
        <p:spPr>
          <a:xfrm>
            <a:off x="4038600" y="6356352"/>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2"/>
            <a:ext cx="27432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24168873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6"/>
            <a:ext cx="3932237" cy="1443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615609"/>
            <a:ext cx="3932237" cy="325337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863984F8-6CE3-2F45-A61F-1F022068406E}" type="datetimeFigureOut">
              <a:rPr lang="en-US" smtClean="0"/>
              <a:t>4/28/2023</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3909641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slideLayout" Target="../slideLayouts/slideLayout15.xml"/><Relationship Id="rId7"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E7EFF3-10E0-4305-BEDE-6AF2CA1266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00FDEF-B9B0-4F90-887E-623A16B5B6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233D60-F634-4EB7-8461-63CD80E469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7B504D-C90C-4A59-B65D-2E1AA4D26699}" type="datetimeFigureOut">
              <a:rPr lang="en-US" smtClean="0"/>
              <a:t>4/28/2023</a:t>
            </a:fld>
            <a:endParaRPr lang="en-US"/>
          </a:p>
        </p:txBody>
      </p:sp>
      <p:sp>
        <p:nvSpPr>
          <p:cNvPr id="5" name="Footer Placeholder 4">
            <a:extLst>
              <a:ext uri="{FF2B5EF4-FFF2-40B4-BE49-F238E27FC236}">
                <a16:creationId xmlns:a16="http://schemas.microsoft.com/office/drawing/2014/main" id="{F6E13FCC-C28E-4782-AA68-F7A0322184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9FAB5F2-B8DB-418E-91EB-78AE4261D7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732F13-386D-4B30-A71D-F5B903BE91F3}" type="slidenum">
              <a:rPr lang="en-US" smtClean="0"/>
              <a:t>‹#›</a:t>
            </a:fld>
            <a:endParaRPr lang="en-US"/>
          </a:p>
        </p:txBody>
      </p:sp>
    </p:spTree>
    <p:extLst>
      <p:ext uri="{BB962C8B-B14F-4D97-AF65-F5344CB8AC3E}">
        <p14:creationId xmlns:p14="http://schemas.microsoft.com/office/powerpoint/2010/main" val="1025163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992373"/>
            <a:ext cx="9473019" cy="6983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9473019"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9335354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Lst>
  <p:txStyles>
    <p:titleStyle>
      <a:lvl1pPr algn="l" defTabSz="914400" rtl="0" eaLnBrk="1" latinLnBrk="0" hangingPunct="1">
        <a:lnSpc>
          <a:spcPct val="90000"/>
        </a:lnSpc>
        <a:spcBef>
          <a:spcPct val="0"/>
        </a:spcBef>
        <a:buNone/>
        <a:defRPr sz="4000" kern="1200">
          <a:solidFill>
            <a:srgbClr val="0178CD"/>
          </a:solidFill>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2" Type="http://schemas.openxmlformats.org/officeDocument/2006/relationships/hyperlink" Target="mailto:RMA.risk-ed@usda.gov" TargetMode="Externa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hyperlink" Target="http://www.farmers.gov/survey" TargetMode="Externa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BB525D-6693-DF4A-B5EC-80C166CFD67C}"/>
              </a:ext>
            </a:extLst>
          </p:cNvPr>
          <p:cNvSpPr>
            <a:spLocks noGrp="1"/>
          </p:cNvSpPr>
          <p:nvPr>
            <p:ph type="title"/>
          </p:nvPr>
        </p:nvSpPr>
        <p:spPr>
          <a:xfrm>
            <a:off x="303345" y="5759948"/>
            <a:ext cx="9513317" cy="985283"/>
          </a:xfrm>
        </p:spPr>
        <p:txBody>
          <a:bodyPr>
            <a:normAutofit fontScale="90000"/>
          </a:bodyPr>
          <a:lstStyle/>
          <a:p>
            <a:r>
              <a:rPr lang="en-US" dirty="0">
                <a:latin typeface="+mn-lt"/>
              </a:rPr>
              <a:t>Building Resiliency: </a:t>
            </a:r>
            <a:br>
              <a:rPr lang="en-US" dirty="0">
                <a:latin typeface="+mn-lt"/>
              </a:rPr>
            </a:br>
            <a:r>
              <a:rPr lang="en-US" dirty="0">
                <a:latin typeface="+mn-lt"/>
              </a:rPr>
              <a:t>The Vision of the Risk Management Agency</a:t>
            </a:r>
            <a:endParaRPr lang="en-US" sz="3100" dirty="0">
              <a:latin typeface="+mn-lt"/>
            </a:endParaRPr>
          </a:p>
        </p:txBody>
      </p:sp>
      <p:pic>
        <p:nvPicPr>
          <p:cNvPr id="14" name="Picture 13" descr="A group of bison grazing in a field&#10;&#10;Description automatically generated with low confidence">
            <a:extLst>
              <a:ext uri="{FF2B5EF4-FFF2-40B4-BE49-F238E27FC236}">
                <a16:creationId xmlns:a16="http://schemas.microsoft.com/office/drawing/2014/main" id="{546DB8DE-B00D-4F61-BEE1-A525DE48111B}"/>
              </a:ext>
            </a:extLst>
          </p:cNvPr>
          <p:cNvPicPr>
            <a:picLocks noChangeAspect="1"/>
          </p:cNvPicPr>
          <p:nvPr/>
        </p:nvPicPr>
        <p:blipFill rotWithShape="1">
          <a:blip r:embed="rId3">
            <a:extLst>
              <a:ext uri="{28A0092B-C50C-407E-A947-70E740481C1C}">
                <a14:useLocalDpi xmlns:a14="http://schemas.microsoft.com/office/drawing/2010/main" val="0"/>
              </a:ext>
            </a:extLst>
          </a:blip>
          <a:srcRect t="35578"/>
          <a:stretch/>
        </p:blipFill>
        <p:spPr>
          <a:xfrm>
            <a:off x="7441324" y="3331779"/>
            <a:ext cx="4750676" cy="2041605"/>
          </a:xfrm>
          <a:prstGeom prst="rect">
            <a:avLst/>
          </a:prstGeom>
        </p:spPr>
      </p:pic>
      <p:pic>
        <p:nvPicPr>
          <p:cNvPr id="7" name="Picture 6" descr="A group of people posing for a photo in front of a truck&#10;&#10;Description automatically generated">
            <a:extLst>
              <a:ext uri="{FF2B5EF4-FFF2-40B4-BE49-F238E27FC236}">
                <a16:creationId xmlns:a16="http://schemas.microsoft.com/office/drawing/2014/main" id="{8D492679-7FAD-479C-A8C6-A1A883278F3D}"/>
              </a:ext>
            </a:extLst>
          </p:cNvPr>
          <p:cNvPicPr>
            <a:picLocks noChangeAspect="1"/>
          </p:cNvPicPr>
          <p:nvPr/>
        </p:nvPicPr>
        <p:blipFill rotWithShape="1">
          <a:blip r:embed="rId4">
            <a:extLst>
              <a:ext uri="{28A0092B-C50C-407E-A947-70E740481C1C}">
                <a14:useLocalDpi xmlns:a14="http://schemas.microsoft.com/office/drawing/2010/main" val="0"/>
              </a:ext>
            </a:extLst>
          </a:blip>
          <a:srcRect t="19337" b="11619"/>
          <a:stretch/>
        </p:blipFill>
        <p:spPr>
          <a:xfrm>
            <a:off x="-1" y="1263721"/>
            <a:ext cx="7936449" cy="4109663"/>
          </a:xfrm>
          <a:prstGeom prst="rect">
            <a:avLst/>
          </a:prstGeom>
        </p:spPr>
      </p:pic>
    </p:spTree>
    <p:extLst>
      <p:ext uri="{BB962C8B-B14F-4D97-AF65-F5344CB8AC3E}">
        <p14:creationId xmlns:p14="http://schemas.microsoft.com/office/powerpoint/2010/main" val="4043035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849C6-AAD6-413F-B5E5-239A4E8E44B3}"/>
              </a:ext>
            </a:extLst>
          </p:cNvPr>
          <p:cNvSpPr>
            <a:spLocks noGrp="1"/>
          </p:cNvSpPr>
          <p:nvPr>
            <p:ph type="title"/>
          </p:nvPr>
        </p:nvSpPr>
        <p:spPr>
          <a:xfrm>
            <a:off x="2493778" y="136708"/>
            <a:ext cx="9473019" cy="698317"/>
          </a:xfrm>
        </p:spPr>
        <p:txBody>
          <a:bodyPr/>
          <a:lstStyle/>
          <a:p>
            <a:pPr algn="r"/>
            <a:r>
              <a:rPr lang="en-US" dirty="0">
                <a:solidFill>
                  <a:schemeClr val="bg1"/>
                </a:solidFill>
                <a:latin typeface="+mn-lt"/>
              </a:rPr>
              <a:t>Today’s Agenda</a:t>
            </a:r>
          </a:p>
        </p:txBody>
      </p:sp>
      <p:sp>
        <p:nvSpPr>
          <p:cNvPr id="8" name="Content Placeholder 2">
            <a:extLst>
              <a:ext uri="{FF2B5EF4-FFF2-40B4-BE49-F238E27FC236}">
                <a16:creationId xmlns:a16="http://schemas.microsoft.com/office/drawing/2014/main" id="{1F69BD21-74DB-065E-D2F6-86D5F8DF0456}"/>
              </a:ext>
            </a:extLst>
          </p:cNvPr>
          <p:cNvSpPr>
            <a:spLocks noGrp="1"/>
          </p:cNvSpPr>
          <p:nvPr>
            <p:ph idx="1"/>
          </p:nvPr>
        </p:nvSpPr>
        <p:spPr>
          <a:xfrm>
            <a:off x="358242" y="1191803"/>
            <a:ext cx="4271071" cy="5529489"/>
          </a:xfrm>
        </p:spPr>
        <p:txBody>
          <a:bodyPr vert="horz" lIns="91440" tIns="45720" rIns="91440" bIns="45720" rtlCol="0" anchor="t">
            <a:normAutofit fontScale="85000" lnSpcReduction="10000"/>
          </a:bodyPr>
          <a:lstStyle/>
          <a:p>
            <a:pPr marL="0" marR="0">
              <a:lnSpc>
                <a:spcPct val="120000"/>
              </a:lnSpc>
              <a:spcBef>
                <a:spcPts val="0"/>
              </a:spcBef>
              <a:spcAft>
                <a:spcPts val="0"/>
              </a:spcAft>
            </a:pPr>
            <a:r>
              <a:rPr lang="en-US" dirty="0">
                <a:latin typeface="+mn-lt"/>
                <a:ea typeface="Calibri" panose="020F0502020204030204" pitchFamily="34" charset="0"/>
              </a:rPr>
              <a:t>Today, we hope to: </a:t>
            </a:r>
            <a:endParaRPr lang="en-US" sz="2800" dirty="0">
              <a:effectLst/>
              <a:latin typeface="+mn-lt"/>
              <a:ea typeface="Calibri" panose="020F0502020204030204" pitchFamily="34" charset="0"/>
            </a:endParaRPr>
          </a:p>
          <a:p>
            <a:pPr marL="457200" indent="-457200">
              <a:lnSpc>
                <a:spcPct val="120000"/>
              </a:lnSpc>
              <a:buFont typeface="Arial" panose="020B0604020202020204" pitchFamily="34" charset="0"/>
              <a:buChar char="•"/>
            </a:pPr>
            <a:r>
              <a:rPr lang="en-US" b="0" dirty="0">
                <a:latin typeface="+mn-lt"/>
                <a:ea typeface="Source Sans Pro"/>
              </a:rPr>
              <a:t>Introduce the mission and vision of the Risk Management Agency</a:t>
            </a:r>
          </a:p>
          <a:p>
            <a:pPr marL="457200" indent="-457200">
              <a:lnSpc>
                <a:spcPct val="120000"/>
              </a:lnSpc>
              <a:buFont typeface="Arial" panose="020B0604020202020204" pitchFamily="34" charset="0"/>
              <a:buChar char="•"/>
            </a:pPr>
            <a:r>
              <a:rPr lang="en-US" b="0" dirty="0">
                <a:latin typeface="+mn-lt"/>
                <a:ea typeface="Source Sans Pro"/>
              </a:rPr>
              <a:t>Talk about policies that have been created to support underserved producers </a:t>
            </a:r>
          </a:p>
          <a:p>
            <a:pPr marL="457200" indent="-457200">
              <a:lnSpc>
                <a:spcPct val="120000"/>
              </a:lnSpc>
              <a:buFont typeface="Arial" panose="020B0604020202020204" pitchFamily="34" charset="0"/>
              <a:buChar char="•"/>
            </a:pPr>
            <a:r>
              <a:rPr lang="en-US" b="0" dirty="0">
                <a:latin typeface="+mn-lt"/>
                <a:ea typeface="Source Sans Pro"/>
              </a:rPr>
              <a:t>Highlight our Risk Management Education Division</a:t>
            </a:r>
          </a:p>
          <a:p>
            <a:pPr marL="457200" indent="-457200">
              <a:lnSpc>
                <a:spcPct val="120000"/>
              </a:lnSpc>
              <a:buFont typeface="Arial" panose="020B0604020202020204" pitchFamily="34" charset="0"/>
              <a:buChar char="•"/>
            </a:pPr>
            <a:r>
              <a:rPr lang="en-US" b="0" dirty="0">
                <a:latin typeface="+mn-lt"/>
                <a:ea typeface="Source Sans Pro"/>
              </a:rPr>
              <a:t>Invite you to stay in touch and learn more </a:t>
            </a:r>
            <a:endParaRPr lang="en-US" b="0" dirty="0">
              <a:latin typeface="+mn-lt"/>
              <a:ea typeface="Source Sans Pro"/>
              <a:cs typeface="Calibri"/>
            </a:endParaRPr>
          </a:p>
          <a:p>
            <a:endParaRPr lang="en-US" dirty="0"/>
          </a:p>
        </p:txBody>
      </p:sp>
      <p:pic>
        <p:nvPicPr>
          <p:cNvPr id="9" name="Picture 8">
            <a:extLst>
              <a:ext uri="{FF2B5EF4-FFF2-40B4-BE49-F238E27FC236}">
                <a16:creationId xmlns:a16="http://schemas.microsoft.com/office/drawing/2014/main" id="{A82D92FC-CCB5-EA9B-A04F-23E8C98C2B73}"/>
              </a:ext>
            </a:extLst>
          </p:cNvPr>
          <p:cNvPicPr>
            <a:picLocks noChangeAspect="1"/>
          </p:cNvPicPr>
          <p:nvPr/>
        </p:nvPicPr>
        <p:blipFill rotWithShape="1">
          <a:blip r:embed="rId2">
            <a:extLst>
              <a:ext uri="{28A0092B-C50C-407E-A947-70E740481C1C}">
                <a14:useLocalDpi xmlns:a14="http://schemas.microsoft.com/office/drawing/2010/main" val="0"/>
              </a:ext>
            </a:extLst>
          </a:blip>
          <a:srcRect l="6784" t="3099" r="4397"/>
          <a:stretch/>
        </p:blipFill>
        <p:spPr>
          <a:xfrm>
            <a:off x="4928170" y="914400"/>
            <a:ext cx="7263830" cy="5943600"/>
          </a:xfrm>
          <a:prstGeom prst="rect">
            <a:avLst/>
          </a:prstGeom>
        </p:spPr>
      </p:pic>
    </p:spTree>
    <p:extLst>
      <p:ext uri="{BB962C8B-B14F-4D97-AF65-F5344CB8AC3E}">
        <p14:creationId xmlns:p14="http://schemas.microsoft.com/office/powerpoint/2010/main" val="3670153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849C6-AAD6-413F-B5E5-239A4E8E44B3}"/>
              </a:ext>
            </a:extLst>
          </p:cNvPr>
          <p:cNvSpPr>
            <a:spLocks noGrp="1"/>
          </p:cNvSpPr>
          <p:nvPr>
            <p:ph type="title"/>
          </p:nvPr>
        </p:nvSpPr>
        <p:spPr>
          <a:xfrm>
            <a:off x="2493778" y="136708"/>
            <a:ext cx="9473019" cy="698317"/>
          </a:xfrm>
        </p:spPr>
        <p:txBody>
          <a:bodyPr/>
          <a:lstStyle/>
          <a:p>
            <a:pPr algn="r"/>
            <a:r>
              <a:rPr lang="en-US" dirty="0">
                <a:solidFill>
                  <a:schemeClr val="bg1"/>
                </a:solidFill>
                <a:latin typeface="+mn-lt"/>
              </a:rPr>
              <a:t>Introduction to Our Team </a:t>
            </a:r>
          </a:p>
        </p:txBody>
      </p:sp>
      <p:pic>
        <p:nvPicPr>
          <p:cNvPr id="6" name="Picture 5" descr="A group of people posing for a photo&#10;&#10;Description automatically generated">
            <a:extLst>
              <a:ext uri="{FF2B5EF4-FFF2-40B4-BE49-F238E27FC236}">
                <a16:creationId xmlns:a16="http://schemas.microsoft.com/office/drawing/2014/main" id="{4AF7C168-1322-B6ED-B5FA-BF6542AFB4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02970"/>
            <a:ext cx="7940040" cy="5955030"/>
          </a:xfrm>
          <a:prstGeom prst="rect">
            <a:avLst/>
          </a:prstGeom>
        </p:spPr>
      </p:pic>
      <p:sp>
        <p:nvSpPr>
          <p:cNvPr id="3" name="Content Placeholder 2">
            <a:extLst>
              <a:ext uri="{FF2B5EF4-FFF2-40B4-BE49-F238E27FC236}">
                <a16:creationId xmlns:a16="http://schemas.microsoft.com/office/drawing/2014/main" id="{9932E66D-9A5D-2162-D88C-D1BD8BA5CBD8}"/>
              </a:ext>
            </a:extLst>
          </p:cNvPr>
          <p:cNvSpPr>
            <a:spLocks noGrp="1"/>
          </p:cNvSpPr>
          <p:nvPr>
            <p:ph idx="1"/>
          </p:nvPr>
        </p:nvSpPr>
        <p:spPr>
          <a:xfrm>
            <a:off x="8294223" y="1192038"/>
            <a:ext cx="4036375" cy="4695054"/>
          </a:xfrm>
        </p:spPr>
        <p:txBody>
          <a:bodyPr vert="horz" lIns="91440" tIns="45720" rIns="91440" bIns="45720" rtlCol="0" anchor="t">
            <a:normAutofit fontScale="92500" lnSpcReduction="10000"/>
          </a:bodyPr>
          <a:lstStyle/>
          <a:p>
            <a:pPr marL="0" marR="0">
              <a:lnSpc>
                <a:spcPct val="120000"/>
              </a:lnSpc>
              <a:spcBef>
                <a:spcPts val="0"/>
              </a:spcBef>
              <a:spcAft>
                <a:spcPts val="0"/>
              </a:spcAft>
            </a:pPr>
            <a:r>
              <a:rPr lang="en-US" dirty="0">
                <a:latin typeface="+mn-lt"/>
                <a:ea typeface="Calibri" panose="020F0502020204030204" pitchFamily="34" charset="0"/>
              </a:rPr>
              <a:t>Representing RMA </a:t>
            </a:r>
            <a:r>
              <a:rPr lang="en-US" sz="2800" dirty="0">
                <a:effectLst/>
                <a:latin typeface="+mn-lt"/>
                <a:ea typeface="Calibri" panose="020F0502020204030204" pitchFamily="34" charset="0"/>
              </a:rPr>
              <a:t>Today</a:t>
            </a:r>
          </a:p>
          <a:p>
            <a:pPr marL="457200" indent="-457200">
              <a:lnSpc>
                <a:spcPct val="120000"/>
              </a:lnSpc>
              <a:buFont typeface="Arial" panose="020B0604020202020204" pitchFamily="34" charset="0"/>
              <a:buChar char="•"/>
            </a:pPr>
            <a:r>
              <a:rPr lang="en-US" b="0" dirty="0">
                <a:latin typeface="+mn-lt"/>
                <a:ea typeface="Source Sans Pro"/>
              </a:rPr>
              <a:t>Marcia Bunger, Administrator</a:t>
            </a:r>
          </a:p>
          <a:p>
            <a:pPr marL="457200" indent="-457200">
              <a:lnSpc>
                <a:spcPct val="120000"/>
              </a:lnSpc>
              <a:buFont typeface="Arial" panose="020B0604020202020204" pitchFamily="34" charset="0"/>
              <a:buChar char="•"/>
            </a:pPr>
            <a:r>
              <a:rPr lang="en-US" b="0" dirty="0">
                <a:latin typeface="+mn-lt"/>
                <a:ea typeface="Source Sans Pro"/>
              </a:rPr>
              <a:t>Chola Richmond, Risk Management Education Division</a:t>
            </a:r>
          </a:p>
          <a:p>
            <a:pPr marL="457200" indent="-457200">
              <a:lnSpc>
                <a:spcPct val="120000"/>
              </a:lnSpc>
              <a:buFont typeface="Arial" panose="020B0604020202020204" pitchFamily="34" charset="0"/>
              <a:buChar char="•"/>
            </a:pPr>
            <a:r>
              <a:rPr lang="en-US" b="0" dirty="0">
                <a:latin typeface="+mn-lt"/>
                <a:ea typeface="Source Sans Pro"/>
              </a:rPr>
              <a:t>Sean Patrick, Risk Management Education Division </a:t>
            </a:r>
            <a:endParaRPr lang="en-US" b="0" dirty="0">
              <a:latin typeface="+mn-lt"/>
              <a:ea typeface="Source Sans Pro"/>
              <a:cs typeface="Calibri"/>
            </a:endParaRPr>
          </a:p>
          <a:p>
            <a:endParaRPr lang="en-US" dirty="0"/>
          </a:p>
        </p:txBody>
      </p:sp>
    </p:spTree>
    <p:extLst>
      <p:ext uri="{BB962C8B-B14F-4D97-AF65-F5344CB8AC3E}">
        <p14:creationId xmlns:p14="http://schemas.microsoft.com/office/powerpoint/2010/main" val="3484879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849C6-AAD6-413F-B5E5-239A4E8E44B3}"/>
              </a:ext>
            </a:extLst>
          </p:cNvPr>
          <p:cNvSpPr>
            <a:spLocks noGrp="1"/>
          </p:cNvSpPr>
          <p:nvPr>
            <p:ph type="title"/>
          </p:nvPr>
        </p:nvSpPr>
        <p:spPr>
          <a:xfrm>
            <a:off x="2493778" y="136708"/>
            <a:ext cx="9473019" cy="698317"/>
          </a:xfrm>
        </p:spPr>
        <p:txBody>
          <a:bodyPr/>
          <a:lstStyle/>
          <a:p>
            <a:pPr algn="r"/>
            <a:r>
              <a:rPr lang="en-US" dirty="0">
                <a:solidFill>
                  <a:schemeClr val="bg1"/>
                </a:solidFill>
                <a:latin typeface="+mn-lt"/>
              </a:rPr>
              <a:t>Introduction to RMA </a:t>
            </a:r>
          </a:p>
        </p:txBody>
      </p:sp>
      <p:sp>
        <p:nvSpPr>
          <p:cNvPr id="5" name="Content Placeholder 4">
            <a:extLst>
              <a:ext uri="{FF2B5EF4-FFF2-40B4-BE49-F238E27FC236}">
                <a16:creationId xmlns:a16="http://schemas.microsoft.com/office/drawing/2014/main" id="{581E732B-5C9E-16BB-A010-F84942E2B39F}"/>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C23331CC-4906-C060-EE4B-134F82000056}"/>
              </a:ext>
            </a:extLst>
          </p:cNvPr>
          <p:cNvPicPr>
            <a:picLocks noChangeAspect="1"/>
          </p:cNvPicPr>
          <p:nvPr/>
        </p:nvPicPr>
        <p:blipFill>
          <a:blip r:embed="rId2"/>
          <a:stretch>
            <a:fillRect/>
          </a:stretch>
        </p:blipFill>
        <p:spPr>
          <a:xfrm>
            <a:off x="94179" y="1028238"/>
            <a:ext cx="12003641" cy="5829762"/>
          </a:xfrm>
          <a:prstGeom prst="rect">
            <a:avLst/>
          </a:prstGeom>
        </p:spPr>
      </p:pic>
    </p:spTree>
    <p:extLst>
      <p:ext uri="{BB962C8B-B14F-4D97-AF65-F5344CB8AC3E}">
        <p14:creationId xmlns:p14="http://schemas.microsoft.com/office/powerpoint/2010/main" val="3375333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849C6-AAD6-413F-B5E5-239A4E8E44B3}"/>
              </a:ext>
            </a:extLst>
          </p:cNvPr>
          <p:cNvSpPr>
            <a:spLocks noGrp="1"/>
          </p:cNvSpPr>
          <p:nvPr>
            <p:ph type="title"/>
          </p:nvPr>
        </p:nvSpPr>
        <p:spPr>
          <a:xfrm>
            <a:off x="2493778" y="136708"/>
            <a:ext cx="9473019" cy="698317"/>
          </a:xfrm>
        </p:spPr>
        <p:txBody>
          <a:bodyPr/>
          <a:lstStyle/>
          <a:p>
            <a:pPr algn="r"/>
            <a:r>
              <a:rPr lang="en-US" dirty="0">
                <a:solidFill>
                  <a:schemeClr val="bg1"/>
                </a:solidFill>
                <a:latin typeface="+mn-lt"/>
              </a:rPr>
              <a:t>Introduction to RMA </a:t>
            </a:r>
          </a:p>
        </p:txBody>
      </p:sp>
      <p:pic>
        <p:nvPicPr>
          <p:cNvPr id="4" name="Picture 3" descr="A group of people standing on a dirt path&#10;&#10;Description automatically generated with low confidence">
            <a:extLst>
              <a:ext uri="{FF2B5EF4-FFF2-40B4-BE49-F238E27FC236}">
                <a16:creationId xmlns:a16="http://schemas.microsoft.com/office/drawing/2014/main" id="{386E7FB2-0CD3-FAB6-7C23-97A2D839A973}"/>
              </a:ext>
            </a:extLst>
          </p:cNvPr>
          <p:cNvPicPr>
            <a:picLocks noChangeAspect="1"/>
          </p:cNvPicPr>
          <p:nvPr/>
        </p:nvPicPr>
        <p:blipFill rotWithShape="1">
          <a:blip r:embed="rId2">
            <a:extLst>
              <a:ext uri="{28A0092B-C50C-407E-A947-70E740481C1C}">
                <a14:useLocalDpi xmlns:a14="http://schemas.microsoft.com/office/drawing/2010/main" val="0"/>
              </a:ext>
            </a:extLst>
          </a:blip>
          <a:srcRect t="16740" r="27111"/>
          <a:stretch/>
        </p:blipFill>
        <p:spPr>
          <a:xfrm>
            <a:off x="-1" y="899736"/>
            <a:ext cx="7002279" cy="5998904"/>
          </a:xfrm>
          <a:prstGeom prst="rect">
            <a:avLst/>
          </a:prstGeom>
        </p:spPr>
      </p:pic>
      <p:sp>
        <p:nvSpPr>
          <p:cNvPr id="8" name="Content Placeholder 2">
            <a:extLst>
              <a:ext uri="{FF2B5EF4-FFF2-40B4-BE49-F238E27FC236}">
                <a16:creationId xmlns:a16="http://schemas.microsoft.com/office/drawing/2014/main" id="{1B369D47-BFF1-C024-08F5-F96746EAC745}"/>
              </a:ext>
            </a:extLst>
          </p:cNvPr>
          <p:cNvSpPr>
            <a:spLocks noGrp="1"/>
          </p:cNvSpPr>
          <p:nvPr>
            <p:ph idx="1"/>
          </p:nvPr>
        </p:nvSpPr>
        <p:spPr>
          <a:xfrm>
            <a:off x="7292486" y="1150707"/>
            <a:ext cx="4804264" cy="5587812"/>
          </a:xfrm>
        </p:spPr>
        <p:txBody>
          <a:bodyPr>
            <a:normAutofit fontScale="92500" lnSpcReduction="20000"/>
          </a:bodyPr>
          <a:lstStyle/>
          <a:p>
            <a:pPr>
              <a:lnSpc>
                <a:spcPct val="110000"/>
              </a:lnSpc>
              <a:spcBef>
                <a:spcPts val="0"/>
              </a:spcBef>
            </a:pPr>
            <a:r>
              <a:rPr lang="en-US" sz="2600" b="0" dirty="0">
                <a:latin typeface="Calibri" panose="020F0502020204030204" pitchFamily="34" charset="0"/>
                <a:ea typeface="Calibri" panose="020F0502020204030204" pitchFamily="34" charset="0"/>
              </a:rPr>
              <a:t>RMA’s mission is to serve America’s agricultural producers through effective, market-based risk management tools to strengthen the economic stability of agricultural producers and rural communities. </a:t>
            </a:r>
            <a:r>
              <a:rPr lang="en-US" sz="2600" b="0" dirty="0">
                <a:effectLst/>
                <a:latin typeface="Calibri" panose="020F0502020204030204" pitchFamily="34" charset="0"/>
                <a:ea typeface="Calibri" panose="020F0502020204030204" pitchFamily="34" charset="0"/>
              </a:rPr>
              <a:t> </a:t>
            </a:r>
          </a:p>
          <a:p>
            <a:pPr>
              <a:lnSpc>
                <a:spcPct val="110000"/>
              </a:lnSpc>
              <a:spcBef>
                <a:spcPts val="0"/>
              </a:spcBef>
            </a:pPr>
            <a:endParaRPr lang="en-US" sz="2600" b="0" dirty="0">
              <a:latin typeface="Calibri" panose="020F0502020204030204" pitchFamily="34" charset="0"/>
              <a:ea typeface="Calibri" panose="020F0502020204030204" pitchFamily="34" charset="0"/>
            </a:endParaRPr>
          </a:p>
          <a:p>
            <a:pPr>
              <a:lnSpc>
                <a:spcPct val="110000"/>
              </a:lnSpc>
              <a:spcBef>
                <a:spcPts val="0"/>
              </a:spcBef>
            </a:pPr>
            <a:r>
              <a:rPr lang="en-US" sz="2600" dirty="0">
                <a:latin typeface="Calibri" panose="020F0502020204030204" pitchFamily="34" charset="0"/>
                <a:ea typeface="Calibri" panose="020F0502020204030204" pitchFamily="34" charset="0"/>
              </a:rPr>
              <a:t>Our Core Values:</a:t>
            </a:r>
          </a:p>
          <a:p>
            <a:pPr>
              <a:lnSpc>
                <a:spcPct val="110000"/>
              </a:lnSpc>
              <a:spcBef>
                <a:spcPts val="0"/>
              </a:spcBef>
            </a:pPr>
            <a:r>
              <a:rPr lang="en-US" sz="2600" b="0" dirty="0">
                <a:latin typeface="Calibri" panose="020F0502020204030204" pitchFamily="34" charset="0"/>
                <a:ea typeface="Calibri" panose="020F0502020204030204" pitchFamily="34" charset="0"/>
              </a:rPr>
              <a:t>Customer Focus</a:t>
            </a:r>
          </a:p>
          <a:p>
            <a:pPr>
              <a:lnSpc>
                <a:spcPct val="110000"/>
              </a:lnSpc>
              <a:spcBef>
                <a:spcPts val="0"/>
              </a:spcBef>
            </a:pPr>
            <a:r>
              <a:rPr lang="en-US" sz="2600" b="0" dirty="0">
                <a:latin typeface="Calibri" panose="020F0502020204030204" pitchFamily="34" charset="0"/>
                <a:ea typeface="Calibri" panose="020F0502020204030204" pitchFamily="34" charset="0"/>
              </a:rPr>
              <a:t>Results Orientation</a:t>
            </a:r>
          </a:p>
          <a:p>
            <a:pPr>
              <a:lnSpc>
                <a:spcPct val="110000"/>
              </a:lnSpc>
              <a:spcBef>
                <a:spcPts val="0"/>
              </a:spcBef>
            </a:pPr>
            <a:r>
              <a:rPr lang="en-US" sz="2600" b="0" dirty="0">
                <a:latin typeface="Calibri" panose="020F0502020204030204" pitchFamily="34" charset="0"/>
                <a:ea typeface="Calibri" panose="020F0502020204030204" pitchFamily="34" charset="0"/>
              </a:rPr>
              <a:t>Transparency</a:t>
            </a:r>
          </a:p>
          <a:p>
            <a:pPr>
              <a:lnSpc>
                <a:spcPct val="110000"/>
              </a:lnSpc>
              <a:spcBef>
                <a:spcPts val="0"/>
              </a:spcBef>
            </a:pPr>
            <a:r>
              <a:rPr lang="en-US" sz="2600" b="0" dirty="0">
                <a:latin typeface="Calibri" panose="020F0502020204030204" pitchFamily="34" charset="0"/>
                <a:ea typeface="Calibri" panose="020F0502020204030204" pitchFamily="34" charset="0"/>
              </a:rPr>
              <a:t>Participation</a:t>
            </a:r>
          </a:p>
          <a:p>
            <a:pPr>
              <a:lnSpc>
                <a:spcPct val="110000"/>
              </a:lnSpc>
              <a:spcBef>
                <a:spcPts val="0"/>
              </a:spcBef>
            </a:pPr>
            <a:r>
              <a:rPr lang="en-US" sz="2600" b="0" dirty="0">
                <a:latin typeface="Calibri" panose="020F0502020204030204" pitchFamily="34" charset="0"/>
                <a:ea typeface="Calibri" panose="020F0502020204030204" pitchFamily="34" charset="0"/>
              </a:rPr>
              <a:t>Collaboration</a:t>
            </a:r>
          </a:p>
          <a:p>
            <a:pPr>
              <a:lnSpc>
                <a:spcPct val="110000"/>
              </a:lnSpc>
              <a:spcBef>
                <a:spcPts val="0"/>
              </a:spcBef>
            </a:pPr>
            <a:r>
              <a:rPr lang="en-US" sz="2600" b="0" dirty="0">
                <a:latin typeface="Calibri" panose="020F0502020204030204" pitchFamily="34" charset="0"/>
                <a:ea typeface="Calibri" panose="020F0502020204030204" pitchFamily="34" charset="0"/>
              </a:rPr>
              <a:t>Accountability</a:t>
            </a:r>
          </a:p>
          <a:p>
            <a:pPr>
              <a:lnSpc>
                <a:spcPct val="110000"/>
              </a:lnSpc>
              <a:spcBef>
                <a:spcPts val="0"/>
              </a:spcBef>
            </a:pPr>
            <a:r>
              <a:rPr lang="en-US" sz="2600" b="0" dirty="0">
                <a:latin typeface="Calibri" panose="020F0502020204030204" pitchFamily="34" charset="0"/>
                <a:ea typeface="Calibri" panose="020F0502020204030204" pitchFamily="34" charset="0"/>
              </a:rPr>
              <a:t>Professionalism</a:t>
            </a:r>
          </a:p>
          <a:p>
            <a:pPr>
              <a:lnSpc>
                <a:spcPct val="110000"/>
              </a:lnSpc>
              <a:spcBef>
                <a:spcPts val="0"/>
              </a:spcBef>
            </a:pPr>
            <a:r>
              <a:rPr lang="en-US" sz="2600" b="0" dirty="0">
                <a:latin typeface="Calibri" panose="020F0502020204030204" pitchFamily="34" charset="0"/>
                <a:ea typeface="Calibri" panose="020F0502020204030204" pitchFamily="34" charset="0"/>
              </a:rPr>
              <a:t>Stewardship</a:t>
            </a:r>
          </a:p>
        </p:txBody>
      </p:sp>
    </p:spTree>
    <p:extLst>
      <p:ext uri="{BB962C8B-B14F-4D97-AF65-F5344CB8AC3E}">
        <p14:creationId xmlns:p14="http://schemas.microsoft.com/office/powerpoint/2010/main" val="1555360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849C6-AAD6-413F-B5E5-239A4E8E44B3}"/>
              </a:ext>
            </a:extLst>
          </p:cNvPr>
          <p:cNvSpPr>
            <a:spLocks noGrp="1"/>
          </p:cNvSpPr>
          <p:nvPr>
            <p:ph type="title"/>
          </p:nvPr>
        </p:nvSpPr>
        <p:spPr>
          <a:xfrm>
            <a:off x="2493778" y="136708"/>
            <a:ext cx="9473019" cy="698317"/>
          </a:xfrm>
        </p:spPr>
        <p:txBody>
          <a:bodyPr/>
          <a:lstStyle/>
          <a:p>
            <a:pPr algn="r"/>
            <a:r>
              <a:rPr lang="en-US" dirty="0">
                <a:solidFill>
                  <a:schemeClr val="bg1"/>
                </a:solidFill>
                <a:latin typeface="+mn-lt"/>
              </a:rPr>
              <a:t>Introduction to RMA </a:t>
            </a:r>
          </a:p>
        </p:txBody>
      </p:sp>
      <p:pic>
        <p:nvPicPr>
          <p:cNvPr id="3" name="Picture 2">
            <a:extLst>
              <a:ext uri="{FF2B5EF4-FFF2-40B4-BE49-F238E27FC236}">
                <a16:creationId xmlns:a16="http://schemas.microsoft.com/office/drawing/2014/main" id="{FA8BBBBD-6E1D-4E49-C872-1B6C5A86E051}"/>
              </a:ext>
            </a:extLst>
          </p:cNvPr>
          <p:cNvPicPr>
            <a:picLocks noChangeAspect="1"/>
          </p:cNvPicPr>
          <p:nvPr/>
        </p:nvPicPr>
        <p:blipFill rotWithShape="1">
          <a:blip r:embed="rId2">
            <a:extLst>
              <a:ext uri="{28A0092B-C50C-407E-A947-70E740481C1C}">
                <a14:useLocalDpi xmlns:a14="http://schemas.microsoft.com/office/drawing/2010/main" val="0"/>
              </a:ext>
            </a:extLst>
          </a:blip>
          <a:srcRect t="13034" r="15955"/>
          <a:stretch/>
        </p:blipFill>
        <p:spPr>
          <a:xfrm>
            <a:off x="0" y="904125"/>
            <a:ext cx="7685070" cy="5964147"/>
          </a:xfrm>
          <a:prstGeom prst="rect">
            <a:avLst/>
          </a:prstGeom>
        </p:spPr>
      </p:pic>
      <p:sp>
        <p:nvSpPr>
          <p:cNvPr id="4" name="Content Placeholder 2">
            <a:extLst>
              <a:ext uri="{FF2B5EF4-FFF2-40B4-BE49-F238E27FC236}">
                <a16:creationId xmlns:a16="http://schemas.microsoft.com/office/drawing/2014/main" id="{1748118A-A1B1-A6FF-BCCD-24ACD5CCAC9C}"/>
              </a:ext>
            </a:extLst>
          </p:cNvPr>
          <p:cNvSpPr>
            <a:spLocks noGrp="1"/>
          </p:cNvSpPr>
          <p:nvPr>
            <p:ph idx="1"/>
          </p:nvPr>
        </p:nvSpPr>
        <p:spPr>
          <a:xfrm>
            <a:off x="7909046" y="1192038"/>
            <a:ext cx="4036375" cy="4473923"/>
          </a:xfrm>
        </p:spPr>
        <p:txBody>
          <a:bodyPr>
            <a:normAutofit fontScale="85000" lnSpcReduction="10000"/>
          </a:bodyPr>
          <a:lstStyle/>
          <a:p>
            <a:pPr marL="0" marR="0">
              <a:lnSpc>
                <a:spcPct val="120000"/>
              </a:lnSpc>
              <a:spcBef>
                <a:spcPts val="0"/>
              </a:spcBef>
              <a:spcAft>
                <a:spcPts val="0"/>
              </a:spcAft>
            </a:pPr>
            <a:r>
              <a:rPr lang="en-US" dirty="0">
                <a:latin typeface="+mn-lt"/>
                <a:ea typeface="Calibri" panose="020F0502020204030204" pitchFamily="34" charset="0"/>
              </a:rPr>
              <a:t>A Few of our Key </a:t>
            </a:r>
            <a:r>
              <a:rPr lang="en-US" sz="2800" dirty="0">
                <a:effectLst/>
                <a:latin typeface="+mn-lt"/>
                <a:ea typeface="Calibri" panose="020F0502020204030204" pitchFamily="34" charset="0"/>
              </a:rPr>
              <a:t>Priorities: </a:t>
            </a:r>
          </a:p>
          <a:p>
            <a:pPr marL="457200" indent="-457200">
              <a:lnSpc>
                <a:spcPct val="120000"/>
              </a:lnSpc>
              <a:buFont typeface="Arial" panose="020B0604020202020204" pitchFamily="34" charset="0"/>
              <a:buChar char="•"/>
            </a:pPr>
            <a:r>
              <a:rPr lang="en-US" b="0" dirty="0">
                <a:latin typeface="+mn-lt"/>
                <a:ea typeface="Source Sans Pro" panose="020B0503030403020204" pitchFamily="34" charset="0"/>
              </a:rPr>
              <a:t>Reaching Historically Underserved Producers</a:t>
            </a:r>
          </a:p>
          <a:p>
            <a:pPr marL="457200" indent="-457200">
              <a:lnSpc>
                <a:spcPct val="120000"/>
              </a:lnSpc>
              <a:buFont typeface="Arial" panose="020B0604020202020204" pitchFamily="34" charset="0"/>
              <a:buChar char="•"/>
            </a:pPr>
            <a:r>
              <a:rPr lang="en-US" b="0" dirty="0">
                <a:latin typeface="+mn-lt"/>
                <a:ea typeface="Source Sans Pro" panose="020B0503030403020204" pitchFamily="34" charset="0"/>
              </a:rPr>
              <a:t>Micro Farm and Whole       Farm Policy Training</a:t>
            </a:r>
          </a:p>
          <a:p>
            <a:pPr marL="457200" indent="-457200">
              <a:lnSpc>
                <a:spcPct val="120000"/>
              </a:lnSpc>
              <a:buFont typeface="Arial" panose="020B0604020202020204" pitchFamily="34" charset="0"/>
              <a:buChar char="•"/>
            </a:pPr>
            <a:r>
              <a:rPr lang="en-US" b="0" dirty="0">
                <a:latin typeface="+mn-lt"/>
                <a:ea typeface="Source Sans Pro" panose="020B0503030403020204" pitchFamily="34" charset="0"/>
              </a:rPr>
              <a:t>Climate Smart Agriculture</a:t>
            </a:r>
          </a:p>
          <a:p>
            <a:pPr marL="457200" indent="-457200">
              <a:lnSpc>
                <a:spcPct val="120000"/>
              </a:lnSpc>
              <a:buFont typeface="Arial" panose="020B0604020202020204" pitchFamily="34" charset="0"/>
              <a:buChar char="•"/>
            </a:pPr>
            <a:r>
              <a:rPr lang="en-US" b="0" dirty="0">
                <a:latin typeface="+mn-lt"/>
                <a:ea typeface="Source Sans Pro" panose="020B0503030403020204" pitchFamily="34" charset="0"/>
              </a:rPr>
              <a:t>Education for Livestock Producers, Organic Operations, Specialty Crops</a:t>
            </a:r>
          </a:p>
          <a:p>
            <a:endParaRPr lang="en-US" dirty="0"/>
          </a:p>
        </p:txBody>
      </p:sp>
    </p:spTree>
    <p:extLst>
      <p:ext uri="{BB962C8B-B14F-4D97-AF65-F5344CB8AC3E}">
        <p14:creationId xmlns:p14="http://schemas.microsoft.com/office/powerpoint/2010/main" val="1163394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849C6-AAD6-413F-B5E5-239A4E8E44B3}"/>
              </a:ext>
            </a:extLst>
          </p:cNvPr>
          <p:cNvSpPr>
            <a:spLocks noGrp="1"/>
          </p:cNvSpPr>
          <p:nvPr>
            <p:ph type="title"/>
          </p:nvPr>
        </p:nvSpPr>
        <p:spPr>
          <a:xfrm>
            <a:off x="2493778" y="136708"/>
            <a:ext cx="9473019" cy="698317"/>
          </a:xfrm>
        </p:spPr>
        <p:txBody>
          <a:bodyPr/>
          <a:lstStyle/>
          <a:p>
            <a:pPr algn="r"/>
            <a:r>
              <a:rPr lang="en-US" dirty="0">
                <a:solidFill>
                  <a:schemeClr val="bg1"/>
                </a:solidFill>
                <a:latin typeface="+mn-lt"/>
              </a:rPr>
              <a:t>Meeting Producers Where They Are </a:t>
            </a:r>
          </a:p>
        </p:txBody>
      </p:sp>
      <p:pic>
        <p:nvPicPr>
          <p:cNvPr id="5" name="Picture 4">
            <a:extLst>
              <a:ext uri="{FF2B5EF4-FFF2-40B4-BE49-F238E27FC236}">
                <a16:creationId xmlns:a16="http://schemas.microsoft.com/office/drawing/2014/main" id="{A1FF2E96-64C8-B9FD-3829-819A5E14A7E1}"/>
              </a:ext>
            </a:extLst>
          </p:cNvPr>
          <p:cNvPicPr>
            <a:picLocks noChangeAspect="1"/>
          </p:cNvPicPr>
          <p:nvPr/>
        </p:nvPicPr>
        <p:blipFill rotWithShape="1">
          <a:blip r:embed="rId2">
            <a:extLst>
              <a:ext uri="{28A0092B-C50C-407E-A947-70E740481C1C}">
                <a14:useLocalDpi xmlns:a14="http://schemas.microsoft.com/office/drawing/2010/main" val="0"/>
              </a:ext>
            </a:extLst>
          </a:blip>
          <a:srcRect b="3255"/>
          <a:stretch/>
        </p:blipFill>
        <p:spPr>
          <a:xfrm>
            <a:off x="0" y="994876"/>
            <a:ext cx="8315322" cy="5726416"/>
          </a:xfrm>
          <a:prstGeom prst="rect">
            <a:avLst/>
          </a:prstGeom>
        </p:spPr>
      </p:pic>
      <p:pic>
        <p:nvPicPr>
          <p:cNvPr id="8" name="Picture 7">
            <a:extLst>
              <a:ext uri="{FF2B5EF4-FFF2-40B4-BE49-F238E27FC236}">
                <a16:creationId xmlns:a16="http://schemas.microsoft.com/office/drawing/2014/main" id="{26FFB63E-4560-5C73-02F4-C20F2276320F}"/>
              </a:ext>
            </a:extLst>
          </p:cNvPr>
          <p:cNvPicPr>
            <a:picLocks noChangeAspect="1"/>
          </p:cNvPicPr>
          <p:nvPr/>
        </p:nvPicPr>
        <p:blipFill rotWithShape="1">
          <a:blip r:embed="rId2">
            <a:extLst>
              <a:ext uri="{28A0092B-C50C-407E-A947-70E740481C1C}">
                <a14:useLocalDpi xmlns:a14="http://schemas.microsoft.com/office/drawing/2010/main" val="0"/>
              </a:ext>
            </a:extLst>
          </a:blip>
          <a:srcRect l="75637" t="56726" b="3255"/>
          <a:stretch/>
        </p:blipFill>
        <p:spPr>
          <a:xfrm>
            <a:off x="8155113" y="1194929"/>
            <a:ext cx="3862226" cy="4516089"/>
          </a:xfrm>
          <a:prstGeom prst="rect">
            <a:avLst/>
          </a:prstGeom>
        </p:spPr>
      </p:pic>
    </p:spTree>
    <p:extLst>
      <p:ext uri="{BB962C8B-B14F-4D97-AF65-F5344CB8AC3E}">
        <p14:creationId xmlns:p14="http://schemas.microsoft.com/office/powerpoint/2010/main" val="1134753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18324-9E72-4276-B42F-E0D53ACBAEF8}"/>
              </a:ext>
            </a:extLst>
          </p:cNvPr>
          <p:cNvSpPr>
            <a:spLocks noGrp="1"/>
          </p:cNvSpPr>
          <p:nvPr>
            <p:ph type="title"/>
          </p:nvPr>
        </p:nvSpPr>
        <p:spPr>
          <a:xfrm>
            <a:off x="2041671" y="119481"/>
            <a:ext cx="9473019" cy="698317"/>
          </a:xfrm>
        </p:spPr>
        <p:txBody>
          <a:bodyPr/>
          <a:lstStyle/>
          <a:p>
            <a:pPr algn="r"/>
            <a:r>
              <a:rPr lang="en-US" dirty="0">
                <a:solidFill>
                  <a:schemeClr val="bg1"/>
                </a:solidFill>
                <a:latin typeface="+mn-lt"/>
              </a:rPr>
              <a:t>RMA By The Numbers</a:t>
            </a:r>
          </a:p>
        </p:txBody>
      </p:sp>
      <p:pic>
        <p:nvPicPr>
          <p:cNvPr id="8" name="Picture 7">
            <a:extLst>
              <a:ext uri="{FF2B5EF4-FFF2-40B4-BE49-F238E27FC236}">
                <a16:creationId xmlns:a16="http://schemas.microsoft.com/office/drawing/2014/main" id="{C99B7062-7F27-A028-3499-6442FAB8B4B6}"/>
              </a:ext>
            </a:extLst>
          </p:cNvPr>
          <p:cNvPicPr>
            <a:picLocks noChangeAspect="1"/>
          </p:cNvPicPr>
          <p:nvPr/>
        </p:nvPicPr>
        <p:blipFill rotWithShape="1">
          <a:blip r:embed="rId3"/>
          <a:srcRect t="9486" r="2990"/>
          <a:stretch/>
        </p:blipFill>
        <p:spPr>
          <a:xfrm>
            <a:off x="7609508" y="1199497"/>
            <a:ext cx="3810335" cy="4459006"/>
          </a:xfrm>
          <a:prstGeom prst="rect">
            <a:avLst/>
          </a:prstGeom>
        </p:spPr>
      </p:pic>
      <p:pic>
        <p:nvPicPr>
          <p:cNvPr id="12" name="Picture 11">
            <a:extLst>
              <a:ext uri="{FF2B5EF4-FFF2-40B4-BE49-F238E27FC236}">
                <a16:creationId xmlns:a16="http://schemas.microsoft.com/office/drawing/2014/main" id="{3CB9BDD9-6F28-347F-BBC6-AAF057C2A073}"/>
              </a:ext>
            </a:extLst>
          </p:cNvPr>
          <p:cNvPicPr>
            <a:picLocks noChangeAspect="1"/>
          </p:cNvPicPr>
          <p:nvPr/>
        </p:nvPicPr>
        <p:blipFill>
          <a:blip r:embed="rId4"/>
          <a:stretch>
            <a:fillRect/>
          </a:stretch>
        </p:blipFill>
        <p:spPr>
          <a:xfrm>
            <a:off x="314699" y="1048659"/>
            <a:ext cx="7000875" cy="5438775"/>
          </a:xfrm>
          <a:prstGeom prst="rect">
            <a:avLst/>
          </a:prstGeom>
        </p:spPr>
      </p:pic>
    </p:spTree>
    <p:extLst>
      <p:ext uri="{BB962C8B-B14F-4D97-AF65-F5344CB8AC3E}">
        <p14:creationId xmlns:p14="http://schemas.microsoft.com/office/powerpoint/2010/main" val="639203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18324-9E72-4276-B42F-E0D53ACBAEF8}"/>
              </a:ext>
            </a:extLst>
          </p:cNvPr>
          <p:cNvSpPr>
            <a:spLocks noGrp="1"/>
          </p:cNvSpPr>
          <p:nvPr>
            <p:ph type="title"/>
          </p:nvPr>
        </p:nvSpPr>
        <p:spPr>
          <a:xfrm>
            <a:off x="2041671" y="119481"/>
            <a:ext cx="9473019" cy="698317"/>
          </a:xfrm>
        </p:spPr>
        <p:txBody>
          <a:bodyPr/>
          <a:lstStyle/>
          <a:p>
            <a:pPr algn="r"/>
            <a:r>
              <a:rPr lang="en-US" dirty="0">
                <a:solidFill>
                  <a:schemeClr val="bg1"/>
                </a:solidFill>
                <a:latin typeface="+mn-lt"/>
              </a:rPr>
              <a:t>RMA By The Numbers</a:t>
            </a:r>
          </a:p>
        </p:txBody>
      </p:sp>
      <p:pic>
        <p:nvPicPr>
          <p:cNvPr id="10" name="Picture 9">
            <a:extLst>
              <a:ext uri="{FF2B5EF4-FFF2-40B4-BE49-F238E27FC236}">
                <a16:creationId xmlns:a16="http://schemas.microsoft.com/office/drawing/2014/main" id="{622C5270-18CB-58FF-336D-9E93C274FBCB}"/>
              </a:ext>
            </a:extLst>
          </p:cNvPr>
          <p:cNvPicPr>
            <a:picLocks noChangeAspect="1"/>
          </p:cNvPicPr>
          <p:nvPr/>
        </p:nvPicPr>
        <p:blipFill rotWithShape="1">
          <a:blip r:embed="rId3"/>
          <a:srcRect r="2149"/>
          <a:stretch/>
        </p:blipFill>
        <p:spPr>
          <a:xfrm>
            <a:off x="5057099" y="1123692"/>
            <a:ext cx="7134902" cy="5614827"/>
          </a:xfrm>
          <a:prstGeom prst="rect">
            <a:avLst/>
          </a:prstGeom>
        </p:spPr>
      </p:pic>
      <p:pic>
        <p:nvPicPr>
          <p:cNvPr id="4" name="Picture 3">
            <a:extLst>
              <a:ext uri="{FF2B5EF4-FFF2-40B4-BE49-F238E27FC236}">
                <a16:creationId xmlns:a16="http://schemas.microsoft.com/office/drawing/2014/main" id="{B8C17D72-1E07-D4A8-A23A-BFDB00EC99DE}"/>
              </a:ext>
            </a:extLst>
          </p:cNvPr>
          <p:cNvPicPr>
            <a:picLocks noChangeAspect="1"/>
          </p:cNvPicPr>
          <p:nvPr/>
        </p:nvPicPr>
        <p:blipFill rotWithShape="1">
          <a:blip r:embed="rId4"/>
          <a:srcRect r="25539"/>
          <a:stretch/>
        </p:blipFill>
        <p:spPr>
          <a:xfrm>
            <a:off x="0" y="1139040"/>
            <a:ext cx="5057098" cy="5282308"/>
          </a:xfrm>
          <a:prstGeom prst="rect">
            <a:avLst/>
          </a:prstGeom>
        </p:spPr>
      </p:pic>
    </p:spTree>
    <p:extLst>
      <p:ext uri="{BB962C8B-B14F-4D97-AF65-F5344CB8AC3E}">
        <p14:creationId xmlns:p14="http://schemas.microsoft.com/office/powerpoint/2010/main" val="3791099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E4A4C-5279-4A5E-A132-73A4D102EABB}"/>
              </a:ext>
            </a:extLst>
          </p:cNvPr>
          <p:cNvSpPr>
            <a:spLocks noGrp="1"/>
          </p:cNvSpPr>
          <p:nvPr>
            <p:ph type="title"/>
          </p:nvPr>
        </p:nvSpPr>
        <p:spPr>
          <a:xfrm>
            <a:off x="2423719" y="136696"/>
            <a:ext cx="9473019" cy="698317"/>
          </a:xfrm>
        </p:spPr>
        <p:txBody>
          <a:bodyPr/>
          <a:lstStyle/>
          <a:p>
            <a:pPr algn="r"/>
            <a:r>
              <a:rPr lang="en-US">
                <a:solidFill>
                  <a:schemeClr val="bg1"/>
                </a:solidFill>
                <a:latin typeface="+mn-lt"/>
              </a:rPr>
              <a:t>Key Policies - Products for Diversified Farms</a:t>
            </a:r>
          </a:p>
        </p:txBody>
      </p:sp>
      <p:sp>
        <p:nvSpPr>
          <p:cNvPr id="6" name="Content Placeholder 5">
            <a:extLst>
              <a:ext uri="{FF2B5EF4-FFF2-40B4-BE49-F238E27FC236}">
                <a16:creationId xmlns:a16="http://schemas.microsoft.com/office/drawing/2014/main" id="{B9594EB1-D685-407E-B5C0-B2D9DCF43F1C}"/>
              </a:ext>
            </a:extLst>
          </p:cNvPr>
          <p:cNvSpPr>
            <a:spLocks noGrp="1"/>
          </p:cNvSpPr>
          <p:nvPr>
            <p:ph idx="1"/>
          </p:nvPr>
        </p:nvSpPr>
        <p:spPr>
          <a:xfrm>
            <a:off x="236305" y="827545"/>
            <a:ext cx="4839128" cy="5799286"/>
          </a:xfrm>
        </p:spPr>
        <p:txBody>
          <a:bodyPr>
            <a:normAutofit lnSpcReduction="10000"/>
          </a:bodyPr>
          <a:lstStyle/>
          <a:p>
            <a:endParaRPr lang="en-US" dirty="0"/>
          </a:p>
          <a:p>
            <a:pPr marL="457200" indent="-457200">
              <a:buFont typeface="Arial" panose="020B0604020202020204" pitchFamily="34" charset="0"/>
              <a:buChar char="•"/>
            </a:pPr>
            <a:r>
              <a:rPr lang="en-US" dirty="0">
                <a:latin typeface="+mn-lt"/>
              </a:rPr>
              <a:t>Whole Farm Revenue Protection</a:t>
            </a:r>
          </a:p>
          <a:p>
            <a:pPr marL="1143000" lvl="1" indent="-457200"/>
            <a:r>
              <a:rPr lang="en-US" dirty="0">
                <a:solidFill>
                  <a:srgbClr val="065744"/>
                </a:solidFill>
                <a:latin typeface="+mn-lt"/>
              </a:rPr>
              <a:t>Inclusive coverage for diversified farms</a:t>
            </a:r>
          </a:p>
          <a:p>
            <a:pPr marL="1143000" lvl="1" indent="-457200"/>
            <a:r>
              <a:rPr lang="en-US" dirty="0">
                <a:solidFill>
                  <a:srgbClr val="065744"/>
                </a:solidFill>
                <a:latin typeface="+mn-lt"/>
              </a:rPr>
              <a:t>Serves farms with up to $17M annual revenue </a:t>
            </a:r>
          </a:p>
          <a:p>
            <a:pPr marL="457200" indent="-457200">
              <a:buFont typeface="Arial" panose="020B0604020202020204" pitchFamily="34" charset="0"/>
              <a:buChar char="•"/>
            </a:pPr>
            <a:r>
              <a:rPr lang="en-US" dirty="0">
                <a:latin typeface="+mn-lt"/>
              </a:rPr>
              <a:t>Micro Farm Product </a:t>
            </a:r>
          </a:p>
          <a:p>
            <a:pPr marL="1143000" lvl="1" indent="-457200"/>
            <a:r>
              <a:rPr lang="en-US" dirty="0">
                <a:solidFill>
                  <a:srgbClr val="065744"/>
                </a:solidFill>
                <a:latin typeface="+mn-lt"/>
              </a:rPr>
              <a:t>New in 2022</a:t>
            </a:r>
          </a:p>
          <a:p>
            <a:pPr marL="1143000" lvl="1" indent="-457200"/>
            <a:r>
              <a:rPr lang="en-US" dirty="0">
                <a:solidFill>
                  <a:srgbClr val="065744"/>
                </a:solidFill>
                <a:latin typeface="+mn-lt"/>
              </a:rPr>
              <a:t>Serves farms with up to $350K annual revenue </a:t>
            </a:r>
            <a:endParaRPr lang="en-US" dirty="0">
              <a:latin typeface="+mn-lt"/>
            </a:endParaRPr>
          </a:p>
          <a:p>
            <a:pPr marL="457200" indent="-457200">
              <a:buFont typeface="Arial" panose="020B0604020202020204" pitchFamily="34" charset="0"/>
              <a:buChar char="•"/>
            </a:pPr>
            <a:r>
              <a:rPr lang="en-US" dirty="0">
                <a:latin typeface="+mn-lt"/>
              </a:rPr>
              <a:t>Whole Farm / Micro Farm Road Show </a:t>
            </a:r>
          </a:p>
          <a:p>
            <a:pPr marL="1143000" lvl="1" indent="-457200"/>
            <a:r>
              <a:rPr lang="en-US" dirty="0">
                <a:solidFill>
                  <a:srgbClr val="065744"/>
                </a:solidFill>
                <a:latin typeface="+mn-lt"/>
              </a:rPr>
              <a:t>Has reached over 1,000 producers</a:t>
            </a:r>
          </a:p>
        </p:txBody>
      </p:sp>
      <p:pic>
        <p:nvPicPr>
          <p:cNvPr id="7" name="Picture 6" descr="A picture containing food, vegetable, bean, fruit&#10;&#10;Description automatically generated">
            <a:extLst>
              <a:ext uri="{FF2B5EF4-FFF2-40B4-BE49-F238E27FC236}">
                <a16:creationId xmlns:a16="http://schemas.microsoft.com/office/drawing/2014/main" id="{34F9C64E-6EFC-4048-8FF3-9F431303BAFE}"/>
              </a:ext>
            </a:extLst>
          </p:cNvPr>
          <p:cNvPicPr>
            <a:picLocks noChangeAspect="1"/>
          </p:cNvPicPr>
          <p:nvPr/>
        </p:nvPicPr>
        <p:blipFill rotWithShape="1">
          <a:blip r:embed="rId2">
            <a:extLst>
              <a:ext uri="{28A0092B-C50C-407E-A947-70E740481C1C}">
                <a14:useLocalDpi xmlns:a14="http://schemas.microsoft.com/office/drawing/2010/main" val="0"/>
              </a:ext>
            </a:extLst>
          </a:blip>
          <a:srcRect l="12349" t="15758" r="13868" b="1894"/>
          <a:stretch/>
        </p:blipFill>
        <p:spPr>
          <a:xfrm>
            <a:off x="5075433" y="893851"/>
            <a:ext cx="7116567" cy="5957039"/>
          </a:xfrm>
          <a:prstGeom prst="rect">
            <a:avLst/>
          </a:prstGeom>
        </p:spPr>
      </p:pic>
    </p:spTree>
    <p:extLst>
      <p:ext uri="{BB962C8B-B14F-4D97-AF65-F5344CB8AC3E}">
        <p14:creationId xmlns:p14="http://schemas.microsoft.com/office/powerpoint/2010/main" val="2307583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E4A4C-5279-4A5E-A132-73A4D102EABB}"/>
              </a:ext>
            </a:extLst>
          </p:cNvPr>
          <p:cNvSpPr>
            <a:spLocks noGrp="1"/>
          </p:cNvSpPr>
          <p:nvPr>
            <p:ph type="title"/>
          </p:nvPr>
        </p:nvSpPr>
        <p:spPr>
          <a:xfrm>
            <a:off x="2423719" y="136696"/>
            <a:ext cx="9473019" cy="698317"/>
          </a:xfrm>
        </p:spPr>
        <p:txBody>
          <a:bodyPr/>
          <a:lstStyle/>
          <a:p>
            <a:pPr algn="r"/>
            <a:r>
              <a:rPr lang="en-US" dirty="0">
                <a:solidFill>
                  <a:schemeClr val="bg1"/>
                </a:solidFill>
                <a:latin typeface="+mn-lt"/>
              </a:rPr>
              <a:t>Risk Management Education Division</a:t>
            </a:r>
          </a:p>
        </p:txBody>
      </p:sp>
      <p:sp>
        <p:nvSpPr>
          <p:cNvPr id="3" name="Content Placeholder 2">
            <a:extLst>
              <a:ext uri="{FF2B5EF4-FFF2-40B4-BE49-F238E27FC236}">
                <a16:creationId xmlns:a16="http://schemas.microsoft.com/office/drawing/2014/main" id="{96E00EF3-CD22-C26A-EA70-281F633A4662}"/>
              </a:ext>
            </a:extLst>
          </p:cNvPr>
          <p:cNvSpPr>
            <a:spLocks noGrp="1"/>
          </p:cNvSpPr>
          <p:nvPr>
            <p:ph idx="1"/>
          </p:nvPr>
        </p:nvSpPr>
        <p:spPr>
          <a:xfrm>
            <a:off x="6976153" y="1180692"/>
            <a:ext cx="5003514" cy="5816009"/>
          </a:xfrm>
        </p:spPr>
        <p:txBody>
          <a:bodyPr>
            <a:normAutofit fontScale="77500" lnSpcReduction="20000"/>
          </a:bodyPr>
          <a:lstStyle/>
          <a:p>
            <a:pPr>
              <a:lnSpc>
                <a:spcPct val="110000"/>
              </a:lnSpc>
              <a:spcBef>
                <a:spcPts val="0"/>
              </a:spcBef>
            </a:pPr>
            <a:r>
              <a:rPr lang="en-US" sz="2800" b="0" dirty="0">
                <a:latin typeface="Calibri" panose="020F0502020204030204" pitchFamily="34" charset="0"/>
                <a:ea typeface="Calibri" panose="020F0502020204030204" pitchFamily="34" charset="0"/>
              </a:rPr>
              <a:t>Our Risk Management Education Division seeks to aid program growth and expansion, and further strengthen the farm safety net for underserved agricultural producers and ranchers by providing risk management tools through effective partnerships and outreach. </a:t>
            </a:r>
            <a:endParaRPr lang="en-US" sz="2800" b="0" dirty="0">
              <a:effectLst/>
              <a:latin typeface="Calibri" panose="020F0502020204030204" pitchFamily="34" charset="0"/>
              <a:ea typeface="Calibri" panose="020F0502020204030204" pitchFamily="34" charset="0"/>
            </a:endParaRPr>
          </a:p>
          <a:p>
            <a:pPr marL="0" marR="0">
              <a:lnSpc>
                <a:spcPct val="110000"/>
              </a:lnSpc>
              <a:spcBef>
                <a:spcPts val="0"/>
              </a:spcBef>
              <a:spcAft>
                <a:spcPts val="0"/>
              </a:spcAft>
            </a:pPr>
            <a:r>
              <a:rPr lang="en-US" sz="2800" b="0" dirty="0">
                <a:effectLst/>
                <a:latin typeface="Calibri" panose="020F0502020204030204" pitchFamily="34" charset="0"/>
                <a:ea typeface="Calibri" panose="020F0502020204030204" pitchFamily="34" charset="0"/>
              </a:rPr>
              <a:t> </a:t>
            </a:r>
          </a:p>
          <a:p>
            <a:pPr marL="0" marR="0">
              <a:lnSpc>
                <a:spcPct val="110000"/>
              </a:lnSpc>
              <a:spcBef>
                <a:spcPts val="0"/>
              </a:spcBef>
              <a:spcAft>
                <a:spcPts val="0"/>
              </a:spcAft>
            </a:pPr>
            <a:r>
              <a:rPr lang="en-US" sz="2800" b="0" dirty="0">
                <a:effectLst/>
                <a:latin typeface="Calibri" panose="020F0502020204030204" pitchFamily="34" charset="0"/>
                <a:ea typeface="Calibri" panose="020F0502020204030204" pitchFamily="34" charset="0"/>
              </a:rPr>
              <a:t>RMED’s overarching goal is to ensure risk management involves education with one or more of the five primary sources of agricultural risk.  </a:t>
            </a:r>
          </a:p>
          <a:p>
            <a:pPr marL="0" marR="0">
              <a:lnSpc>
                <a:spcPct val="110000"/>
              </a:lnSpc>
              <a:spcBef>
                <a:spcPts val="0"/>
              </a:spcBef>
              <a:spcAft>
                <a:spcPts val="0"/>
              </a:spcAft>
            </a:pPr>
            <a:endParaRPr lang="en-US" sz="2800" b="0" dirty="0">
              <a:latin typeface="Calibri" panose="020F0502020204030204" pitchFamily="34" charset="0"/>
              <a:ea typeface="Calibri" panose="020F0502020204030204" pitchFamily="34" charset="0"/>
            </a:endParaRPr>
          </a:p>
          <a:p>
            <a:pPr marL="457200" marR="0" indent="-457200">
              <a:lnSpc>
                <a:spcPct val="110000"/>
              </a:lnSpc>
              <a:spcBef>
                <a:spcPts val="0"/>
              </a:spcBef>
              <a:spcAft>
                <a:spcPts val="0"/>
              </a:spcAft>
              <a:buFont typeface="Arial" panose="020B0604020202020204" pitchFamily="34" charset="0"/>
              <a:buChar char="•"/>
            </a:pPr>
            <a:r>
              <a:rPr lang="en-US" sz="2800" b="0" dirty="0">
                <a:latin typeface="Calibri" panose="020F0502020204030204" pitchFamily="34" charset="0"/>
                <a:ea typeface="Calibri" panose="020F0502020204030204" pitchFamily="34" charset="0"/>
              </a:rPr>
              <a:t>Production Risk</a:t>
            </a:r>
          </a:p>
          <a:p>
            <a:pPr marL="457200" marR="0" indent="-457200">
              <a:lnSpc>
                <a:spcPct val="110000"/>
              </a:lnSpc>
              <a:spcBef>
                <a:spcPts val="0"/>
              </a:spcBef>
              <a:spcAft>
                <a:spcPts val="0"/>
              </a:spcAft>
              <a:buFont typeface="Arial" panose="020B0604020202020204" pitchFamily="34" charset="0"/>
              <a:buChar char="•"/>
            </a:pPr>
            <a:r>
              <a:rPr lang="en-US" sz="2800" b="0" dirty="0">
                <a:effectLst/>
                <a:latin typeface="Calibri" panose="020F0502020204030204" pitchFamily="34" charset="0"/>
                <a:ea typeface="Calibri" panose="020F0502020204030204" pitchFamily="34" charset="0"/>
              </a:rPr>
              <a:t>Marketing Risk</a:t>
            </a:r>
          </a:p>
          <a:p>
            <a:pPr marL="457200" marR="0" indent="-457200">
              <a:lnSpc>
                <a:spcPct val="110000"/>
              </a:lnSpc>
              <a:spcBef>
                <a:spcPts val="0"/>
              </a:spcBef>
              <a:spcAft>
                <a:spcPts val="0"/>
              </a:spcAft>
              <a:buFont typeface="Arial" panose="020B0604020202020204" pitchFamily="34" charset="0"/>
              <a:buChar char="•"/>
            </a:pPr>
            <a:r>
              <a:rPr lang="en-US" sz="2800" b="0" dirty="0">
                <a:latin typeface="Calibri" panose="020F0502020204030204" pitchFamily="34" charset="0"/>
                <a:ea typeface="Calibri" panose="020F0502020204030204" pitchFamily="34" charset="0"/>
              </a:rPr>
              <a:t>Financial Risk</a:t>
            </a:r>
          </a:p>
          <a:p>
            <a:pPr marL="457200" marR="0" indent="-457200">
              <a:lnSpc>
                <a:spcPct val="110000"/>
              </a:lnSpc>
              <a:spcBef>
                <a:spcPts val="0"/>
              </a:spcBef>
              <a:spcAft>
                <a:spcPts val="0"/>
              </a:spcAft>
              <a:buFont typeface="Arial" panose="020B0604020202020204" pitchFamily="34" charset="0"/>
              <a:buChar char="•"/>
            </a:pPr>
            <a:r>
              <a:rPr lang="en-US" sz="2800" b="0" dirty="0">
                <a:effectLst/>
                <a:latin typeface="Calibri" panose="020F0502020204030204" pitchFamily="34" charset="0"/>
                <a:ea typeface="Calibri" panose="020F0502020204030204" pitchFamily="34" charset="0"/>
              </a:rPr>
              <a:t>Legal Risk</a:t>
            </a:r>
          </a:p>
          <a:p>
            <a:pPr marL="457200" marR="0" indent="-457200">
              <a:lnSpc>
                <a:spcPct val="110000"/>
              </a:lnSpc>
              <a:spcBef>
                <a:spcPts val="0"/>
              </a:spcBef>
              <a:spcAft>
                <a:spcPts val="0"/>
              </a:spcAft>
              <a:buFont typeface="Arial" panose="020B0604020202020204" pitchFamily="34" charset="0"/>
              <a:buChar char="•"/>
            </a:pPr>
            <a:r>
              <a:rPr lang="en-US" sz="2800" b="0" dirty="0">
                <a:effectLst/>
                <a:latin typeface="Calibri" panose="020F0502020204030204" pitchFamily="34" charset="0"/>
                <a:ea typeface="Calibri" panose="020F0502020204030204" pitchFamily="34" charset="0"/>
              </a:rPr>
              <a:t>Human Risk</a:t>
            </a:r>
            <a:endParaRPr lang="en-US" dirty="0"/>
          </a:p>
        </p:txBody>
      </p:sp>
      <p:pic>
        <p:nvPicPr>
          <p:cNvPr id="5" name="Picture 4" descr="A picture containing person, ceiling, indoor, standing&#10;&#10;Description automatically generated">
            <a:extLst>
              <a:ext uri="{FF2B5EF4-FFF2-40B4-BE49-F238E27FC236}">
                <a16:creationId xmlns:a16="http://schemas.microsoft.com/office/drawing/2014/main" id="{F89AB62C-52D0-A9AB-51E9-552DEEDB2AB5}"/>
              </a:ext>
            </a:extLst>
          </p:cNvPr>
          <p:cNvPicPr>
            <a:picLocks noChangeAspect="1"/>
          </p:cNvPicPr>
          <p:nvPr/>
        </p:nvPicPr>
        <p:blipFill rotWithShape="1">
          <a:blip r:embed="rId2">
            <a:extLst>
              <a:ext uri="{28A0092B-C50C-407E-A947-70E740481C1C}">
                <a14:useLocalDpi xmlns:a14="http://schemas.microsoft.com/office/drawing/2010/main" val="0"/>
              </a:ext>
            </a:extLst>
          </a:blip>
          <a:srcRect l="8645" r="6788"/>
          <a:stretch/>
        </p:blipFill>
        <p:spPr>
          <a:xfrm>
            <a:off x="0" y="904126"/>
            <a:ext cx="6760064" cy="5995357"/>
          </a:xfrm>
          <a:prstGeom prst="rect">
            <a:avLst/>
          </a:prstGeom>
        </p:spPr>
      </p:pic>
    </p:spTree>
    <p:extLst>
      <p:ext uri="{BB962C8B-B14F-4D97-AF65-F5344CB8AC3E}">
        <p14:creationId xmlns:p14="http://schemas.microsoft.com/office/powerpoint/2010/main" val="362856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46F20-5502-4D2B-A456-8696C583C183}"/>
              </a:ext>
            </a:extLst>
          </p:cNvPr>
          <p:cNvSpPr>
            <a:spLocks noGrp="1"/>
          </p:cNvSpPr>
          <p:nvPr>
            <p:ph type="title"/>
          </p:nvPr>
        </p:nvSpPr>
        <p:spPr>
          <a:xfrm>
            <a:off x="2270882" y="100431"/>
            <a:ext cx="9473019" cy="698317"/>
          </a:xfrm>
        </p:spPr>
        <p:txBody>
          <a:bodyPr/>
          <a:lstStyle/>
          <a:p>
            <a:pPr algn="r"/>
            <a:r>
              <a:rPr lang="en-US" dirty="0">
                <a:solidFill>
                  <a:schemeClr val="bg1"/>
                </a:solidFill>
                <a:latin typeface="+mn-lt"/>
              </a:rPr>
              <a:t>Mission</a:t>
            </a:r>
          </a:p>
        </p:txBody>
      </p:sp>
      <p:sp>
        <p:nvSpPr>
          <p:cNvPr id="3" name="Content Placeholder 2">
            <a:extLst>
              <a:ext uri="{FF2B5EF4-FFF2-40B4-BE49-F238E27FC236}">
                <a16:creationId xmlns:a16="http://schemas.microsoft.com/office/drawing/2014/main" id="{8706ABF1-D93B-486B-B342-766B1324D9B1}"/>
              </a:ext>
            </a:extLst>
          </p:cNvPr>
          <p:cNvSpPr>
            <a:spLocks noGrp="1"/>
          </p:cNvSpPr>
          <p:nvPr>
            <p:ph idx="1"/>
          </p:nvPr>
        </p:nvSpPr>
        <p:spPr>
          <a:xfrm>
            <a:off x="205812" y="1279252"/>
            <a:ext cx="5218943" cy="5200916"/>
          </a:xfrm>
        </p:spPr>
        <p:txBody>
          <a:bodyPr>
            <a:normAutofit fontScale="77500" lnSpcReduction="20000"/>
          </a:bodyPr>
          <a:lstStyle/>
          <a:p>
            <a:pPr marL="0" marR="0">
              <a:spcBef>
                <a:spcPts val="0"/>
              </a:spcBef>
              <a:spcAft>
                <a:spcPts val="0"/>
              </a:spcAft>
            </a:pPr>
            <a:r>
              <a:rPr lang="en-US" sz="2800" dirty="0">
                <a:effectLst/>
                <a:latin typeface="+mn-lt"/>
                <a:ea typeface="Calibri" panose="020F0502020204030204" pitchFamily="34" charset="0"/>
              </a:rPr>
              <a:t>RMA’s Outreach and Education efforts focus on the following priorities: </a:t>
            </a:r>
          </a:p>
          <a:p>
            <a:pPr marL="0" marR="0">
              <a:spcBef>
                <a:spcPts val="0"/>
              </a:spcBef>
              <a:spcAft>
                <a:spcPts val="0"/>
              </a:spcAft>
            </a:pPr>
            <a:endParaRPr lang="en-US" sz="2800" b="0" dirty="0">
              <a:effectLst/>
              <a:latin typeface="+mn-lt"/>
              <a:ea typeface="Calibri" panose="020F0502020204030204" pitchFamily="34" charset="0"/>
            </a:endParaRPr>
          </a:p>
          <a:p>
            <a:pPr marL="457200" indent="-457200">
              <a:lnSpc>
                <a:spcPct val="100000"/>
              </a:lnSpc>
              <a:buFont typeface="Arial" panose="020B0604020202020204" pitchFamily="34" charset="0"/>
              <a:buChar char="•"/>
            </a:pPr>
            <a:r>
              <a:rPr lang="en-US" b="0" dirty="0">
                <a:latin typeface="+mn-lt"/>
                <a:ea typeface="Source Sans Pro" panose="020B0503030403020204" pitchFamily="34" charset="0"/>
              </a:rPr>
              <a:t>Reaching Historically Underserved Producers</a:t>
            </a:r>
          </a:p>
          <a:p>
            <a:pPr marL="1143000" lvl="1" indent="-457200">
              <a:lnSpc>
                <a:spcPct val="100000"/>
              </a:lnSpc>
            </a:pPr>
            <a:r>
              <a:rPr lang="en-US" sz="2800" dirty="0">
                <a:solidFill>
                  <a:srgbClr val="065744"/>
                </a:solidFill>
                <a:latin typeface="+mn-lt"/>
                <a:ea typeface="Source Sans Pro" panose="020B0503030403020204" pitchFamily="34" charset="0"/>
              </a:rPr>
              <a:t>African American, Asian American, Hispanic/Latino, Native American, Pacific Islander</a:t>
            </a:r>
          </a:p>
          <a:p>
            <a:pPr marL="1143000" lvl="1" indent="-457200">
              <a:lnSpc>
                <a:spcPct val="100000"/>
              </a:lnSpc>
            </a:pPr>
            <a:r>
              <a:rPr lang="en-US" sz="2800" dirty="0">
                <a:solidFill>
                  <a:srgbClr val="065744"/>
                </a:solidFill>
                <a:latin typeface="+mn-lt"/>
                <a:ea typeface="Source Sans Pro" panose="020B0503030403020204" pitchFamily="34" charset="0"/>
              </a:rPr>
              <a:t>Beginning Farmers </a:t>
            </a:r>
          </a:p>
          <a:p>
            <a:pPr marL="1143000" lvl="1" indent="-457200">
              <a:lnSpc>
                <a:spcPct val="100000"/>
              </a:lnSpc>
            </a:pPr>
            <a:r>
              <a:rPr lang="en-US" sz="2800" dirty="0">
                <a:solidFill>
                  <a:srgbClr val="065744"/>
                </a:solidFill>
                <a:latin typeface="+mn-lt"/>
                <a:ea typeface="Source Sans Pro" panose="020B0503030403020204" pitchFamily="34" charset="0"/>
              </a:rPr>
              <a:t>Military Veterans</a:t>
            </a:r>
          </a:p>
          <a:p>
            <a:pPr marL="1143000" lvl="1" indent="-457200">
              <a:lnSpc>
                <a:spcPct val="100000"/>
              </a:lnSpc>
            </a:pPr>
            <a:r>
              <a:rPr lang="en-US" sz="2800" dirty="0">
                <a:solidFill>
                  <a:srgbClr val="065744"/>
                </a:solidFill>
                <a:latin typeface="+mn-lt"/>
                <a:ea typeface="Source Sans Pro" panose="020B0503030403020204" pitchFamily="34" charset="0"/>
              </a:rPr>
              <a:t>Women</a:t>
            </a:r>
          </a:p>
          <a:p>
            <a:pPr marL="457200" indent="-457200">
              <a:buFont typeface="Arial" panose="020B0604020202020204" pitchFamily="34" charset="0"/>
              <a:buChar char="•"/>
            </a:pPr>
            <a:r>
              <a:rPr lang="en-US" b="0" dirty="0">
                <a:latin typeface="+mn-lt"/>
                <a:ea typeface="Source Sans Pro" panose="020B0503030403020204" pitchFamily="34" charset="0"/>
              </a:rPr>
              <a:t>Micro Farm and Whole Farm Policy Training</a:t>
            </a:r>
          </a:p>
          <a:p>
            <a:pPr marL="457200" indent="-457200">
              <a:buFont typeface="Arial" panose="020B0604020202020204" pitchFamily="34" charset="0"/>
              <a:buChar char="•"/>
            </a:pPr>
            <a:r>
              <a:rPr lang="en-US" b="0" dirty="0">
                <a:latin typeface="+mn-lt"/>
                <a:ea typeface="Source Sans Pro" panose="020B0503030403020204" pitchFamily="34" charset="0"/>
              </a:rPr>
              <a:t>Climate Smart Agriculture</a:t>
            </a:r>
          </a:p>
          <a:p>
            <a:pPr marL="457200" indent="-457200">
              <a:buFont typeface="Arial" panose="020B0604020202020204" pitchFamily="34" charset="0"/>
              <a:buChar char="•"/>
            </a:pPr>
            <a:r>
              <a:rPr lang="en-US" b="0" dirty="0">
                <a:latin typeface="+mn-lt"/>
                <a:ea typeface="Source Sans Pro" panose="020B0503030403020204" pitchFamily="34" charset="0"/>
              </a:rPr>
              <a:t>Risk Management Education for Livestock Producers, Organic Operations, Specialty Crops</a:t>
            </a:r>
          </a:p>
          <a:p>
            <a:endParaRPr lang="en-US" dirty="0"/>
          </a:p>
        </p:txBody>
      </p:sp>
      <p:pic>
        <p:nvPicPr>
          <p:cNvPr id="4" name="Picture 3" descr="A group of people standing outside&#10;&#10;Description automatically generated with low confidence">
            <a:extLst>
              <a:ext uri="{FF2B5EF4-FFF2-40B4-BE49-F238E27FC236}">
                <a16:creationId xmlns:a16="http://schemas.microsoft.com/office/drawing/2014/main" id="{56D77DD6-25B9-842C-D4E3-97C8F58479A8}"/>
              </a:ext>
            </a:extLst>
          </p:cNvPr>
          <p:cNvPicPr>
            <a:picLocks noChangeAspect="1"/>
          </p:cNvPicPr>
          <p:nvPr/>
        </p:nvPicPr>
        <p:blipFill rotWithShape="1">
          <a:blip r:embed="rId2">
            <a:extLst>
              <a:ext uri="{28A0092B-C50C-407E-A947-70E740481C1C}">
                <a14:useLocalDpi xmlns:a14="http://schemas.microsoft.com/office/drawing/2010/main" val="0"/>
              </a:ext>
            </a:extLst>
          </a:blip>
          <a:srcRect l="17767" r="4536"/>
          <a:stretch/>
        </p:blipFill>
        <p:spPr>
          <a:xfrm>
            <a:off x="5914821" y="798748"/>
            <a:ext cx="6277180" cy="6059252"/>
          </a:xfrm>
          <a:prstGeom prst="rect">
            <a:avLst/>
          </a:prstGeom>
        </p:spPr>
      </p:pic>
    </p:spTree>
    <p:extLst>
      <p:ext uri="{BB962C8B-B14F-4D97-AF65-F5344CB8AC3E}">
        <p14:creationId xmlns:p14="http://schemas.microsoft.com/office/powerpoint/2010/main" val="423576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E4A4C-5279-4A5E-A132-73A4D102EABB}"/>
              </a:ext>
            </a:extLst>
          </p:cNvPr>
          <p:cNvSpPr>
            <a:spLocks noGrp="1"/>
          </p:cNvSpPr>
          <p:nvPr>
            <p:ph type="title"/>
          </p:nvPr>
        </p:nvSpPr>
        <p:spPr>
          <a:xfrm>
            <a:off x="2423719" y="136696"/>
            <a:ext cx="9473019" cy="698317"/>
          </a:xfrm>
        </p:spPr>
        <p:txBody>
          <a:bodyPr/>
          <a:lstStyle/>
          <a:p>
            <a:pPr algn="r"/>
            <a:r>
              <a:rPr lang="en-US" dirty="0">
                <a:solidFill>
                  <a:schemeClr val="bg1"/>
                </a:solidFill>
                <a:latin typeface="+mn-lt"/>
              </a:rPr>
              <a:t>What We Do</a:t>
            </a:r>
          </a:p>
        </p:txBody>
      </p:sp>
      <p:sp>
        <p:nvSpPr>
          <p:cNvPr id="3" name="Content Placeholder 2">
            <a:extLst>
              <a:ext uri="{FF2B5EF4-FFF2-40B4-BE49-F238E27FC236}">
                <a16:creationId xmlns:a16="http://schemas.microsoft.com/office/drawing/2014/main" id="{F28D1C90-4C6E-457A-8972-22D2D8E3BB3B}"/>
              </a:ext>
            </a:extLst>
          </p:cNvPr>
          <p:cNvSpPr>
            <a:spLocks noGrp="1"/>
          </p:cNvSpPr>
          <p:nvPr>
            <p:ph idx="1"/>
          </p:nvPr>
        </p:nvSpPr>
        <p:spPr>
          <a:xfrm>
            <a:off x="827925" y="1650965"/>
            <a:ext cx="9473019" cy="4351338"/>
          </a:xfrm>
        </p:spPr>
        <p:txBody>
          <a:bodyPr>
            <a:normAutofit fontScale="92500" lnSpcReduction="10000"/>
          </a:bodyPr>
          <a:lstStyle/>
          <a:p>
            <a:pPr marL="514350" indent="-514350" eaLnBrk="1" hangingPunct="1">
              <a:buFont typeface="Arial" panose="020B0604020202020204" pitchFamily="34" charset="0"/>
              <a:buChar char="•"/>
            </a:pPr>
            <a:r>
              <a:rPr lang="en-US" altLang="en-US" sz="2800" b="0" dirty="0">
                <a:latin typeface="+mn-lt"/>
              </a:rPr>
              <a:t>RMED works with recipients who are selected through a highly competitive process or direct award for our cooperative agreements and conduct outreach at national-level events.</a:t>
            </a:r>
          </a:p>
          <a:p>
            <a:pPr marL="514350" indent="-514350" eaLnBrk="1" hangingPunct="1">
              <a:buFont typeface="Arial" panose="020B0604020202020204" pitchFamily="34" charset="0"/>
              <a:buChar char="•"/>
            </a:pPr>
            <a:r>
              <a:rPr lang="en-US" altLang="en-US" sz="2800" b="0" dirty="0">
                <a:latin typeface="+mn-lt"/>
              </a:rPr>
              <a:t>Recipients assist underserved producers and ranchers in effectively managing and mitigating long-term risks and challenges.  </a:t>
            </a:r>
          </a:p>
          <a:p>
            <a:pPr marL="514350" indent="-514350" eaLnBrk="1" hangingPunct="1">
              <a:buFont typeface="Arial" panose="020B0604020202020204" pitchFamily="34" charset="0"/>
              <a:buChar char="•"/>
            </a:pPr>
            <a:r>
              <a:rPr lang="en-US" altLang="en-US" sz="2800" b="0" dirty="0">
                <a:latin typeface="+mn-lt"/>
              </a:rPr>
              <a:t>Producers receive assistance understanding and using crop insurance and other farm safety net tools so they can make the best risk management decisions for their agricultural operations.  </a:t>
            </a:r>
          </a:p>
          <a:p>
            <a:pPr marL="514350" indent="-514350" eaLnBrk="1" hangingPunct="1">
              <a:buFont typeface="Arial" panose="020B0604020202020204" pitchFamily="34" charset="0"/>
              <a:buChar char="•"/>
            </a:pPr>
            <a:r>
              <a:rPr lang="en-US" altLang="en-US" sz="2800" b="0" dirty="0">
                <a:latin typeface="+mn-lt"/>
              </a:rPr>
              <a:t>Past award recipients have included universities, state department of agricultures, county cooperative extension offices, non-profit organizations and other qualified entities.</a:t>
            </a:r>
          </a:p>
          <a:p>
            <a:endParaRPr lang="en-US" dirty="0"/>
          </a:p>
        </p:txBody>
      </p:sp>
    </p:spTree>
    <p:extLst>
      <p:ext uri="{BB962C8B-B14F-4D97-AF65-F5344CB8AC3E}">
        <p14:creationId xmlns:p14="http://schemas.microsoft.com/office/powerpoint/2010/main" val="1707866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35E2A-9EA5-40CB-A9E9-E4FBF1EC91F7}"/>
              </a:ext>
            </a:extLst>
          </p:cNvPr>
          <p:cNvSpPr>
            <a:spLocks noGrp="1"/>
          </p:cNvSpPr>
          <p:nvPr>
            <p:ph type="title"/>
          </p:nvPr>
        </p:nvSpPr>
        <p:spPr>
          <a:xfrm>
            <a:off x="2499919" y="155240"/>
            <a:ext cx="9531043" cy="698317"/>
          </a:xfrm>
        </p:spPr>
        <p:txBody>
          <a:bodyPr>
            <a:normAutofit/>
          </a:bodyPr>
          <a:lstStyle/>
          <a:p>
            <a:pPr algn="r"/>
            <a:r>
              <a:rPr lang="en-US" sz="3200" dirty="0">
                <a:solidFill>
                  <a:schemeClr val="bg1"/>
                </a:solidFill>
                <a:latin typeface="+mn-lt"/>
              </a:rPr>
              <a:t>2022 Risk Management Education Partnerships</a:t>
            </a:r>
          </a:p>
        </p:txBody>
      </p:sp>
      <p:sp>
        <p:nvSpPr>
          <p:cNvPr id="3" name="Content Placeholder 2">
            <a:extLst>
              <a:ext uri="{FF2B5EF4-FFF2-40B4-BE49-F238E27FC236}">
                <a16:creationId xmlns:a16="http://schemas.microsoft.com/office/drawing/2014/main" id="{39931C36-B638-4F27-B92A-579FD785E8DA}"/>
              </a:ext>
            </a:extLst>
          </p:cNvPr>
          <p:cNvSpPr>
            <a:spLocks noGrp="1"/>
          </p:cNvSpPr>
          <p:nvPr>
            <p:ph idx="1"/>
          </p:nvPr>
        </p:nvSpPr>
        <p:spPr>
          <a:xfrm>
            <a:off x="117124" y="1244786"/>
            <a:ext cx="5698049" cy="5457974"/>
          </a:xfrm>
        </p:spPr>
        <p:txBody>
          <a:bodyPr>
            <a:normAutofit fontScale="92500"/>
          </a:bodyPr>
          <a:lstStyle/>
          <a:p>
            <a:pPr marL="457200" indent="-457200">
              <a:buFont typeface="Arial" panose="020B0604020202020204" pitchFamily="34" charset="0"/>
              <a:buChar char="•"/>
            </a:pPr>
            <a:r>
              <a:rPr lang="en-US" b="0" dirty="0">
                <a:latin typeface="+mn-lt"/>
              </a:rPr>
              <a:t>16 Proposals totaling $2M</a:t>
            </a:r>
          </a:p>
          <a:p>
            <a:pPr marL="457200" indent="-457200">
              <a:buFont typeface="Arial" panose="020B0604020202020204" pitchFamily="34" charset="0"/>
              <a:buChar char="•"/>
            </a:pPr>
            <a:r>
              <a:rPr lang="en-US" b="0" dirty="0">
                <a:latin typeface="+mn-lt"/>
              </a:rPr>
              <a:t>Project duration is 12 months, start date August 1, 2022</a:t>
            </a:r>
          </a:p>
          <a:p>
            <a:pPr marL="457200" indent="-457200">
              <a:buFont typeface="Arial" panose="020B0604020202020204" pitchFamily="34" charset="0"/>
              <a:buChar char="•"/>
            </a:pPr>
            <a:r>
              <a:rPr lang="en-US" b="0" dirty="0">
                <a:latin typeface="+mn-lt"/>
              </a:rPr>
              <a:t>Audiences served include Native farmers, African American producers, Hispanic growers in the northwest, California grape growers, Alaskan Farmers, organic producers in 20 states, and livestock operations</a:t>
            </a:r>
          </a:p>
          <a:p>
            <a:pPr marL="457200" indent="-457200">
              <a:buFont typeface="Arial" panose="020B0604020202020204" pitchFamily="34" charset="0"/>
              <a:buChar char="•"/>
            </a:pPr>
            <a:r>
              <a:rPr lang="en-US" b="0" dirty="0">
                <a:latin typeface="+mn-lt"/>
              </a:rPr>
              <a:t>Partners include nonprofits, HBCUs, and previously funded organizations</a:t>
            </a:r>
          </a:p>
          <a:p>
            <a:pPr marL="457200" indent="-457200">
              <a:buFont typeface="Arial" panose="020B0604020202020204" pitchFamily="34" charset="0"/>
              <a:buChar char="•"/>
            </a:pPr>
            <a:r>
              <a:rPr lang="en-US" b="0" dirty="0">
                <a:latin typeface="+mn-lt"/>
              </a:rPr>
              <a:t>Topics range from financial planning to climate smart ag</a:t>
            </a:r>
          </a:p>
          <a:p>
            <a:endParaRPr lang="en-US" b="0" dirty="0">
              <a:latin typeface="+mj-lt"/>
            </a:endParaRPr>
          </a:p>
        </p:txBody>
      </p:sp>
      <p:pic>
        <p:nvPicPr>
          <p:cNvPr id="5" name="Picture 4">
            <a:extLst>
              <a:ext uri="{FF2B5EF4-FFF2-40B4-BE49-F238E27FC236}">
                <a16:creationId xmlns:a16="http://schemas.microsoft.com/office/drawing/2014/main" id="{87623132-C0C7-7E98-FA24-13AD80DF50F7}"/>
              </a:ext>
            </a:extLst>
          </p:cNvPr>
          <p:cNvPicPr>
            <a:picLocks noChangeAspect="1"/>
          </p:cNvPicPr>
          <p:nvPr/>
        </p:nvPicPr>
        <p:blipFill rotWithShape="1">
          <a:blip r:embed="rId2">
            <a:extLst>
              <a:ext uri="{28A0092B-C50C-407E-A947-70E740481C1C}">
                <a14:useLocalDpi xmlns:a14="http://schemas.microsoft.com/office/drawing/2010/main" val="0"/>
              </a:ext>
            </a:extLst>
          </a:blip>
          <a:srcRect r="33479"/>
          <a:stretch/>
        </p:blipFill>
        <p:spPr>
          <a:xfrm>
            <a:off x="6216015" y="865220"/>
            <a:ext cx="5975985" cy="5992780"/>
          </a:xfrm>
          <a:prstGeom prst="rect">
            <a:avLst/>
          </a:prstGeom>
        </p:spPr>
      </p:pic>
    </p:spTree>
    <p:extLst>
      <p:ext uri="{BB962C8B-B14F-4D97-AF65-F5344CB8AC3E}">
        <p14:creationId xmlns:p14="http://schemas.microsoft.com/office/powerpoint/2010/main" val="1757575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people posing for a photo&#10;&#10;Description automatically generated">
            <a:extLst>
              <a:ext uri="{FF2B5EF4-FFF2-40B4-BE49-F238E27FC236}">
                <a16:creationId xmlns:a16="http://schemas.microsoft.com/office/drawing/2014/main" id="{3BDD21E3-6AD0-2265-6806-468BE87B798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940" t="-208" b="9842"/>
          <a:stretch/>
        </p:blipFill>
        <p:spPr>
          <a:xfrm>
            <a:off x="-3424" y="898145"/>
            <a:ext cx="9473019" cy="5959855"/>
          </a:xfrm>
        </p:spPr>
      </p:pic>
      <p:sp>
        <p:nvSpPr>
          <p:cNvPr id="6" name="TextBox 5">
            <a:extLst>
              <a:ext uri="{FF2B5EF4-FFF2-40B4-BE49-F238E27FC236}">
                <a16:creationId xmlns:a16="http://schemas.microsoft.com/office/drawing/2014/main" id="{8CA657F4-775C-EC21-7CF0-F7BB3A8F7E88}"/>
              </a:ext>
            </a:extLst>
          </p:cNvPr>
          <p:cNvSpPr txBox="1"/>
          <p:nvPr/>
        </p:nvSpPr>
        <p:spPr>
          <a:xfrm>
            <a:off x="9585789" y="1037690"/>
            <a:ext cx="2517168" cy="4524315"/>
          </a:xfrm>
          <a:prstGeom prst="rect">
            <a:avLst/>
          </a:prstGeom>
          <a:noFill/>
        </p:spPr>
        <p:txBody>
          <a:bodyPr wrap="square" rtlCol="0">
            <a:spAutoFit/>
          </a:bodyPr>
          <a:lstStyle/>
          <a:p>
            <a:r>
              <a:rPr lang="en-US" sz="3200" dirty="0">
                <a:solidFill>
                  <a:srgbClr val="065744"/>
                </a:solidFill>
              </a:rPr>
              <a:t>Administrator Marcia Bunger with faculty at the University of Arkansas at Pine Bluff</a:t>
            </a:r>
          </a:p>
          <a:p>
            <a:endParaRPr lang="en-US" sz="3200" dirty="0">
              <a:solidFill>
                <a:srgbClr val="065744"/>
              </a:solidFill>
            </a:endParaRPr>
          </a:p>
          <a:p>
            <a:r>
              <a:rPr lang="en-US" sz="3200" dirty="0">
                <a:solidFill>
                  <a:srgbClr val="065744"/>
                </a:solidFill>
              </a:rPr>
              <a:t>August 2022</a:t>
            </a:r>
          </a:p>
        </p:txBody>
      </p:sp>
    </p:spTree>
    <p:extLst>
      <p:ext uri="{BB962C8B-B14F-4D97-AF65-F5344CB8AC3E}">
        <p14:creationId xmlns:p14="http://schemas.microsoft.com/office/powerpoint/2010/main" val="2322000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2DE2E-D43A-4ACA-95D2-3E48207613B1}"/>
              </a:ext>
            </a:extLst>
          </p:cNvPr>
          <p:cNvSpPr>
            <a:spLocks noGrp="1"/>
          </p:cNvSpPr>
          <p:nvPr>
            <p:ph type="title"/>
          </p:nvPr>
        </p:nvSpPr>
        <p:spPr>
          <a:xfrm>
            <a:off x="1993232" y="-106585"/>
            <a:ext cx="10198768" cy="1145321"/>
          </a:xfrm>
        </p:spPr>
        <p:txBody>
          <a:bodyPr>
            <a:noAutofit/>
          </a:bodyPr>
          <a:lstStyle/>
          <a:p>
            <a:pPr algn="r"/>
            <a:r>
              <a:rPr lang="en-US" sz="3600" dirty="0">
                <a:solidFill>
                  <a:schemeClr val="bg1"/>
                </a:solidFill>
                <a:latin typeface="+mn-lt"/>
              </a:rPr>
              <a:t>2022 Direct Award Pilot Program</a:t>
            </a:r>
          </a:p>
        </p:txBody>
      </p:sp>
      <p:pic>
        <p:nvPicPr>
          <p:cNvPr id="4" name="Picture 3" descr="A group of people standing outside a building&#10;&#10;Description automatically generated with medium confidence">
            <a:extLst>
              <a:ext uri="{FF2B5EF4-FFF2-40B4-BE49-F238E27FC236}">
                <a16:creationId xmlns:a16="http://schemas.microsoft.com/office/drawing/2014/main" id="{FC486BED-8D41-F2DD-9064-DB93AB16B450}"/>
              </a:ext>
            </a:extLst>
          </p:cNvPr>
          <p:cNvPicPr>
            <a:picLocks noChangeAspect="1"/>
          </p:cNvPicPr>
          <p:nvPr/>
        </p:nvPicPr>
        <p:blipFill rotWithShape="1">
          <a:blip r:embed="rId2">
            <a:extLst>
              <a:ext uri="{28A0092B-C50C-407E-A947-70E740481C1C}">
                <a14:useLocalDpi xmlns:a14="http://schemas.microsoft.com/office/drawing/2010/main" val="0"/>
              </a:ext>
            </a:extLst>
          </a:blip>
          <a:srcRect l="16025" t="12715" r="20206" b="448"/>
          <a:stretch/>
        </p:blipFill>
        <p:spPr>
          <a:xfrm>
            <a:off x="0" y="902691"/>
            <a:ext cx="5830942" cy="5955309"/>
          </a:xfrm>
          <a:prstGeom prst="rect">
            <a:avLst/>
          </a:prstGeom>
        </p:spPr>
      </p:pic>
      <p:sp>
        <p:nvSpPr>
          <p:cNvPr id="7" name="Content Placeholder 2">
            <a:extLst>
              <a:ext uri="{FF2B5EF4-FFF2-40B4-BE49-F238E27FC236}">
                <a16:creationId xmlns:a16="http://schemas.microsoft.com/office/drawing/2014/main" id="{096776D7-6D75-C2A5-4175-0755E35CFB1B}"/>
              </a:ext>
            </a:extLst>
          </p:cNvPr>
          <p:cNvSpPr>
            <a:spLocks noGrp="1"/>
          </p:cNvSpPr>
          <p:nvPr>
            <p:ph idx="1"/>
          </p:nvPr>
        </p:nvSpPr>
        <p:spPr>
          <a:xfrm>
            <a:off x="6161070" y="1253331"/>
            <a:ext cx="5700801" cy="4351338"/>
          </a:xfrm>
        </p:spPr>
        <p:txBody>
          <a:bodyPr>
            <a:normAutofit fontScale="92500" lnSpcReduction="10000"/>
          </a:bodyPr>
          <a:lstStyle/>
          <a:p>
            <a:pPr>
              <a:lnSpc>
                <a:spcPct val="100000"/>
              </a:lnSpc>
            </a:pPr>
            <a:r>
              <a:rPr lang="en-US" sz="2800" dirty="0">
                <a:latin typeface="+mn-lt"/>
              </a:rPr>
              <a:t>Building Resiliency with a More Diverse Delivery Strategy, an Underserved Agent and Loss Adjuster Training Pilot </a:t>
            </a:r>
            <a:endParaRPr lang="en-US" dirty="0">
              <a:latin typeface="+mn-lt"/>
            </a:endParaRPr>
          </a:p>
          <a:p>
            <a:pPr>
              <a:lnSpc>
                <a:spcPct val="100000"/>
              </a:lnSpc>
            </a:pPr>
            <a:r>
              <a:rPr lang="en-US" sz="2800" b="0" dirty="0">
                <a:latin typeface="+mn-lt"/>
              </a:rPr>
              <a:t>This is a collaborative pilot program with Intertribal Agriculture Council, Annie’s Project, Rural Coalition, and Alcorn State University.</a:t>
            </a:r>
          </a:p>
          <a:p>
            <a:pPr>
              <a:lnSpc>
                <a:spcPct val="100000"/>
              </a:lnSpc>
            </a:pPr>
            <a:r>
              <a:rPr lang="en-US" b="0" dirty="0">
                <a:latin typeface="+mn-lt"/>
              </a:rPr>
              <a:t>This two-year,</a:t>
            </a:r>
            <a:r>
              <a:rPr lang="en-US" sz="2800" b="0" dirty="0">
                <a:latin typeface="+mn-lt"/>
              </a:rPr>
              <a:t> $1.8M program will establish a pipeline of crop insurance agents and adjusters within underserved communities. </a:t>
            </a:r>
            <a:endParaRPr lang="en-US" dirty="0"/>
          </a:p>
        </p:txBody>
      </p:sp>
    </p:spTree>
    <p:extLst>
      <p:ext uri="{BB962C8B-B14F-4D97-AF65-F5344CB8AC3E}">
        <p14:creationId xmlns:p14="http://schemas.microsoft.com/office/powerpoint/2010/main" val="2993800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2DE2E-D43A-4ACA-95D2-3E48207613B1}"/>
              </a:ext>
            </a:extLst>
          </p:cNvPr>
          <p:cNvSpPr>
            <a:spLocks noGrp="1"/>
          </p:cNvSpPr>
          <p:nvPr>
            <p:ph type="title"/>
          </p:nvPr>
        </p:nvSpPr>
        <p:spPr>
          <a:xfrm>
            <a:off x="1993232" y="-106585"/>
            <a:ext cx="10198768" cy="1145321"/>
          </a:xfrm>
        </p:spPr>
        <p:txBody>
          <a:bodyPr>
            <a:noAutofit/>
          </a:bodyPr>
          <a:lstStyle/>
          <a:p>
            <a:pPr algn="r"/>
            <a:r>
              <a:rPr lang="en-US" sz="3600" dirty="0">
                <a:solidFill>
                  <a:schemeClr val="bg1"/>
                </a:solidFill>
                <a:latin typeface="+mn-lt"/>
              </a:rPr>
              <a:t>2022 Direct Award Pilot Program</a:t>
            </a:r>
          </a:p>
        </p:txBody>
      </p:sp>
      <p:sp>
        <p:nvSpPr>
          <p:cNvPr id="5" name="Content Placeholder 2">
            <a:extLst>
              <a:ext uri="{FF2B5EF4-FFF2-40B4-BE49-F238E27FC236}">
                <a16:creationId xmlns:a16="http://schemas.microsoft.com/office/drawing/2014/main" id="{D9E8DECA-69E9-31D0-FD91-9483CA8A39C7}"/>
              </a:ext>
            </a:extLst>
          </p:cNvPr>
          <p:cNvSpPr txBox="1">
            <a:spLocks/>
          </p:cNvSpPr>
          <p:nvPr/>
        </p:nvSpPr>
        <p:spPr>
          <a:xfrm>
            <a:off x="589450" y="1168079"/>
            <a:ext cx="10546231" cy="4934227"/>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rgbClr val="065744"/>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dirty="0">
                <a:latin typeface="+mn-lt"/>
                <a:ea typeface="Calibri" panose="020F0502020204030204" pitchFamily="34" charset="0"/>
              </a:rPr>
              <a:t>Goals</a:t>
            </a:r>
            <a:r>
              <a:rPr lang="en-US" b="0" dirty="0">
                <a:latin typeface="+mn-lt"/>
                <a:ea typeface="Calibri" panose="020F0502020204030204" pitchFamily="34" charset="0"/>
              </a:rPr>
              <a:t>:</a:t>
            </a:r>
          </a:p>
          <a:p>
            <a:pPr marL="457200" indent="-457200">
              <a:lnSpc>
                <a:spcPct val="100000"/>
              </a:lnSpc>
              <a:buFont typeface="Arial" panose="020B0604020202020204" pitchFamily="34" charset="0"/>
              <a:buChar char="•"/>
            </a:pPr>
            <a:r>
              <a:rPr lang="en-US" b="0" dirty="0">
                <a:latin typeface="+mn-lt"/>
                <a:ea typeface="Calibri" panose="020F0502020204030204" pitchFamily="34" charset="0"/>
              </a:rPr>
              <a:t>To educate and inform traditionally underserved communities about the possibilities of becoming crop insurance agents and adjusters.</a:t>
            </a:r>
          </a:p>
          <a:p>
            <a:pPr marL="342900" indent="-342900">
              <a:lnSpc>
                <a:spcPct val="100000"/>
              </a:lnSpc>
              <a:buFont typeface="Arial" panose="020B0604020202020204" pitchFamily="34" charset="0"/>
              <a:buChar char="•"/>
            </a:pPr>
            <a:r>
              <a:rPr lang="en-US" b="0" dirty="0">
                <a:latin typeface="+mn-lt"/>
                <a:ea typeface="Calibri" panose="020F0502020204030204" pitchFamily="34" charset="0"/>
              </a:rPr>
              <a:t>To provide the mechanism, preparation, and provision to gain employment in the crop insurance sector.</a:t>
            </a:r>
          </a:p>
          <a:p>
            <a:pPr marL="342900" indent="-342900">
              <a:lnSpc>
                <a:spcPct val="100000"/>
              </a:lnSpc>
              <a:buFont typeface="Arial" panose="020B0604020202020204" pitchFamily="34" charset="0"/>
              <a:buChar char="•"/>
            </a:pPr>
            <a:r>
              <a:rPr lang="en-US" b="0" dirty="0">
                <a:latin typeface="+mn-lt"/>
                <a:ea typeface="Calibri" panose="020F0502020204030204" pitchFamily="34" charset="0"/>
              </a:rPr>
              <a:t>To make available the educational framework and career development conduit to be licensed by a State. </a:t>
            </a:r>
          </a:p>
          <a:p>
            <a:pPr marL="342900" indent="-342900">
              <a:lnSpc>
                <a:spcPct val="100000"/>
              </a:lnSpc>
              <a:buFont typeface="Arial" panose="020B0604020202020204" pitchFamily="34" charset="0"/>
              <a:buChar char="•"/>
            </a:pPr>
            <a:r>
              <a:rPr lang="en-US" b="0" dirty="0">
                <a:latin typeface="+mn-lt"/>
                <a:ea typeface="Calibri" panose="020F0502020204030204" pitchFamily="34" charset="0"/>
              </a:rPr>
              <a:t>To strengthen connections between underserved producers and the Federal safety nets for the agriculture industry.</a:t>
            </a:r>
          </a:p>
          <a:p>
            <a:pPr marL="342900" indent="-342900">
              <a:lnSpc>
                <a:spcPct val="100000"/>
              </a:lnSpc>
              <a:buFont typeface="Arial" panose="020B0604020202020204" pitchFamily="34" charset="0"/>
              <a:buChar char="•"/>
            </a:pPr>
            <a:r>
              <a:rPr lang="en-US" b="0" dirty="0">
                <a:latin typeface="+mn-lt"/>
                <a:ea typeface="Calibri" panose="020F0502020204030204" pitchFamily="34" charset="0"/>
              </a:rPr>
              <a:t>To provide the opportunity of future career ambitions in the insurance industry and placement with crop insurance agencies under contract with RMA Approved Insurance Providers. </a:t>
            </a:r>
            <a:endParaRPr lang="en-US" sz="3200" dirty="0"/>
          </a:p>
        </p:txBody>
      </p:sp>
    </p:spTree>
    <p:extLst>
      <p:ext uri="{BB962C8B-B14F-4D97-AF65-F5344CB8AC3E}">
        <p14:creationId xmlns:p14="http://schemas.microsoft.com/office/powerpoint/2010/main" val="3419130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FCF54-8FC4-4FFE-9FD1-7B8AE83DB065}"/>
              </a:ext>
            </a:extLst>
          </p:cNvPr>
          <p:cNvSpPr>
            <a:spLocks noGrp="1"/>
          </p:cNvSpPr>
          <p:nvPr>
            <p:ph type="title"/>
          </p:nvPr>
        </p:nvSpPr>
        <p:spPr>
          <a:xfrm>
            <a:off x="2348218" y="94751"/>
            <a:ext cx="9473019" cy="698317"/>
          </a:xfrm>
        </p:spPr>
        <p:txBody>
          <a:bodyPr>
            <a:normAutofit/>
          </a:bodyPr>
          <a:lstStyle/>
          <a:p>
            <a:pPr algn="r"/>
            <a:r>
              <a:rPr lang="en-US" sz="3600" dirty="0">
                <a:solidFill>
                  <a:schemeClr val="bg1"/>
                </a:solidFill>
                <a:latin typeface="+mn-lt"/>
              </a:rPr>
              <a:t>Intertribal Agriculture Council</a:t>
            </a:r>
          </a:p>
        </p:txBody>
      </p:sp>
      <p:sp>
        <p:nvSpPr>
          <p:cNvPr id="3" name="Content Placeholder 2">
            <a:extLst>
              <a:ext uri="{FF2B5EF4-FFF2-40B4-BE49-F238E27FC236}">
                <a16:creationId xmlns:a16="http://schemas.microsoft.com/office/drawing/2014/main" id="{A3C8C142-7C1A-4B08-AD5F-27028C57D6F0}"/>
              </a:ext>
            </a:extLst>
          </p:cNvPr>
          <p:cNvSpPr>
            <a:spLocks noGrp="1"/>
          </p:cNvSpPr>
          <p:nvPr>
            <p:ph idx="1"/>
          </p:nvPr>
        </p:nvSpPr>
        <p:spPr>
          <a:xfrm>
            <a:off x="913701" y="1498453"/>
            <a:ext cx="9701463" cy="4527049"/>
          </a:xfrm>
        </p:spPr>
        <p:txBody>
          <a:bodyPr>
            <a:normAutofit fontScale="92500" lnSpcReduction="10000"/>
          </a:bodyPr>
          <a:lstStyle/>
          <a:p>
            <a:pPr marL="457200" indent="-457200">
              <a:buFont typeface="Arial" panose="020B0604020202020204" pitchFamily="34" charset="0"/>
              <a:buChar char="•"/>
            </a:pPr>
            <a:r>
              <a:rPr lang="en-US" b="0" dirty="0">
                <a:latin typeface="+mn-lt"/>
              </a:rPr>
              <a:t>Over the past 30+ years Intertribal Agriculture Council (IAC) has become a prominent leader in Indian Country vis-à-vis federal government agencies and the agricultural field on behalf of individual Indian producers and Tribal enterprises</a:t>
            </a:r>
          </a:p>
          <a:p>
            <a:pPr marL="457200" indent="-457200">
              <a:buFont typeface="Arial" panose="020B0604020202020204" pitchFamily="34" charset="0"/>
              <a:buChar char="•"/>
            </a:pPr>
            <a:r>
              <a:rPr lang="en-US" b="0" dirty="0">
                <a:latin typeface="+mn-lt"/>
              </a:rPr>
              <a:t>IAC is the most respected voice within the Indian community and government circles on agricultural policies and programs in Indian country</a:t>
            </a:r>
          </a:p>
          <a:p>
            <a:pPr marL="457200" indent="-457200">
              <a:buFont typeface="Arial" panose="020B0604020202020204" pitchFamily="34" charset="0"/>
              <a:buChar char="•"/>
            </a:pPr>
            <a:r>
              <a:rPr lang="en-US" b="0" dirty="0">
                <a:latin typeface="+mn-lt"/>
              </a:rPr>
              <a:t>The policy work of the IAC has a dedicated presence in Washington, DC and permanently houses the Native Farm Bill Coalition</a:t>
            </a:r>
          </a:p>
          <a:p>
            <a:pPr marL="457200" indent="-457200">
              <a:buFont typeface="Arial" panose="020B0604020202020204" pitchFamily="34" charset="0"/>
              <a:buChar char="•"/>
            </a:pPr>
            <a:r>
              <a:rPr lang="en-US" b="0" dirty="0">
                <a:latin typeface="+mn-lt"/>
              </a:rPr>
              <a:t>The IAC is committed to connect on-the-ground impacts to solutions at the federal level and further public issue education and policy advocacy for Indian Country’s food producers</a:t>
            </a:r>
          </a:p>
        </p:txBody>
      </p:sp>
    </p:spTree>
    <p:extLst>
      <p:ext uri="{BB962C8B-B14F-4D97-AF65-F5344CB8AC3E}">
        <p14:creationId xmlns:p14="http://schemas.microsoft.com/office/powerpoint/2010/main" val="2385058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FCF54-8FC4-4FFE-9FD1-7B8AE83DB065}"/>
              </a:ext>
            </a:extLst>
          </p:cNvPr>
          <p:cNvSpPr>
            <a:spLocks noGrp="1"/>
          </p:cNvSpPr>
          <p:nvPr>
            <p:ph type="title"/>
          </p:nvPr>
        </p:nvSpPr>
        <p:spPr>
          <a:xfrm>
            <a:off x="2348218" y="94751"/>
            <a:ext cx="9473019" cy="698317"/>
          </a:xfrm>
        </p:spPr>
        <p:txBody>
          <a:bodyPr>
            <a:normAutofit/>
          </a:bodyPr>
          <a:lstStyle/>
          <a:p>
            <a:pPr algn="r"/>
            <a:r>
              <a:rPr lang="en-US" sz="3600" dirty="0">
                <a:solidFill>
                  <a:schemeClr val="bg1"/>
                </a:solidFill>
                <a:latin typeface="+mn-lt"/>
              </a:rPr>
              <a:t>Intertribal Agriculture Council</a:t>
            </a:r>
          </a:p>
        </p:txBody>
      </p:sp>
      <p:pic>
        <p:nvPicPr>
          <p:cNvPr id="5" name="Content Placeholder 4" descr="A person and person at a podium&#10;&#10;Description automatically generated with low confidence">
            <a:extLst>
              <a:ext uri="{FF2B5EF4-FFF2-40B4-BE49-F238E27FC236}">
                <a16:creationId xmlns:a16="http://schemas.microsoft.com/office/drawing/2014/main" id="{5C8E69BF-F371-BFAD-D5DD-C82969F99D6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480" t="-173" r="12206" b="173"/>
          <a:stretch/>
        </p:blipFill>
        <p:spPr>
          <a:xfrm>
            <a:off x="0" y="893853"/>
            <a:ext cx="9473020" cy="5943600"/>
          </a:xfrm>
        </p:spPr>
      </p:pic>
      <p:sp>
        <p:nvSpPr>
          <p:cNvPr id="7" name="TextBox 6">
            <a:extLst>
              <a:ext uri="{FF2B5EF4-FFF2-40B4-BE49-F238E27FC236}">
                <a16:creationId xmlns:a16="http://schemas.microsoft.com/office/drawing/2014/main" id="{1C8002BA-E1BF-9F70-EE59-F159BC2DD300}"/>
              </a:ext>
            </a:extLst>
          </p:cNvPr>
          <p:cNvSpPr txBox="1"/>
          <p:nvPr/>
        </p:nvSpPr>
        <p:spPr>
          <a:xfrm>
            <a:off x="9585789" y="1037690"/>
            <a:ext cx="2517168" cy="4524315"/>
          </a:xfrm>
          <a:prstGeom prst="rect">
            <a:avLst/>
          </a:prstGeom>
          <a:noFill/>
        </p:spPr>
        <p:txBody>
          <a:bodyPr wrap="square" rtlCol="0">
            <a:spAutoFit/>
          </a:bodyPr>
          <a:lstStyle/>
          <a:p>
            <a:r>
              <a:rPr lang="en-US" sz="3200" dirty="0">
                <a:solidFill>
                  <a:srgbClr val="065744"/>
                </a:solidFill>
              </a:rPr>
              <a:t>Administrator Marcia Bunger speaks at the IAC Annual Conference </a:t>
            </a:r>
          </a:p>
          <a:p>
            <a:endParaRPr lang="en-US" sz="3200" dirty="0">
              <a:solidFill>
                <a:srgbClr val="065744"/>
              </a:solidFill>
            </a:endParaRPr>
          </a:p>
          <a:p>
            <a:r>
              <a:rPr lang="en-US" sz="3200" dirty="0">
                <a:solidFill>
                  <a:srgbClr val="065744"/>
                </a:solidFill>
              </a:rPr>
              <a:t>December 2022</a:t>
            </a:r>
          </a:p>
        </p:txBody>
      </p:sp>
    </p:spTree>
    <p:extLst>
      <p:ext uri="{BB962C8B-B14F-4D97-AF65-F5344CB8AC3E}">
        <p14:creationId xmlns:p14="http://schemas.microsoft.com/office/powerpoint/2010/main" val="4141761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F787B-F854-408B-A747-4583AA039855}"/>
              </a:ext>
            </a:extLst>
          </p:cNvPr>
          <p:cNvSpPr>
            <a:spLocks noGrp="1"/>
          </p:cNvSpPr>
          <p:nvPr>
            <p:ph type="title"/>
          </p:nvPr>
        </p:nvSpPr>
        <p:spPr>
          <a:xfrm>
            <a:off x="1903602" y="128307"/>
            <a:ext cx="9473019" cy="698317"/>
          </a:xfrm>
        </p:spPr>
        <p:txBody>
          <a:bodyPr>
            <a:normAutofit/>
          </a:bodyPr>
          <a:lstStyle/>
          <a:p>
            <a:pPr algn="r"/>
            <a:r>
              <a:rPr lang="en-US" sz="3600" dirty="0">
                <a:solidFill>
                  <a:schemeClr val="bg1"/>
                </a:solidFill>
                <a:latin typeface="+mn-lt"/>
              </a:rPr>
              <a:t>Annie’s Project</a:t>
            </a:r>
          </a:p>
        </p:txBody>
      </p:sp>
      <p:sp>
        <p:nvSpPr>
          <p:cNvPr id="3" name="Content Placeholder 2">
            <a:extLst>
              <a:ext uri="{FF2B5EF4-FFF2-40B4-BE49-F238E27FC236}">
                <a16:creationId xmlns:a16="http://schemas.microsoft.com/office/drawing/2014/main" id="{AA351FB4-A327-41F4-B0E5-CAE559FF27FB}"/>
              </a:ext>
            </a:extLst>
          </p:cNvPr>
          <p:cNvSpPr>
            <a:spLocks noGrp="1"/>
          </p:cNvSpPr>
          <p:nvPr>
            <p:ph idx="1"/>
          </p:nvPr>
        </p:nvSpPr>
        <p:spPr>
          <a:xfrm>
            <a:off x="1106648" y="1523621"/>
            <a:ext cx="9473019" cy="4351338"/>
          </a:xfrm>
        </p:spPr>
        <p:txBody>
          <a:bodyPr/>
          <a:lstStyle/>
          <a:p>
            <a:pPr marL="457200" indent="-457200">
              <a:buFont typeface="Arial" panose="020B0604020202020204" pitchFamily="34" charset="0"/>
              <a:buChar char="•"/>
            </a:pPr>
            <a:r>
              <a:rPr lang="en-US" b="0" dirty="0">
                <a:latin typeface="+mn-lt"/>
              </a:rPr>
              <a:t>Annie’s Project is a national non-profit that has been empowering women in agriculture for nearly 20 years</a:t>
            </a:r>
          </a:p>
          <a:p>
            <a:pPr marL="457200" indent="-457200">
              <a:buFont typeface="Arial" panose="020B0604020202020204" pitchFamily="34" charset="0"/>
              <a:buChar char="•"/>
            </a:pPr>
            <a:r>
              <a:rPr lang="en-US" b="0" dirty="0">
                <a:latin typeface="+mn-lt"/>
              </a:rPr>
              <a:t>Annie’s Project reaches over 18,000 underserved producers and have a large community of facilitators and educators </a:t>
            </a:r>
          </a:p>
          <a:p>
            <a:pPr marL="457200" indent="-457200">
              <a:buFont typeface="Arial" panose="020B0604020202020204" pitchFamily="34" charset="0"/>
              <a:buChar char="•"/>
            </a:pPr>
            <a:r>
              <a:rPr lang="en-US" b="0" dirty="0">
                <a:latin typeface="+mn-lt"/>
              </a:rPr>
              <a:t>They work in risk management, overall farm/ranch/growing management, networking and leadership development</a:t>
            </a:r>
          </a:p>
          <a:p>
            <a:pPr marL="457200" indent="-457200">
              <a:buFont typeface="Arial" panose="020B0604020202020204" pitchFamily="34" charset="0"/>
              <a:buChar char="•"/>
            </a:pPr>
            <a:r>
              <a:rPr lang="en-US" b="0" dirty="0">
                <a:latin typeface="+mn-lt"/>
              </a:rPr>
              <a:t>Although they are women-centered, they welcome and served anyone with an interest in their programming, education, and activities</a:t>
            </a:r>
          </a:p>
        </p:txBody>
      </p:sp>
    </p:spTree>
    <p:extLst>
      <p:ext uri="{BB962C8B-B14F-4D97-AF65-F5344CB8AC3E}">
        <p14:creationId xmlns:p14="http://schemas.microsoft.com/office/powerpoint/2010/main" val="1395301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4FF39-0092-4C31-B690-7021982E4F94}"/>
              </a:ext>
            </a:extLst>
          </p:cNvPr>
          <p:cNvSpPr>
            <a:spLocks noGrp="1"/>
          </p:cNvSpPr>
          <p:nvPr>
            <p:ph type="title"/>
          </p:nvPr>
        </p:nvSpPr>
        <p:spPr>
          <a:xfrm>
            <a:off x="1895212" y="170252"/>
            <a:ext cx="9473019" cy="698317"/>
          </a:xfrm>
        </p:spPr>
        <p:txBody>
          <a:bodyPr>
            <a:noAutofit/>
          </a:bodyPr>
          <a:lstStyle/>
          <a:p>
            <a:pPr algn="r"/>
            <a:r>
              <a:rPr lang="en-US" sz="3600" dirty="0">
                <a:solidFill>
                  <a:schemeClr val="bg1"/>
                </a:solidFill>
                <a:latin typeface="+mn-lt"/>
              </a:rPr>
              <a:t>Rural Coalition</a:t>
            </a:r>
          </a:p>
        </p:txBody>
      </p:sp>
      <p:sp>
        <p:nvSpPr>
          <p:cNvPr id="5" name="Content Placeholder 4">
            <a:extLst>
              <a:ext uri="{FF2B5EF4-FFF2-40B4-BE49-F238E27FC236}">
                <a16:creationId xmlns:a16="http://schemas.microsoft.com/office/drawing/2014/main" id="{D35EBF78-2750-4D14-9222-53237AE2ABB1}"/>
              </a:ext>
            </a:extLst>
          </p:cNvPr>
          <p:cNvSpPr>
            <a:spLocks noGrp="1"/>
          </p:cNvSpPr>
          <p:nvPr>
            <p:ph idx="1"/>
          </p:nvPr>
        </p:nvSpPr>
        <p:spPr>
          <a:xfrm>
            <a:off x="677448" y="1515232"/>
            <a:ext cx="10058400" cy="4366628"/>
          </a:xfrm>
        </p:spPr>
        <p:txBody>
          <a:bodyPr>
            <a:normAutofit lnSpcReduction="10000"/>
          </a:bodyPr>
          <a:lstStyle/>
          <a:p>
            <a:pPr marL="457200" indent="-457200">
              <a:buFont typeface="Arial" panose="020B0604020202020204" pitchFamily="34" charset="0"/>
              <a:buChar char="•"/>
            </a:pPr>
            <a:r>
              <a:rPr lang="en-US" b="0" dirty="0">
                <a:latin typeface="+mn-lt"/>
              </a:rPr>
              <a:t>Rural Coalition is a rural organization with over 70</a:t>
            </a:r>
            <a:r>
              <a:rPr lang="en-US" b="0" dirty="0">
                <a:solidFill>
                  <a:srgbClr val="FF0000"/>
                </a:solidFill>
                <a:latin typeface="+mn-lt"/>
              </a:rPr>
              <a:t> </a:t>
            </a:r>
            <a:r>
              <a:rPr lang="en-US" b="0" dirty="0">
                <a:latin typeface="+mn-lt"/>
              </a:rPr>
              <a:t>grassroots member organizations, they serve as a critical advocacy voice of African-American, American-Indian, Asian-American, Euro-American, Latino, and women farmers, ranchers, farmworkers, and rural communities.</a:t>
            </a:r>
          </a:p>
          <a:p>
            <a:pPr marL="457200" indent="-457200">
              <a:buFont typeface="Arial" panose="020B0604020202020204" pitchFamily="34" charset="0"/>
              <a:buChar char="•"/>
            </a:pPr>
            <a:r>
              <a:rPr lang="en-US" b="0" dirty="0">
                <a:latin typeface="+mn-lt"/>
              </a:rPr>
              <a:t>Rural Coalition works actively to help all historically underserved access online platforms and do business, access to federal benefits, and to build community gardens and help farmers access new markets for the healthy fresh food they produce. </a:t>
            </a:r>
          </a:p>
          <a:p>
            <a:pPr marL="457200" indent="-457200">
              <a:buFont typeface="Arial" panose="020B0604020202020204" pitchFamily="34" charset="0"/>
              <a:buChar char="•"/>
            </a:pPr>
            <a:r>
              <a:rPr lang="en-US" b="0" dirty="0">
                <a:latin typeface="+mn-lt"/>
              </a:rPr>
              <a:t>They are committed to racial justice and in assuring the health of the front-line communities in the food system is protected.</a:t>
            </a:r>
          </a:p>
        </p:txBody>
      </p:sp>
    </p:spTree>
    <p:extLst>
      <p:ext uri="{BB962C8B-B14F-4D97-AF65-F5344CB8AC3E}">
        <p14:creationId xmlns:p14="http://schemas.microsoft.com/office/powerpoint/2010/main" val="2750735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BCE00-1A53-4C5C-8A2C-73E99CBB6233}"/>
              </a:ext>
            </a:extLst>
          </p:cNvPr>
          <p:cNvSpPr>
            <a:spLocks noGrp="1"/>
          </p:cNvSpPr>
          <p:nvPr>
            <p:ph type="title"/>
          </p:nvPr>
        </p:nvSpPr>
        <p:spPr>
          <a:xfrm>
            <a:off x="2190475" y="137928"/>
            <a:ext cx="9473019" cy="698317"/>
          </a:xfrm>
        </p:spPr>
        <p:txBody>
          <a:bodyPr>
            <a:normAutofit/>
          </a:bodyPr>
          <a:lstStyle/>
          <a:p>
            <a:pPr algn="r"/>
            <a:r>
              <a:rPr lang="en-US" sz="3600" dirty="0">
                <a:solidFill>
                  <a:schemeClr val="bg1"/>
                </a:solidFill>
                <a:latin typeface="+mn-lt"/>
              </a:rPr>
              <a:t>Alcorn State University</a:t>
            </a:r>
          </a:p>
        </p:txBody>
      </p:sp>
      <p:sp>
        <p:nvSpPr>
          <p:cNvPr id="3" name="Content Placeholder 2">
            <a:extLst>
              <a:ext uri="{FF2B5EF4-FFF2-40B4-BE49-F238E27FC236}">
                <a16:creationId xmlns:a16="http://schemas.microsoft.com/office/drawing/2014/main" id="{EFC46492-DBFE-4BE1-BDA7-3448EDED645A}"/>
              </a:ext>
            </a:extLst>
          </p:cNvPr>
          <p:cNvSpPr>
            <a:spLocks noGrp="1"/>
          </p:cNvSpPr>
          <p:nvPr>
            <p:ph idx="1"/>
          </p:nvPr>
        </p:nvSpPr>
        <p:spPr>
          <a:xfrm>
            <a:off x="854977" y="1489354"/>
            <a:ext cx="10239375" cy="4881559"/>
          </a:xfrm>
        </p:spPr>
        <p:txBody>
          <a:bodyPr>
            <a:normAutofit fontScale="25000" lnSpcReduction="20000"/>
          </a:bodyPr>
          <a:lstStyle/>
          <a:p>
            <a:pPr marL="457200" indent="-457200">
              <a:lnSpc>
                <a:spcPct val="120000"/>
              </a:lnSpc>
              <a:buFont typeface="Arial" panose="020B0604020202020204" pitchFamily="34" charset="0"/>
              <a:buChar char="•"/>
            </a:pPr>
            <a:r>
              <a:rPr lang="en-US" altLang="en-US" sz="10400" b="0" dirty="0">
                <a:latin typeface="+mn-lt"/>
              </a:rPr>
              <a:t>Alcorn State University, a Historically Black College and University (HBCU) is a comprehensive land-grant institution that celebrates a rich heritage with a diverse student and faculty population.</a:t>
            </a:r>
          </a:p>
          <a:p>
            <a:pPr marL="457200" indent="-457200">
              <a:lnSpc>
                <a:spcPct val="120000"/>
              </a:lnSpc>
              <a:buFont typeface="Arial" panose="020B0604020202020204" pitchFamily="34" charset="0"/>
              <a:buChar char="•"/>
            </a:pPr>
            <a:r>
              <a:rPr lang="en-US" sz="10400" b="0" dirty="0">
                <a:latin typeface="+mn-lt"/>
              </a:rPr>
              <a:t>Alcorn’s Socially Disadvantaged Farmers and Ranchers Policy Research Center specializes in policy research impacting socially disadvantaged farmers and ranchers with a network and collaboration with universities and organizations inside and outside the land grant community.</a:t>
            </a:r>
          </a:p>
          <a:p>
            <a:pPr marL="457200" indent="-457200">
              <a:lnSpc>
                <a:spcPct val="120000"/>
              </a:lnSpc>
              <a:buFont typeface="Arial" panose="020B0604020202020204" pitchFamily="34" charset="0"/>
              <a:buChar char="•"/>
            </a:pPr>
            <a:r>
              <a:rPr lang="en-US" sz="10400" b="0" dirty="0">
                <a:latin typeface="+mn-lt"/>
              </a:rPr>
              <a:t>The Socially Disadvantaged Farmers and Ranchers Policy Research Center improves the success of socially disadvantaged farmers and ranchers.</a:t>
            </a:r>
          </a:p>
          <a:p>
            <a:pPr marL="457200" indent="-457200">
              <a:lnSpc>
                <a:spcPct val="100000"/>
              </a:lnSpc>
              <a:buFont typeface="Wingdings" panose="05000000000000000000" pitchFamily="2" charset="2"/>
              <a:buChar char="§"/>
            </a:pPr>
            <a:endParaRPr lang="en-US" sz="3100" b="0" dirty="0">
              <a:latin typeface="+mj-lt"/>
            </a:endParaRPr>
          </a:p>
          <a:p>
            <a:pPr>
              <a:lnSpc>
                <a:spcPct val="150000"/>
              </a:lnSpc>
              <a:buFont typeface="Wingdings" panose="05000000000000000000" pitchFamily="2" charset="2"/>
              <a:buChar char="§"/>
            </a:pPr>
            <a:endParaRPr lang="en-US" altLang="en-US" sz="2800" dirty="0"/>
          </a:p>
          <a:p>
            <a:endParaRPr lang="en-US" dirty="0"/>
          </a:p>
        </p:txBody>
      </p:sp>
    </p:spTree>
    <p:extLst>
      <p:ext uri="{BB962C8B-B14F-4D97-AF65-F5344CB8AC3E}">
        <p14:creationId xmlns:p14="http://schemas.microsoft.com/office/powerpoint/2010/main" val="2486180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BCE00-1A53-4C5C-8A2C-73E99CBB6233}"/>
              </a:ext>
            </a:extLst>
          </p:cNvPr>
          <p:cNvSpPr>
            <a:spLocks noGrp="1"/>
          </p:cNvSpPr>
          <p:nvPr>
            <p:ph type="title"/>
          </p:nvPr>
        </p:nvSpPr>
        <p:spPr>
          <a:xfrm>
            <a:off x="2190475" y="137928"/>
            <a:ext cx="9473019" cy="698317"/>
          </a:xfrm>
        </p:spPr>
        <p:txBody>
          <a:bodyPr>
            <a:normAutofit/>
          </a:bodyPr>
          <a:lstStyle/>
          <a:p>
            <a:pPr algn="r"/>
            <a:r>
              <a:rPr lang="en-US" sz="3600" dirty="0">
                <a:solidFill>
                  <a:schemeClr val="bg1"/>
                </a:solidFill>
                <a:latin typeface="+mn-lt"/>
              </a:rPr>
              <a:t>Timeline</a:t>
            </a:r>
          </a:p>
        </p:txBody>
      </p:sp>
      <p:sp>
        <p:nvSpPr>
          <p:cNvPr id="3" name="Content Placeholder 2">
            <a:extLst>
              <a:ext uri="{FF2B5EF4-FFF2-40B4-BE49-F238E27FC236}">
                <a16:creationId xmlns:a16="http://schemas.microsoft.com/office/drawing/2014/main" id="{EFC46492-DBFE-4BE1-BDA7-3448EDED645A}"/>
              </a:ext>
            </a:extLst>
          </p:cNvPr>
          <p:cNvSpPr>
            <a:spLocks noGrp="1"/>
          </p:cNvSpPr>
          <p:nvPr>
            <p:ph idx="1"/>
          </p:nvPr>
        </p:nvSpPr>
        <p:spPr>
          <a:xfrm>
            <a:off x="832854" y="1563096"/>
            <a:ext cx="11155946" cy="4881559"/>
          </a:xfrm>
        </p:spPr>
        <p:txBody>
          <a:bodyPr>
            <a:normAutofit/>
          </a:bodyPr>
          <a:lstStyle/>
          <a:p>
            <a:pPr>
              <a:lnSpc>
                <a:spcPct val="150000"/>
              </a:lnSpc>
              <a:buFont typeface="Wingdings" panose="05000000000000000000" pitchFamily="2" charset="2"/>
              <a:buChar char="§"/>
            </a:pPr>
            <a:endParaRPr lang="en-US" altLang="en-US" sz="2800" dirty="0"/>
          </a:p>
          <a:p>
            <a:endParaRPr lang="en-US" dirty="0"/>
          </a:p>
        </p:txBody>
      </p:sp>
      <p:graphicFrame>
        <p:nvGraphicFramePr>
          <p:cNvPr id="4" name="Diagram 3">
            <a:extLst>
              <a:ext uri="{FF2B5EF4-FFF2-40B4-BE49-F238E27FC236}">
                <a16:creationId xmlns:a16="http://schemas.microsoft.com/office/drawing/2014/main" id="{441DD983-740E-4EF2-BC22-BE60A4A66238}"/>
              </a:ext>
            </a:extLst>
          </p:cNvPr>
          <p:cNvGraphicFramePr/>
          <p:nvPr/>
        </p:nvGraphicFramePr>
        <p:xfrm>
          <a:off x="-264405" y="1388125"/>
          <a:ext cx="11155946" cy="48815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3895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35E2A-9EA5-40CB-A9E9-E4FBF1EC91F7}"/>
              </a:ext>
            </a:extLst>
          </p:cNvPr>
          <p:cNvSpPr>
            <a:spLocks noGrp="1"/>
          </p:cNvSpPr>
          <p:nvPr>
            <p:ph type="title"/>
          </p:nvPr>
        </p:nvSpPr>
        <p:spPr>
          <a:xfrm>
            <a:off x="2499919" y="155240"/>
            <a:ext cx="9531043" cy="698317"/>
          </a:xfrm>
        </p:spPr>
        <p:txBody>
          <a:bodyPr>
            <a:normAutofit/>
          </a:bodyPr>
          <a:lstStyle/>
          <a:p>
            <a:pPr algn="r"/>
            <a:r>
              <a:rPr lang="en-US" sz="3200" dirty="0">
                <a:solidFill>
                  <a:schemeClr val="bg1"/>
                </a:solidFill>
                <a:latin typeface="+mn-lt"/>
              </a:rPr>
              <a:t>2023 Risk Management Education Partnership</a:t>
            </a:r>
          </a:p>
        </p:txBody>
      </p:sp>
      <p:sp>
        <p:nvSpPr>
          <p:cNvPr id="3" name="Content Placeholder 2">
            <a:extLst>
              <a:ext uri="{FF2B5EF4-FFF2-40B4-BE49-F238E27FC236}">
                <a16:creationId xmlns:a16="http://schemas.microsoft.com/office/drawing/2014/main" id="{39931C36-B638-4F27-B92A-579FD785E8DA}"/>
              </a:ext>
            </a:extLst>
          </p:cNvPr>
          <p:cNvSpPr>
            <a:spLocks noGrp="1"/>
          </p:cNvSpPr>
          <p:nvPr>
            <p:ph idx="1"/>
          </p:nvPr>
        </p:nvSpPr>
        <p:spPr>
          <a:xfrm>
            <a:off x="846589" y="1202076"/>
            <a:ext cx="9721515" cy="5500684"/>
          </a:xfrm>
        </p:spPr>
        <p:txBody>
          <a:bodyPr>
            <a:normAutofit fontScale="77500" lnSpcReduction="20000"/>
          </a:bodyPr>
          <a:lstStyle/>
          <a:p>
            <a:pPr marL="457200" indent="-457200">
              <a:lnSpc>
                <a:spcPct val="120000"/>
              </a:lnSpc>
              <a:buFont typeface="Arial" panose="020B0604020202020204" pitchFamily="34" charset="0"/>
              <a:buChar char="•"/>
            </a:pPr>
            <a:r>
              <a:rPr lang="en-US" b="0" dirty="0">
                <a:latin typeface="+mn-lt"/>
              </a:rPr>
              <a:t>Approximately $2M in funding available now </a:t>
            </a:r>
          </a:p>
          <a:p>
            <a:pPr marL="457200" indent="-457200">
              <a:lnSpc>
                <a:spcPct val="120000"/>
              </a:lnSpc>
              <a:buFont typeface="Arial" panose="020B0604020202020204" pitchFamily="34" charset="0"/>
              <a:buChar char="•"/>
            </a:pPr>
            <a:r>
              <a:rPr lang="en-US" dirty="0">
                <a:latin typeface="+mn-lt"/>
              </a:rPr>
              <a:t>Deadline for applications is April 24</a:t>
            </a:r>
          </a:p>
          <a:p>
            <a:pPr marL="457200" indent="-457200">
              <a:lnSpc>
                <a:spcPct val="120000"/>
              </a:lnSpc>
              <a:buFont typeface="Arial" panose="020B0604020202020204" pitchFamily="34" charset="0"/>
              <a:buChar char="•"/>
            </a:pPr>
            <a:r>
              <a:rPr lang="en-US" b="0" dirty="0">
                <a:latin typeface="+mn-lt"/>
              </a:rPr>
              <a:t>Topics range from financial planning to climate smart ag</a:t>
            </a:r>
          </a:p>
          <a:p>
            <a:pPr marL="457200" indent="-457200">
              <a:lnSpc>
                <a:spcPct val="120000"/>
              </a:lnSpc>
              <a:buFont typeface="Arial" panose="020B0604020202020204" pitchFamily="34" charset="0"/>
              <a:buChar char="•"/>
            </a:pPr>
            <a:r>
              <a:rPr lang="en-US" b="0" dirty="0">
                <a:latin typeface="+mn-lt"/>
              </a:rPr>
              <a:t>New service assists entities applying for funding this year-</a:t>
            </a:r>
          </a:p>
          <a:p>
            <a:pPr marL="1143000" lvl="1" indent="-457200">
              <a:lnSpc>
                <a:spcPct val="120000"/>
              </a:lnSpc>
            </a:pPr>
            <a:r>
              <a:rPr lang="en-US" sz="2800" dirty="0">
                <a:solidFill>
                  <a:srgbClr val="065744"/>
                </a:solidFill>
                <a:latin typeface="+mn-lt"/>
              </a:rPr>
              <a:t>Formulating statements of work</a:t>
            </a:r>
          </a:p>
          <a:p>
            <a:pPr marL="1143000" lvl="1" indent="-457200">
              <a:lnSpc>
                <a:spcPct val="120000"/>
              </a:lnSpc>
            </a:pPr>
            <a:r>
              <a:rPr lang="en-US" sz="2800" dirty="0">
                <a:solidFill>
                  <a:srgbClr val="065744"/>
                </a:solidFill>
                <a:latin typeface="+mn-lt"/>
              </a:rPr>
              <a:t>Completing cooperative agreement award and grant applications.</a:t>
            </a:r>
          </a:p>
          <a:p>
            <a:pPr marL="1143000" lvl="1" indent="-457200">
              <a:lnSpc>
                <a:spcPct val="120000"/>
              </a:lnSpc>
            </a:pPr>
            <a:r>
              <a:rPr lang="en-US" sz="2800" dirty="0">
                <a:solidFill>
                  <a:srgbClr val="065744"/>
                </a:solidFill>
                <a:latin typeface="+mn-lt"/>
              </a:rPr>
              <a:t>Project management to meet reporting obligations, successful execution, monitoring and controlling, and project closeout.   </a:t>
            </a:r>
          </a:p>
          <a:p>
            <a:pPr marL="1143000" lvl="1" indent="-457200">
              <a:lnSpc>
                <a:spcPct val="120000"/>
              </a:lnSpc>
            </a:pPr>
            <a:r>
              <a:rPr lang="en-US" sz="2800" dirty="0">
                <a:solidFill>
                  <a:srgbClr val="065744"/>
                </a:solidFill>
                <a:latin typeface="+mn-lt"/>
              </a:rPr>
              <a:t>Available to underserved communities, ag-related non-profits, Tribal colleges and universities, Tribal higher education programs, 1890 Land Grant Universities, Historically Black Colleges and Universities, and Hispanic-Serving Agricultural Colleges and Universities.</a:t>
            </a:r>
          </a:p>
          <a:p>
            <a:pPr marL="1143000" lvl="1" indent="-457200">
              <a:lnSpc>
                <a:spcPct val="120000"/>
              </a:lnSpc>
            </a:pPr>
            <a:r>
              <a:rPr lang="en-US" sz="2800" dirty="0">
                <a:solidFill>
                  <a:srgbClr val="065744"/>
                </a:solidFill>
                <a:latin typeface="+mn-lt"/>
              </a:rPr>
              <a:t>Reach out to RMA via email:  </a:t>
            </a:r>
            <a:r>
              <a:rPr lang="en-US" sz="2800" dirty="0">
                <a:solidFill>
                  <a:srgbClr val="065744"/>
                </a:solidFill>
                <a:latin typeface="+mn-lt"/>
                <a:hlinkClick r:id="rId2">
                  <a:extLst>
                    <a:ext uri="{A12FA001-AC4F-418D-AE19-62706E023703}">
                      <ahyp:hlinkClr xmlns:ahyp="http://schemas.microsoft.com/office/drawing/2018/hyperlinkcolor" val="tx"/>
                    </a:ext>
                  </a:extLst>
                </a:hlinkClick>
              </a:rPr>
              <a:t>RMA.risk-ed@usda.gov</a:t>
            </a:r>
            <a:endParaRPr lang="en-US" sz="2800" dirty="0">
              <a:solidFill>
                <a:srgbClr val="065744"/>
              </a:solidFill>
              <a:latin typeface="+mn-lt"/>
            </a:endParaRPr>
          </a:p>
          <a:p>
            <a:pPr marL="457200" indent="-457200">
              <a:buFont typeface="Arial" panose="020B0604020202020204" pitchFamily="34" charset="0"/>
              <a:buChar char="•"/>
            </a:pPr>
            <a:endParaRPr lang="en-US" b="0" dirty="0">
              <a:latin typeface="+mn-lt"/>
            </a:endParaRPr>
          </a:p>
          <a:p>
            <a:pPr marL="457200" indent="-457200">
              <a:buFont typeface="Arial" panose="020B0604020202020204" pitchFamily="34" charset="0"/>
              <a:buChar char="•"/>
            </a:pPr>
            <a:endParaRPr lang="en-US" b="0" dirty="0">
              <a:latin typeface="+mn-lt"/>
            </a:endParaRPr>
          </a:p>
          <a:p>
            <a:endParaRPr lang="en-US" b="0" dirty="0">
              <a:latin typeface="+mj-lt"/>
            </a:endParaRPr>
          </a:p>
        </p:txBody>
      </p:sp>
    </p:spTree>
    <p:extLst>
      <p:ext uri="{BB962C8B-B14F-4D97-AF65-F5344CB8AC3E}">
        <p14:creationId xmlns:p14="http://schemas.microsoft.com/office/powerpoint/2010/main" val="1951625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E40572-A044-A25B-D75D-6D92368A44F7}"/>
              </a:ext>
            </a:extLst>
          </p:cNvPr>
          <p:cNvSpPr>
            <a:spLocks noGrp="1"/>
          </p:cNvSpPr>
          <p:nvPr>
            <p:ph idx="1"/>
          </p:nvPr>
        </p:nvSpPr>
        <p:spPr>
          <a:xfrm>
            <a:off x="712940" y="1355899"/>
            <a:ext cx="9911429" cy="4810625"/>
          </a:xfrm>
        </p:spPr>
        <p:txBody>
          <a:bodyPr vert="horz" lIns="91440" tIns="45720" rIns="91440" bIns="45720" rtlCol="0" anchor="t">
            <a:normAutofit fontScale="85000" lnSpcReduction="20000"/>
          </a:bodyPr>
          <a:lstStyle/>
          <a:p>
            <a:pPr marL="285750" indent="-285750">
              <a:lnSpc>
                <a:spcPct val="100000"/>
              </a:lnSpc>
              <a:spcBef>
                <a:spcPts val="200"/>
              </a:spcBef>
              <a:buFont typeface="Arial"/>
              <a:buChar char="•"/>
            </a:pPr>
            <a:r>
              <a:rPr lang="en-US" u="sng" dirty="0">
                <a:solidFill>
                  <a:srgbClr val="1F3763"/>
                </a:solidFill>
                <a:latin typeface="Arial"/>
                <a:ea typeface="Lato"/>
                <a:cs typeface="Arial"/>
              </a:rPr>
              <a:t>Prospective Customer Survey</a:t>
            </a:r>
            <a:endParaRPr lang="en-US" b="0" dirty="0">
              <a:latin typeface="Lato"/>
              <a:ea typeface="Lato"/>
              <a:cs typeface="Lato"/>
            </a:endParaRPr>
          </a:p>
          <a:p>
            <a:pPr marL="285750" indent="-285750">
              <a:lnSpc>
                <a:spcPct val="100000"/>
              </a:lnSpc>
              <a:spcBef>
                <a:spcPts val="0"/>
              </a:spcBef>
              <a:buFont typeface="Arial"/>
              <a:buChar char="•"/>
            </a:pPr>
            <a:endParaRPr lang="en-US" b="0" dirty="0">
              <a:latin typeface="Arial"/>
              <a:ea typeface="Lato"/>
              <a:cs typeface="Arial"/>
            </a:endParaRPr>
          </a:p>
          <a:p>
            <a:pPr marL="342900" indent="-342900">
              <a:lnSpc>
                <a:spcPct val="100000"/>
              </a:lnSpc>
              <a:spcBef>
                <a:spcPts val="0"/>
              </a:spcBef>
              <a:buFont typeface="Symbol,Sans-Serif"/>
              <a:buChar char=""/>
            </a:pPr>
            <a:r>
              <a:rPr lang="en-US" b="0" dirty="0">
                <a:latin typeface="Arial"/>
                <a:ea typeface="Lato"/>
                <a:cs typeface="Arial"/>
              </a:rPr>
              <a:t>On November 9, 2022, USDA released a nationwide survey to help the Department improve and increase access to its programs and services for America’s farmers, ranchers, and forest managers. </a:t>
            </a:r>
            <a:endParaRPr lang="en-US" b="0" dirty="0">
              <a:latin typeface="Lato"/>
              <a:ea typeface="Lato"/>
              <a:cs typeface="Lato"/>
            </a:endParaRPr>
          </a:p>
          <a:p>
            <a:pPr marL="285750" indent="-285750">
              <a:lnSpc>
                <a:spcPct val="100000"/>
              </a:lnSpc>
              <a:spcBef>
                <a:spcPts val="0"/>
              </a:spcBef>
              <a:buFont typeface="Arial"/>
              <a:buChar char="•"/>
            </a:pPr>
            <a:endParaRPr lang="en-US" b="0" dirty="0">
              <a:latin typeface="Lato"/>
              <a:ea typeface="Lato"/>
              <a:cs typeface="Lato"/>
            </a:endParaRPr>
          </a:p>
          <a:p>
            <a:pPr marL="342900" indent="-342900">
              <a:lnSpc>
                <a:spcPct val="100000"/>
              </a:lnSpc>
              <a:spcBef>
                <a:spcPts val="0"/>
              </a:spcBef>
              <a:buFont typeface="Symbol,Sans-Serif"/>
              <a:buChar char=""/>
            </a:pPr>
            <a:r>
              <a:rPr lang="en-US" b="0" dirty="0">
                <a:latin typeface="Arial"/>
                <a:ea typeface="Lato"/>
                <a:cs typeface="Arial"/>
              </a:rPr>
              <a:t>The survey gathers feedback on programs and services available through the Farm Service Agency (FSA), Natural Resources Conservation Service (NRCS) and Risk Management Agency (RMA). </a:t>
            </a:r>
            <a:endParaRPr lang="en-US" b="0" dirty="0">
              <a:ea typeface="Lato"/>
              <a:cs typeface="Lato"/>
            </a:endParaRPr>
          </a:p>
          <a:p>
            <a:pPr marL="285750" indent="-285750">
              <a:lnSpc>
                <a:spcPct val="100000"/>
              </a:lnSpc>
              <a:spcBef>
                <a:spcPts val="0"/>
              </a:spcBef>
              <a:buFont typeface="Arial"/>
              <a:buChar char="•"/>
            </a:pPr>
            <a:endParaRPr lang="en-US" b="0" dirty="0">
              <a:latin typeface="Lato"/>
              <a:ea typeface="Lato"/>
              <a:cs typeface="Lato"/>
            </a:endParaRPr>
          </a:p>
          <a:p>
            <a:pPr marL="342900" indent="-342900">
              <a:lnSpc>
                <a:spcPct val="100000"/>
              </a:lnSpc>
              <a:spcBef>
                <a:spcPts val="0"/>
              </a:spcBef>
              <a:buFont typeface="Symbol,Sans-Serif"/>
              <a:buChar char=""/>
            </a:pPr>
            <a:r>
              <a:rPr lang="en-US" b="0" dirty="0">
                <a:latin typeface="Arial"/>
                <a:ea typeface="Lato"/>
                <a:cs typeface="Arial"/>
              </a:rPr>
              <a:t>All agricultural producers are encouraged to take the survey, especially those who have not worked with USDA previously. </a:t>
            </a:r>
            <a:endParaRPr lang="en-US" b="0" dirty="0">
              <a:latin typeface="Lato"/>
              <a:ea typeface="Lato"/>
              <a:cs typeface="Lato"/>
            </a:endParaRPr>
          </a:p>
          <a:p>
            <a:pPr marL="285750" indent="-285750">
              <a:lnSpc>
                <a:spcPct val="100000"/>
              </a:lnSpc>
              <a:spcBef>
                <a:spcPts val="0"/>
              </a:spcBef>
              <a:buFont typeface="Arial"/>
              <a:buChar char="•"/>
            </a:pPr>
            <a:endParaRPr lang="en-US" b="0" dirty="0">
              <a:latin typeface="Lato"/>
              <a:ea typeface="Lato"/>
              <a:cs typeface="Lato"/>
            </a:endParaRPr>
          </a:p>
          <a:p>
            <a:pPr marL="342900" indent="-342900">
              <a:lnSpc>
                <a:spcPct val="100000"/>
              </a:lnSpc>
              <a:spcBef>
                <a:spcPts val="0"/>
              </a:spcBef>
              <a:buFont typeface="Symbol,Sans-Serif"/>
              <a:buChar char=""/>
            </a:pPr>
            <a:r>
              <a:rPr lang="en-US" dirty="0">
                <a:latin typeface="Arial"/>
                <a:ea typeface="Lato"/>
                <a:cs typeface="Arial"/>
              </a:rPr>
              <a:t>The survey is available online at </a:t>
            </a:r>
            <a:r>
              <a:rPr lang="en-US" u="sng" dirty="0">
                <a:solidFill>
                  <a:srgbClr val="0563C1"/>
                </a:solidFill>
                <a:latin typeface="Arial"/>
                <a:ea typeface="Lato"/>
                <a:cs typeface="Arial"/>
                <a:hlinkClick r:id="rId2"/>
              </a:rPr>
              <a:t>farmers.gov/survey</a:t>
            </a:r>
            <a:r>
              <a:rPr lang="en-US" dirty="0">
                <a:latin typeface="Arial"/>
                <a:ea typeface="Lato"/>
                <a:cs typeface="Arial"/>
              </a:rPr>
              <a:t>, and producers should complete by March 31, 2023.</a:t>
            </a:r>
            <a:endParaRPr lang="en-US" dirty="0"/>
          </a:p>
        </p:txBody>
      </p:sp>
      <p:sp>
        <p:nvSpPr>
          <p:cNvPr id="7" name="Title 1">
            <a:extLst>
              <a:ext uri="{FF2B5EF4-FFF2-40B4-BE49-F238E27FC236}">
                <a16:creationId xmlns:a16="http://schemas.microsoft.com/office/drawing/2014/main" id="{FEE78349-9CBE-107E-2716-9CCCBE5DC2E2}"/>
              </a:ext>
            </a:extLst>
          </p:cNvPr>
          <p:cNvSpPr txBox="1">
            <a:spLocks/>
          </p:cNvSpPr>
          <p:nvPr/>
        </p:nvSpPr>
        <p:spPr>
          <a:xfrm>
            <a:off x="1742711" y="-117023"/>
            <a:ext cx="10198768" cy="11453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0178CD"/>
                </a:solidFill>
                <a:latin typeface="Lato" panose="020F0502020204030203" pitchFamily="34" charset="77"/>
                <a:ea typeface="+mj-ea"/>
                <a:cs typeface="+mj-cs"/>
              </a:defRPr>
            </a:lvl1pPr>
          </a:lstStyle>
          <a:p>
            <a:pPr algn="r"/>
            <a:r>
              <a:rPr lang="en-US" sz="3600" dirty="0">
                <a:solidFill>
                  <a:schemeClr val="bg1"/>
                </a:solidFill>
                <a:latin typeface="+mn-lt"/>
              </a:rPr>
              <a:t>Always Learning from Producers </a:t>
            </a:r>
            <a:endParaRPr lang="en-US" dirty="0">
              <a:solidFill>
                <a:schemeClr val="bg1"/>
              </a:solidFill>
            </a:endParaRPr>
          </a:p>
        </p:txBody>
      </p:sp>
    </p:spTree>
    <p:extLst>
      <p:ext uri="{BB962C8B-B14F-4D97-AF65-F5344CB8AC3E}">
        <p14:creationId xmlns:p14="http://schemas.microsoft.com/office/powerpoint/2010/main" val="2197780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ADB77-1DEA-44FB-8AE0-C0E78F246C8F}"/>
              </a:ext>
            </a:extLst>
          </p:cNvPr>
          <p:cNvSpPr>
            <a:spLocks noGrp="1"/>
          </p:cNvSpPr>
          <p:nvPr>
            <p:ph type="title"/>
          </p:nvPr>
        </p:nvSpPr>
        <p:spPr>
          <a:xfrm>
            <a:off x="304873" y="1333153"/>
            <a:ext cx="3157518" cy="785812"/>
          </a:xfrm>
        </p:spPr>
        <p:txBody>
          <a:bodyPr>
            <a:normAutofit fontScale="90000"/>
          </a:bodyPr>
          <a:lstStyle/>
          <a:p>
            <a:pPr>
              <a:defRPr/>
            </a:pPr>
            <a:br>
              <a:rPr lang="en-US"/>
            </a:br>
            <a:endParaRPr lang="en-US" dirty="0"/>
          </a:p>
        </p:txBody>
      </p:sp>
      <p:sp>
        <p:nvSpPr>
          <p:cNvPr id="12" name="Oval 11">
            <a:extLst>
              <a:ext uri="{FF2B5EF4-FFF2-40B4-BE49-F238E27FC236}">
                <a16:creationId xmlns:a16="http://schemas.microsoft.com/office/drawing/2014/main" id="{7241B15D-9DAE-4857-84A1-DBAB759130AC}"/>
              </a:ext>
            </a:extLst>
          </p:cNvPr>
          <p:cNvSpPr/>
          <p:nvPr/>
        </p:nvSpPr>
        <p:spPr>
          <a:xfrm>
            <a:off x="1515532" y="2537717"/>
            <a:ext cx="4340737" cy="40237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3CC34AC7-403A-41C8-8B63-3F402D0DC5DB}"/>
              </a:ext>
            </a:extLst>
          </p:cNvPr>
          <p:cNvSpPr txBox="1"/>
          <p:nvPr/>
        </p:nvSpPr>
        <p:spPr>
          <a:xfrm>
            <a:off x="96033" y="2997907"/>
            <a:ext cx="3589867" cy="646331"/>
          </a:xfrm>
          <a:prstGeom prst="rect">
            <a:avLst/>
          </a:prstGeom>
          <a:noFill/>
        </p:spPr>
        <p:txBody>
          <a:bodyPr wrap="square" rtlCol="0">
            <a:spAutoFit/>
          </a:bodyPr>
          <a:lstStyle/>
          <a:p>
            <a:pPr algn="ctr"/>
            <a:endParaRPr lang="en-US" sz="1800" b="0" i="0" u="none" strike="noStrike" baseline="0" dirty="0"/>
          </a:p>
          <a:p>
            <a:pPr algn="ctr"/>
            <a:endParaRPr lang="en-US" dirty="0"/>
          </a:p>
        </p:txBody>
      </p:sp>
      <p:pic>
        <p:nvPicPr>
          <p:cNvPr id="5" name="Picture 4" descr="A group of people posing for a photo in front of a truck&#10;&#10;Description automatically generated">
            <a:extLst>
              <a:ext uri="{FF2B5EF4-FFF2-40B4-BE49-F238E27FC236}">
                <a16:creationId xmlns:a16="http://schemas.microsoft.com/office/drawing/2014/main" id="{0C3FBCAB-40E1-2B56-7E3E-93B756522E26}"/>
              </a:ext>
            </a:extLst>
          </p:cNvPr>
          <p:cNvPicPr>
            <a:picLocks noChangeAspect="1"/>
          </p:cNvPicPr>
          <p:nvPr/>
        </p:nvPicPr>
        <p:blipFill rotWithShape="1">
          <a:blip r:embed="rId3">
            <a:extLst>
              <a:ext uri="{28A0092B-C50C-407E-A947-70E740481C1C}">
                <a14:useLocalDpi xmlns:a14="http://schemas.microsoft.com/office/drawing/2010/main" val="0"/>
              </a:ext>
            </a:extLst>
          </a:blip>
          <a:srcRect r="8539" b="13333"/>
          <a:stretch/>
        </p:blipFill>
        <p:spPr>
          <a:xfrm>
            <a:off x="3828836" y="914401"/>
            <a:ext cx="8363164" cy="5943599"/>
          </a:xfrm>
          <a:prstGeom prst="rect">
            <a:avLst/>
          </a:prstGeom>
        </p:spPr>
      </p:pic>
      <p:sp>
        <p:nvSpPr>
          <p:cNvPr id="6" name="TextBox 5">
            <a:extLst>
              <a:ext uri="{FF2B5EF4-FFF2-40B4-BE49-F238E27FC236}">
                <a16:creationId xmlns:a16="http://schemas.microsoft.com/office/drawing/2014/main" id="{2AEA2EAC-DFBF-3A97-8417-CF131685AE2B}"/>
              </a:ext>
            </a:extLst>
          </p:cNvPr>
          <p:cNvSpPr txBox="1"/>
          <p:nvPr/>
        </p:nvSpPr>
        <p:spPr>
          <a:xfrm>
            <a:off x="233406" y="1120676"/>
            <a:ext cx="3523962" cy="3724096"/>
          </a:xfrm>
          <a:prstGeom prst="rect">
            <a:avLst/>
          </a:prstGeom>
          <a:noFill/>
        </p:spPr>
        <p:txBody>
          <a:bodyPr wrap="square" rtlCol="0">
            <a:spAutoFit/>
          </a:bodyPr>
          <a:lstStyle/>
          <a:p>
            <a:r>
              <a:rPr lang="en-US" sz="4400" b="1" dirty="0">
                <a:solidFill>
                  <a:srgbClr val="065744"/>
                </a:solidFill>
              </a:rPr>
              <a:t>Thank you!</a:t>
            </a:r>
          </a:p>
          <a:p>
            <a:endParaRPr lang="en-US" sz="2400" b="1" dirty="0">
              <a:solidFill>
                <a:srgbClr val="065744"/>
              </a:solidFill>
            </a:endParaRPr>
          </a:p>
          <a:p>
            <a:endParaRPr lang="en-US" sz="2400" b="1" dirty="0">
              <a:solidFill>
                <a:srgbClr val="065744"/>
              </a:solidFill>
            </a:endParaRPr>
          </a:p>
          <a:p>
            <a:r>
              <a:rPr lang="en-US" sz="2400" b="1" dirty="0">
                <a:solidFill>
                  <a:srgbClr val="065744"/>
                </a:solidFill>
              </a:rPr>
              <a:t>Remember, I am </a:t>
            </a:r>
            <a:r>
              <a:rPr lang="en-US" sz="2400" b="1" i="1" dirty="0">
                <a:solidFill>
                  <a:srgbClr val="065744"/>
                </a:solidFill>
              </a:rPr>
              <a:t>your</a:t>
            </a:r>
            <a:r>
              <a:rPr lang="en-US" sz="2400" b="1" dirty="0">
                <a:solidFill>
                  <a:srgbClr val="065744"/>
                </a:solidFill>
              </a:rPr>
              <a:t> Administrator! Please reach out to our team. </a:t>
            </a:r>
          </a:p>
          <a:p>
            <a:endParaRPr lang="en-US" sz="2400" b="1" dirty="0">
              <a:solidFill>
                <a:srgbClr val="065744"/>
              </a:solidFill>
            </a:endParaRPr>
          </a:p>
          <a:p>
            <a:r>
              <a:rPr lang="en-US" sz="2400" b="1" dirty="0">
                <a:solidFill>
                  <a:srgbClr val="065744"/>
                </a:solidFill>
              </a:rPr>
              <a:t>marcia.bunger@usda.gov</a:t>
            </a:r>
          </a:p>
          <a:p>
            <a:r>
              <a:rPr lang="en-US" sz="2400" b="1" dirty="0">
                <a:solidFill>
                  <a:srgbClr val="065744"/>
                </a:solidFill>
              </a:rPr>
              <a:t>202-209-8801</a:t>
            </a:r>
          </a:p>
        </p:txBody>
      </p:sp>
    </p:spTree>
    <p:extLst>
      <p:ext uri="{BB962C8B-B14F-4D97-AF65-F5344CB8AC3E}">
        <p14:creationId xmlns:p14="http://schemas.microsoft.com/office/powerpoint/2010/main" val="3514423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MA_PPT_TEMPLATE" id="{F7BBB74C-6915-874D-8A49-AE7BDBF3C54E}" vid="{3DD0A88E-BC5A-CB45-B658-3F215B0207B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37881</TotalTime>
  <Words>1742</Words>
  <Application>Microsoft Office PowerPoint</Application>
  <PresentationFormat>Widescreen</PresentationFormat>
  <Paragraphs>164</Paragraphs>
  <Slides>26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26</vt:i4>
      </vt:variant>
    </vt:vector>
  </HeadingPairs>
  <TitlesOfParts>
    <vt:vector size="34" baseType="lpstr">
      <vt:lpstr>Arial</vt:lpstr>
      <vt:lpstr>Calibri</vt:lpstr>
      <vt:lpstr>Calibri Light</vt:lpstr>
      <vt:lpstr>Lato</vt:lpstr>
      <vt:lpstr>Symbol,Sans-Serif</vt:lpstr>
      <vt:lpstr>Wingdings</vt:lpstr>
      <vt:lpstr>Office Theme</vt:lpstr>
      <vt:lpstr>1_Office Theme</vt:lpstr>
      <vt:lpstr>Building Resiliency:  The Vision of the Risk Management Agency</vt:lpstr>
      <vt:lpstr>Today’s Agenda</vt:lpstr>
      <vt:lpstr>Introduction to Our Team </vt:lpstr>
      <vt:lpstr>Introduction to RMA </vt:lpstr>
      <vt:lpstr>Introduction to RMA </vt:lpstr>
      <vt:lpstr>Introduction to RMA </vt:lpstr>
      <vt:lpstr>Meeting Producers Where They Are </vt:lpstr>
      <vt:lpstr>RMA By The Numbers</vt:lpstr>
      <vt:lpstr>RMA By The Numbers</vt:lpstr>
      <vt:lpstr>Key Policies - Products for Diversified Farms</vt:lpstr>
      <vt:lpstr>Risk Management Education Division</vt:lpstr>
      <vt:lpstr>Mission</vt:lpstr>
      <vt:lpstr>What We Do</vt:lpstr>
      <vt:lpstr>2022 Risk Management Education Partnerships</vt:lpstr>
      <vt:lpstr>PowerPoint Presentation</vt:lpstr>
      <vt:lpstr>2022 Direct Award Pilot Program</vt:lpstr>
      <vt:lpstr>2022 Direct Award Pilot Program</vt:lpstr>
      <vt:lpstr>Intertribal Agriculture Council</vt:lpstr>
      <vt:lpstr>Intertribal Agriculture Council</vt:lpstr>
      <vt:lpstr>Annie’s Project</vt:lpstr>
      <vt:lpstr>Rural Coalition</vt:lpstr>
      <vt:lpstr>Alcorn State University</vt:lpstr>
      <vt:lpstr>Timeline</vt:lpstr>
      <vt:lpstr>2023 Risk Management Education Partnership</vt:lpstr>
      <vt:lpstr>PowerPoint Presentation</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Richmond, Chola - FPAC-RMA, Washington, DC</dc:creator>
  <cp:lastModifiedBy>Cabrera, Rosalie - MRP-APHIS</cp:lastModifiedBy>
  <cp:revision>18</cp:revision>
  <dcterms:created xsi:type="dcterms:W3CDTF">2022-09-20T16:31:16Z</dcterms:created>
  <dcterms:modified xsi:type="dcterms:W3CDTF">2023-04-28T15:19:04Z</dcterms:modified>
</cp:coreProperties>
</file>