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18"/>
  </p:notesMasterIdLst>
  <p:handoutMasterIdLst>
    <p:handoutMasterId r:id="rId19"/>
  </p:handoutMasterIdLst>
  <p:sldIdLst>
    <p:sldId id="300" r:id="rId5"/>
    <p:sldId id="1478" r:id="rId6"/>
    <p:sldId id="1469" r:id="rId7"/>
    <p:sldId id="1479" r:id="rId8"/>
    <p:sldId id="1484" r:id="rId9"/>
    <p:sldId id="1482" r:id="rId10"/>
    <p:sldId id="1485" r:id="rId11"/>
    <p:sldId id="1480" r:id="rId12"/>
    <p:sldId id="1483" r:id="rId13"/>
    <p:sldId id="1486" r:id="rId14"/>
    <p:sldId id="1488" r:id="rId15"/>
    <p:sldId id="1487" r:id="rId16"/>
    <p:sldId id="1477" r:id="rId17"/>
  </p:sldIdLst>
  <p:sldSz cx="9144000" cy="6858000" type="screen4x3"/>
  <p:notesSz cx="7010400" cy="9296400"/>
  <p:defaultTextStyle>
    <a:defPPr>
      <a:defRPr lang="en-US"/>
    </a:defPPr>
    <a:lvl1pPr algn="l" rtl="0" fontAlgn="base">
      <a:spcBef>
        <a:spcPct val="0"/>
      </a:spcBef>
      <a:spcAft>
        <a:spcPct val="0"/>
      </a:spcAft>
      <a:defRPr sz="2000" kern="1200">
        <a:solidFill>
          <a:srgbClr val="545555"/>
        </a:solidFill>
        <a:latin typeface="Arial" charset="0"/>
        <a:ea typeface="ＭＳ Ｐゴシック"/>
        <a:cs typeface="ＭＳ Ｐゴシック"/>
      </a:defRPr>
    </a:lvl1pPr>
    <a:lvl2pPr marL="457200" algn="l" rtl="0" fontAlgn="base">
      <a:spcBef>
        <a:spcPct val="0"/>
      </a:spcBef>
      <a:spcAft>
        <a:spcPct val="0"/>
      </a:spcAft>
      <a:defRPr sz="2000" kern="1200">
        <a:solidFill>
          <a:srgbClr val="545555"/>
        </a:solidFill>
        <a:latin typeface="Arial" charset="0"/>
        <a:ea typeface="ＭＳ Ｐゴシック"/>
        <a:cs typeface="ＭＳ Ｐゴシック"/>
      </a:defRPr>
    </a:lvl2pPr>
    <a:lvl3pPr marL="914400" algn="l" rtl="0" fontAlgn="base">
      <a:spcBef>
        <a:spcPct val="0"/>
      </a:spcBef>
      <a:spcAft>
        <a:spcPct val="0"/>
      </a:spcAft>
      <a:defRPr sz="2000" kern="1200">
        <a:solidFill>
          <a:srgbClr val="545555"/>
        </a:solidFill>
        <a:latin typeface="Arial" charset="0"/>
        <a:ea typeface="ＭＳ Ｐゴシック"/>
        <a:cs typeface="ＭＳ Ｐゴシック"/>
      </a:defRPr>
    </a:lvl3pPr>
    <a:lvl4pPr marL="1371600" algn="l" rtl="0" fontAlgn="base">
      <a:spcBef>
        <a:spcPct val="0"/>
      </a:spcBef>
      <a:spcAft>
        <a:spcPct val="0"/>
      </a:spcAft>
      <a:defRPr sz="2000" kern="1200">
        <a:solidFill>
          <a:srgbClr val="545555"/>
        </a:solidFill>
        <a:latin typeface="Arial" charset="0"/>
        <a:ea typeface="ＭＳ Ｐゴシック"/>
        <a:cs typeface="ＭＳ Ｐゴシック"/>
      </a:defRPr>
    </a:lvl4pPr>
    <a:lvl5pPr marL="1828800" algn="l" rtl="0" fontAlgn="base">
      <a:spcBef>
        <a:spcPct val="0"/>
      </a:spcBef>
      <a:spcAft>
        <a:spcPct val="0"/>
      </a:spcAft>
      <a:defRPr sz="2000" kern="1200">
        <a:solidFill>
          <a:srgbClr val="545555"/>
        </a:solidFill>
        <a:latin typeface="Arial" charset="0"/>
        <a:ea typeface="ＭＳ Ｐゴシック"/>
        <a:cs typeface="ＭＳ Ｐゴシック"/>
      </a:defRPr>
    </a:lvl5pPr>
    <a:lvl6pPr marL="2286000" algn="l" defTabSz="914400" rtl="0" eaLnBrk="1" latinLnBrk="0" hangingPunct="1">
      <a:defRPr sz="2000" kern="1200">
        <a:solidFill>
          <a:srgbClr val="545555"/>
        </a:solidFill>
        <a:latin typeface="Arial" charset="0"/>
        <a:ea typeface="ＭＳ Ｐゴシック"/>
        <a:cs typeface="ＭＳ Ｐゴシック"/>
      </a:defRPr>
    </a:lvl6pPr>
    <a:lvl7pPr marL="2743200" algn="l" defTabSz="914400" rtl="0" eaLnBrk="1" latinLnBrk="0" hangingPunct="1">
      <a:defRPr sz="2000" kern="1200">
        <a:solidFill>
          <a:srgbClr val="545555"/>
        </a:solidFill>
        <a:latin typeface="Arial" charset="0"/>
        <a:ea typeface="ＭＳ Ｐゴシック"/>
        <a:cs typeface="ＭＳ Ｐゴシック"/>
      </a:defRPr>
    </a:lvl7pPr>
    <a:lvl8pPr marL="3200400" algn="l" defTabSz="914400" rtl="0" eaLnBrk="1" latinLnBrk="0" hangingPunct="1">
      <a:defRPr sz="2000" kern="1200">
        <a:solidFill>
          <a:srgbClr val="545555"/>
        </a:solidFill>
        <a:latin typeface="Arial" charset="0"/>
        <a:ea typeface="ＭＳ Ｐゴシック"/>
        <a:cs typeface="ＭＳ Ｐゴシック"/>
      </a:defRPr>
    </a:lvl8pPr>
    <a:lvl9pPr marL="3657600" algn="l" defTabSz="914400" rtl="0" eaLnBrk="1" latinLnBrk="0" hangingPunct="1">
      <a:defRPr sz="2000" kern="1200">
        <a:solidFill>
          <a:srgbClr val="545555"/>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2640">
          <p15:clr>
            <a:srgbClr val="A4A3A4"/>
          </p15:clr>
        </p15:guide>
        <p15:guide id="2" pos="417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e Dunbar" initials="CD" lastIdx="6" clrIdx="0"/>
  <p:cmAuthor id="1" name="swalter" initials="s" lastIdx="1" clrIdx="1"/>
  <p:cmAuthor id="2" name="Toothman, Rick - DM" initials="TR-D" lastIdx="11" clrIdx="2">
    <p:extLst>
      <p:ext uri="{19B8F6BF-5375-455C-9EA6-DF929625EA0E}">
        <p15:presenceInfo xmlns:p15="http://schemas.microsoft.com/office/powerpoint/2012/main" userId="S-1-5-21-2443529608-3098792306-3041422421-331822" providerId="AD"/>
      </p:ext>
    </p:extLst>
  </p:cmAuthor>
  <p:cmAuthor id="3" name="Javed, Ambreen- DM" initials="JAD" lastIdx="3" clrIdx="3">
    <p:extLst>
      <p:ext uri="{19B8F6BF-5375-455C-9EA6-DF929625EA0E}">
        <p15:presenceInfo xmlns:p15="http://schemas.microsoft.com/office/powerpoint/2012/main" userId="S-1-5-21-2443529608-3098792306-3041422421-333478" providerId="AD"/>
      </p:ext>
    </p:extLst>
  </p:cmAuthor>
  <p:cmAuthor id="4" name="Roberts, Yvonne - DM-DMSO-OPPM, Washington, DC" initials="RY-DWD" lastIdx="8" clrIdx="4">
    <p:extLst>
      <p:ext uri="{19B8F6BF-5375-455C-9EA6-DF929625EA0E}">
        <p15:presenceInfo xmlns:p15="http://schemas.microsoft.com/office/powerpoint/2012/main" userId="S-1-5-21-2443529608-3098792306-3041422421-870714" providerId="AD"/>
      </p:ext>
    </p:extLst>
  </p:cmAuthor>
  <p:cmAuthor id="5" name="Lundy, Diane - DM, Washington, DC" initials="LD-DWD" lastIdx="51" clrIdx="5">
    <p:extLst>
      <p:ext uri="{19B8F6BF-5375-455C-9EA6-DF929625EA0E}">
        <p15:presenceInfo xmlns:p15="http://schemas.microsoft.com/office/powerpoint/2012/main" userId="S-1-5-21-2443529608-3098792306-3041422421-926040" providerId="AD"/>
      </p:ext>
    </p:extLst>
  </p:cmAuthor>
  <p:cmAuthor id="6" name="Corder, Christopher - DM" initials="CC-D" lastIdx="30" clrIdx="6">
    <p:extLst>
      <p:ext uri="{19B8F6BF-5375-455C-9EA6-DF929625EA0E}">
        <p15:presenceInfo xmlns:p15="http://schemas.microsoft.com/office/powerpoint/2012/main" userId="S-1-5-21-2443529608-3098792306-3041422421-3318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5A93"/>
    <a:srgbClr val="009900"/>
    <a:srgbClr val="003399"/>
    <a:srgbClr val="21B309"/>
    <a:srgbClr val="00246C"/>
    <a:srgbClr val="FFFF66"/>
    <a:srgbClr val="333399"/>
    <a:srgbClr val="006600"/>
    <a:srgbClr val="99CC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2" autoAdjust="0"/>
    <p:restoredTop sz="91899" autoAdjust="0"/>
  </p:normalViewPr>
  <p:slideViewPr>
    <p:cSldViewPr>
      <p:cViewPr varScale="1">
        <p:scale>
          <a:sx n="102" d="100"/>
          <a:sy n="102" d="100"/>
        </p:scale>
        <p:origin x="1638" y="114"/>
      </p:cViewPr>
      <p:guideLst>
        <p:guide orient="horz" pos="2640"/>
        <p:guide pos="4176"/>
      </p:guideLst>
    </p:cSldViewPr>
  </p:slideViewPr>
  <p:outlineViewPr>
    <p:cViewPr>
      <p:scale>
        <a:sx n="33" d="100"/>
        <a:sy n="33" d="100"/>
      </p:scale>
      <p:origin x="0" y="-6758"/>
    </p:cViewPr>
  </p:outlineViewPr>
  <p:notesTextViewPr>
    <p:cViewPr>
      <p:scale>
        <a:sx n="100" d="100"/>
        <a:sy n="100" d="100"/>
      </p:scale>
      <p:origin x="0" y="0"/>
    </p:cViewPr>
  </p:notesTextViewPr>
  <p:sorterViewPr>
    <p:cViewPr>
      <p:scale>
        <a:sx n="66" d="100"/>
        <a:sy n="66" d="100"/>
      </p:scale>
      <p:origin x="0" y="-1128"/>
    </p:cViewPr>
  </p:sorterViewPr>
  <p:notesViewPr>
    <p:cSldViewPr>
      <p:cViewPr varScale="1">
        <p:scale>
          <a:sx n="83" d="100"/>
          <a:sy n="83" d="100"/>
        </p:scale>
        <p:origin x="3810"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Sheet2!$B$1</c:f>
              <c:strCache>
                <c:ptCount val="1"/>
                <c:pt idx="0">
                  <c:v>Count</c:v>
                </c:pt>
              </c:strCache>
            </c:strRef>
          </c:tx>
          <c:spPr>
            <a:solidFill>
              <a:schemeClr val="accent1"/>
            </a:solidFill>
            <a:ln>
              <a:noFill/>
            </a:ln>
            <a:effectLst/>
          </c:spPr>
          <c:invertIfNegative val="0"/>
          <c:cat>
            <c:strRef>
              <c:f>Sheet2!$A$2:$A$11</c:f>
              <c:strCache>
                <c:ptCount val="10"/>
                <c:pt idx="0">
                  <c:v>F003</c:v>
                </c:pt>
                <c:pt idx="1">
                  <c:v>F018</c:v>
                </c:pt>
                <c:pt idx="2">
                  <c:v>6640</c:v>
                </c:pt>
                <c:pt idx="3">
                  <c:v>S201</c:v>
                </c:pt>
                <c:pt idx="4">
                  <c:v>R499</c:v>
                </c:pt>
                <c:pt idx="5">
                  <c:v>8915</c:v>
                </c:pt>
                <c:pt idx="6">
                  <c:v>F099</c:v>
                </c:pt>
                <c:pt idx="7">
                  <c:v>8910</c:v>
                </c:pt>
                <c:pt idx="8">
                  <c:v>8905</c:v>
                </c:pt>
                <c:pt idx="9">
                  <c:v>Z1LB</c:v>
                </c:pt>
              </c:strCache>
            </c:strRef>
          </c:cat>
          <c:val>
            <c:numRef>
              <c:f>Sheet2!$B$2:$B$11</c:f>
              <c:numCache>
                <c:formatCode>General</c:formatCode>
                <c:ptCount val="10"/>
                <c:pt idx="0">
                  <c:v>9513</c:v>
                </c:pt>
                <c:pt idx="1">
                  <c:v>1882</c:v>
                </c:pt>
                <c:pt idx="2">
                  <c:v>1660</c:v>
                </c:pt>
                <c:pt idx="3">
                  <c:v>1620</c:v>
                </c:pt>
                <c:pt idx="4">
                  <c:v>1341</c:v>
                </c:pt>
                <c:pt idx="5">
                  <c:v>1293</c:v>
                </c:pt>
                <c:pt idx="6">
                  <c:v>981</c:v>
                </c:pt>
                <c:pt idx="7">
                  <c:v>908</c:v>
                </c:pt>
                <c:pt idx="8">
                  <c:v>727</c:v>
                </c:pt>
                <c:pt idx="9">
                  <c:v>725</c:v>
                </c:pt>
              </c:numCache>
            </c:numRef>
          </c:val>
          <c:extLst>
            <c:ext xmlns:c16="http://schemas.microsoft.com/office/drawing/2014/chart" uri="{C3380CC4-5D6E-409C-BE32-E72D297353CC}">
              <c16:uniqueId val="{00000000-6A14-4DF1-A022-4169D13A1332}"/>
            </c:ext>
          </c:extLst>
        </c:ser>
        <c:dLbls>
          <c:showLegendKey val="0"/>
          <c:showVal val="0"/>
          <c:showCatName val="0"/>
          <c:showSerName val="0"/>
          <c:showPercent val="0"/>
          <c:showBubbleSize val="0"/>
        </c:dLbls>
        <c:gapWidth val="219"/>
        <c:overlap val="-27"/>
        <c:axId val="1620900671"/>
        <c:axId val="1620914399"/>
      </c:barChart>
      <c:catAx>
        <c:axId val="1620900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0914399"/>
        <c:crosses val="autoZero"/>
        <c:auto val="1"/>
        <c:lblAlgn val="ctr"/>
        <c:lblOffset val="100"/>
        <c:noMultiLvlLbl val="0"/>
      </c:catAx>
      <c:valAx>
        <c:axId val="16209143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090067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Supplies</a:t>
            </a:r>
          </a:p>
        </c:rich>
      </c:tx>
      <c:layout>
        <c:manualLayout>
          <c:xMode val="edge"/>
          <c:yMode val="edge"/>
          <c:x val="0.41484711286089243"/>
          <c:y val="3.2407407407407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Sheet4!$B$1</c:f>
              <c:strCache>
                <c:ptCount val="1"/>
                <c:pt idx="0">
                  <c:v>Count of Product or Service Code (8A)</c:v>
                </c:pt>
              </c:strCache>
            </c:strRef>
          </c:tx>
          <c:spPr>
            <a:solidFill>
              <a:schemeClr val="accent1"/>
            </a:solidFill>
            <a:ln>
              <a:noFill/>
            </a:ln>
            <a:effectLst/>
          </c:spPr>
          <c:invertIfNegative val="0"/>
          <c:cat>
            <c:strRef>
              <c:f>Sheet4!$A$2:$A$11</c:f>
              <c:strCache>
                <c:ptCount val="10"/>
                <c:pt idx="0">
                  <c:v>PSC 6640</c:v>
                </c:pt>
                <c:pt idx="1">
                  <c:v>PSC 8915</c:v>
                </c:pt>
                <c:pt idx="2">
                  <c:v>PSC 8910</c:v>
                </c:pt>
                <c:pt idx="3">
                  <c:v>PSC 8905</c:v>
                </c:pt>
                <c:pt idx="4">
                  <c:v>PSC 8945</c:v>
                </c:pt>
                <c:pt idx="5">
                  <c:v>PSC 8920</c:v>
                </c:pt>
                <c:pt idx="6">
                  <c:v>PSC 7A21</c:v>
                </c:pt>
                <c:pt idx="7">
                  <c:v>PSC 7030</c:v>
                </c:pt>
                <c:pt idx="8">
                  <c:v>PSC 7520</c:v>
                </c:pt>
                <c:pt idx="9">
                  <c:v>PSC 7110</c:v>
                </c:pt>
              </c:strCache>
            </c:strRef>
          </c:cat>
          <c:val>
            <c:numRef>
              <c:f>Sheet4!$B$2:$B$11</c:f>
              <c:numCache>
                <c:formatCode>General</c:formatCode>
                <c:ptCount val="10"/>
                <c:pt idx="0">
                  <c:v>1660</c:v>
                </c:pt>
                <c:pt idx="1">
                  <c:v>1293</c:v>
                </c:pt>
                <c:pt idx="2">
                  <c:v>908</c:v>
                </c:pt>
                <c:pt idx="3">
                  <c:v>727</c:v>
                </c:pt>
                <c:pt idx="4">
                  <c:v>673</c:v>
                </c:pt>
                <c:pt idx="5">
                  <c:v>608</c:v>
                </c:pt>
                <c:pt idx="6">
                  <c:v>419</c:v>
                </c:pt>
                <c:pt idx="7">
                  <c:v>377</c:v>
                </c:pt>
                <c:pt idx="8">
                  <c:v>311</c:v>
                </c:pt>
                <c:pt idx="9">
                  <c:v>272</c:v>
                </c:pt>
              </c:numCache>
            </c:numRef>
          </c:val>
          <c:extLst>
            <c:ext xmlns:c16="http://schemas.microsoft.com/office/drawing/2014/chart" uri="{C3380CC4-5D6E-409C-BE32-E72D297353CC}">
              <c16:uniqueId val="{00000000-A24C-4FB9-88F5-AC80E8D447D3}"/>
            </c:ext>
          </c:extLst>
        </c:ser>
        <c:dLbls>
          <c:showLegendKey val="0"/>
          <c:showVal val="0"/>
          <c:showCatName val="0"/>
          <c:showSerName val="0"/>
          <c:showPercent val="0"/>
          <c:showBubbleSize val="0"/>
        </c:dLbls>
        <c:gapWidth val="219"/>
        <c:overlap val="-27"/>
        <c:axId val="1626849167"/>
        <c:axId val="1626869551"/>
      </c:barChart>
      <c:catAx>
        <c:axId val="1626849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6869551"/>
        <c:crosses val="autoZero"/>
        <c:auto val="1"/>
        <c:lblAlgn val="ctr"/>
        <c:lblOffset val="100"/>
        <c:noMultiLvlLbl val="0"/>
      </c:catAx>
      <c:valAx>
        <c:axId val="16268695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684916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Services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Sheet4!$J$1</c:f>
              <c:strCache>
                <c:ptCount val="1"/>
                <c:pt idx="0">
                  <c:v>Count</c:v>
                </c:pt>
              </c:strCache>
            </c:strRef>
          </c:tx>
          <c:spPr>
            <a:solidFill>
              <a:schemeClr val="accent1"/>
            </a:solidFill>
            <a:ln>
              <a:noFill/>
            </a:ln>
            <a:effectLst/>
          </c:spPr>
          <c:invertIfNegative val="0"/>
          <c:cat>
            <c:strRef>
              <c:f>Sheet4!$I$2:$I$11</c:f>
              <c:strCache>
                <c:ptCount val="10"/>
                <c:pt idx="0">
                  <c:v>F003</c:v>
                </c:pt>
                <c:pt idx="1">
                  <c:v>F018</c:v>
                </c:pt>
                <c:pt idx="2">
                  <c:v>S201</c:v>
                </c:pt>
                <c:pt idx="3">
                  <c:v>R499</c:v>
                </c:pt>
                <c:pt idx="4">
                  <c:v>F099</c:v>
                </c:pt>
                <c:pt idx="5">
                  <c:v>R411</c:v>
                </c:pt>
                <c:pt idx="6">
                  <c:v>W023</c:v>
                </c:pt>
                <c:pt idx="7">
                  <c:v>F014</c:v>
                </c:pt>
                <c:pt idx="8">
                  <c:v>R418</c:v>
                </c:pt>
                <c:pt idx="9">
                  <c:v>C219</c:v>
                </c:pt>
              </c:strCache>
            </c:strRef>
          </c:cat>
          <c:val>
            <c:numRef>
              <c:f>Sheet4!$J$2:$J$11</c:f>
              <c:numCache>
                <c:formatCode>General</c:formatCode>
                <c:ptCount val="10"/>
                <c:pt idx="0">
                  <c:v>9513</c:v>
                </c:pt>
                <c:pt idx="1">
                  <c:v>1882</c:v>
                </c:pt>
                <c:pt idx="2">
                  <c:v>1620</c:v>
                </c:pt>
                <c:pt idx="3">
                  <c:v>1341</c:v>
                </c:pt>
                <c:pt idx="4">
                  <c:v>981</c:v>
                </c:pt>
                <c:pt idx="5">
                  <c:v>713</c:v>
                </c:pt>
                <c:pt idx="6">
                  <c:v>700</c:v>
                </c:pt>
                <c:pt idx="7">
                  <c:v>696</c:v>
                </c:pt>
                <c:pt idx="8">
                  <c:v>657</c:v>
                </c:pt>
                <c:pt idx="9">
                  <c:v>595</c:v>
                </c:pt>
              </c:numCache>
            </c:numRef>
          </c:val>
          <c:extLst>
            <c:ext xmlns:c16="http://schemas.microsoft.com/office/drawing/2014/chart" uri="{C3380CC4-5D6E-409C-BE32-E72D297353CC}">
              <c16:uniqueId val="{00000000-B239-45C8-9AA0-6CC224CA1C22}"/>
            </c:ext>
          </c:extLst>
        </c:ser>
        <c:dLbls>
          <c:showLegendKey val="0"/>
          <c:showVal val="0"/>
          <c:showCatName val="0"/>
          <c:showSerName val="0"/>
          <c:showPercent val="0"/>
          <c:showBubbleSize val="0"/>
        </c:dLbls>
        <c:gapWidth val="219"/>
        <c:overlap val="-27"/>
        <c:axId val="1620951423"/>
        <c:axId val="1620958079"/>
      </c:barChart>
      <c:catAx>
        <c:axId val="1620951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0958079"/>
        <c:crosses val="autoZero"/>
        <c:auto val="1"/>
        <c:lblAlgn val="ctr"/>
        <c:lblOffset val="100"/>
        <c:noMultiLvlLbl val="0"/>
      </c:catAx>
      <c:valAx>
        <c:axId val="16209580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095142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Construction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Sheet4!$R$1</c:f>
              <c:strCache>
                <c:ptCount val="1"/>
                <c:pt idx="0">
                  <c:v>Count</c:v>
                </c:pt>
              </c:strCache>
            </c:strRef>
          </c:tx>
          <c:spPr>
            <a:solidFill>
              <a:schemeClr val="accent1"/>
            </a:solidFill>
            <a:ln>
              <a:noFill/>
            </a:ln>
            <a:effectLst/>
          </c:spPr>
          <c:invertIfNegative val="0"/>
          <c:cat>
            <c:strRef>
              <c:f>Sheet4!$Q$2:$Q$11</c:f>
              <c:strCache>
                <c:ptCount val="10"/>
                <c:pt idx="0">
                  <c:v>Z1LB</c:v>
                </c:pt>
                <c:pt idx="1">
                  <c:v>Y1LB</c:v>
                </c:pt>
                <c:pt idx="2">
                  <c:v>Z2LB</c:v>
                </c:pt>
                <c:pt idx="3">
                  <c:v>Z1AZ</c:v>
                </c:pt>
                <c:pt idx="4">
                  <c:v>Z1DB</c:v>
                </c:pt>
                <c:pt idx="5">
                  <c:v>Z2JZ</c:v>
                </c:pt>
                <c:pt idx="6">
                  <c:v>Z1AA</c:v>
                </c:pt>
                <c:pt idx="7">
                  <c:v>Z2AA</c:v>
                </c:pt>
                <c:pt idx="8">
                  <c:v>Y1PZ</c:v>
                </c:pt>
                <c:pt idx="9">
                  <c:v>Y1JZ</c:v>
                </c:pt>
              </c:strCache>
            </c:strRef>
          </c:cat>
          <c:val>
            <c:numRef>
              <c:f>Sheet4!$R$2:$R$11</c:f>
              <c:numCache>
                <c:formatCode>General</c:formatCode>
                <c:ptCount val="10"/>
                <c:pt idx="0">
                  <c:v>725</c:v>
                </c:pt>
                <c:pt idx="1">
                  <c:v>486</c:v>
                </c:pt>
                <c:pt idx="2">
                  <c:v>448</c:v>
                </c:pt>
                <c:pt idx="3">
                  <c:v>226</c:v>
                </c:pt>
                <c:pt idx="4">
                  <c:v>201</c:v>
                </c:pt>
                <c:pt idx="5">
                  <c:v>157</c:v>
                </c:pt>
                <c:pt idx="6">
                  <c:v>150</c:v>
                </c:pt>
                <c:pt idx="7">
                  <c:v>138</c:v>
                </c:pt>
                <c:pt idx="8">
                  <c:v>109</c:v>
                </c:pt>
                <c:pt idx="9">
                  <c:v>96</c:v>
                </c:pt>
              </c:numCache>
            </c:numRef>
          </c:val>
          <c:extLst>
            <c:ext xmlns:c16="http://schemas.microsoft.com/office/drawing/2014/chart" uri="{C3380CC4-5D6E-409C-BE32-E72D297353CC}">
              <c16:uniqueId val="{00000000-BCDC-48BA-9027-6BA357B1A2BC}"/>
            </c:ext>
          </c:extLst>
        </c:ser>
        <c:dLbls>
          <c:showLegendKey val="0"/>
          <c:showVal val="0"/>
          <c:showCatName val="0"/>
          <c:showSerName val="0"/>
          <c:showPercent val="0"/>
          <c:showBubbleSize val="0"/>
        </c:dLbls>
        <c:gapWidth val="219"/>
        <c:overlap val="-27"/>
        <c:axId val="1620954751"/>
        <c:axId val="1620957663"/>
      </c:barChart>
      <c:catAx>
        <c:axId val="1620954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0957663"/>
        <c:crosses val="autoZero"/>
        <c:auto val="1"/>
        <c:lblAlgn val="ctr"/>
        <c:lblOffset val="100"/>
        <c:noMultiLvlLbl val="0"/>
      </c:catAx>
      <c:valAx>
        <c:axId val="16209576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095475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5" y="0"/>
            <a:ext cx="3037407" cy="465462"/>
          </a:xfrm>
          <a:prstGeom prst="rect">
            <a:avLst/>
          </a:prstGeom>
          <a:noFill/>
          <a:ln w="9525">
            <a:noFill/>
            <a:miter lim="800000"/>
            <a:headEnd/>
            <a:tailEnd/>
          </a:ln>
          <a:effectLst/>
        </p:spPr>
        <p:txBody>
          <a:bodyPr vert="horz" wrap="square" lIns="92167" tIns="46084" rIns="92167" bIns="46084" numCol="1" anchor="t" anchorCtr="0" compatLnSpc="1">
            <a:prstTxWarp prst="textNoShape">
              <a:avLst/>
            </a:prstTxWarp>
          </a:bodyPr>
          <a:lstStyle>
            <a:lvl1pPr>
              <a:defRPr sz="1200" dirty="0">
                <a:latin typeface="Arial" pitchFamily="34" charset="0"/>
              </a:defRPr>
            </a:lvl1pPr>
          </a:lstStyle>
          <a:p>
            <a:pPr>
              <a:defRPr/>
            </a:pPr>
            <a:endParaRPr lang="en-US" dirty="0"/>
          </a:p>
        </p:txBody>
      </p:sp>
      <p:sp>
        <p:nvSpPr>
          <p:cNvPr id="80899" name="Rectangle 3"/>
          <p:cNvSpPr>
            <a:spLocks noGrp="1" noChangeArrowheads="1"/>
          </p:cNvSpPr>
          <p:nvPr>
            <p:ph type="dt" sz="quarter" idx="1"/>
          </p:nvPr>
        </p:nvSpPr>
        <p:spPr bwMode="auto">
          <a:xfrm>
            <a:off x="3971374" y="0"/>
            <a:ext cx="3037407" cy="465462"/>
          </a:xfrm>
          <a:prstGeom prst="rect">
            <a:avLst/>
          </a:prstGeom>
          <a:noFill/>
          <a:ln w="9525">
            <a:noFill/>
            <a:miter lim="800000"/>
            <a:headEnd/>
            <a:tailEnd/>
          </a:ln>
          <a:effectLst/>
        </p:spPr>
        <p:txBody>
          <a:bodyPr vert="horz" wrap="square" lIns="92167" tIns="46084" rIns="92167" bIns="46084" numCol="1" anchor="t" anchorCtr="0" compatLnSpc="1">
            <a:prstTxWarp prst="textNoShape">
              <a:avLst/>
            </a:prstTxWarp>
          </a:bodyPr>
          <a:lstStyle>
            <a:lvl1pPr algn="r">
              <a:defRPr sz="1200">
                <a:latin typeface="Arial" pitchFamily="34" charset="0"/>
              </a:defRPr>
            </a:lvl1pPr>
          </a:lstStyle>
          <a:p>
            <a:pPr>
              <a:defRPr/>
            </a:pPr>
            <a:fld id="{7DBF9633-BCC4-4CB3-8F57-B46A37A4986A}" type="datetimeFigureOut">
              <a:rPr lang="en-US"/>
              <a:pPr>
                <a:defRPr/>
              </a:pPr>
              <a:t>5/5/2022</a:t>
            </a:fld>
            <a:endParaRPr lang="en-US" dirty="0"/>
          </a:p>
        </p:txBody>
      </p:sp>
      <p:sp>
        <p:nvSpPr>
          <p:cNvPr id="80900" name="Rectangle 4"/>
          <p:cNvSpPr>
            <a:spLocks noGrp="1" noChangeArrowheads="1"/>
          </p:cNvSpPr>
          <p:nvPr>
            <p:ph type="ftr" sz="quarter" idx="2"/>
          </p:nvPr>
        </p:nvSpPr>
        <p:spPr bwMode="auto">
          <a:xfrm>
            <a:off x="5" y="8829343"/>
            <a:ext cx="3037407" cy="465462"/>
          </a:xfrm>
          <a:prstGeom prst="rect">
            <a:avLst/>
          </a:prstGeom>
          <a:noFill/>
          <a:ln w="9525">
            <a:noFill/>
            <a:miter lim="800000"/>
            <a:headEnd/>
            <a:tailEnd/>
          </a:ln>
          <a:effectLst/>
        </p:spPr>
        <p:txBody>
          <a:bodyPr vert="horz" wrap="square" lIns="92167" tIns="46084" rIns="92167" bIns="46084" numCol="1" anchor="b" anchorCtr="0" compatLnSpc="1">
            <a:prstTxWarp prst="textNoShape">
              <a:avLst/>
            </a:prstTxWarp>
          </a:bodyPr>
          <a:lstStyle>
            <a:lvl1pPr>
              <a:defRPr sz="1200" dirty="0">
                <a:latin typeface="Arial" pitchFamily="34" charset="0"/>
              </a:defRPr>
            </a:lvl1pPr>
          </a:lstStyle>
          <a:p>
            <a:pPr>
              <a:defRPr/>
            </a:pPr>
            <a:endParaRPr lang="en-US" dirty="0"/>
          </a:p>
        </p:txBody>
      </p:sp>
      <p:sp>
        <p:nvSpPr>
          <p:cNvPr id="80901" name="Rectangle 5"/>
          <p:cNvSpPr>
            <a:spLocks noGrp="1" noChangeArrowheads="1"/>
          </p:cNvSpPr>
          <p:nvPr>
            <p:ph type="sldNum" sz="quarter" idx="3"/>
          </p:nvPr>
        </p:nvSpPr>
        <p:spPr bwMode="auto">
          <a:xfrm>
            <a:off x="3971374" y="8829343"/>
            <a:ext cx="3037407" cy="465462"/>
          </a:xfrm>
          <a:prstGeom prst="rect">
            <a:avLst/>
          </a:prstGeom>
          <a:noFill/>
          <a:ln w="9525">
            <a:noFill/>
            <a:miter lim="800000"/>
            <a:headEnd/>
            <a:tailEnd/>
          </a:ln>
          <a:effectLst/>
        </p:spPr>
        <p:txBody>
          <a:bodyPr vert="horz" wrap="square" lIns="92167" tIns="46084" rIns="92167" bIns="46084" numCol="1" anchor="b" anchorCtr="0" compatLnSpc="1">
            <a:prstTxWarp prst="textNoShape">
              <a:avLst/>
            </a:prstTxWarp>
          </a:bodyPr>
          <a:lstStyle>
            <a:lvl1pPr algn="r">
              <a:defRPr sz="1200">
                <a:latin typeface="Arial" pitchFamily="34" charset="0"/>
              </a:defRPr>
            </a:lvl1pPr>
          </a:lstStyle>
          <a:p>
            <a:pPr>
              <a:defRPr/>
            </a:pPr>
            <a:fld id="{240210E0-6BC2-4C7D-9B38-D81D9444CC9F}" type="slidenum">
              <a:rPr lang="en-US"/>
              <a:pPr>
                <a:defRPr/>
              </a:pPr>
              <a:t>‹#›</a:t>
            </a:fld>
            <a:endParaRPr lang="en-US" dirty="0"/>
          </a:p>
        </p:txBody>
      </p:sp>
    </p:spTree>
    <p:extLst>
      <p:ext uri="{BB962C8B-B14F-4D97-AF65-F5344CB8AC3E}">
        <p14:creationId xmlns:p14="http://schemas.microsoft.com/office/powerpoint/2010/main" val="929040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39032" cy="465462"/>
          </a:xfrm>
          <a:prstGeom prst="rect">
            <a:avLst/>
          </a:prstGeom>
          <a:noFill/>
          <a:ln w="9525">
            <a:noFill/>
            <a:miter lim="800000"/>
            <a:headEnd/>
            <a:tailEnd/>
          </a:ln>
        </p:spPr>
        <p:txBody>
          <a:bodyPr vert="horz" wrap="square" lIns="91296" tIns="45647" rIns="91296" bIns="45647" numCol="1" anchor="ctr" anchorCtr="0" compatLnSpc="1">
            <a:prstTxWarp prst="textNoShape">
              <a:avLst/>
            </a:prstTxWarp>
          </a:bodyPr>
          <a:lstStyle>
            <a:lvl1pPr defTabSz="926471">
              <a:defRPr sz="1200" dirty="0">
                <a:latin typeface="Arial Narrow" pitchFamily="34" charset="0"/>
              </a:defRPr>
            </a:lvl1pPr>
          </a:lstStyle>
          <a:p>
            <a:pPr>
              <a:defRPr/>
            </a:pPr>
            <a:endParaRPr lang="en-US" dirty="0"/>
          </a:p>
        </p:txBody>
      </p:sp>
      <p:sp>
        <p:nvSpPr>
          <p:cNvPr id="11267" name="Rectangle 3"/>
          <p:cNvSpPr>
            <a:spLocks noGrp="1" noChangeArrowheads="1"/>
          </p:cNvSpPr>
          <p:nvPr>
            <p:ph type="dt" idx="1"/>
          </p:nvPr>
        </p:nvSpPr>
        <p:spPr bwMode="auto">
          <a:xfrm>
            <a:off x="3971375" y="0"/>
            <a:ext cx="3039031" cy="465462"/>
          </a:xfrm>
          <a:prstGeom prst="rect">
            <a:avLst/>
          </a:prstGeom>
          <a:noFill/>
          <a:ln w="9525">
            <a:noFill/>
            <a:miter lim="800000"/>
            <a:headEnd/>
            <a:tailEnd/>
          </a:ln>
        </p:spPr>
        <p:txBody>
          <a:bodyPr vert="horz" wrap="square" lIns="91296" tIns="45647" rIns="91296" bIns="45647" numCol="1" anchor="ctr" anchorCtr="0" compatLnSpc="1">
            <a:prstTxWarp prst="textNoShape">
              <a:avLst/>
            </a:prstTxWarp>
          </a:bodyPr>
          <a:lstStyle>
            <a:lvl1pPr algn="r" defTabSz="926471">
              <a:defRPr sz="1200" dirty="0">
                <a:latin typeface="Arial Narrow" pitchFamily="34" charset="0"/>
              </a:defRPr>
            </a:lvl1pPr>
          </a:lstStyle>
          <a:p>
            <a:pPr>
              <a:defRPr/>
            </a:pPr>
            <a:endParaRPr lang="en-US" dirty="0"/>
          </a:p>
        </p:txBody>
      </p:sp>
      <p:sp>
        <p:nvSpPr>
          <p:cNvPr id="1843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35591" y="4416272"/>
            <a:ext cx="5139227" cy="4182740"/>
          </a:xfrm>
          <a:prstGeom prst="rect">
            <a:avLst/>
          </a:prstGeom>
          <a:noFill/>
          <a:ln w="9525">
            <a:noFill/>
            <a:miter lim="800000"/>
            <a:headEnd/>
            <a:tailEnd/>
          </a:ln>
        </p:spPr>
        <p:txBody>
          <a:bodyPr vert="horz" wrap="square" lIns="91296" tIns="45647" rIns="91296" bIns="45647" numCol="1" anchor="ctr"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p:cNvSpPr>
            <a:spLocks noGrp="1" noChangeArrowheads="1"/>
          </p:cNvSpPr>
          <p:nvPr>
            <p:ph type="ftr" sz="quarter" idx="4"/>
          </p:nvPr>
        </p:nvSpPr>
        <p:spPr bwMode="auto">
          <a:xfrm>
            <a:off x="0" y="8830942"/>
            <a:ext cx="3039032" cy="465460"/>
          </a:xfrm>
          <a:prstGeom prst="rect">
            <a:avLst/>
          </a:prstGeom>
          <a:noFill/>
          <a:ln w="9525">
            <a:noFill/>
            <a:miter lim="800000"/>
            <a:headEnd/>
            <a:tailEnd/>
          </a:ln>
        </p:spPr>
        <p:txBody>
          <a:bodyPr vert="horz" wrap="square" lIns="91296" tIns="45647" rIns="91296" bIns="45647" numCol="1" anchor="b" anchorCtr="0" compatLnSpc="1">
            <a:prstTxWarp prst="textNoShape">
              <a:avLst/>
            </a:prstTxWarp>
          </a:bodyPr>
          <a:lstStyle>
            <a:lvl1pPr defTabSz="926471">
              <a:defRPr sz="1200" dirty="0">
                <a:latin typeface="Arial Narrow" pitchFamily="34" charset="0"/>
              </a:defRPr>
            </a:lvl1pPr>
          </a:lstStyle>
          <a:p>
            <a:pPr>
              <a:defRPr/>
            </a:pPr>
            <a:endParaRPr lang="en-US" dirty="0"/>
          </a:p>
        </p:txBody>
      </p:sp>
      <p:sp>
        <p:nvSpPr>
          <p:cNvPr id="11271" name="Rectangle 7"/>
          <p:cNvSpPr>
            <a:spLocks noGrp="1" noChangeArrowheads="1"/>
          </p:cNvSpPr>
          <p:nvPr>
            <p:ph type="sldNum" sz="quarter" idx="5"/>
          </p:nvPr>
        </p:nvSpPr>
        <p:spPr bwMode="auto">
          <a:xfrm>
            <a:off x="3971375" y="8830942"/>
            <a:ext cx="3039031" cy="465460"/>
          </a:xfrm>
          <a:prstGeom prst="rect">
            <a:avLst/>
          </a:prstGeom>
          <a:noFill/>
          <a:ln w="9525">
            <a:noFill/>
            <a:miter lim="800000"/>
            <a:headEnd/>
            <a:tailEnd/>
          </a:ln>
        </p:spPr>
        <p:txBody>
          <a:bodyPr vert="horz" wrap="square" lIns="91296" tIns="45647" rIns="91296" bIns="45647" numCol="1" anchor="b" anchorCtr="0" compatLnSpc="1">
            <a:prstTxWarp prst="textNoShape">
              <a:avLst/>
            </a:prstTxWarp>
          </a:bodyPr>
          <a:lstStyle>
            <a:lvl1pPr algn="r" defTabSz="926471">
              <a:defRPr sz="1200">
                <a:latin typeface="Arial Narrow" pitchFamily="34" charset="0"/>
              </a:defRPr>
            </a:lvl1pPr>
          </a:lstStyle>
          <a:p>
            <a:pPr>
              <a:defRPr/>
            </a:pPr>
            <a:fld id="{78E37E85-AB30-4E7E-8092-43D16375185F}" type="slidenum">
              <a:rPr lang="en-US"/>
              <a:pPr>
                <a:defRPr/>
              </a:pPr>
              <a:t>‹#›</a:t>
            </a:fld>
            <a:endParaRPr lang="en-US" dirty="0"/>
          </a:p>
        </p:txBody>
      </p:sp>
    </p:spTree>
    <p:extLst>
      <p:ext uri="{BB962C8B-B14F-4D97-AF65-F5344CB8AC3E}">
        <p14:creationId xmlns:p14="http://schemas.microsoft.com/office/powerpoint/2010/main" val="28005765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noFill/>
          <a:ln/>
        </p:spPr>
        <p:txBody>
          <a:bodyPr/>
          <a:lstStyle/>
          <a:p>
            <a:r>
              <a:rPr lang="en-US" dirty="0"/>
              <a:t>Good afternoon everyone,</a:t>
            </a:r>
          </a:p>
          <a:p>
            <a:endParaRPr lang="en-US" dirty="0"/>
          </a:p>
          <a:p>
            <a:r>
              <a:rPr lang="en-US" dirty="0"/>
              <a:t>The two topics that I will cover this afternoon are Finding Procurement Opportunities at USDA, and will share the agencies FY21 Historical Procurement Data.  This data will be very useful towards seeing the types of supplies and services that USDA has procured in the past.  This is important there is a high probability that we will procure the same goods and services in the future.</a:t>
            </a:r>
          </a:p>
        </p:txBody>
      </p:sp>
    </p:spTree>
    <p:extLst>
      <p:ext uri="{BB962C8B-B14F-4D97-AF65-F5344CB8AC3E}">
        <p14:creationId xmlns:p14="http://schemas.microsoft.com/office/powerpoint/2010/main" val="4160397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focuses only on Supply PSC’s which shows PSC 6640 is the most used Supply PSC at 3%, and its for Laboratory equipment and supplies.  Close behind is PSC 8915 which is fruits and vegetables at 2.45%.  </a:t>
            </a:r>
          </a:p>
          <a:p>
            <a:endParaRPr lang="en-US" dirty="0"/>
          </a:p>
          <a:p>
            <a:r>
              <a:rPr lang="en-US" dirty="0"/>
              <a:t>Pause 5 seconds</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10</a:t>
            </a:fld>
            <a:endParaRPr lang="en-US" dirty="0"/>
          </a:p>
        </p:txBody>
      </p:sp>
    </p:spTree>
    <p:extLst>
      <p:ext uri="{BB962C8B-B14F-4D97-AF65-F5344CB8AC3E}">
        <p14:creationId xmlns:p14="http://schemas.microsoft.com/office/powerpoint/2010/main" val="47281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focuses on Services PSC’s which shows F003 as the most used PSC for USDA.  The F003 PSC is used for Forest-Range Fire Suppression/Pre-suppression and represented 18% of all Service PSCs.  F018 (Natural Resources/Conservation) is a distant second at 3.57%.</a:t>
            </a:r>
          </a:p>
          <a:p>
            <a:endParaRPr lang="en-US" dirty="0"/>
          </a:p>
          <a:p>
            <a:r>
              <a:rPr lang="en-US" dirty="0"/>
              <a:t>Pause 5 seconds</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11</a:t>
            </a:fld>
            <a:endParaRPr lang="en-US" dirty="0"/>
          </a:p>
        </p:txBody>
      </p:sp>
    </p:spTree>
    <p:extLst>
      <p:ext uri="{BB962C8B-B14F-4D97-AF65-F5344CB8AC3E}">
        <p14:creationId xmlns:p14="http://schemas.microsoft.com/office/powerpoint/2010/main" val="1141081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last slide that provides historical procurement data from fiscal year 2021, and this slide shows that PSC Z1LB is the top PSC for FY21.  Z1LB is for Maintenance of Highways, Roads, Streets, Bridges and Railways and is a little over 1% of all PSCs.  Y1LB is for the Construction of Highways, Roads, Streets, Bridges and Railways and is a little over 1% of all PSCs. </a:t>
            </a:r>
          </a:p>
          <a:p>
            <a:endParaRPr lang="en-US" dirty="0"/>
          </a:p>
          <a:p>
            <a:r>
              <a:rPr lang="en-US" dirty="0"/>
              <a:t>Pause 5 seconds</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12</a:t>
            </a:fld>
            <a:endParaRPr lang="en-US" dirty="0"/>
          </a:p>
        </p:txBody>
      </p:sp>
    </p:spTree>
    <p:extLst>
      <p:ext uri="{BB962C8B-B14F-4D97-AF65-F5344CB8AC3E}">
        <p14:creationId xmlns:p14="http://schemas.microsoft.com/office/powerpoint/2010/main" val="417175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accent4">
                  <a:lumMod val="50000"/>
                </a:schemeClr>
              </a:solidFill>
            </a:endParaRPr>
          </a:p>
          <a:p>
            <a:r>
              <a:rPr lang="en-US" dirty="0">
                <a:solidFill>
                  <a:schemeClr val="accent4">
                    <a:lumMod val="50000"/>
                  </a:schemeClr>
                </a:solidFill>
              </a:rPr>
              <a:t>For your situational awareness, the Office of Small and Disadvantaged Business Utilization at USDA manages the procurement forecast. </a:t>
            </a:r>
            <a:r>
              <a:rPr lang="en-US" dirty="0"/>
              <a:t>The Procurement Forecast is an annual requirement at USDA, is updated in April of each year, and is managed according to USDA Department Regulation.  A link is provided in this slide if you would like to review those requirements.</a:t>
            </a:r>
          </a:p>
          <a:p>
            <a:endParaRPr lang="en-US" dirty="0"/>
          </a:p>
          <a:p>
            <a:r>
              <a:rPr lang="en-US" dirty="0"/>
              <a:t>I’ve also provided a link for the FY22 forecast of procurement opportunities.   </a:t>
            </a:r>
          </a:p>
          <a:p>
            <a:endParaRPr lang="en-US" dirty="0">
              <a:solidFill>
                <a:schemeClr val="accent4">
                  <a:lumMod val="50000"/>
                </a:schemeClr>
              </a:solidFill>
            </a:endParaRPr>
          </a:p>
          <a:p>
            <a:r>
              <a:rPr lang="en-US" dirty="0">
                <a:solidFill>
                  <a:schemeClr val="accent4">
                    <a:lumMod val="50000"/>
                  </a:schemeClr>
                </a:solidFill>
              </a:rPr>
              <a:t>That concludes my presentation.  If you have any questions, please put them in the chat, or ask it when </a:t>
            </a:r>
            <a:r>
              <a:rPr lang="en-US" dirty="0" err="1">
                <a:solidFill>
                  <a:schemeClr val="accent4">
                    <a:lumMod val="50000"/>
                  </a:schemeClr>
                </a:solidFill>
              </a:rPr>
              <a:t>Jacqueine</a:t>
            </a:r>
            <a:r>
              <a:rPr lang="en-US" dirty="0">
                <a:solidFill>
                  <a:schemeClr val="accent4">
                    <a:lumMod val="50000"/>
                  </a:schemeClr>
                </a:solidFill>
              </a:rPr>
              <a:t> recognizes you.</a:t>
            </a:r>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13</a:t>
            </a:fld>
            <a:endParaRPr lang="en-US" dirty="0"/>
          </a:p>
        </p:txBody>
      </p:sp>
    </p:spTree>
    <p:extLst>
      <p:ext uri="{BB962C8B-B14F-4D97-AF65-F5344CB8AC3E}">
        <p14:creationId xmlns:p14="http://schemas.microsoft.com/office/powerpoint/2010/main" val="3043961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a:solidFill>
                  <a:schemeClr val="accent4">
                    <a:lumMod val="50000"/>
                  </a:schemeClr>
                </a:solidFill>
              </a:rPr>
              <a:t>USDA posts Contract Opportunities in the System for Award Management (SAM) for contract actions valued at more than $25,000.  All other agencies in the Federal Government also posts their procurements on this website.  </a:t>
            </a:r>
            <a:r>
              <a:rPr lang="en-US" dirty="0"/>
              <a:t>If the SAM acronym is unfamiliar to you, the website used to be known as Beta Sam.</a:t>
            </a:r>
          </a:p>
          <a:p>
            <a:pPr marL="0" indent="0">
              <a:buFont typeface="Arial" panose="020B0604020202020204" pitchFamily="34" charset="0"/>
              <a:buNone/>
            </a:pPr>
            <a:endParaRPr lang="en-US" dirty="0">
              <a:solidFill>
                <a:schemeClr val="accent4">
                  <a:lumMod val="50000"/>
                </a:schemeClr>
              </a:solidFill>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a:solidFill>
                  <a:schemeClr val="accent4">
                    <a:lumMod val="50000"/>
                  </a:schemeClr>
                </a:solidFill>
              </a:rPr>
              <a:t>For your future use, I have provided a link to the System for Award Management (SAM) website</a:t>
            </a:r>
            <a:r>
              <a:rPr lang="en-US" dirty="0"/>
              <a:t>.</a:t>
            </a:r>
          </a:p>
          <a:p>
            <a:pPr marL="0" indent="0">
              <a:buFont typeface="Arial" panose="020B0604020202020204" pitchFamily="34" charset="0"/>
              <a:buNone/>
            </a:pPr>
            <a:endParaRPr lang="en-US" dirty="0">
              <a:solidFill>
                <a:schemeClr val="accent4">
                  <a:lumMod val="50000"/>
                </a:schemeClr>
              </a:solidFill>
            </a:endParaRPr>
          </a:p>
          <a:p>
            <a:pPr marL="0" indent="0">
              <a:buFont typeface="Arial" panose="020B0604020202020204" pitchFamily="34" charset="0"/>
              <a:buNone/>
            </a:pPr>
            <a:r>
              <a:rPr lang="en-US" dirty="0">
                <a:solidFill>
                  <a:schemeClr val="accent4">
                    <a:lumMod val="50000"/>
                  </a:schemeClr>
                </a:solidFill>
              </a:rPr>
              <a:t>The SAM website has a lot of useful tools to include saving </a:t>
            </a:r>
            <a:r>
              <a:rPr lang="en-US" dirty="0" err="1">
                <a:solidFill>
                  <a:schemeClr val="accent4">
                    <a:lumMod val="50000"/>
                  </a:schemeClr>
                </a:solidFill>
              </a:rPr>
              <a:t>searchs</a:t>
            </a:r>
            <a:r>
              <a:rPr lang="en-US" dirty="0">
                <a:solidFill>
                  <a:schemeClr val="accent4">
                    <a:lumMod val="50000"/>
                  </a:schemeClr>
                </a:solidFill>
              </a:rPr>
              <a:t>, join interested vendor lists and run reports.</a:t>
            </a:r>
          </a:p>
          <a:p>
            <a:pPr marL="0" indent="0">
              <a:buFont typeface="Arial" panose="020B0604020202020204" pitchFamily="34" charset="0"/>
              <a:buNone/>
            </a:pPr>
            <a:endParaRPr lang="en-US" dirty="0">
              <a:solidFill>
                <a:schemeClr val="accent4">
                  <a:lumMod val="50000"/>
                </a:schemeClr>
              </a:solidFill>
            </a:endParaRPr>
          </a:p>
          <a:p>
            <a:pPr marL="0" indent="0">
              <a:buFont typeface="Arial" panose="020B0604020202020204" pitchFamily="34" charset="0"/>
              <a:buNone/>
            </a:pPr>
            <a:r>
              <a:rPr lang="en-US" dirty="0">
                <a:solidFill>
                  <a:schemeClr val="accent4">
                    <a:lumMod val="50000"/>
                  </a:schemeClr>
                </a:solidFill>
              </a:rPr>
              <a:t>There are a few exceptions to posting on the SAM website which can be found in the Federal Acquisition Regulation (FAR) 5.202. </a:t>
            </a:r>
          </a:p>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2</a:t>
            </a:fld>
            <a:endParaRPr lang="en-US" dirty="0"/>
          </a:p>
        </p:txBody>
      </p:sp>
    </p:spTree>
    <p:extLst>
      <p:ext uri="{BB962C8B-B14F-4D97-AF65-F5344CB8AC3E}">
        <p14:creationId xmlns:p14="http://schemas.microsoft.com/office/powerpoint/2010/main" val="2803702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content on this slide was shared yesterday, but in case attendees were not able to participate yesterday, I wanted to cover again.  </a:t>
            </a:r>
          </a:p>
          <a:p>
            <a:endParaRPr lang="en-US" dirty="0"/>
          </a:p>
          <a:p>
            <a:r>
              <a:rPr lang="en-US" dirty="0"/>
              <a:t>The first link is for the Office of </a:t>
            </a:r>
            <a:r>
              <a:rPr lang="en-US" dirty="0">
                <a:solidFill>
                  <a:schemeClr val="accent4">
                    <a:lumMod val="50000"/>
                  </a:schemeClr>
                </a:solidFill>
              </a:rPr>
              <a:t>Contracting and Procurement website</a:t>
            </a:r>
            <a:r>
              <a:rPr lang="en-US" dirty="0"/>
              <a:t> at USDA.</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second link will connect you to the SBA website.  It has many resources for small business wanting to do business with the Federal Government.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third link is for access to the website for the small business office at USDA.</a:t>
            </a:r>
          </a:p>
          <a:p>
            <a:r>
              <a:rPr lang="en-US" dirty="0"/>
              <a:t>The last link is for direct access to the FAR if you are unfamiliar federal acquisition terminology or with a clause that see in a future solicitation.</a:t>
            </a:r>
          </a:p>
          <a:p>
            <a:endParaRPr lang="en-US" dirty="0"/>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3</a:t>
            </a:fld>
            <a:endParaRPr lang="en-US" dirty="0"/>
          </a:p>
        </p:txBody>
      </p:sp>
    </p:spTree>
    <p:extLst>
      <p:ext uri="{BB962C8B-B14F-4D97-AF65-F5344CB8AC3E}">
        <p14:creationId xmlns:p14="http://schemas.microsoft.com/office/powerpoint/2010/main" val="4204990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next 9 slides, I will share historical procurement data from fiscal year 2021.  The information is from the Federal Procurement Data System (FPDS), which feeds to USA Spending, and is publicly available.</a:t>
            </a:r>
          </a:p>
          <a:p>
            <a:endParaRPr lang="en-US" dirty="0"/>
          </a:p>
          <a:p>
            <a:r>
              <a:rPr lang="en-US" dirty="0"/>
              <a:t>This slide shows a breakout of Fiscal Year 2021 obligated dollars by agency, on a percentage basis, within USDA.  The Agricultural Marketing Service awarded the most dollars in FY21 at $5.58 Billion which represents 58% of obligated dollars.  The Forest Service was second at $1.85 Billion which represents 19% of obligated dollars.  You can see the other agency’s dollar value on this slide and their associated percentage.</a:t>
            </a:r>
          </a:p>
          <a:p>
            <a:endParaRPr lang="en-US" dirty="0"/>
          </a:p>
          <a:p>
            <a:r>
              <a:rPr lang="en-US" dirty="0"/>
              <a:t>For this slide, and the 8 slides that follow, I’m going to pause for 5 seconds so that you can digest the data before moving to the next slide.</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4</a:t>
            </a:fld>
            <a:endParaRPr lang="en-US" dirty="0"/>
          </a:p>
        </p:txBody>
      </p:sp>
    </p:spTree>
    <p:extLst>
      <p:ext uri="{BB962C8B-B14F-4D97-AF65-F5344CB8AC3E}">
        <p14:creationId xmlns:p14="http://schemas.microsoft.com/office/powerpoint/2010/main" val="3907078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 breakout of Fiscal Year 2021 awarded Actions by agency.  The Forest Service awarded the most actions in FY21 at more than 30,000 actions which represents 58% of all actions.  A distant second was the Agricultural Research Service at 5,000 actions which represents 10%.</a:t>
            </a:r>
          </a:p>
          <a:p>
            <a:endParaRPr lang="en-US" dirty="0"/>
          </a:p>
          <a:p>
            <a:r>
              <a:rPr lang="en-US" dirty="0"/>
              <a:t>Pause 5 seconds</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5</a:t>
            </a:fld>
            <a:endParaRPr lang="en-US" dirty="0"/>
          </a:p>
        </p:txBody>
      </p:sp>
    </p:spTree>
    <p:extLst>
      <p:ext uri="{BB962C8B-B14F-4D97-AF65-F5344CB8AC3E}">
        <p14:creationId xmlns:p14="http://schemas.microsoft.com/office/powerpoint/2010/main" val="1884870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FY21 Obligation dollars at USDA by the Type of goods and services.  Food purchases total more than $5 Billion which represents 58% of obligations in FY21.  Services represented 32% of FY21 dollars which was $3.1 Billion.</a:t>
            </a:r>
          </a:p>
          <a:p>
            <a:endParaRPr lang="en-US" dirty="0"/>
          </a:p>
          <a:p>
            <a:r>
              <a:rPr lang="en-US" dirty="0"/>
              <a:t>Pause 5 seconds</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6</a:t>
            </a:fld>
            <a:endParaRPr lang="en-US" dirty="0"/>
          </a:p>
        </p:txBody>
      </p:sp>
    </p:spTree>
    <p:extLst>
      <p:ext uri="{BB962C8B-B14F-4D97-AF65-F5344CB8AC3E}">
        <p14:creationId xmlns:p14="http://schemas.microsoft.com/office/powerpoint/2010/main" val="555525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FY21 awarded Actions at USDA by the Type of goods and services.  Almost 37,000 awards were for Services which represented 70% of all awarded actions at USDA.  A distant second was Goods which represented 16% of all awarded actions.</a:t>
            </a:r>
          </a:p>
          <a:p>
            <a:endParaRPr lang="en-US" dirty="0"/>
          </a:p>
          <a:p>
            <a:r>
              <a:rPr lang="en-US" dirty="0"/>
              <a:t>Pause 5 seconds</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7</a:t>
            </a:fld>
            <a:endParaRPr lang="en-US" dirty="0"/>
          </a:p>
        </p:txBody>
      </p:sp>
    </p:spTree>
    <p:extLst>
      <p:ext uri="{BB962C8B-B14F-4D97-AF65-F5344CB8AC3E}">
        <p14:creationId xmlns:p14="http://schemas.microsoft.com/office/powerpoint/2010/main" val="2636730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percentage of dollars USDA awarded using Indefinite Delivery Vehicles or IDVs as well as other procurement methods.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case you are familiar with USG acronym’s, BPA stands for Blanket Purchase Agreement.  FSS stands for Federal Supply Schedules.  GWAC stands for Government-Wide Acquisition Contracts.  IDC stands for Indefinite Delivery Contract.  BOA stands for Basic Ordering Agreement.  </a:t>
            </a:r>
          </a:p>
          <a:p>
            <a:endParaRPr lang="en-US" dirty="0"/>
          </a:p>
          <a:p>
            <a:r>
              <a:rPr lang="en-US" dirty="0"/>
              <a:t>BOA’s represent 20% of obligations, IDC obligations represented 14% of obligations., FSS &amp; GWAC both represented 6%, and BPA’s represented 8%.  The majority of obligations at USDA were on stand alone contracts or purchase orders which accounts for 47% of obligations.  </a:t>
            </a:r>
          </a:p>
          <a:p>
            <a:endParaRPr lang="en-US" dirty="0"/>
          </a:p>
          <a:p>
            <a:r>
              <a:rPr lang="en-US" dirty="0"/>
              <a:t>Pause 5 seconds</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8</a:t>
            </a:fld>
            <a:endParaRPr lang="en-US" dirty="0"/>
          </a:p>
        </p:txBody>
      </p:sp>
    </p:spTree>
    <p:extLst>
      <p:ext uri="{BB962C8B-B14F-4D97-AF65-F5344CB8AC3E}">
        <p14:creationId xmlns:p14="http://schemas.microsoft.com/office/powerpoint/2010/main" val="3626191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USDA spending by Product and Service Code (PSC).  The top 10 Product and Service Codes or PSCs for FY2021 are provided here.  </a:t>
            </a:r>
          </a:p>
          <a:p>
            <a:pPr marL="171450" indent="-171450">
              <a:buFont typeface="Arial" panose="020B0604020202020204" pitchFamily="34" charset="0"/>
              <a:buChar char="•"/>
            </a:pPr>
            <a:r>
              <a:rPr lang="en-US" dirty="0"/>
              <a:t>F003 is Natural Resources/Conservation, specifically Forest-Range Fire Suppression/Pre-suppression supplies and services.  This represents 18% of all PSCs for FY21.</a:t>
            </a:r>
          </a:p>
          <a:p>
            <a:pPr marL="171450" indent="-171450">
              <a:buFont typeface="Arial" panose="020B0604020202020204" pitchFamily="34" charset="0"/>
              <a:buChar char="•"/>
            </a:pPr>
            <a:r>
              <a:rPr lang="en-US" dirty="0"/>
              <a:t>F018 is  Natural Resources/Conservation, specifically Other Forest/Range Improvements (Non-Construction), and it represents 3.57% of all PSCs.  </a:t>
            </a:r>
          </a:p>
          <a:p>
            <a:pPr marL="171450" indent="-171450">
              <a:buFont typeface="Arial" panose="020B0604020202020204" pitchFamily="34" charset="0"/>
              <a:buChar char="•"/>
            </a:pPr>
            <a:r>
              <a:rPr lang="en-US" dirty="0"/>
              <a:t>The rest of the PSCs range from 3% to 1.5% of all PSCs for USDA.</a:t>
            </a:r>
          </a:p>
          <a:p>
            <a:pPr marL="0" indent="0">
              <a:buFont typeface="Arial" panose="020B0604020202020204" pitchFamily="34" charset="0"/>
              <a:buNone/>
            </a:pPr>
            <a:r>
              <a:rPr lang="en-US" dirty="0"/>
              <a:t>If you are interested in learning more about PSC codes, the 2021 Product and Service Code Manual with descriptions can be found on the www.acquisition.gov website.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Pause 5 seconds</a:t>
            </a:r>
          </a:p>
        </p:txBody>
      </p:sp>
      <p:sp>
        <p:nvSpPr>
          <p:cNvPr id="4" name="Slide Number Placeholder 3"/>
          <p:cNvSpPr>
            <a:spLocks noGrp="1"/>
          </p:cNvSpPr>
          <p:nvPr>
            <p:ph type="sldNum" sz="quarter" idx="5"/>
          </p:nvPr>
        </p:nvSpPr>
        <p:spPr/>
        <p:txBody>
          <a:bodyPr/>
          <a:lstStyle/>
          <a:p>
            <a:pPr>
              <a:defRPr/>
            </a:pPr>
            <a:fld id="{78E37E85-AB30-4E7E-8092-43D16375185F}" type="slidenum">
              <a:rPr lang="en-US" smtClean="0"/>
              <a:pPr>
                <a:defRPr/>
              </a:pPr>
              <a:t>9</a:t>
            </a:fld>
            <a:endParaRPr lang="en-US" dirty="0"/>
          </a:p>
        </p:txBody>
      </p:sp>
    </p:spTree>
    <p:extLst>
      <p:ext uri="{BB962C8B-B14F-4D97-AF65-F5344CB8AC3E}">
        <p14:creationId xmlns:p14="http://schemas.microsoft.com/office/powerpoint/2010/main" val="6793528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userDrawn="1"/>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userDrawn="1"/>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6" name="Rectangle 36"/>
          <p:cNvSpPr>
            <a:spLocks noChangeArrowheads="1"/>
          </p:cNvSpPr>
          <p:nvPr userDrawn="1"/>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7" name="Line 41"/>
          <p:cNvSpPr>
            <a:spLocks noChangeShapeType="1"/>
          </p:cNvSpPr>
          <p:nvPr userDrawn="1"/>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dirty="0">
              <a:ea typeface="ＭＳ Ｐゴシック" pitchFamily="96" charset="-128"/>
              <a:cs typeface="+mn-cs"/>
            </a:endParaRPr>
          </a:p>
        </p:txBody>
      </p:sp>
      <p:sp>
        <p:nvSpPr>
          <p:cNvPr id="8" name="Text Box 51"/>
          <p:cNvSpPr txBox="1">
            <a:spLocks noChangeArrowheads="1"/>
          </p:cNvSpPr>
          <p:nvPr userDrawn="1"/>
        </p:nvSpPr>
        <p:spPr bwMode="auto">
          <a:xfrm>
            <a:off x="4114800" y="104775"/>
            <a:ext cx="4876800" cy="581025"/>
          </a:xfrm>
          <a:prstGeom prst="rect">
            <a:avLst/>
          </a:prstGeom>
          <a:noFill/>
          <a:ln w="9525">
            <a:noFill/>
            <a:miter lim="800000"/>
            <a:headEnd/>
            <a:tailEnd/>
          </a:ln>
          <a:effectLst/>
        </p:spPr>
        <p:txBody>
          <a:bodyPr anchor="ctr">
            <a:spAutoFit/>
          </a:bodyPr>
          <a:lstStyle/>
          <a:p>
            <a:pPr algn="r">
              <a:defRPr/>
            </a:pPr>
            <a:r>
              <a:rPr lang="en-US" sz="1600" dirty="0">
                <a:solidFill>
                  <a:srgbClr val="EDEDED"/>
                </a:solidFill>
                <a:ea typeface="ＭＳ Ｐゴシック" pitchFamily="96" charset="-128"/>
                <a:cs typeface="+mn-cs"/>
              </a:rPr>
              <a:t>United States Department of Agriculture</a:t>
            </a:r>
          </a:p>
          <a:p>
            <a:pPr algn="r">
              <a:defRPr/>
            </a:pPr>
            <a:r>
              <a:rPr lang="en-US" sz="1600" dirty="0">
                <a:solidFill>
                  <a:srgbClr val="EDEDED"/>
                </a:solidFill>
                <a:ea typeface="ＭＳ Ｐゴシック" pitchFamily="96" charset="-128"/>
                <a:cs typeface="+mn-cs"/>
              </a:rPr>
              <a:t>Office of Contracting and Procurement</a:t>
            </a:r>
          </a:p>
        </p:txBody>
      </p:sp>
      <p:pic>
        <p:nvPicPr>
          <p:cNvPr id="9" name="Picture 56"/>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4"/>
          <p:cNvSpPr>
            <a:spLocks noGrp="1" noChangeArrowheads="1"/>
          </p:cNvSpPr>
          <p:nvPr>
            <p:ph type="sldNum" sz="quarter" idx="10"/>
          </p:nvPr>
        </p:nvSpPr>
        <p:spPr>
          <a:ln/>
        </p:spPr>
        <p:txBody>
          <a:bodyPr/>
          <a:lstStyle>
            <a:lvl1pPr>
              <a:defRPr/>
            </a:lvl1pPr>
          </a:lstStyle>
          <a:p>
            <a:pPr>
              <a:defRPr/>
            </a:pPr>
            <a:fld id="{A03A9978-6755-4BC3-8940-FEE5FD5C6EF9}" type="slidenum">
              <a:rPr lang="en-US"/>
              <a:pPr>
                <a:defRPr/>
              </a:pPr>
              <a:t>‹#›</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endParaRPr lang="en-US" noProof="0" dirty="0"/>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userDrawn="1"/>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1052" name="Rectangle 28"/>
          <p:cNvSpPr>
            <a:spLocks noChangeArrowheads="1"/>
          </p:cNvSpPr>
          <p:nvPr userDrawn="1"/>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dirty="0"/>
          </a:p>
        </p:txBody>
      </p:sp>
      <p:sp>
        <p:nvSpPr>
          <p:cNvPr id="1063" name="Rectangle 39"/>
          <p:cNvSpPr>
            <a:spLocks noChangeArrowheads="1"/>
          </p:cNvSpPr>
          <p:nvPr userDrawn="1"/>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pic>
        <p:nvPicPr>
          <p:cNvPr id="1032" name="Picture 43"/>
          <p:cNvPicPr>
            <a:picLocks noChangeAspect="1" noChangeArrowheads="1"/>
          </p:cNvPicPr>
          <p:nvPr userDrawn="1"/>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Lst>
  <p:transition/>
  <p:hf hdr="0" ftr="0" dt="0"/>
  <p:txStyles>
    <p:titleStyle>
      <a:lvl1pPr algn="l" rtl="0" eaLnBrk="0" fontAlgn="base" hangingPunct="0">
        <a:spcBef>
          <a:spcPct val="0"/>
        </a:spcBef>
        <a:spcAft>
          <a:spcPct val="0"/>
        </a:spcAft>
        <a:defRPr sz="3600">
          <a:solidFill>
            <a:schemeClr val="bg2"/>
          </a:solidFill>
          <a:latin typeface="+mj-lt"/>
          <a:ea typeface="+mj-ea"/>
          <a:cs typeface="ＭＳ Ｐゴシック"/>
        </a:defRPr>
      </a:lvl1pPr>
      <a:lvl2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0" fontAlgn="base" hangingPunct="0">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fontAlgn="base">
        <a:spcBef>
          <a:spcPct val="0"/>
        </a:spcBef>
        <a:spcAft>
          <a:spcPct val="0"/>
        </a:spcAft>
        <a:defRPr sz="3600">
          <a:solidFill>
            <a:schemeClr val="bg2"/>
          </a:solidFill>
          <a:latin typeface="Arial" charset="0"/>
          <a:ea typeface="ＭＳ Ｐゴシック" pitchFamily="96" charset="-128"/>
        </a:defRPr>
      </a:lvl6pPr>
      <a:lvl7pPr marL="914400" algn="l" rtl="0" fontAlgn="base">
        <a:spcBef>
          <a:spcPct val="0"/>
        </a:spcBef>
        <a:spcAft>
          <a:spcPct val="0"/>
        </a:spcAft>
        <a:defRPr sz="3600">
          <a:solidFill>
            <a:schemeClr val="bg2"/>
          </a:solidFill>
          <a:latin typeface="Arial" charset="0"/>
          <a:ea typeface="ＭＳ Ｐゴシック" pitchFamily="96" charset="-128"/>
        </a:defRPr>
      </a:lvl7pPr>
      <a:lvl8pPr marL="1371600" algn="l" rtl="0" fontAlgn="base">
        <a:spcBef>
          <a:spcPct val="0"/>
        </a:spcBef>
        <a:spcAft>
          <a:spcPct val="0"/>
        </a:spcAft>
        <a:defRPr sz="3600">
          <a:solidFill>
            <a:schemeClr val="bg2"/>
          </a:solidFill>
          <a:latin typeface="Arial" charset="0"/>
          <a:ea typeface="ＭＳ Ｐゴシック" pitchFamily="96" charset="-128"/>
        </a:defRPr>
      </a:lvl8pPr>
      <a:lvl9pPr marL="1828800" algn="l" rtl="0" fontAlgn="base">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0" fontAlgn="base" hangingPunct="0">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0" fontAlgn="base" hangingPunct="0">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0" fontAlgn="base" hangingPunct="0">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0" fontAlgn="base" hangingPunct="0">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0" fontAlgn="base" hangingPunct="0">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fontAlgn="base">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usda.gov/directives/dr-5090-003"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dm.usda.gov/smallbus/forecast.ht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sam.gov/content/hom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usda.gov/da/oc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acquisition.gov/browse/index/far" TargetMode="External"/><Relationship Id="rId5" Type="http://schemas.openxmlformats.org/officeDocument/2006/relationships/hyperlink" Target="https://www.dm.usda.gov/smallbus/contacts.htm" TargetMode="External"/><Relationship Id="rId4" Type="http://schemas.openxmlformats.org/officeDocument/2006/relationships/hyperlink" Target="https://www.sba.gov/local-assistance/federal-contracting-assistanc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ubtitle 2"/>
          <p:cNvSpPr>
            <a:spLocks noGrp="1"/>
          </p:cNvSpPr>
          <p:nvPr>
            <p:ph type="subTitle" idx="1"/>
          </p:nvPr>
        </p:nvSpPr>
        <p:spPr>
          <a:xfrm>
            <a:off x="1447800" y="5934105"/>
            <a:ext cx="7391400" cy="361950"/>
          </a:xfrm>
        </p:spPr>
        <p:txBody>
          <a:bodyPr/>
          <a:lstStyle/>
          <a:p>
            <a:pPr algn="r">
              <a:spcBef>
                <a:spcPct val="0"/>
              </a:spcBef>
              <a:spcAft>
                <a:spcPct val="0"/>
              </a:spcAft>
            </a:pPr>
            <a:r>
              <a:rPr lang="en-US" sz="1800" dirty="0">
                <a:solidFill>
                  <a:schemeClr val="accent4">
                    <a:lumMod val="50000"/>
                  </a:schemeClr>
                </a:solidFill>
              </a:rPr>
              <a:t>Date: April 14, 2022</a:t>
            </a:r>
          </a:p>
          <a:p>
            <a:pPr>
              <a:lnSpc>
                <a:spcPct val="80000"/>
              </a:lnSpc>
            </a:pPr>
            <a:endParaRPr lang="en-US" sz="2000" dirty="0"/>
          </a:p>
        </p:txBody>
      </p:sp>
      <p:sp>
        <p:nvSpPr>
          <p:cNvPr id="2" name="TextBox 1">
            <a:extLst>
              <a:ext uri="{FF2B5EF4-FFF2-40B4-BE49-F238E27FC236}">
                <a16:creationId xmlns:a16="http://schemas.microsoft.com/office/drawing/2014/main" id="{277204A7-9CC6-4C3D-AA87-02B098997988}"/>
              </a:ext>
            </a:extLst>
          </p:cNvPr>
          <p:cNvSpPr txBox="1"/>
          <p:nvPr/>
        </p:nvSpPr>
        <p:spPr>
          <a:xfrm>
            <a:off x="1447800" y="5915025"/>
            <a:ext cx="3886200" cy="400110"/>
          </a:xfrm>
          <a:prstGeom prst="rect">
            <a:avLst/>
          </a:prstGeom>
          <a:noFill/>
        </p:spPr>
        <p:txBody>
          <a:bodyPr wrap="square" rtlCol="0">
            <a:spAutoFit/>
          </a:bodyPr>
          <a:lstStyle/>
          <a:p>
            <a:r>
              <a:rPr lang="en-US" dirty="0">
                <a:solidFill>
                  <a:schemeClr val="accent4">
                    <a:lumMod val="50000"/>
                  </a:schemeClr>
                </a:solidFill>
              </a:rPr>
              <a:t>Presented By: Don Baker</a:t>
            </a:r>
          </a:p>
        </p:txBody>
      </p:sp>
      <p:sp>
        <p:nvSpPr>
          <p:cNvPr id="20481" name="Title 1"/>
          <p:cNvSpPr>
            <a:spLocks noGrp="1"/>
          </p:cNvSpPr>
          <p:nvPr>
            <p:ph type="ctrTitle"/>
          </p:nvPr>
        </p:nvSpPr>
        <p:spPr>
          <a:xfrm>
            <a:off x="1447800" y="2590800"/>
            <a:ext cx="7315200" cy="1524000"/>
          </a:xfrm>
        </p:spPr>
        <p:txBody>
          <a:bodyPr/>
          <a:lstStyle/>
          <a:p>
            <a:r>
              <a:rPr lang="en-US" sz="2400" b="1" dirty="0">
                <a:solidFill>
                  <a:schemeClr val="accent4">
                    <a:lumMod val="50000"/>
                  </a:schemeClr>
                </a:solidFill>
              </a:rPr>
              <a:t>Small Business Workshop 201</a:t>
            </a:r>
            <a:br>
              <a:rPr lang="en-US" sz="2400" b="1" dirty="0">
                <a:solidFill>
                  <a:schemeClr val="accent4">
                    <a:lumMod val="50000"/>
                  </a:schemeClr>
                </a:solidFill>
              </a:rPr>
            </a:br>
            <a:r>
              <a:rPr lang="en-US" sz="2400" b="1" dirty="0">
                <a:solidFill>
                  <a:schemeClr val="accent4">
                    <a:lumMod val="50000"/>
                  </a:schemeClr>
                </a:solidFill>
              </a:rPr>
              <a:t>Day 2</a:t>
            </a:r>
            <a:br>
              <a:rPr lang="en-US" sz="2400" b="1" dirty="0">
                <a:solidFill>
                  <a:schemeClr val="accent4">
                    <a:lumMod val="50000"/>
                  </a:schemeClr>
                </a:solidFill>
              </a:rPr>
            </a:br>
            <a:r>
              <a:rPr lang="en-US" sz="2400" b="1" dirty="0">
                <a:solidFill>
                  <a:schemeClr val="accent4">
                    <a:lumMod val="50000"/>
                  </a:schemeClr>
                </a:solidFill>
              </a:rPr>
              <a:t>Finding USDA Procurement Opportunities &amp; Fiscal Year 2021 Historical Procurement Data</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A0CAA2-FE75-4564-BC2F-C67B474A969F}"/>
              </a:ext>
            </a:extLst>
          </p:cNvPr>
          <p:cNvSpPr>
            <a:spLocks noGrp="1"/>
          </p:cNvSpPr>
          <p:nvPr>
            <p:ph type="sldNum" sz="quarter" idx="10"/>
          </p:nvPr>
        </p:nvSpPr>
        <p:spPr/>
        <p:txBody>
          <a:bodyPr/>
          <a:lstStyle/>
          <a:p>
            <a:pPr>
              <a:defRPr/>
            </a:pPr>
            <a:fld id="{32B4643D-BBDE-4897-B0CB-091B235D2EFD}" type="slidenum">
              <a:rPr lang="en-US" smtClean="0"/>
              <a:pPr>
                <a:defRPr/>
              </a:pPr>
              <a:t>10</a:t>
            </a:fld>
            <a:endParaRPr lang="en-US" dirty="0"/>
          </a:p>
        </p:txBody>
      </p:sp>
      <p:graphicFrame>
        <p:nvGraphicFramePr>
          <p:cNvPr id="5" name="Chart 4" descr="FY 2021 Top Supply Product and Service Codes">
            <a:extLst>
              <a:ext uri="{FF2B5EF4-FFF2-40B4-BE49-F238E27FC236}">
                <a16:creationId xmlns:a16="http://schemas.microsoft.com/office/drawing/2014/main" id="{DCA430CE-5A27-46E5-A54E-3685C6CE553D}"/>
              </a:ext>
            </a:extLst>
          </p:cNvPr>
          <p:cNvGraphicFramePr>
            <a:graphicFrameLocks/>
          </p:cNvGraphicFramePr>
          <p:nvPr>
            <p:extLst>
              <p:ext uri="{D42A27DB-BD31-4B8C-83A1-F6EECF244321}">
                <p14:modId xmlns:p14="http://schemas.microsoft.com/office/powerpoint/2010/main" val="2671388455"/>
              </p:ext>
            </p:extLst>
          </p:nvPr>
        </p:nvGraphicFramePr>
        <p:xfrm>
          <a:off x="2057400" y="2438400"/>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F05E833E-28B9-4A79-AA1E-C437E571D8D6}"/>
              </a:ext>
            </a:extLst>
          </p:cNvPr>
          <p:cNvSpPr>
            <a:spLocks noGrp="1"/>
          </p:cNvSpPr>
          <p:nvPr>
            <p:ph idx="1"/>
          </p:nvPr>
        </p:nvSpPr>
        <p:spPr/>
        <p:txBody>
          <a:bodyPr/>
          <a:lstStyle/>
          <a:p>
            <a:r>
              <a:rPr lang="en-US" dirty="0">
                <a:solidFill>
                  <a:schemeClr val="accent4">
                    <a:lumMod val="50000"/>
                  </a:schemeClr>
                </a:solidFill>
              </a:rPr>
              <a:t>FY 2021 Top Supply Product and Service Codes:</a:t>
            </a:r>
          </a:p>
        </p:txBody>
      </p:sp>
      <p:sp>
        <p:nvSpPr>
          <p:cNvPr id="2" name="Title 1">
            <a:extLst>
              <a:ext uri="{FF2B5EF4-FFF2-40B4-BE49-F238E27FC236}">
                <a16:creationId xmlns:a16="http://schemas.microsoft.com/office/drawing/2014/main" id="{E6EE9794-9B67-4395-9A8A-B3183D4FFA21}"/>
              </a:ext>
            </a:extLst>
          </p:cNvPr>
          <p:cNvSpPr>
            <a:spLocks noGrp="1"/>
          </p:cNvSpPr>
          <p:nvPr>
            <p:ph type="title"/>
          </p:nvPr>
        </p:nvSpPr>
        <p:spPr/>
        <p:txBody>
          <a:bodyPr/>
          <a:lstStyle/>
          <a:p>
            <a:pPr algn="ctr"/>
            <a:r>
              <a:rPr lang="en-US" dirty="0"/>
              <a:t>Top Supply PSC</a:t>
            </a:r>
          </a:p>
        </p:txBody>
      </p:sp>
    </p:spTree>
    <p:extLst>
      <p:ext uri="{BB962C8B-B14F-4D97-AF65-F5344CB8AC3E}">
        <p14:creationId xmlns:p14="http://schemas.microsoft.com/office/powerpoint/2010/main" val="7616985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A0CAA2-FE75-4564-BC2F-C67B474A969F}"/>
              </a:ext>
            </a:extLst>
          </p:cNvPr>
          <p:cNvSpPr>
            <a:spLocks noGrp="1"/>
          </p:cNvSpPr>
          <p:nvPr>
            <p:ph type="sldNum" sz="quarter" idx="10"/>
          </p:nvPr>
        </p:nvSpPr>
        <p:spPr/>
        <p:txBody>
          <a:bodyPr/>
          <a:lstStyle/>
          <a:p>
            <a:pPr>
              <a:defRPr/>
            </a:pPr>
            <a:fld id="{32B4643D-BBDE-4897-B0CB-091B235D2EFD}" type="slidenum">
              <a:rPr lang="en-US" smtClean="0"/>
              <a:pPr>
                <a:defRPr/>
              </a:pPr>
              <a:t>11</a:t>
            </a:fld>
            <a:endParaRPr lang="en-US" dirty="0"/>
          </a:p>
        </p:txBody>
      </p:sp>
      <p:graphicFrame>
        <p:nvGraphicFramePr>
          <p:cNvPr id="6" name="Chart 5" descr="FY 2021 Top Services Product and Service Codes">
            <a:extLst>
              <a:ext uri="{FF2B5EF4-FFF2-40B4-BE49-F238E27FC236}">
                <a16:creationId xmlns:a16="http://schemas.microsoft.com/office/drawing/2014/main" id="{B3187E9C-84D7-4575-97AC-EAD74D7A01F5}"/>
              </a:ext>
            </a:extLst>
          </p:cNvPr>
          <p:cNvGraphicFramePr>
            <a:graphicFrameLocks/>
          </p:cNvGraphicFramePr>
          <p:nvPr>
            <p:extLst>
              <p:ext uri="{D42A27DB-BD31-4B8C-83A1-F6EECF244321}">
                <p14:modId xmlns:p14="http://schemas.microsoft.com/office/powerpoint/2010/main" val="1420181968"/>
              </p:ext>
            </p:extLst>
          </p:nvPr>
        </p:nvGraphicFramePr>
        <p:xfrm>
          <a:off x="2247900" y="2590800"/>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F05E833E-28B9-4A79-AA1E-C437E571D8D6}"/>
              </a:ext>
            </a:extLst>
          </p:cNvPr>
          <p:cNvSpPr>
            <a:spLocks noGrp="1"/>
          </p:cNvSpPr>
          <p:nvPr>
            <p:ph idx="1"/>
          </p:nvPr>
        </p:nvSpPr>
        <p:spPr/>
        <p:txBody>
          <a:bodyPr/>
          <a:lstStyle/>
          <a:p>
            <a:r>
              <a:rPr lang="en-US" dirty="0">
                <a:solidFill>
                  <a:schemeClr val="accent4">
                    <a:lumMod val="50000"/>
                  </a:schemeClr>
                </a:solidFill>
              </a:rPr>
              <a:t>FY 2021 Top Services Product and Service Codes:</a:t>
            </a:r>
          </a:p>
        </p:txBody>
      </p:sp>
      <p:sp>
        <p:nvSpPr>
          <p:cNvPr id="2" name="Title 1">
            <a:extLst>
              <a:ext uri="{FF2B5EF4-FFF2-40B4-BE49-F238E27FC236}">
                <a16:creationId xmlns:a16="http://schemas.microsoft.com/office/drawing/2014/main" id="{E6EE9794-9B67-4395-9A8A-B3183D4FFA21}"/>
              </a:ext>
            </a:extLst>
          </p:cNvPr>
          <p:cNvSpPr>
            <a:spLocks noGrp="1"/>
          </p:cNvSpPr>
          <p:nvPr>
            <p:ph type="title"/>
          </p:nvPr>
        </p:nvSpPr>
        <p:spPr/>
        <p:txBody>
          <a:bodyPr/>
          <a:lstStyle/>
          <a:p>
            <a:pPr algn="ctr"/>
            <a:r>
              <a:rPr lang="en-US" dirty="0"/>
              <a:t>Top Services PSC</a:t>
            </a:r>
          </a:p>
        </p:txBody>
      </p:sp>
    </p:spTree>
    <p:extLst>
      <p:ext uri="{BB962C8B-B14F-4D97-AF65-F5344CB8AC3E}">
        <p14:creationId xmlns:p14="http://schemas.microsoft.com/office/powerpoint/2010/main" val="330010024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A0CAA2-FE75-4564-BC2F-C67B474A969F}"/>
              </a:ext>
            </a:extLst>
          </p:cNvPr>
          <p:cNvSpPr>
            <a:spLocks noGrp="1"/>
          </p:cNvSpPr>
          <p:nvPr>
            <p:ph type="sldNum" sz="quarter" idx="10"/>
          </p:nvPr>
        </p:nvSpPr>
        <p:spPr/>
        <p:txBody>
          <a:bodyPr/>
          <a:lstStyle/>
          <a:p>
            <a:pPr>
              <a:defRPr/>
            </a:pPr>
            <a:fld id="{32B4643D-BBDE-4897-B0CB-091B235D2EFD}" type="slidenum">
              <a:rPr lang="en-US" smtClean="0"/>
              <a:pPr>
                <a:defRPr/>
              </a:pPr>
              <a:t>12</a:t>
            </a:fld>
            <a:endParaRPr lang="en-US" dirty="0"/>
          </a:p>
        </p:txBody>
      </p:sp>
      <p:graphicFrame>
        <p:nvGraphicFramePr>
          <p:cNvPr id="6" name="Chart 5" descr="FY 2021 Top Construction Product and Service Codes">
            <a:extLst>
              <a:ext uri="{FF2B5EF4-FFF2-40B4-BE49-F238E27FC236}">
                <a16:creationId xmlns:a16="http://schemas.microsoft.com/office/drawing/2014/main" id="{96C21DC1-134D-43F2-AFCB-18527AEC8E9F}"/>
              </a:ext>
            </a:extLst>
          </p:cNvPr>
          <p:cNvGraphicFramePr>
            <a:graphicFrameLocks/>
          </p:cNvGraphicFramePr>
          <p:nvPr>
            <p:extLst>
              <p:ext uri="{D42A27DB-BD31-4B8C-83A1-F6EECF244321}">
                <p14:modId xmlns:p14="http://schemas.microsoft.com/office/powerpoint/2010/main" val="3516656761"/>
              </p:ext>
            </p:extLst>
          </p:nvPr>
        </p:nvGraphicFramePr>
        <p:xfrm>
          <a:off x="2247900" y="2718816"/>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F05E833E-28B9-4A79-AA1E-C437E571D8D6}"/>
              </a:ext>
            </a:extLst>
          </p:cNvPr>
          <p:cNvSpPr>
            <a:spLocks noGrp="1"/>
          </p:cNvSpPr>
          <p:nvPr>
            <p:ph idx="1"/>
          </p:nvPr>
        </p:nvSpPr>
        <p:spPr/>
        <p:txBody>
          <a:bodyPr/>
          <a:lstStyle/>
          <a:p>
            <a:r>
              <a:rPr lang="en-US" dirty="0">
                <a:solidFill>
                  <a:schemeClr val="accent4">
                    <a:lumMod val="50000"/>
                  </a:schemeClr>
                </a:solidFill>
              </a:rPr>
              <a:t>FY 2021 Top Construction Product and Service Codes:</a:t>
            </a:r>
          </a:p>
        </p:txBody>
      </p:sp>
      <p:sp>
        <p:nvSpPr>
          <p:cNvPr id="2" name="Title 1">
            <a:extLst>
              <a:ext uri="{FF2B5EF4-FFF2-40B4-BE49-F238E27FC236}">
                <a16:creationId xmlns:a16="http://schemas.microsoft.com/office/drawing/2014/main" id="{E6EE9794-9B67-4395-9A8A-B3183D4FFA21}"/>
              </a:ext>
            </a:extLst>
          </p:cNvPr>
          <p:cNvSpPr>
            <a:spLocks noGrp="1"/>
          </p:cNvSpPr>
          <p:nvPr>
            <p:ph type="title"/>
          </p:nvPr>
        </p:nvSpPr>
        <p:spPr/>
        <p:txBody>
          <a:bodyPr/>
          <a:lstStyle/>
          <a:p>
            <a:pPr algn="ctr"/>
            <a:r>
              <a:rPr lang="en-US" dirty="0"/>
              <a:t>Top Construction PSC</a:t>
            </a:r>
          </a:p>
        </p:txBody>
      </p:sp>
    </p:spTree>
    <p:extLst>
      <p:ext uri="{BB962C8B-B14F-4D97-AF65-F5344CB8AC3E}">
        <p14:creationId xmlns:p14="http://schemas.microsoft.com/office/powerpoint/2010/main" val="109713377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3009A6-8446-460A-B18C-660A0B460FD5}"/>
              </a:ext>
            </a:extLst>
          </p:cNvPr>
          <p:cNvSpPr>
            <a:spLocks noGrp="1"/>
          </p:cNvSpPr>
          <p:nvPr>
            <p:ph type="sldNum" sz="quarter" idx="10"/>
          </p:nvPr>
        </p:nvSpPr>
        <p:spPr/>
        <p:txBody>
          <a:bodyPr/>
          <a:lstStyle/>
          <a:p>
            <a:pPr>
              <a:defRPr/>
            </a:pPr>
            <a:fld id="{32B4643D-BBDE-4897-B0CB-091B235D2EFD}" type="slidenum">
              <a:rPr lang="en-US" smtClean="0"/>
              <a:pPr>
                <a:defRPr/>
              </a:pPr>
              <a:t>13</a:t>
            </a:fld>
            <a:endParaRPr lang="en-US" dirty="0"/>
          </a:p>
        </p:txBody>
      </p:sp>
      <p:sp>
        <p:nvSpPr>
          <p:cNvPr id="3" name="Content Placeholder 2">
            <a:extLst>
              <a:ext uri="{FF2B5EF4-FFF2-40B4-BE49-F238E27FC236}">
                <a16:creationId xmlns:a16="http://schemas.microsoft.com/office/drawing/2014/main" id="{5343C2F6-23EA-4F7F-A2E8-9415B40D2DDE}"/>
              </a:ext>
            </a:extLst>
          </p:cNvPr>
          <p:cNvSpPr>
            <a:spLocks noGrp="1"/>
          </p:cNvSpPr>
          <p:nvPr>
            <p:ph idx="1"/>
          </p:nvPr>
        </p:nvSpPr>
        <p:spPr>
          <a:xfrm>
            <a:off x="381000" y="1295400"/>
            <a:ext cx="8305800" cy="4648200"/>
          </a:xfrm>
        </p:spPr>
        <p:txBody>
          <a:bodyPr/>
          <a:lstStyle/>
          <a:p>
            <a:r>
              <a:rPr lang="en-US" dirty="0">
                <a:solidFill>
                  <a:schemeClr val="accent4">
                    <a:lumMod val="50000"/>
                  </a:schemeClr>
                </a:solidFill>
              </a:rPr>
              <a:t>The Office of Small and Disadvantaged Business Utilization (OSDBU), manages the procurement forecast for USDA.</a:t>
            </a:r>
          </a:p>
          <a:p>
            <a:r>
              <a:rPr lang="en-US" dirty="0">
                <a:solidFill>
                  <a:schemeClr val="accent4">
                    <a:lumMod val="50000"/>
                  </a:schemeClr>
                </a:solidFill>
              </a:rPr>
              <a:t>The Procurement Forecast is managed according to USDA Departmental Regulation (DR) 5090-003, “Annual Procurement Forecast Requirements”, </a:t>
            </a:r>
            <a:r>
              <a:rPr lang="en-US" dirty="0">
                <a:solidFill>
                  <a:schemeClr val="accent4">
                    <a:lumMod val="50000"/>
                  </a:schemeClr>
                </a:solidFill>
                <a:hlinkClick r:id="rId3"/>
              </a:rPr>
              <a:t>https://www.usda.gov/directives/dr-5090-003</a:t>
            </a:r>
            <a:r>
              <a:rPr lang="en-US" dirty="0">
                <a:solidFill>
                  <a:schemeClr val="accent4">
                    <a:lumMod val="50000"/>
                  </a:schemeClr>
                </a:solidFill>
              </a:rPr>
              <a:t>. </a:t>
            </a:r>
          </a:p>
          <a:p>
            <a:r>
              <a:rPr lang="en-US" dirty="0">
                <a:solidFill>
                  <a:schemeClr val="accent4">
                    <a:lumMod val="50000"/>
                  </a:schemeClr>
                </a:solidFill>
              </a:rPr>
              <a:t>The Fiscal Year (FY) 2022 Forecast of Procurement Opportunities can be found at </a:t>
            </a:r>
            <a:r>
              <a:rPr lang="en-US" dirty="0">
                <a:solidFill>
                  <a:schemeClr val="accent4">
                    <a:lumMod val="50000"/>
                  </a:schemeClr>
                </a:solidFill>
                <a:hlinkClick r:id="rId4"/>
              </a:rPr>
              <a:t>https://www.dm.usda.gov/smallbus/forecast.htm</a:t>
            </a:r>
            <a:r>
              <a:rPr lang="en-US" dirty="0">
                <a:solidFill>
                  <a:schemeClr val="accent4">
                    <a:lumMod val="50000"/>
                  </a:schemeClr>
                </a:solidFill>
              </a:rPr>
              <a:t>. </a:t>
            </a:r>
          </a:p>
        </p:txBody>
      </p:sp>
      <p:sp>
        <p:nvSpPr>
          <p:cNvPr id="2" name="Title 1">
            <a:extLst>
              <a:ext uri="{FF2B5EF4-FFF2-40B4-BE49-F238E27FC236}">
                <a16:creationId xmlns:a16="http://schemas.microsoft.com/office/drawing/2014/main" id="{CF7D5EDB-9B8C-43A3-97C3-8DD7EDD4B738}"/>
              </a:ext>
            </a:extLst>
          </p:cNvPr>
          <p:cNvSpPr>
            <a:spLocks noGrp="1"/>
          </p:cNvSpPr>
          <p:nvPr>
            <p:ph type="title"/>
          </p:nvPr>
        </p:nvSpPr>
        <p:spPr/>
        <p:txBody>
          <a:bodyPr/>
          <a:lstStyle/>
          <a:p>
            <a:pPr algn="ctr"/>
            <a:r>
              <a:rPr lang="en-US" dirty="0"/>
              <a:t>Procurement Forecast</a:t>
            </a:r>
          </a:p>
        </p:txBody>
      </p:sp>
    </p:spTree>
    <p:extLst>
      <p:ext uri="{BB962C8B-B14F-4D97-AF65-F5344CB8AC3E}">
        <p14:creationId xmlns:p14="http://schemas.microsoft.com/office/powerpoint/2010/main" val="356498293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3A6781E-1CCD-48B2-AA27-C452FD16E4C3}"/>
              </a:ext>
            </a:extLst>
          </p:cNvPr>
          <p:cNvSpPr>
            <a:spLocks noGrp="1"/>
          </p:cNvSpPr>
          <p:nvPr>
            <p:ph type="sldNum" sz="quarter" idx="10"/>
          </p:nvPr>
        </p:nvSpPr>
        <p:spPr/>
        <p:txBody>
          <a:bodyPr/>
          <a:lstStyle/>
          <a:p>
            <a:pPr>
              <a:defRPr/>
            </a:pPr>
            <a:fld id="{32B4643D-BBDE-4897-B0CB-091B235D2EFD}" type="slidenum">
              <a:rPr lang="en-US" smtClean="0"/>
              <a:pPr>
                <a:defRPr/>
              </a:pPr>
              <a:t>2</a:t>
            </a:fld>
            <a:endParaRPr lang="en-US" dirty="0"/>
          </a:p>
        </p:txBody>
      </p:sp>
      <p:sp>
        <p:nvSpPr>
          <p:cNvPr id="3" name="Content Placeholder 2">
            <a:extLst>
              <a:ext uri="{FF2B5EF4-FFF2-40B4-BE49-F238E27FC236}">
                <a16:creationId xmlns:a16="http://schemas.microsoft.com/office/drawing/2014/main" id="{C525B538-CBCD-4302-B2F5-ABD7AAFA15C7}"/>
              </a:ext>
            </a:extLst>
          </p:cNvPr>
          <p:cNvSpPr>
            <a:spLocks noGrp="1"/>
          </p:cNvSpPr>
          <p:nvPr>
            <p:ph idx="1"/>
          </p:nvPr>
        </p:nvSpPr>
        <p:spPr/>
        <p:txBody>
          <a:bodyPr/>
          <a:lstStyle/>
          <a:p>
            <a:pPr marL="171450" indent="-171450">
              <a:buFont typeface="Arial" panose="020B0604020202020204" pitchFamily="34" charset="0"/>
              <a:buChar char="•"/>
            </a:pPr>
            <a:r>
              <a:rPr lang="en-US" dirty="0">
                <a:solidFill>
                  <a:schemeClr val="accent4">
                    <a:lumMod val="50000"/>
                  </a:schemeClr>
                </a:solidFill>
              </a:rPr>
              <a:t>USDA posts Contract Opportunities in the System for Award Management (SAM) for contract actions valued at more than $25,000.  </a:t>
            </a:r>
          </a:p>
          <a:p>
            <a:pPr marL="573088" lvl="1" indent="-171450">
              <a:buFont typeface="Arial" panose="020B0604020202020204" pitchFamily="34" charset="0"/>
              <a:buChar char="•"/>
            </a:pPr>
            <a:r>
              <a:rPr lang="en-US" dirty="0">
                <a:solidFill>
                  <a:schemeClr val="accent4">
                    <a:lumMod val="50000"/>
                  </a:schemeClr>
                </a:solidFill>
              </a:rPr>
              <a:t>SAM, </a:t>
            </a:r>
            <a:r>
              <a:rPr lang="en-US" dirty="0">
                <a:hlinkClick r:id="rId3"/>
              </a:rPr>
              <a:t>link</a:t>
            </a:r>
            <a:r>
              <a:rPr lang="en-US" dirty="0"/>
              <a:t>. </a:t>
            </a:r>
          </a:p>
          <a:p>
            <a:pPr marL="171450" indent="-171450">
              <a:buFont typeface="Arial" panose="020B0604020202020204" pitchFamily="34" charset="0"/>
              <a:buChar char="•"/>
            </a:pPr>
            <a:r>
              <a:rPr lang="en-US" dirty="0">
                <a:solidFill>
                  <a:schemeClr val="accent4">
                    <a:lumMod val="50000"/>
                  </a:schemeClr>
                </a:solidFill>
              </a:rPr>
              <a:t>Vendors can save searches, join interested vendor lists and run reports.</a:t>
            </a:r>
          </a:p>
          <a:p>
            <a:pPr marL="171450" indent="-171450">
              <a:buFont typeface="Arial" panose="020B0604020202020204" pitchFamily="34" charset="0"/>
              <a:buChar char="•"/>
            </a:pPr>
            <a:r>
              <a:rPr lang="en-US" dirty="0">
                <a:solidFill>
                  <a:schemeClr val="accent4">
                    <a:lumMod val="50000"/>
                  </a:schemeClr>
                </a:solidFill>
              </a:rPr>
              <a:t>Exceptions to posting are found in the Federal Acquisition Regulation (FAR) 5.202.</a:t>
            </a:r>
          </a:p>
        </p:txBody>
      </p:sp>
      <p:sp>
        <p:nvSpPr>
          <p:cNvPr id="2" name="Title 1">
            <a:extLst>
              <a:ext uri="{FF2B5EF4-FFF2-40B4-BE49-F238E27FC236}">
                <a16:creationId xmlns:a16="http://schemas.microsoft.com/office/drawing/2014/main" id="{F0270054-71C3-4922-86D1-CD01CCB09D70}"/>
              </a:ext>
            </a:extLst>
          </p:cNvPr>
          <p:cNvSpPr>
            <a:spLocks noGrp="1"/>
          </p:cNvSpPr>
          <p:nvPr>
            <p:ph type="title"/>
          </p:nvPr>
        </p:nvSpPr>
        <p:spPr/>
        <p:txBody>
          <a:bodyPr/>
          <a:lstStyle/>
          <a:p>
            <a:pPr algn="ctr"/>
            <a:r>
              <a:rPr lang="en-US" dirty="0"/>
              <a:t>SAM</a:t>
            </a:r>
          </a:p>
        </p:txBody>
      </p:sp>
    </p:spTree>
    <p:extLst>
      <p:ext uri="{BB962C8B-B14F-4D97-AF65-F5344CB8AC3E}">
        <p14:creationId xmlns:p14="http://schemas.microsoft.com/office/powerpoint/2010/main" val="326134816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7B0919-7A5C-4235-957F-E99460647C19}"/>
              </a:ext>
            </a:extLst>
          </p:cNvPr>
          <p:cNvSpPr>
            <a:spLocks noGrp="1"/>
          </p:cNvSpPr>
          <p:nvPr>
            <p:ph type="sldNum" sz="quarter" idx="10"/>
          </p:nvPr>
        </p:nvSpPr>
        <p:spPr/>
        <p:txBody>
          <a:bodyPr/>
          <a:lstStyle/>
          <a:p>
            <a:pPr>
              <a:defRPr/>
            </a:pPr>
            <a:fld id="{32B4643D-BBDE-4897-B0CB-091B235D2EFD}" type="slidenum">
              <a:rPr lang="en-US" smtClean="0"/>
              <a:pPr>
                <a:defRPr/>
              </a:pPr>
              <a:t>3</a:t>
            </a:fld>
            <a:endParaRPr lang="en-US" dirty="0"/>
          </a:p>
        </p:txBody>
      </p:sp>
      <p:sp>
        <p:nvSpPr>
          <p:cNvPr id="3" name="Content Placeholder 2">
            <a:extLst>
              <a:ext uri="{FF2B5EF4-FFF2-40B4-BE49-F238E27FC236}">
                <a16:creationId xmlns:a16="http://schemas.microsoft.com/office/drawing/2014/main" id="{2B7E5E08-D1B3-4722-BD91-4F80562F2FBF}"/>
              </a:ext>
            </a:extLst>
          </p:cNvPr>
          <p:cNvSpPr>
            <a:spLocks noGrp="1"/>
          </p:cNvSpPr>
          <p:nvPr>
            <p:ph idx="1"/>
          </p:nvPr>
        </p:nvSpPr>
        <p:spPr/>
        <p:txBody>
          <a:bodyPr/>
          <a:lstStyle/>
          <a:p>
            <a:r>
              <a:rPr lang="en-US" dirty="0">
                <a:solidFill>
                  <a:schemeClr val="accent4">
                    <a:lumMod val="50000"/>
                  </a:schemeClr>
                </a:solidFill>
              </a:rPr>
              <a:t>Office of Contracting and Procurement website, </a:t>
            </a:r>
            <a:r>
              <a:rPr lang="en-US" dirty="0">
                <a:hlinkClick r:id="rId3"/>
              </a:rPr>
              <a:t>link</a:t>
            </a:r>
            <a:r>
              <a:rPr lang="en-US" dirty="0"/>
              <a:t>.</a:t>
            </a:r>
          </a:p>
          <a:p>
            <a:r>
              <a:rPr lang="en-US" dirty="0">
                <a:solidFill>
                  <a:schemeClr val="accent4">
                    <a:lumMod val="50000"/>
                  </a:schemeClr>
                </a:solidFill>
              </a:rPr>
              <a:t>The Small Business Administration (SBA), Federal Contracting Assistance, </a:t>
            </a:r>
            <a:r>
              <a:rPr lang="en-US" dirty="0">
                <a:hlinkClick r:id="rId4"/>
              </a:rPr>
              <a:t>link</a:t>
            </a:r>
            <a:r>
              <a:rPr lang="en-US" dirty="0"/>
              <a:t>.  </a:t>
            </a:r>
          </a:p>
          <a:p>
            <a:r>
              <a:rPr lang="en-US" dirty="0">
                <a:solidFill>
                  <a:schemeClr val="accent4">
                    <a:lumMod val="50000"/>
                  </a:schemeClr>
                </a:solidFill>
              </a:rPr>
              <a:t>The Office of Small &amp; Disadvantaged Business Utilization (OSDBU), </a:t>
            </a:r>
            <a:r>
              <a:rPr lang="en-US" dirty="0">
                <a:solidFill>
                  <a:schemeClr val="accent4">
                    <a:lumMod val="50000"/>
                  </a:schemeClr>
                </a:solidFill>
                <a:hlinkClick r:id="rId5"/>
              </a:rPr>
              <a:t>link</a:t>
            </a:r>
            <a:r>
              <a:rPr lang="en-US" dirty="0">
                <a:solidFill>
                  <a:schemeClr val="accent4">
                    <a:lumMod val="50000"/>
                  </a:schemeClr>
                </a:solidFill>
              </a:rPr>
              <a:t>.</a:t>
            </a:r>
          </a:p>
          <a:p>
            <a:r>
              <a:rPr lang="en-US" dirty="0">
                <a:solidFill>
                  <a:schemeClr val="accent4">
                    <a:lumMod val="50000"/>
                  </a:schemeClr>
                </a:solidFill>
              </a:rPr>
              <a:t>The FAR, </a:t>
            </a:r>
            <a:r>
              <a:rPr lang="en-US" dirty="0">
                <a:hlinkClick r:id="rId6"/>
              </a:rPr>
              <a:t>link</a:t>
            </a:r>
            <a:endParaRPr lang="en-US" dirty="0"/>
          </a:p>
        </p:txBody>
      </p:sp>
      <p:sp>
        <p:nvSpPr>
          <p:cNvPr id="2" name="Title 1">
            <a:extLst>
              <a:ext uri="{FF2B5EF4-FFF2-40B4-BE49-F238E27FC236}">
                <a16:creationId xmlns:a16="http://schemas.microsoft.com/office/drawing/2014/main" id="{F7427F86-3FE3-4CBC-9BD1-43142A03117D}"/>
              </a:ext>
            </a:extLst>
          </p:cNvPr>
          <p:cNvSpPr>
            <a:spLocks noGrp="1"/>
          </p:cNvSpPr>
          <p:nvPr>
            <p:ph type="title"/>
          </p:nvPr>
        </p:nvSpPr>
        <p:spPr/>
        <p:txBody>
          <a:bodyPr/>
          <a:lstStyle/>
          <a:p>
            <a:pPr algn="ctr"/>
            <a:r>
              <a:rPr lang="en-US" dirty="0"/>
              <a:t>Resources</a:t>
            </a:r>
          </a:p>
        </p:txBody>
      </p:sp>
    </p:spTree>
    <p:extLst>
      <p:ext uri="{BB962C8B-B14F-4D97-AF65-F5344CB8AC3E}">
        <p14:creationId xmlns:p14="http://schemas.microsoft.com/office/powerpoint/2010/main" val="267509132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Y 2021 Obligations by Agency">
            <a:extLst>
              <a:ext uri="{FF2B5EF4-FFF2-40B4-BE49-F238E27FC236}">
                <a16:creationId xmlns:a16="http://schemas.microsoft.com/office/drawing/2014/main" id="{DDD9D8EE-8F95-45A7-B32E-A1031C99D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981200"/>
            <a:ext cx="3760995" cy="3607621"/>
          </a:xfrm>
          <a:prstGeom prst="rect">
            <a:avLst/>
          </a:prstGeom>
        </p:spPr>
      </p:pic>
      <p:sp>
        <p:nvSpPr>
          <p:cNvPr id="4" name="Slide Number Placeholder 3">
            <a:extLst>
              <a:ext uri="{FF2B5EF4-FFF2-40B4-BE49-F238E27FC236}">
                <a16:creationId xmlns:a16="http://schemas.microsoft.com/office/drawing/2014/main" id="{41B6FDE5-8F22-4B58-A33F-85786EC10743}"/>
              </a:ext>
            </a:extLst>
          </p:cNvPr>
          <p:cNvSpPr>
            <a:spLocks noGrp="1"/>
          </p:cNvSpPr>
          <p:nvPr>
            <p:ph type="sldNum" sz="quarter" idx="10"/>
          </p:nvPr>
        </p:nvSpPr>
        <p:spPr/>
        <p:txBody>
          <a:bodyPr/>
          <a:lstStyle/>
          <a:p>
            <a:pPr>
              <a:defRPr/>
            </a:pPr>
            <a:fld id="{32B4643D-BBDE-4897-B0CB-091B235D2EFD}" type="slidenum">
              <a:rPr lang="en-US" smtClean="0"/>
              <a:pPr>
                <a:defRPr/>
              </a:pPr>
              <a:t>4</a:t>
            </a:fld>
            <a:endParaRPr lang="en-US" dirty="0"/>
          </a:p>
        </p:txBody>
      </p:sp>
      <p:sp>
        <p:nvSpPr>
          <p:cNvPr id="6" name="TextBox 5">
            <a:extLst>
              <a:ext uri="{FF2B5EF4-FFF2-40B4-BE49-F238E27FC236}">
                <a16:creationId xmlns:a16="http://schemas.microsoft.com/office/drawing/2014/main" id="{130AF196-97C4-4777-ACA6-DB9B05785099}"/>
              </a:ext>
            </a:extLst>
          </p:cNvPr>
          <p:cNvSpPr txBox="1"/>
          <p:nvPr/>
        </p:nvSpPr>
        <p:spPr>
          <a:xfrm>
            <a:off x="1458702" y="3718335"/>
            <a:ext cx="712998" cy="584775"/>
          </a:xfrm>
          <a:prstGeom prst="rect">
            <a:avLst/>
          </a:prstGeom>
          <a:noFill/>
        </p:spPr>
        <p:txBody>
          <a:bodyPr wrap="square" rtlCol="0">
            <a:spAutoFit/>
          </a:bodyPr>
          <a:lstStyle/>
          <a:p>
            <a:r>
              <a:rPr lang="en-US" sz="1600" dirty="0">
                <a:solidFill>
                  <a:schemeClr val="tx1">
                    <a:lumMod val="50000"/>
                  </a:schemeClr>
                </a:solidFill>
              </a:rPr>
              <a:t>FS – 19%</a:t>
            </a:r>
          </a:p>
        </p:txBody>
      </p:sp>
      <p:sp>
        <p:nvSpPr>
          <p:cNvPr id="5" name="TextBox 4">
            <a:extLst>
              <a:ext uri="{FF2B5EF4-FFF2-40B4-BE49-F238E27FC236}">
                <a16:creationId xmlns:a16="http://schemas.microsoft.com/office/drawing/2014/main" id="{5F1F129D-5103-429B-8002-DF08552013D8}"/>
              </a:ext>
            </a:extLst>
          </p:cNvPr>
          <p:cNvSpPr txBox="1"/>
          <p:nvPr/>
        </p:nvSpPr>
        <p:spPr>
          <a:xfrm>
            <a:off x="3352800" y="4191000"/>
            <a:ext cx="712998" cy="584775"/>
          </a:xfrm>
          <a:prstGeom prst="rect">
            <a:avLst/>
          </a:prstGeom>
          <a:noFill/>
        </p:spPr>
        <p:txBody>
          <a:bodyPr wrap="square" rtlCol="0">
            <a:spAutoFit/>
          </a:bodyPr>
          <a:lstStyle/>
          <a:p>
            <a:r>
              <a:rPr lang="en-US" sz="1600" dirty="0">
                <a:solidFill>
                  <a:schemeClr val="tx1">
                    <a:lumMod val="50000"/>
                  </a:schemeClr>
                </a:solidFill>
              </a:rPr>
              <a:t>AMS-58%</a:t>
            </a:r>
          </a:p>
        </p:txBody>
      </p:sp>
      <p:pic>
        <p:nvPicPr>
          <p:cNvPr id="12" name="Picture 11" descr="Agency list">
            <a:extLst>
              <a:ext uri="{FF2B5EF4-FFF2-40B4-BE49-F238E27FC236}">
                <a16:creationId xmlns:a16="http://schemas.microsoft.com/office/drawing/2014/main" id="{43D0D4EB-1146-42DD-9CA3-043E68BA1A49}"/>
              </a:ext>
            </a:extLst>
          </p:cNvPr>
          <p:cNvPicPr>
            <a:picLocks noChangeAspect="1"/>
          </p:cNvPicPr>
          <p:nvPr/>
        </p:nvPicPr>
        <p:blipFill rotWithShape="1">
          <a:blip r:embed="rId4">
            <a:extLst>
              <a:ext uri="{28A0092B-C50C-407E-A947-70E740481C1C}">
                <a14:useLocalDpi xmlns:a14="http://schemas.microsoft.com/office/drawing/2010/main" val="0"/>
              </a:ext>
            </a:extLst>
          </a:blip>
          <a:srcRect r="4612"/>
          <a:stretch/>
        </p:blipFill>
        <p:spPr>
          <a:xfrm>
            <a:off x="4533901" y="2514600"/>
            <a:ext cx="3760996" cy="2714286"/>
          </a:xfrm>
          <a:prstGeom prst="rect">
            <a:avLst/>
          </a:prstGeom>
        </p:spPr>
      </p:pic>
      <p:sp>
        <p:nvSpPr>
          <p:cNvPr id="3" name="Content Placeholder 2">
            <a:extLst>
              <a:ext uri="{FF2B5EF4-FFF2-40B4-BE49-F238E27FC236}">
                <a16:creationId xmlns:a16="http://schemas.microsoft.com/office/drawing/2014/main" id="{6B43EE30-790C-4AE4-AE94-47813D3A4870}"/>
              </a:ext>
            </a:extLst>
          </p:cNvPr>
          <p:cNvSpPr>
            <a:spLocks noGrp="1"/>
          </p:cNvSpPr>
          <p:nvPr>
            <p:ph idx="1"/>
          </p:nvPr>
        </p:nvSpPr>
        <p:spPr/>
        <p:txBody>
          <a:bodyPr/>
          <a:lstStyle/>
          <a:p>
            <a:r>
              <a:rPr lang="en-US" dirty="0">
                <a:solidFill>
                  <a:schemeClr val="accent4">
                    <a:lumMod val="50000"/>
                  </a:schemeClr>
                </a:solidFill>
              </a:rPr>
              <a:t>Fiscal Year (FY) 2021 Obligations ($) by Agency:</a:t>
            </a:r>
          </a:p>
        </p:txBody>
      </p:sp>
      <p:sp>
        <p:nvSpPr>
          <p:cNvPr id="2" name="Title 1">
            <a:extLst>
              <a:ext uri="{FF2B5EF4-FFF2-40B4-BE49-F238E27FC236}">
                <a16:creationId xmlns:a16="http://schemas.microsoft.com/office/drawing/2014/main" id="{12EA6ACD-C113-4801-80BF-3F5F9D424AD8}"/>
              </a:ext>
            </a:extLst>
          </p:cNvPr>
          <p:cNvSpPr>
            <a:spLocks noGrp="1"/>
          </p:cNvSpPr>
          <p:nvPr>
            <p:ph type="title"/>
          </p:nvPr>
        </p:nvSpPr>
        <p:spPr/>
        <p:txBody>
          <a:bodyPr/>
          <a:lstStyle/>
          <a:p>
            <a:pPr algn="ctr"/>
            <a:r>
              <a:rPr lang="en-US" dirty="0"/>
              <a:t>Overview of USDA Spending by Agency</a:t>
            </a:r>
          </a:p>
        </p:txBody>
      </p:sp>
    </p:spTree>
    <p:extLst>
      <p:ext uri="{BB962C8B-B14F-4D97-AF65-F5344CB8AC3E}">
        <p14:creationId xmlns:p14="http://schemas.microsoft.com/office/powerpoint/2010/main" val="95299154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Y 2021 Actions by Agency">
            <a:extLst>
              <a:ext uri="{FF2B5EF4-FFF2-40B4-BE49-F238E27FC236}">
                <a16:creationId xmlns:a16="http://schemas.microsoft.com/office/drawing/2014/main" id="{F7708304-5642-4808-B670-D2AB2465E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7400"/>
            <a:ext cx="4168722" cy="3757184"/>
          </a:xfrm>
          <a:prstGeom prst="rect">
            <a:avLst/>
          </a:prstGeom>
        </p:spPr>
      </p:pic>
      <p:sp>
        <p:nvSpPr>
          <p:cNvPr id="4" name="Slide Number Placeholder 3">
            <a:extLst>
              <a:ext uri="{FF2B5EF4-FFF2-40B4-BE49-F238E27FC236}">
                <a16:creationId xmlns:a16="http://schemas.microsoft.com/office/drawing/2014/main" id="{75B3DAE7-5052-4A5A-8710-45F607D79573}"/>
              </a:ext>
            </a:extLst>
          </p:cNvPr>
          <p:cNvSpPr>
            <a:spLocks noGrp="1"/>
          </p:cNvSpPr>
          <p:nvPr>
            <p:ph type="sldNum" sz="quarter" idx="10"/>
          </p:nvPr>
        </p:nvSpPr>
        <p:spPr/>
        <p:txBody>
          <a:bodyPr/>
          <a:lstStyle/>
          <a:p>
            <a:pPr>
              <a:defRPr/>
            </a:pPr>
            <a:fld id="{32B4643D-BBDE-4897-B0CB-091B235D2EFD}" type="slidenum">
              <a:rPr lang="en-US" smtClean="0"/>
              <a:pPr>
                <a:defRPr/>
              </a:pPr>
              <a:t>5</a:t>
            </a:fld>
            <a:endParaRPr lang="en-US" dirty="0"/>
          </a:p>
        </p:txBody>
      </p:sp>
      <p:sp>
        <p:nvSpPr>
          <p:cNvPr id="5" name="TextBox 4">
            <a:extLst>
              <a:ext uri="{FF2B5EF4-FFF2-40B4-BE49-F238E27FC236}">
                <a16:creationId xmlns:a16="http://schemas.microsoft.com/office/drawing/2014/main" id="{65ED57DD-DD3E-4646-8467-96A2EFC5B007}"/>
              </a:ext>
            </a:extLst>
          </p:cNvPr>
          <p:cNvSpPr txBox="1"/>
          <p:nvPr/>
        </p:nvSpPr>
        <p:spPr>
          <a:xfrm>
            <a:off x="1905000" y="4901625"/>
            <a:ext cx="990600" cy="584775"/>
          </a:xfrm>
          <a:prstGeom prst="rect">
            <a:avLst/>
          </a:prstGeom>
          <a:noFill/>
        </p:spPr>
        <p:txBody>
          <a:bodyPr wrap="square" rtlCol="0">
            <a:spAutoFit/>
          </a:bodyPr>
          <a:lstStyle/>
          <a:p>
            <a:r>
              <a:rPr lang="en-US" sz="1600" dirty="0">
                <a:solidFill>
                  <a:schemeClr val="tx1">
                    <a:lumMod val="50000"/>
                  </a:schemeClr>
                </a:solidFill>
              </a:rPr>
              <a:t>FS – 58%</a:t>
            </a:r>
          </a:p>
        </p:txBody>
      </p:sp>
      <p:pic>
        <p:nvPicPr>
          <p:cNvPr id="8" name="Picture 7" descr="Agency list">
            <a:extLst>
              <a:ext uri="{FF2B5EF4-FFF2-40B4-BE49-F238E27FC236}">
                <a16:creationId xmlns:a16="http://schemas.microsoft.com/office/drawing/2014/main" id="{6736CA59-01EE-4188-A24F-7CE2C7C281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2122" y="2657915"/>
            <a:ext cx="3800000" cy="2342857"/>
          </a:xfrm>
          <a:prstGeom prst="rect">
            <a:avLst/>
          </a:prstGeom>
        </p:spPr>
      </p:pic>
      <p:sp>
        <p:nvSpPr>
          <p:cNvPr id="3" name="Content Placeholder 2">
            <a:extLst>
              <a:ext uri="{FF2B5EF4-FFF2-40B4-BE49-F238E27FC236}">
                <a16:creationId xmlns:a16="http://schemas.microsoft.com/office/drawing/2014/main" id="{71FA2B8C-2181-4DAC-A237-72CBE7D0D7F0}"/>
              </a:ext>
            </a:extLst>
          </p:cNvPr>
          <p:cNvSpPr>
            <a:spLocks noGrp="1"/>
          </p:cNvSpPr>
          <p:nvPr>
            <p:ph idx="1"/>
          </p:nvPr>
        </p:nvSpPr>
        <p:spPr/>
        <p:txBody>
          <a:bodyPr/>
          <a:lstStyle/>
          <a:p>
            <a:r>
              <a:rPr lang="en-US" dirty="0">
                <a:solidFill>
                  <a:schemeClr val="accent4">
                    <a:lumMod val="50000"/>
                  </a:schemeClr>
                </a:solidFill>
              </a:rPr>
              <a:t>FY 2021 Actions (#s) by Agency:</a:t>
            </a:r>
          </a:p>
        </p:txBody>
      </p:sp>
      <p:sp>
        <p:nvSpPr>
          <p:cNvPr id="2" name="Title 1">
            <a:extLst>
              <a:ext uri="{FF2B5EF4-FFF2-40B4-BE49-F238E27FC236}">
                <a16:creationId xmlns:a16="http://schemas.microsoft.com/office/drawing/2014/main" id="{6FB443F1-7EDC-4912-8EE3-C26559A3C8D0}"/>
              </a:ext>
            </a:extLst>
          </p:cNvPr>
          <p:cNvSpPr>
            <a:spLocks noGrp="1"/>
          </p:cNvSpPr>
          <p:nvPr>
            <p:ph type="title"/>
          </p:nvPr>
        </p:nvSpPr>
        <p:spPr/>
        <p:txBody>
          <a:bodyPr/>
          <a:lstStyle/>
          <a:p>
            <a:pPr algn="ctr"/>
            <a:r>
              <a:rPr lang="en-US" dirty="0"/>
              <a:t>Overview of USDA Spending by Agency</a:t>
            </a:r>
          </a:p>
        </p:txBody>
      </p:sp>
    </p:spTree>
    <p:extLst>
      <p:ext uri="{BB962C8B-B14F-4D97-AF65-F5344CB8AC3E}">
        <p14:creationId xmlns:p14="http://schemas.microsoft.com/office/powerpoint/2010/main" val="118532385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Y 2021 Obligations by Type chart">
            <a:extLst>
              <a:ext uri="{FF2B5EF4-FFF2-40B4-BE49-F238E27FC236}">
                <a16:creationId xmlns:a16="http://schemas.microsoft.com/office/drawing/2014/main" id="{E5419A6B-59E6-4F45-9F25-4623B2669F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958846"/>
            <a:ext cx="6154286" cy="4045714"/>
          </a:xfrm>
          <a:prstGeom prst="rect">
            <a:avLst/>
          </a:prstGeom>
        </p:spPr>
      </p:pic>
      <p:sp>
        <p:nvSpPr>
          <p:cNvPr id="4" name="Slide Number Placeholder 3">
            <a:extLst>
              <a:ext uri="{FF2B5EF4-FFF2-40B4-BE49-F238E27FC236}">
                <a16:creationId xmlns:a16="http://schemas.microsoft.com/office/drawing/2014/main" id="{41B6FDE5-8F22-4B58-A33F-85786EC10743}"/>
              </a:ext>
            </a:extLst>
          </p:cNvPr>
          <p:cNvSpPr>
            <a:spLocks noGrp="1"/>
          </p:cNvSpPr>
          <p:nvPr>
            <p:ph type="sldNum" sz="quarter" idx="10"/>
          </p:nvPr>
        </p:nvSpPr>
        <p:spPr/>
        <p:txBody>
          <a:bodyPr/>
          <a:lstStyle/>
          <a:p>
            <a:pPr>
              <a:defRPr/>
            </a:pPr>
            <a:fld id="{32B4643D-BBDE-4897-B0CB-091B235D2EFD}" type="slidenum">
              <a:rPr lang="en-US" smtClean="0"/>
              <a:pPr>
                <a:defRPr/>
              </a:pPr>
              <a:t>6</a:t>
            </a:fld>
            <a:endParaRPr lang="en-US" dirty="0"/>
          </a:p>
        </p:txBody>
      </p:sp>
      <p:sp>
        <p:nvSpPr>
          <p:cNvPr id="7" name="TextBox 6">
            <a:extLst>
              <a:ext uri="{FF2B5EF4-FFF2-40B4-BE49-F238E27FC236}">
                <a16:creationId xmlns:a16="http://schemas.microsoft.com/office/drawing/2014/main" id="{2EA4FAD9-A116-4531-B1D8-C9013C834A96}"/>
              </a:ext>
            </a:extLst>
          </p:cNvPr>
          <p:cNvSpPr txBox="1"/>
          <p:nvPr/>
        </p:nvSpPr>
        <p:spPr>
          <a:xfrm>
            <a:off x="4067743" y="3403312"/>
            <a:ext cx="1008514" cy="584775"/>
          </a:xfrm>
          <a:prstGeom prst="rect">
            <a:avLst/>
          </a:prstGeom>
          <a:noFill/>
        </p:spPr>
        <p:txBody>
          <a:bodyPr wrap="square" rtlCol="0">
            <a:spAutoFit/>
          </a:bodyPr>
          <a:lstStyle/>
          <a:p>
            <a:r>
              <a:rPr lang="en-US" sz="1600" dirty="0">
                <a:solidFill>
                  <a:schemeClr val="tx1">
                    <a:lumMod val="50000"/>
                  </a:schemeClr>
                </a:solidFill>
              </a:rPr>
              <a:t>Services 32%</a:t>
            </a:r>
          </a:p>
        </p:txBody>
      </p:sp>
      <p:sp>
        <p:nvSpPr>
          <p:cNvPr id="5" name="TextBox 4">
            <a:extLst>
              <a:ext uri="{FF2B5EF4-FFF2-40B4-BE49-F238E27FC236}">
                <a16:creationId xmlns:a16="http://schemas.microsoft.com/office/drawing/2014/main" id="{13684DB3-D4D1-422A-8653-D40645BF145D}"/>
              </a:ext>
            </a:extLst>
          </p:cNvPr>
          <p:cNvSpPr txBox="1"/>
          <p:nvPr/>
        </p:nvSpPr>
        <p:spPr>
          <a:xfrm>
            <a:off x="2438400" y="4876800"/>
            <a:ext cx="1008514" cy="584775"/>
          </a:xfrm>
          <a:prstGeom prst="rect">
            <a:avLst/>
          </a:prstGeom>
          <a:noFill/>
        </p:spPr>
        <p:txBody>
          <a:bodyPr wrap="square" rtlCol="0">
            <a:spAutoFit/>
          </a:bodyPr>
          <a:lstStyle/>
          <a:p>
            <a:r>
              <a:rPr lang="en-US" sz="1600" dirty="0">
                <a:solidFill>
                  <a:schemeClr val="tx1">
                    <a:lumMod val="50000"/>
                  </a:schemeClr>
                </a:solidFill>
              </a:rPr>
              <a:t>Food – 58%</a:t>
            </a:r>
          </a:p>
        </p:txBody>
      </p:sp>
      <p:sp>
        <p:nvSpPr>
          <p:cNvPr id="3" name="Content Placeholder 2">
            <a:extLst>
              <a:ext uri="{FF2B5EF4-FFF2-40B4-BE49-F238E27FC236}">
                <a16:creationId xmlns:a16="http://schemas.microsoft.com/office/drawing/2014/main" id="{6B43EE30-790C-4AE4-AE94-47813D3A4870}"/>
              </a:ext>
            </a:extLst>
          </p:cNvPr>
          <p:cNvSpPr>
            <a:spLocks noGrp="1"/>
          </p:cNvSpPr>
          <p:nvPr>
            <p:ph idx="1"/>
          </p:nvPr>
        </p:nvSpPr>
        <p:spPr/>
        <p:txBody>
          <a:bodyPr/>
          <a:lstStyle/>
          <a:p>
            <a:r>
              <a:rPr lang="en-US" dirty="0">
                <a:solidFill>
                  <a:schemeClr val="accent4">
                    <a:lumMod val="50000"/>
                  </a:schemeClr>
                </a:solidFill>
              </a:rPr>
              <a:t>Fiscal Year (FY) 2021 Obligations ($) by Type:</a:t>
            </a:r>
          </a:p>
        </p:txBody>
      </p:sp>
      <p:sp>
        <p:nvSpPr>
          <p:cNvPr id="2" name="Title 1">
            <a:extLst>
              <a:ext uri="{FF2B5EF4-FFF2-40B4-BE49-F238E27FC236}">
                <a16:creationId xmlns:a16="http://schemas.microsoft.com/office/drawing/2014/main" id="{12EA6ACD-C113-4801-80BF-3F5F9D424AD8}"/>
              </a:ext>
            </a:extLst>
          </p:cNvPr>
          <p:cNvSpPr>
            <a:spLocks noGrp="1"/>
          </p:cNvSpPr>
          <p:nvPr>
            <p:ph type="title"/>
          </p:nvPr>
        </p:nvSpPr>
        <p:spPr/>
        <p:txBody>
          <a:bodyPr/>
          <a:lstStyle/>
          <a:p>
            <a:pPr algn="ctr"/>
            <a:r>
              <a:rPr lang="en-US" dirty="0"/>
              <a:t>Overview of USDA Spending by Type</a:t>
            </a:r>
          </a:p>
        </p:txBody>
      </p:sp>
    </p:spTree>
    <p:extLst>
      <p:ext uri="{BB962C8B-B14F-4D97-AF65-F5344CB8AC3E}">
        <p14:creationId xmlns:p14="http://schemas.microsoft.com/office/powerpoint/2010/main" val="414415383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Y 2021 Actions by Type chart">
            <a:extLst>
              <a:ext uri="{FF2B5EF4-FFF2-40B4-BE49-F238E27FC236}">
                <a16:creationId xmlns:a16="http://schemas.microsoft.com/office/drawing/2014/main" id="{AA3EFE6E-72A6-4C74-923A-BE37750DCE9A}"/>
              </a:ext>
            </a:extLst>
          </p:cNvPr>
          <p:cNvPicPr>
            <a:picLocks noChangeAspect="1"/>
          </p:cNvPicPr>
          <p:nvPr/>
        </p:nvPicPr>
        <p:blipFill rotWithShape="1">
          <a:blip r:embed="rId3">
            <a:extLst>
              <a:ext uri="{28A0092B-C50C-407E-A947-70E740481C1C}">
                <a14:useLocalDpi xmlns:a14="http://schemas.microsoft.com/office/drawing/2010/main" val="0"/>
              </a:ext>
            </a:extLst>
          </a:blip>
          <a:srcRect r="814"/>
          <a:stretch/>
        </p:blipFill>
        <p:spPr>
          <a:xfrm>
            <a:off x="1371601" y="2133600"/>
            <a:ext cx="6172200" cy="3942857"/>
          </a:xfrm>
          <a:prstGeom prst="rect">
            <a:avLst/>
          </a:prstGeom>
        </p:spPr>
      </p:pic>
      <p:sp>
        <p:nvSpPr>
          <p:cNvPr id="4" name="Slide Number Placeholder 3">
            <a:extLst>
              <a:ext uri="{FF2B5EF4-FFF2-40B4-BE49-F238E27FC236}">
                <a16:creationId xmlns:a16="http://schemas.microsoft.com/office/drawing/2014/main" id="{41B6FDE5-8F22-4B58-A33F-85786EC10743}"/>
              </a:ext>
            </a:extLst>
          </p:cNvPr>
          <p:cNvSpPr>
            <a:spLocks noGrp="1"/>
          </p:cNvSpPr>
          <p:nvPr>
            <p:ph type="sldNum" sz="quarter" idx="10"/>
          </p:nvPr>
        </p:nvSpPr>
        <p:spPr/>
        <p:txBody>
          <a:bodyPr/>
          <a:lstStyle/>
          <a:p>
            <a:pPr>
              <a:defRPr/>
            </a:pPr>
            <a:fld id="{32B4643D-BBDE-4897-B0CB-091B235D2EFD}" type="slidenum">
              <a:rPr lang="en-US" smtClean="0"/>
              <a:pPr>
                <a:defRPr/>
              </a:pPr>
              <a:t>7</a:t>
            </a:fld>
            <a:endParaRPr lang="en-US" dirty="0"/>
          </a:p>
        </p:txBody>
      </p:sp>
      <p:sp>
        <p:nvSpPr>
          <p:cNvPr id="5" name="TextBox 4">
            <a:extLst>
              <a:ext uri="{FF2B5EF4-FFF2-40B4-BE49-F238E27FC236}">
                <a16:creationId xmlns:a16="http://schemas.microsoft.com/office/drawing/2014/main" id="{99300A60-D5FE-4860-82D0-ACE05BDF3F90}"/>
              </a:ext>
            </a:extLst>
          </p:cNvPr>
          <p:cNvSpPr txBox="1"/>
          <p:nvPr/>
        </p:nvSpPr>
        <p:spPr>
          <a:xfrm>
            <a:off x="2895600" y="5029200"/>
            <a:ext cx="990600" cy="584775"/>
          </a:xfrm>
          <a:prstGeom prst="rect">
            <a:avLst/>
          </a:prstGeom>
          <a:noFill/>
        </p:spPr>
        <p:txBody>
          <a:bodyPr wrap="square" rtlCol="0">
            <a:spAutoFit/>
          </a:bodyPr>
          <a:lstStyle/>
          <a:p>
            <a:r>
              <a:rPr lang="en-US" sz="1600" dirty="0">
                <a:solidFill>
                  <a:schemeClr val="tx1">
                    <a:lumMod val="50000"/>
                  </a:schemeClr>
                </a:solidFill>
              </a:rPr>
              <a:t>Services – 70%</a:t>
            </a:r>
          </a:p>
        </p:txBody>
      </p:sp>
      <p:sp>
        <p:nvSpPr>
          <p:cNvPr id="3" name="Content Placeholder 2">
            <a:extLst>
              <a:ext uri="{FF2B5EF4-FFF2-40B4-BE49-F238E27FC236}">
                <a16:creationId xmlns:a16="http://schemas.microsoft.com/office/drawing/2014/main" id="{6B43EE30-790C-4AE4-AE94-47813D3A4870}"/>
              </a:ext>
            </a:extLst>
          </p:cNvPr>
          <p:cNvSpPr>
            <a:spLocks noGrp="1"/>
          </p:cNvSpPr>
          <p:nvPr>
            <p:ph idx="1"/>
          </p:nvPr>
        </p:nvSpPr>
        <p:spPr/>
        <p:txBody>
          <a:bodyPr/>
          <a:lstStyle/>
          <a:p>
            <a:r>
              <a:rPr lang="en-US" dirty="0">
                <a:solidFill>
                  <a:schemeClr val="accent4">
                    <a:lumMod val="50000"/>
                  </a:schemeClr>
                </a:solidFill>
              </a:rPr>
              <a:t>Fiscal Year (FY) 2021 Actions (#) by Type:</a:t>
            </a:r>
          </a:p>
        </p:txBody>
      </p:sp>
      <p:sp>
        <p:nvSpPr>
          <p:cNvPr id="2" name="Title 1">
            <a:extLst>
              <a:ext uri="{FF2B5EF4-FFF2-40B4-BE49-F238E27FC236}">
                <a16:creationId xmlns:a16="http://schemas.microsoft.com/office/drawing/2014/main" id="{12EA6ACD-C113-4801-80BF-3F5F9D424AD8}"/>
              </a:ext>
            </a:extLst>
          </p:cNvPr>
          <p:cNvSpPr>
            <a:spLocks noGrp="1"/>
          </p:cNvSpPr>
          <p:nvPr>
            <p:ph type="title"/>
          </p:nvPr>
        </p:nvSpPr>
        <p:spPr/>
        <p:txBody>
          <a:bodyPr/>
          <a:lstStyle/>
          <a:p>
            <a:pPr algn="ctr"/>
            <a:r>
              <a:rPr lang="en-US" dirty="0"/>
              <a:t>Overview of USDA Spending by Type</a:t>
            </a:r>
          </a:p>
        </p:txBody>
      </p:sp>
    </p:spTree>
    <p:extLst>
      <p:ext uri="{BB962C8B-B14F-4D97-AF65-F5344CB8AC3E}">
        <p14:creationId xmlns:p14="http://schemas.microsoft.com/office/powerpoint/2010/main" val="226496978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848285-BB27-44F6-BA19-C0D2F64C229A}"/>
              </a:ext>
            </a:extLst>
          </p:cNvPr>
          <p:cNvSpPr>
            <a:spLocks noGrp="1"/>
          </p:cNvSpPr>
          <p:nvPr>
            <p:ph type="sldNum" sz="quarter" idx="10"/>
          </p:nvPr>
        </p:nvSpPr>
        <p:spPr/>
        <p:txBody>
          <a:bodyPr/>
          <a:lstStyle/>
          <a:p>
            <a:pPr>
              <a:defRPr/>
            </a:pPr>
            <a:fld id="{32B4643D-BBDE-4897-B0CB-091B235D2EFD}" type="slidenum">
              <a:rPr lang="en-US" smtClean="0"/>
              <a:pPr>
                <a:defRPr/>
              </a:pPr>
              <a:t>8</a:t>
            </a:fld>
            <a:endParaRPr lang="en-US" dirty="0"/>
          </a:p>
        </p:txBody>
      </p:sp>
      <p:sp>
        <p:nvSpPr>
          <p:cNvPr id="5" name="TextBox 4">
            <a:extLst>
              <a:ext uri="{FF2B5EF4-FFF2-40B4-BE49-F238E27FC236}">
                <a16:creationId xmlns:a16="http://schemas.microsoft.com/office/drawing/2014/main" id="{C90BD92E-6428-455B-AB56-5A472F715853}"/>
              </a:ext>
            </a:extLst>
          </p:cNvPr>
          <p:cNvSpPr txBox="1"/>
          <p:nvPr/>
        </p:nvSpPr>
        <p:spPr>
          <a:xfrm>
            <a:off x="1905000" y="4328390"/>
            <a:ext cx="990600" cy="584775"/>
          </a:xfrm>
          <a:prstGeom prst="rect">
            <a:avLst/>
          </a:prstGeom>
          <a:noFill/>
        </p:spPr>
        <p:txBody>
          <a:bodyPr wrap="square" rtlCol="0">
            <a:spAutoFit/>
          </a:bodyPr>
          <a:lstStyle/>
          <a:p>
            <a:r>
              <a:rPr lang="en-US" sz="1600" dirty="0">
                <a:solidFill>
                  <a:schemeClr val="tx1">
                    <a:lumMod val="50000"/>
                  </a:schemeClr>
                </a:solidFill>
              </a:rPr>
              <a:t>FSS – 47%</a:t>
            </a:r>
          </a:p>
        </p:txBody>
      </p:sp>
      <p:pic>
        <p:nvPicPr>
          <p:cNvPr id="6" name="Picture 5" descr="FY 2021 Indefinitely Delivery Vehicles by Obligations chart">
            <a:extLst>
              <a:ext uri="{FF2B5EF4-FFF2-40B4-BE49-F238E27FC236}">
                <a16:creationId xmlns:a16="http://schemas.microsoft.com/office/drawing/2014/main" id="{556501C3-73DF-46F9-93E9-4942744634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2484581"/>
            <a:ext cx="5417142" cy="3687619"/>
          </a:xfrm>
          <a:prstGeom prst="rect">
            <a:avLst/>
          </a:prstGeom>
        </p:spPr>
      </p:pic>
      <p:sp>
        <p:nvSpPr>
          <p:cNvPr id="3" name="Content Placeholder 2">
            <a:extLst>
              <a:ext uri="{FF2B5EF4-FFF2-40B4-BE49-F238E27FC236}">
                <a16:creationId xmlns:a16="http://schemas.microsoft.com/office/drawing/2014/main" id="{6061BAF9-6CCA-4E63-9AA5-2D6A97A56D51}"/>
              </a:ext>
            </a:extLst>
          </p:cNvPr>
          <p:cNvSpPr>
            <a:spLocks noGrp="1"/>
          </p:cNvSpPr>
          <p:nvPr>
            <p:ph idx="1"/>
          </p:nvPr>
        </p:nvSpPr>
        <p:spPr>
          <a:xfrm>
            <a:off x="381000" y="1371600"/>
            <a:ext cx="8534400" cy="4648200"/>
          </a:xfrm>
        </p:spPr>
        <p:txBody>
          <a:bodyPr/>
          <a:lstStyle/>
          <a:p>
            <a:r>
              <a:rPr lang="en-US" dirty="0">
                <a:solidFill>
                  <a:schemeClr val="accent4">
                    <a:lumMod val="50000"/>
                  </a:schemeClr>
                </a:solidFill>
              </a:rPr>
              <a:t>FY 2021 Indefinitely Delivery Vehicles (IDVs) by Obligations ($):</a:t>
            </a:r>
          </a:p>
        </p:txBody>
      </p:sp>
      <p:sp>
        <p:nvSpPr>
          <p:cNvPr id="2" name="Title 1">
            <a:extLst>
              <a:ext uri="{FF2B5EF4-FFF2-40B4-BE49-F238E27FC236}">
                <a16:creationId xmlns:a16="http://schemas.microsoft.com/office/drawing/2014/main" id="{F11AF388-654B-4778-9D3B-8F80A13D526E}"/>
              </a:ext>
            </a:extLst>
          </p:cNvPr>
          <p:cNvSpPr>
            <a:spLocks noGrp="1"/>
          </p:cNvSpPr>
          <p:nvPr>
            <p:ph type="title"/>
          </p:nvPr>
        </p:nvSpPr>
        <p:spPr/>
        <p:txBody>
          <a:bodyPr/>
          <a:lstStyle/>
          <a:p>
            <a:pPr algn="ctr"/>
            <a:r>
              <a:rPr lang="en-US" dirty="0"/>
              <a:t>Overview of Procurement Vehicles by IDV</a:t>
            </a:r>
          </a:p>
        </p:txBody>
      </p:sp>
    </p:spTree>
    <p:extLst>
      <p:ext uri="{BB962C8B-B14F-4D97-AF65-F5344CB8AC3E}">
        <p14:creationId xmlns:p14="http://schemas.microsoft.com/office/powerpoint/2010/main" val="244863392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B6FDE5-8F22-4B58-A33F-85786EC10743}"/>
              </a:ext>
            </a:extLst>
          </p:cNvPr>
          <p:cNvSpPr>
            <a:spLocks noGrp="1"/>
          </p:cNvSpPr>
          <p:nvPr>
            <p:ph type="sldNum" sz="quarter" idx="10"/>
          </p:nvPr>
        </p:nvSpPr>
        <p:spPr/>
        <p:txBody>
          <a:bodyPr/>
          <a:lstStyle/>
          <a:p>
            <a:pPr>
              <a:defRPr/>
            </a:pPr>
            <a:fld id="{32B4643D-BBDE-4897-B0CB-091B235D2EFD}" type="slidenum">
              <a:rPr lang="en-US" smtClean="0"/>
              <a:pPr>
                <a:defRPr/>
              </a:pPr>
              <a:t>9</a:t>
            </a:fld>
            <a:endParaRPr lang="en-US" dirty="0"/>
          </a:p>
        </p:txBody>
      </p:sp>
      <p:graphicFrame>
        <p:nvGraphicFramePr>
          <p:cNvPr id="5" name="Chart 4" descr="FY 2021 Top 10 Product and Service Codes">
            <a:extLst>
              <a:ext uri="{FF2B5EF4-FFF2-40B4-BE49-F238E27FC236}">
                <a16:creationId xmlns:a16="http://schemas.microsoft.com/office/drawing/2014/main" id="{1DFB8605-C596-42F0-A854-3DF9FF5AE397}"/>
              </a:ext>
            </a:extLst>
          </p:cNvPr>
          <p:cNvGraphicFramePr>
            <a:graphicFrameLocks/>
          </p:cNvGraphicFramePr>
          <p:nvPr>
            <p:extLst>
              <p:ext uri="{D42A27DB-BD31-4B8C-83A1-F6EECF244321}">
                <p14:modId xmlns:p14="http://schemas.microsoft.com/office/powerpoint/2010/main" val="346872574"/>
              </p:ext>
            </p:extLst>
          </p:nvPr>
        </p:nvGraphicFramePr>
        <p:xfrm>
          <a:off x="2209800" y="2514600"/>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6B43EE30-790C-4AE4-AE94-47813D3A4870}"/>
              </a:ext>
            </a:extLst>
          </p:cNvPr>
          <p:cNvSpPr>
            <a:spLocks noGrp="1"/>
          </p:cNvSpPr>
          <p:nvPr>
            <p:ph idx="1"/>
          </p:nvPr>
        </p:nvSpPr>
        <p:spPr>
          <a:xfrm>
            <a:off x="381000" y="1371600"/>
            <a:ext cx="8305800" cy="4648200"/>
          </a:xfrm>
        </p:spPr>
        <p:txBody>
          <a:bodyPr/>
          <a:lstStyle/>
          <a:p>
            <a:r>
              <a:rPr lang="en-US" dirty="0">
                <a:solidFill>
                  <a:schemeClr val="accent4">
                    <a:lumMod val="50000"/>
                  </a:schemeClr>
                </a:solidFill>
              </a:rPr>
              <a:t>FY 2021 Top 10 Product and Service Codes:</a:t>
            </a:r>
          </a:p>
        </p:txBody>
      </p:sp>
      <p:sp>
        <p:nvSpPr>
          <p:cNvPr id="2" name="Title 1">
            <a:extLst>
              <a:ext uri="{FF2B5EF4-FFF2-40B4-BE49-F238E27FC236}">
                <a16:creationId xmlns:a16="http://schemas.microsoft.com/office/drawing/2014/main" id="{12EA6ACD-C113-4801-80BF-3F5F9D424AD8}"/>
              </a:ext>
            </a:extLst>
          </p:cNvPr>
          <p:cNvSpPr>
            <a:spLocks noGrp="1"/>
          </p:cNvSpPr>
          <p:nvPr>
            <p:ph type="title"/>
          </p:nvPr>
        </p:nvSpPr>
        <p:spPr/>
        <p:txBody>
          <a:bodyPr/>
          <a:lstStyle/>
          <a:p>
            <a:pPr algn="ctr"/>
            <a:r>
              <a:rPr lang="en-US" dirty="0"/>
              <a:t>Overview of USDA Spending by PSC</a:t>
            </a:r>
          </a:p>
        </p:txBody>
      </p:sp>
    </p:spTree>
    <p:extLst>
      <p:ext uri="{BB962C8B-B14F-4D97-AF65-F5344CB8AC3E}">
        <p14:creationId xmlns:p14="http://schemas.microsoft.com/office/powerpoint/2010/main" val="3348259781"/>
      </p:ext>
    </p:extLst>
  </p:cSld>
  <p:clrMapOvr>
    <a:masterClrMapping/>
  </p:clrMapOvr>
  <p:transition/>
</p:sld>
</file>

<file path=ppt/theme/theme1.xml><?xml version="1.0" encoding="utf-8"?>
<a:theme xmlns:a="http://schemas.openxmlformats.org/drawingml/2006/main" name="default">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BB236C8C896E140A6C0A00676FDFF25" ma:contentTypeVersion="9" ma:contentTypeDescription="Create a new document." ma:contentTypeScope="" ma:versionID="4abad9cae726bd22b72be2d49d02303a">
  <xsd:schema xmlns:xsd="http://www.w3.org/2001/XMLSchema" xmlns:xs="http://www.w3.org/2001/XMLSchema" xmlns:p="http://schemas.microsoft.com/office/2006/metadata/properties" xmlns:ns2="0c0205a6-db34-4529-8077-d7a92e3e3354" xmlns:ns3="4ce865f6-d2b8-432a-ad72-977780d276f3" targetNamespace="http://schemas.microsoft.com/office/2006/metadata/properties" ma:root="true" ma:fieldsID="a930c9a86071159c871aa98838a9a7bf" ns2:_="" ns3:_="">
    <xsd:import namespace="0c0205a6-db34-4529-8077-d7a92e3e3354"/>
    <xsd:import namespace="4ce865f6-d2b8-432a-ad72-977780d276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205a6-db34-4529-8077-d7a92e3e3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e865f6-d2b8-432a-ad72-977780d276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A7DE2EC-80E5-4AAA-BCD8-6D0F03B86E27}">
  <ds:schemaRefs>
    <ds:schemaRef ds:uri="http://schemas.microsoft.com/sharepoint/v3/contenttype/forms"/>
  </ds:schemaRefs>
</ds:datastoreItem>
</file>

<file path=customXml/itemProps2.xml><?xml version="1.0" encoding="utf-8"?>
<ds:datastoreItem xmlns:ds="http://schemas.openxmlformats.org/officeDocument/2006/customXml" ds:itemID="{82EA8DFD-7F56-48C0-BE18-2333A10D23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205a6-db34-4529-8077-d7a92e3e3354"/>
    <ds:schemaRef ds:uri="4ce865f6-d2b8-432a-ad72-977780d276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A15203-AE30-4477-AF13-96C5BF3C87BB}">
  <ds:schemaRefs>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4ce865f6-d2b8-432a-ad72-977780d276f3"/>
    <ds:schemaRef ds:uri="http://purl.org/dc/terms/"/>
    <ds:schemaRef ds:uri="http://www.w3.org/XML/1998/namespace"/>
    <ds:schemaRef ds:uri="http://schemas.microsoft.com/office/infopath/2007/PartnerControls"/>
    <ds:schemaRef ds:uri="0c0205a6-db34-4529-8077-d7a92e3e3354"/>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51241</TotalTime>
  <Words>1547</Words>
  <Application>Microsoft Office PowerPoint</Application>
  <PresentationFormat>On-screen Show (4:3)</PresentationFormat>
  <Paragraphs>129</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Arial Narrow</vt:lpstr>
      <vt:lpstr>Wingdings</vt:lpstr>
      <vt:lpstr>default</vt:lpstr>
      <vt:lpstr>Small Business Workshop 201 Day 2 Finding USDA Procurement Opportunities &amp; Fiscal Year 2021 Historical Procurement Data</vt:lpstr>
      <vt:lpstr>SAM</vt:lpstr>
      <vt:lpstr>Resources</vt:lpstr>
      <vt:lpstr>Overview of USDA Spending by Agency</vt:lpstr>
      <vt:lpstr>Overview of USDA Spending by Agency</vt:lpstr>
      <vt:lpstr>Overview of USDA Spending by Type</vt:lpstr>
      <vt:lpstr>Overview of USDA Spending by Type</vt:lpstr>
      <vt:lpstr>Overview of Procurement Vehicles by IDV</vt:lpstr>
      <vt:lpstr>Overview of USDA Spending by PSC</vt:lpstr>
      <vt:lpstr>Top Supply PSC</vt:lpstr>
      <vt:lpstr>Top Services PSC</vt:lpstr>
      <vt:lpstr>Top Construction PSC</vt:lpstr>
      <vt:lpstr>Procurement Forecast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 USDA Procurement Opportunities &amp; Fiscal Year 2021 Historical Procurement Data</dc:title>
  <dc:creator>USDA</dc:creator>
  <dc:description>External Presentation</dc:description>
  <cp:lastModifiedBy>Ben Weaver</cp:lastModifiedBy>
  <cp:revision>2072</cp:revision>
  <cp:lastPrinted>2018-07-13T16:13:20Z</cp:lastPrinted>
  <dcterms:created xsi:type="dcterms:W3CDTF">2007-10-09T17:50:51Z</dcterms:created>
  <dcterms:modified xsi:type="dcterms:W3CDTF">2022-05-05T15:37:29Z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0x0101007BB236C8C896E140A6C0A00676FDFF25</vt:lpwstr>
  </property>
</Properties>
</file>