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65" r:id="rId4"/>
    <p:sldId id="261" r:id="rId5"/>
    <p:sldId id="290" r:id="rId6"/>
    <p:sldId id="291" r:id="rId7"/>
    <p:sldId id="293" r:id="rId8"/>
    <p:sldId id="287" r:id="rId9"/>
    <p:sldId id="300" r:id="rId10"/>
    <p:sldId id="289" r:id="rId11"/>
    <p:sldId id="266" r:id="rId12"/>
    <p:sldId id="268" r:id="rId13"/>
    <p:sldId id="294" r:id="rId14"/>
    <p:sldId id="295" r:id="rId15"/>
    <p:sldId id="296" r:id="rId16"/>
    <p:sldId id="297" r:id="rId17"/>
    <p:sldId id="309" r:id="rId18"/>
    <p:sldId id="298" r:id="rId19"/>
    <p:sldId id="299" r:id="rId20"/>
    <p:sldId id="307" r:id="rId21"/>
    <p:sldId id="304" r:id="rId22"/>
    <p:sldId id="302" r:id="rId23"/>
    <p:sldId id="301" r:id="rId24"/>
    <p:sldId id="303" r:id="rId25"/>
    <p:sldId id="305" r:id="rId26"/>
    <p:sldId id="306" r:id="rId27"/>
    <p:sldId id="26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rtes, Helen M -FS" initials="CHM-" lastIdx="1" clrIdx="0">
    <p:extLst>
      <p:ext uri="{19B8F6BF-5375-455C-9EA6-DF929625EA0E}">
        <p15:presenceInfo xmlns:p15="http://schemas.microsoft.com/office/powerpoint/2012/main" userId="S-1-5-21-2443529608-3098792306-3041422421-2608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C63"/>
    <a:srgbClr val="33BA1C"/>
    <a:srgbClr val="629C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9275A1-9FEC-47A2-9AC0-5F7EA3CE05EB}" v="427" dt="2023-03-24T14:58:37.504"/>
    <p1510:client id="{B89281AC-FA89-47C6-AA95-1205F7510C2F}" v="1062" dt="2023-03-24T15:44:26.096"/>
    <p1510:client id="{EF2AEDB1-681C-47FC-B5BD-8CB00BB14C24}" v="375" dt="2023-03-24T15:44:24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75071" autoAdjust="0"/>
  </p:normalViewPr>
  <p:slideViewPr>
    <p:cSldViewPr snapToGrid="0">
      <p:cViewPr varScale="1">
        <p:scale>
          <a:sx n="47" d="100"/>
          <a:sy n="47" d="100"/>
        </p:scale>
        <p:origin x="13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DF56E9-DF28-46B6-9D5A-B6EE6564695F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B474E97-2F2D-4FFF-8624-B60AC45299D4}">
      <dgm:prSet phldrT="[Text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n-US" sz="2400" b="1" dirty="0">
              <a:latin typeface="Cambria" panose="02040503050406030204" pitchFamily="18" charset="0"/>
              <a:cs typeface="Arial" panose="020B0604020202020204" pitchFamily="34" charset="0"/>
            </a:rPr>
            <a:t>Build partnership capacity &amp;</a:t>
          </a:r>
          <a:r>
            <a:rPr lang="en-US" sz="2400" b="0" dirty="0">
              <a:latin typeface="Cambria" panose="02040503050406030204" pitchFamily="18" charset="0"/>
              <a:cs typeface="Arial" panose="020B0604020202020204" pitchFamily="34" charset="0"/>
            </a:rPr>
            <a:t> </a:t>
          </a:r>
          <a:r>
            <a:rPr lang="en-US" sz="2400" b="1" dirty="0">
              <a:latin typeface="Cambria" panose="02040503050406030204" pitchFamily="18" charset="0"/>
              <a:cs typeface="Arial" panose="020B0604020202020204" pitchFamily="34" charset="0"/>
            </a:rPr>
            <a:t>community of practice </a:t>
          </a:r>
        </a:p>
        <a:p>
          <a:r>
            <a:rPr lang="en-US" sz="2400" b="0" dirty="0">
              <a:latin typeface="Cambria" panose="02040503050406030204" pitchFamily="18" charset="0"/>
              <a:cs typeface="Arial" panose="020B0604020202020204" pitchFamily="34" charset="0"/>
            </a:rPr>
            <a:t>across the agency</a:t>
          </a:r>
        </a:p>
      </dgm:t>
    </dgm:pt>
    <dgm:pt modelId="{B848AB04-3168-471D-8E46-F0BEF367792D}" type="parTrans" cxnId="{051AFA3A-2F71-4DF5-85D4-033EB80C1073}">
      <dgm:prSet/>
      <dgm:spPr/>
      <dgm:t>
        <a:bodyPr/>
        <a:lstStyle/>
        <a:p>
          <a:endParaRPr lang="en-US" sz="2000"/>
        </a:p>
      </dgm:t>
    </dgm:pt>
    <dgm:pt modelId="{0F684374-8D45-493A-8536-52FF7A25641E}" type="sibTrans" cxnId="{051AFA3A-2F71-4DF5-85D4-033EB80C1073}">
      <dgm:prSet/>
      <dgm:spPr/>
      <dgm:t>
        <a:bodyPr/>
        <a:lstStyle/>
        <a:p>
          <a:endParaRPr lang="en-US" sz="2000"/>
        </a:p>
      </dgm:t>
    </dgm:pt>
    <dgm:pt modelId="{4FCA477A-2CB1-4484-9767-3B8000E3960E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2400" b="1" dirty="0">
              <a:latin typeface="Cambria" panose="02040503050406030204" pitchFamily="18" charset="0"/>
              <a:cs typeface="Arial" panose="020B0604020202020204" pitchFamily="34" charset="0"/>
            </a:rPr>
            <a:t>Cultivate national level partnerships </a:t>
          </a:r>
        </a:p>
        <a:p>
          <a:r>
            <a:rPr lang="en-US" sz="2400" dirty="0">
              <a:latin typeface="Cambria" panose="02040503050406030204" pitchFamily="18" charset="0"/>
              <a:cs typeface="Arial" panose="020B0604020202020204" pitchFamily="34" charset="0"/>
            </a:rPr>
            <a:t>to serve the whole agency</a:t>
          </a:r>
        </a:p>
      </dgm:t>
    </dgm:pt>
    <dgm:pt modelId="{031DB434-9D83-4562-A007-EFF0E4AE2513}" type="parTrans" cxnId="{EF8FCAA6-AB8D-49F9-9CD0-86DE01DD3ABF}">
      <dgm:prSet/>
      <dgm:spPr/>
      <dgm:t>
        <a:bodyPr/>
        <a:lstStyle/>
        <a:p>
          <a:endParaRPr lang="en-US" sz="2000"/>
        </a:p>
      </dgm:t>
    </dgm:pt>
    <dgm:pt modelId="{FBDC1729-3192-45B0-BFCC-4368DCD3742D}" type="sibTrans" cxnId="{EF8FCAA6-AB8D-49F9-9CD0-86DE01DD3ABF}">
      <dgm:prSet/>
      <dgm:spPr/>
      <dgm:t>
        <a:bodyPr/>
        <a:lstStyle/>
        <a:p>
          <a:endParaRPr lang="en-US" sz="2000"/>
        </a:p>
      </dgm:t>
    </dgm:pt>
    <dgm:pt modelId="{C974AB53-1A5C-4242-B76B-913799CB4D45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dirty="0">
              <a:latin typeface="Cambria" panose="02040503050406030204" pitchFamily="18" charset="0"/>
              <a:cs typeface="Arial" panose="020B0604020202020204" pitchFamily="34" charset="0"/>
            </a:rPr>
            <a:t>Empower and enable a culture of innovation 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0" dirty="0">
              <a:latin typeface="Cambria" panose="02040503050406030204" pitchFamily="18" charset="0"/>
              <a:cs typeface="Arial" panose="020B0604020202020204" pitchFamily="34" charset="0"/>
            </a:rPr>
            <a:t>so the </a:t>
          </a:r>
          <a:r>
            <a:rPr lang="en-US" sz="2400" dirty="0">
              <a:latin typeface="Cambria" panose="02040503050406030204" pitchFamily="18" charset="0"/>
              <a:cs typeface="Arial" panose="020B0604020202020204" pitchFamily="34" charset="0"/>
            </a:rPr>
            <a:t>Forest Service can achieve its mission</a:t>
          </a:r>
        </a:p>
      </dgm:t>
    </dgm:pt>
    <dgm:pt modelId="{8EABB3E9-31BF-4DB4-BE63-C38480837769}" type="parTrans" cxnId="{6ADE374D-8E54-4B38-A97E-70FFEDC32EE3}">
      <dgm:prSet/>
      <dgm:spPr/>
      <dgm:t>
        <a:bodyPr/>
        <a:lstStyle/>
        <a:p>
          <a:endParaRPr lang="en-US" sz="2000"/>
        </a:p>
      </dgm:t>
    </dgm:pt>
    <dgm:pt modelId="{93812CCD-FA06-49BA-AE20-DD299899BBA5}" type="sibTrans" cxnId="{6ADE374D-8E54-4B38-A97E-70FFEDC32EE3}">
      <dgm:prSet/>
      <dgm:spPr/>
      <dgm:t>
        <a:bodyPr/>
        <a:lstStyle/>
        <a:p>
          <a:endParaRPr lang="en-US" sz="2000"/>
        </a:p>
      </dgm:t>
    </dgm:pt>
    <dgm:pt modelId="{C4620BB6-33D5-4B8A-8BFC-EC5EBF3C6D0A}" type="pres">
      <dgm:prSet presAssocID="{9DDF56E9-DF28-46B6-9D5A-B6EE6564695F}" presName="Name0" presStyleCnt="0">
        <dgm:presLayoutVars>
          <dgm:dir/>
          <dgm:resizeHandles val="exact"/>
        </dgm:presLayoutVars>
      </dgm:prSet>
      <dgm:spPr/>
    </dgm:pt>
    <dgm:pt modelId="{947F7B95-FA66-48BA-83C3-DD264E7E1808}" type="pres">
      <dgm:prSet presAssocID="{BB474E97-2F2D-4FFF-8624-B60AC45299D4}" presName="node" presStyleLbl="node1" presStyleIdx="0" presStyleCnt="3" custLinFactNeighborX="-37791" custLinFactNeighborY="0">
        <dgm:presLayoutVars>
          <dgm:bulletEnabled val="1"/>
        </dgm:presLayoutVars>
      </dgm:prSet>
      <dgm:spPr/>
    </dgm:pt>
    <dgm:pt modelId="{7A99E0DB-FAD2-4377-9542-399BEC93DE6A}" type="pres">
      <dgm:prSet presAssocID="{0F684374-8D45-493A-8536-52FF7A25641E}" presName="sibTrans" presStyleCnt="0"/>
      <dgm:spPr/>
    </dgm:pt>
    <dgm:pt modelId="{032E92D7-392B-49A0-9CF5-5416C9DBCCBD}" type="pres">
      <dgm:prSet presAssocID="{4FCA477A-2CB1-4484-9767-3B8000E3960E}" presName="node" presStyleLbl="node1" presStyleIdx="1" presStyleCnt="3">
        <dgm:presLayoutVars>
          <dgm:bulletEnabled val="1"/>
        </dgm:presLayoutVars>
      </dgm:prSet>
      <dgm:spPr/>
    </dgm:pt>
    <dgm:pt modelId="{8C1D09AA-8A8D-47BD-9BD8-CCEDDBA68034}" type="pres">
      <dgm:prSet presAssocID="{FBDC1729-3192-45B0-BFCC-4368DCD3742D}" presName="sibTrans" presStyleCnt="0"/>
      <dgm:spPr/>
    </dgm:pt>
    <dgm:pt modelId="{67525385-1C2B-431E-9483-9B8E66028307}" type="pres">
      <dgm:prSet presAssocID="{C974AB53-1A5C-4242-B76B-913799CB4D45}" presName="node" presStyleLbl="node1" presStyleIdx="2" presStyleCnt="3">
        <dgm:presLayoutVars>
          <dgm:bulletEnabled val="1"/>
        </dgm:presLayoutVars>
      </dgm:prSet>
      <dgm:spPr/>
    </dgm:pt>
  </dgm:ptLst>
  <dgm:cxnLst>
    <dgm:cxn modelId="{6BC28223-81EF-4875-BDEB-0287CD90C26F}" type="presOf" srcId="{9DDF56E9-DF28-46B6-9D5A-B6EE6564695F}" destId="{C4620BB6-33D5-4B8A-8BFC-EC5EBF3C6D0A}" srcOrd="0" destOrd="0" presId="urn:microsoft.com/office/officeart/2005/8/layout/hList6"/>
    <dgm:cxn modelId="{051AFA3A-2F71-4DF5-85D4-033EB80C1073}" srcId="{9DDF56E9-DF28-46B6-9D5A-B6EE6564695F}" destId="{BB474E97-2F2D-4FFF-8624-B60AC45299D4}" srcOrd="0" destOrd="0" parTransId="{B848AB04-3168-471D-8E46-F0BEF367792D}" sibTransId="{0F684374-8D45-493A-8536-52FF7A25641E}"/>
    <dgm:cxn modelId="{9260735E-B873-4333-9829-39A8D0345319}" type="presOf" srcId="{4FCA477A-2CB1-4484-9767-3B8000E3960E}" destId="{032E92D7-392B-49A0-9CF5-5416C9DBCCBD}" srcOrd="0" destOrd="0" presId="urn:microsoft.com/office/officeart/2005/8/layout/hList6"/>
    <dgm:cxn modelId="{60AB6668-D65C-4E7E-9E0E-A5F78043A976}" type="presOf" srcId="{BB474E97-2F2D-4FFF-8624-B60AC45299D4}" destId="{947F7B95-FA66-48BA-83C3-DD264E7E1808}" srcOrd="0" destOrd="0" presId="urn:microsoft.com/office/officeart/2005/8/layout/hList6"/>
    <dgm:cxn modelId="{6ADE374D-8E54-4B38-A97E-70FFEDC32EE3}" srcId="{9DDF56E9-DF28-46B6-9D5A-B6EE6564695F}" destId="{C974AB53-1A5C-4242-B76B-913799CB4D45}" srcOrd="2" destOrd="0" parTransId="{8EABB3E9-31BF-4DB4-BE63-C38480837769}" sibTransId="{93812CCD-FA06-49BA-AE20-DD299899BBA5}"/>
    <dgm:cxn modelId="{EF8FCAA6-AB8D-49F9-9CD0-86DE01DD3ABF}" srcId="{9DDF56E9-DF28-46B6-9D5A-B6EE6564695F}" destId="{4FCA477A-2CB1-4484-9767-3B8000E3960E}" srcOrd="1" destOrd="0" parTransId="{031DB434-9D83-4562-A007-EFF0E4AE2513}" sibTransId="{FBDC1729-3192-45B0-BFCC-4368DCD3742D}"/>
    <dgm:cxn modelId="{CDE199F7-8BA2-4A3B-B1F0-CA62B3A90747}" type="presOf" srcId="{C974AB53-1A5C-4242-B76B-913799CB4D45}" destId="{67525385-1C2B-431E-9483-9B8E66028307}" srcOrd="0" destOrd="0" presId="urn:microsoft.com/office/officeart/2005/8/layout/hList6"/>
    <dgm:cxn modelId="{F5D7DB49-5CDF-4DE6-BC0B-47E07A428E9D}" type="presParOf" srcId="{C4620BB6-33D5-4B8A-8BFC-EC5EBF3C6D0A}" destId="{947F7B95-FA66-48BA-83C3-DD264E7E1808}" srcOrd="0" destOrd="0" presId="urn:microsoft.com/office/officeart/2005/8/layout/hList6"/>
    <dgm:cxn modelId="{4251528F-516D-48A2-8350-EF9A4CFC02E6}" type="presParOf" srcId="{C4620BB6-33D5-4B8A-8BFC-EC5EBF3C6D0A}" destId="{7A99E0DB-FAD2-4377-9542-399BEC93DE6A}" srcOrd="1" destOrd="0" presId="urn:microsoft.com/office/officeart/2005/8/layout/hList6"/>
    <dgm:cxn modelId="{960145DA-9588-459C-BB3E-9CB31660B9BB}" type="presParOf" srcId="{C4620BB6-33D5-4B8A-8BFC-EC5EBF3C6D0A}" destId="{032E92D7-392B-49A0-9CF5-5416C9DBCCBD}" srcOrd="2" destOrd="0" presId="urn:microsoft.com/office/officeart/2005/8/layout/hList6"/>
    <dgm:cxn modelId="{0E2C646D-5683-4D48-AABC-D7184D58E4BD}" type="presParOf" srcId="{C4620BB6-33D5-4B8A-8BFC-EC5EBF3C6D0A}" destId="{8C1D09AA-8A8D-47BD-9BD8-CCEDDBA68034}" srcOrd="3" destOrd="0" presId="urn:microsoft.com/office/officeart/2005/8/layout/hList6"/>
    <dgm:cxn modelId="{A07A9713-05CA-440D-9A96-2E8AE742ABCD}" type="presParOf" srcId="{C4620BB6-33D5-4B8A-8BFC-EC5EBF3C6D0A}" destId="{67525385-1C2B-431E-9483-9B8E66028307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F7B95-FA66-48BA-83C3-DD264E7E1808}">
      <dsp:nvSpPr>
        <dsp:cNvPr id="0" name=""/>
        <dsp:cNvSpPr/>
      </dsp:nvSpPr>
      <dsp:spPr>
        <a:xfrm rot="16200000">
          <a:off x="-749311" y="749311"/>
          <a:ext cx="4807656" cy="3309032"/>
        </a:xfrm>
        <a:prstGeom prst="flowChartManualOperation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Cambria" panose="02040503050406030204" pitchFamily="18" charset="0"/>
              <a:cs typeface="Arial" panose="020B0604020202020204" pitchFamily="34" charset="0"/>
            </a:rPr>
            <a:t>Build partnership capacity &amp;</a:t>
          </a:r>
          <a:r>
            <a:rPr lang="en-US" sz="2400" b="0" kern="1200" dirty="0">
              <a:latin typeface="Cambria" panose="02040503050406030204" pitchFamily="18" charset="0"/>
              <a:cs typeface="Arial" panose="020B0604020202020204" pitchFamily="34" charset="0"/>
            </a:rPr>
            <a:t> </a:t>
          </a:r>
          <a:r>
            <a:rPr lang="en-US" sz="2400" b="1" kern="1200" dirty="0">
              <a:latin typeface="Cambria" panose="02040503050406030204" pitchFamily="18" charset="0"/>
              <a:cs typeface="Arial" panose="020B0604020202020204" pitchFamily="34" charset="0"/>
            </a:rPr>
            <a:t>community of practice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Cambria" panose="02040503050406030204" pitchFamily="18" charset="0"/>
              <a:cs typeface="Arial" panose="020B0604020202020204" pitchFamily="34" charset="0"/>
            </a:rPr>
            <a:t>across the agency</a:t>
          </a:r>
        </a:p>
      </dsp:txBody>
      <dsp:txXfrm rot="5400000">
        <a:off x="1" y="961530"/>
        <a:ext cx="3309032" cy="2884594"/>
      </dsp:txXfrm>
    </dsp:sp>
    <dsp:sp modelId="{032E92D7-392B-49A0-9CF5-5416C9DBCCBD}">
      <dsp:nvSpPr>
        <dsp:cNvPr id="0" name=""/>
        <dsp:cNvSpPr/>
      </dsp:nvSpPr>
      <dsp:spPr>
        <a:xfrm rot="16200000">
          <a:off x="2809171" y="749311"/>
          <a:ext cx="4807656" cy="3309032"/>
        </a:xfrm>
        <a:prstGeom prst="flowChartManualOperation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Cambria" panose="02040503050406030204" pitchFamily="18" charset="0"/>
              <a:cs typeface="Arial" panose="020B0604020202020204" pitchFamily="34" charset="0"/>
            </a:rPr>
            <a:t>Cultivate national level partnerships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Cambria" panose="02040503050406030204" pitchFamily="18" charset="0"/>
              <a:cs typeface="Arial" panose="020B0604020202020204" pitchFamily="34" charset="0"/>
            </a:rPr>
            <a:t>to serve the whole agency</a:t>
          </a:r>
        </a:p>
      </dsp:txBody>
      <dsp:txXfrm rot="5400000">
        <a:off x="3558483" y="961530"/>
        <a:ext cx="3309032" cy="2884594"/>
      </dsp:txXfrm>
    </dsp:sp>
    <dsp:sp modelId="{67525385-1C2B-431E-9483-9B8E66028307}">
      <dsp:nvSpPr>
        <dsp:cNvPr id="0" name=""/>
        <dsp:cNvSpPr/>
      </dsp:nvSpPr>
      <dsp:spPr>
        <a:xfrm rot="16200000">
          <a:off x="6366381" y="749311"/>
          <a:ext cx="4807656" cy="3309032"/>
        </a:xfrm>
        <a:prstGeom prst="flowChartManualOperation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1" kern="1200" dirty="0">
              <a:latin typeface="Cambria" panose="02040503050406030204" pitchFamily="18" charset="0"/>
              <a:cs typeface="Arial" panose="020B0604020202020204" pitchFamily="34" charset="0"/>
            </a:rPr>
            <a:t>Empower and enable a culture of innovation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400" b="0" kern="1200" dirty="0">
              <a:latin typeface="Cambria" panose="02040503050406030204" pitchFamily="18" charset="0"/>
              <a:cs typeface="Arial" panose="020B0604020202020204" pitchFamily="34" charset="0"/>
            </a:rPr>
            <a:t>so the </a:t>
          </a:r>
          <a:r>
            <a:rPr lang="en-US" sz="2400" kern="1200" dirty="0">
              <a:latin typeface="Cambria" panose="02040503050406030204" pitchFamily="18" charset="0"/>
              <a:cs typeface="Arial" panose="020B0604020202020204" pitchFamily="34" charset="0"/>
            </a:rPr>
            <a:t>Forest Service can achieve its mission</a:t>
          </a:r>
        </a:p>
      </dsp:txBody>
      <dsp:txXfrm rot="5400000">
        <a:off x="7115693" y="961530"/>
        <a:ext cx="3309032" cy="28845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E2AB3D-D5CC-49E7-8BAA-E95B58890863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32F27-7F61-4A58-AE52-CB3C5F0C4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6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Photo: Nantahala National Forest, North Carolina</a:t>
            </a:r>
            <a:endParaRPr lang="en-US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15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1" dirty="0"/>
              <a:t>Photo: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a view of the Never Summer Mountains from the Beaver Ponds Picnic Area in western Rocky Mountain National Park. These dead trees are the handiwork of mountain pine beetles.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92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50" b="0" i="1" dirty="0"/>
              <a:t>Photo: Chugach National Forest,</a:t>
            </a:r>
            <a:r>
              <a:rPr lang="en-US" sz="1050" b="0" i="1" baseline="0" dirty="0"/>
              <a:t> Alaska</a:t>
            </a:r>
            <a:endParaRPr lang="en-US" sz="1050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38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Siuslaw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824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Deschutes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02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Helena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0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Ottawa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35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Tonto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93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Tongass</a:t>
            </a:r>
            <a:r>
              <a:rPr lang="en-US" dirty="0"/>
              <a:t>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23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Isabel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486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Klamath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1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Pisgah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1507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Rivers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2831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Tonto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039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Tongass</a:t>
            </a:r>
            <a:r>
              <a:rPr lang="en-US" dirty="0"/>
              <a:t>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795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Isabel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851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Isabel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1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Isabel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035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Tonto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27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Tongass</a:t>
            </a:r>
            <a:r>
              <a:rPr lang="en-US" dirty="0"/>
              <a:t>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0177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Rivers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2038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Klamath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66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Tongass</a:t>
            </a:r>
            <a:r>
              <a:rPr lang="en-US" dirty="0"/>
              <a:t>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853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Rivers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670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Deschutes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1208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Helena NF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975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Questions?? </a:t>
            </a:r>
          </a:p>
          <a:p>
            <a:r>
              <a:rPr lang="en-US" dirty="0"/>
              <a:t>Thank You!</a:t>
            </a:r>
          </a:p>
          <a:p>
            <a:r>
              <a:rPr lang="en-US" i="1" dirty="0"/>
              <a:t>Monongahela NF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32F27-7F61-4A58-AE52-CB3C5F0C489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770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A6328-AA72-4AC8-952A-B4E2A20CACCA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CA323-7F26-41AD-BA78-A73E1A5FC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908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A6328-AA72-4AC8-952A-B4E2A20CACCA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CA323-7F26-41AD-BA78-A73E1A5FC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486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A6328-AA72-4AC8-952A-B4E2A20CACCA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CA323-7F26-41AD-BA78-A73E1A5FC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423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A6328-AA72-4AC8-952A-B4E2A20CACCA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CA323-7F26-41AD-BA78-A73E1A5FC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25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A6328-AA72-4AC8-952A-B4E2A20CACCA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CA323-7F26-41AD-BA78-A73E1A5FC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6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A6328-AA72-4AC8-952A-B4E2A20CACCA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CA323-7F26-41AD-BA78-A73E1A5FC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85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A6328-AA72-4AC8-952A-B4E2A20CACCA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CA323-7F26-41AD-BA78-A73E1A5FC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288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A6328-AA72-4AC8-952A-B4E2A20CACCA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CA323-7F26-41AD-BA78-A73E1A5FC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888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A6328-AA72-4AC8-952A-B4E2A20CACCA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CA323-7F26-41AD-BA78-A73E1A5FC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3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A6328-AA72-4AC8-952A-B4E2A20CACCA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CA323-7F26-41AD-BA78-A73E1A5FC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43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A6328-AA72-4AC8-952A-B4E2A20CACCA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CA323-7F26-41AD-BA78-A73E1A5FC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78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A6328-AA72-4AC8-952A-B4E2A20CACCA}" type="datetimeFigureOut">
              <a:rPr lang="en-US" smtClean="0"/>
              <a:t>3/24/2023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CA323-7F26-41AD-BA78-A73E1A5FC8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65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fs.usda.gov/working-with-us/secure-rural-schools" TargetMode="Externa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fs.usda.gov/managing-land/shared-stewardship/background/conservation-financ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fs.usda.gov/working-with-us/opportunities-for-young-people" TargetMode="Externa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whitehouse.gov/briefing-room/presidential-actions/2021/01/20/executive-order-advancing-racial-equity-and-support-for-underserved-communities-through-the-federal-government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ongress.gov/bill/117th-congress/house-bill/5376/text" TargetMode="External"/><Relationship Id="rId4" Type="http://schemas.openxmlformats.org/officeDocument/2006/relationships/hyperlink" Target="https://www.congress.gov/bill/117th-congress/house-bill/3684/text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fs.usda.gov/working-with-us/partnership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31884"/>
            <a:ext cx="12192000" cy="399507"/>
          </a:xfrm>
          <a:prstGeom prst="rect">
            <a:avLst/>
          </a:prstGeom>
          <a:solidFill>
            <a:srgbClr val="1C7C63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1884"/>
            <a:ext cx="12192001" cy="6914363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0" y="395724"/>
            <a:ext cx="12192000" cy="914400"/>
          </a:xfrm>
          <a:prstGeom prst="rect">
            <a:avLst/>
          </a:prstGeom>
          <a:solidFill>
            <a:srgbClr val="1C7C63">
              <a:alpha val="58000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National Partnership Office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567069" y="78532"/>
            <a:ext cx="3146468" cy="282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Helvetica"/>
                <a:cs typeface="Helvetica"/>
              </a:rPr>
              <a:t>United States Department of Agriculture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327287"/>
            <a:ext cx="12192000" cy="5687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10"/>
          <p:cNvSpPr txBox="1">
            <a:spLocks/>
          </p:cNvSpPr>
          <p:nvPr/>
        </p:nvSpPr>
        <p:spPr>
          <a:xfrm>
            <a:off x="765131" y="6414943"/>
            <a:ext cx="4038600" cy="311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900" b="1" dirty="0">
                <a:solidFill>
                  <a:srgbClr val="FFFFFF"/>
                </a:solidFill>
                <a:latin typeface="Helvetica"/>
                <a:cs typeface="Helvetica"/>
              </a:rPr>
              <a:t>Forest Service	</a:t>
            </a:r>
          </a:p>
        </p:txBody>
      </p:sp>
      <p:pic>
        <p:nvPicPr>
          <p:cNvPr id="18" name="Picture 17" descr="Forest Service Logo" title="Forest Service Logo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6414943"/>
            <a:ext cx="396120" cy="43133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43527"/>
            <a:ext cx="480465" cy="328122"/>
          </a:xfrm>
          <a:prstGeom prst="rect">
            <a:avLst/>
          </a:prstGeom>
        </p:spPr>
      </p:pic>
      <p:sp>
        <p:nvSpPr>
          <p:cNvPr id="16" name="Subtitle 2">
            <a:extLst>
              <a:ext uri="{FF2B5EF4-FFF2-40B4-BE49-F238E27FC236}">
                <a16:creationId xmlns:a16="http://schemas.microsoft.com/office/drawing/2014/main" id="{E9B9CF9D-73E8-49D5-A077-43509FB93208}"/>
              </a:ext>
            </a:extLst>
          </p:cNvPr>
          <p:cNvSpPr txBox="1">
            <a:spLocks/>
          </p:cNvSpPr>
          <p:nvPr/>
        </p:nvSpPr>
        <p:spPr>
          <a:xfrm>
            <a:off x="-2" y="4924354"/>
            <a:ext cx="12192002" cy="1159709"/>
          </a:xfrm>
          <a:prstGeom prst="rect">
            <a:avLst/>
          </a:prstGeom>
          <a:solidFill>
            <a:srgbClr val="1C7C63">
              <a:alpha val="53000"/>
            </a:srgbClr>
          </a:solidFill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USDA Forest Service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National Forest System</a:t>
            </a:r>
          </a:p>
        </p:txBody>
      </p:sp>
    </p:spTree>
    <p:extLst>
      <p:ext uri="{BB962C8B-B14F-4D97-AF65-F5344CB8AC3E}">
        <p14:creationId xmlns:p14="http://schemas.microsoft.com/office/powerpoint/2010/main" val="295083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37849"/>
            <a:ext cx="12192000" cy="830997"/>
          </a:xfrm>
          <a:prstGeom prst="rect">
            <a:avLst/>
          </a:prstGeom>
          <a:solidFill>
            <a:srgbClr val="1C7C63">
              <a:alpha val="75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National Partnership Office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271426408"/>
              </p:ext>
            </p:extLst>
          </p:nvPr>
        </p:nvGraphicFramePr>
        <p:xfrm>
          <a:off x="883001" y="1578817"/>
          <a:ext cx="10425998" cy="480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8047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72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" y="310896"/>
            <a:ext cx="12192000" cy="923330"/>
          </a:xfrm>
          <a:prstGeom prst="rect">
            <a:avLst/>
          </a:prstGeom>
          <a:solidFill>
            <a:srgbClr val="1C7C63">
              <a:alpha val="74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Partnership Capacity &amp; Community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1" y="2097292"/>
            <a:ext cx="12192000" cy="3970318"/>
          </a:xfrm>
          <a:prstGeom prst="rect">
            <a:avLst/>
          </a:prstGeom>
          <a:solidFill>
            <a:srgbClr val="1C7C63">
              <a:alpha val="80000"/>
            </a:srgbClr>
          </a:solidFill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</a:rPr>
              <a:t>Putting partnerships at the center of agency culture </a:t>
            </a:r>
            <a:endParaRPr lang="en-US" sz="2800" b="1">
              <a:solidFill>
                <a:schemeClr val="bg1"/>
              </a:solidFill>
              <a:latin typeface="Cambria" panose="02040503050406030204" pitchFamily="18" charset="0"/>
              <a:ea typeface="Cambria"/>
            </a:endParaRPr>
          </a:p>
          <a:p>
            <a:pPr marL="457200" indent="-457200">
              <a:buFont typeface="Arial"/>
              <a:buChar char="•"/>
            </a:pPr>
            <a:endParaRPr lang="en-US" sz="2800" b="1" dirty="0">
              <a:solidFill>
                <a:schemeClr val="bg1"/>
              </a:solidFill>
              <a:latin typeface="Cambria"/>
              <a:ea typeface="Cambria"/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</a:rPr>
              <a:t>Community of practice – core group, partnership network, intra- and interagency collaborators </a:t>
            </a:r>
            <a:endParaRPr lang="en-US" sz="2800" b="1">
              <a:solidFill>
                <a:schemeClr val="bg1"/>
              </a:solidFill>
              <a:latin typeface="Cambria" panose="02040503050406030204" pitchFamily="18" charset="0"/>
              <a:ea typeface="Cambria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</a:rPr>
              <a:t>Messaging </a:t>
            </a:r>
            <a:endParaRPr lang="en-US" sz="2800" b="1">
              <a:solidFill>
                <a:schemeClr val="bg1"/>
              </a:solidFill>
              <a:latin typeface="Cambria" panose="02040503050406030204" pitchFamily="18" charset="0"/>
              <a:ea typeface="Cambria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</a:rPr>
              <a:t>Staffing </a:t>
            </a:r>
            <a:endParaRPr lang="en-US" sz="2800" b="1">
              <a:solidFill>
                <a:schemeClr val="bg1"/>
              </a:solidFill>
              <a:latin typeface="Cambria" panose="02040503050406030204" pitchFamily="18" charset="0"/>
              <a:ea typeface="Cambria"/>
            </a:endParaRPr>
          </a:p>
          <a:p>
            <a:pPr marL="914400" lvl="1" indent="-457200">
              <a:buFont typeface="Arial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</a:rPr>
              <a:t>Leadership</a:t>
            </a:r>
          </a:p>
          <a:p>
            <a:pPr marL="914400" lvl="1" indent="-457200">
              <a:buFont typeface="Arial"/>
              <a:buChar char="•"/>
            </a:pPr>
            <a:endParaRPr lang="en-US" sz="2800" b="1" dirty="0">
              <a:solidFill>
                <a:schemeClr val="bg1"/>
              </a:solidFill>
              <a:latin typeface="Cambria"/>
              <a:ea typeface="Cambria"/>
            </a:endParaRPr>
          </a:p>
          <a:p>
            <a:pPr marL="457200" indent="-457200">
              <a:buFont typeface="Arial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Cambria"/>
                <a:ea typeface="Cambria"/>
              </a:rPr>
              <a:t>Capacity building and training </a:t>
            </a:r>
            <a:endParaRPr lang="en-US" sz="2800" b="1" dirty="0">
              <a:solidFill>
                <a:schemeClr val="bg1"/>
              </a:solidFill>
              <a:latin typeface="Cambria" panose="02040503050406030204" pitchFamily="18" charset="0"/>
              <a:ea typeface="Cambria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B3D99-B8CB-4766-A4F9-0E8E848F2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10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70934"/>
            <a:ext cx="12195361" cy="923330"/>
          </a:xfrm>
          <a:prstGeom prst="rect">
            <a:avLst/>
          </a:prstGeom>
          <a:solidFill>
            <a:srgbClr val="1C7C63">
              <a:alpha val="68000"/>
            </a:srgbClr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National Partnerships and Programs</a:t>
            </a:r>
            <a:endParaRPr lang="en-US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0" y="1484643"/>
            <a:ext cx="12192000" cy="4337106"/>
          </a:xfrm>
          <a:prstGeom prst="rect">
            <a:avLst/>
          </a:prstGeom>
          <a:solidFill>
            <a:srgbClr val="1C7C63">
              <a:alpha val="80000"/>
            </a:srgbClr>
          </a:solidFill>
          <a:ln>
            <a:noFill/>
          </a:ln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Can be tiered off of efficiently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Create external advocates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Opportunity for large-scale work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Examples include Coca-Cola, Travels with Darley, the National Forest Foundation, National Fish and Wildlife Foundation, National Environmental Education Foundation, and many others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Every Kid Outdoors, Secure Rural Schools, etc.</a:t>
            </a:r>
          </a:p>
          <a:p>
            <a:pPr marL="0" indent="0">
              <a:buNone/>
            </a:pP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D346F1-3968-473A-9771-406C6F5B6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65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1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C8E07A-F40B-4AA9-909F-0EA0013ADF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43527"/>
            <a:ext cx="480465" cy="328122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C948F2C9-ADC1-4EEA-9A5F-C9E065DF3CF0}"/>
              </a:ext>
            </a:extLst>
          </p:cNvPr>
          <p:cNvSpPr txBox="1">
            <a:spLocks/>
          </p:cNvSpPr>
          <p:nvPr/>
        </p:nvSpPr>
        <p:spPr>
          <a:xfrm>
            <a:off x="567069" y="78532"/>
            <a:ext cx="3146468" cy="282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Helvetica"/>
                <a:cs typeface="Helvetica"/>
              </a:rPr>
              <a:t>United States Department of Agriculture</a:t>
            </a:r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15A950B1-F0B1-4795-B654-A5A0AE93C33B}"/>
              </a:ext>
            </a:extLst>
          </p:cNvPr>
          <p:cNvSpPr txBox="1">
            <a:spLocks/>
          </p:cNvSpPr>
          <p:nvPr/>
        </p:nvSpPr>
        <p:spPr>
          <a:xfrm>
            <a:off x="765131" y="6414943"/>
            <a:ext cx="4038600" cy="311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900" b="1" dirty="0">
                <a:solidFill>
                  <a:srgbClr val="FFFFFF"/>
                </a:solidFill>
                <a:latin typeface="Helvetica"/>
                <a:cs typeface="Helvetica"/>
              </a:rPr>
              <a:t>Forest Service	</a:t>
            </a:r>
          </a:p>
        </p:txBody>
      </p:sp>
      <p:pic>
        <p:nvPicPr>
          <p:cNvPr id="6" name="Picture 5" descr="Forest Service Logo" title="Forest Service Logo">
            <a:extLst>
              <a:ext uri="{FF2B5EF4-FFF2-40B4-BE49-F238E27FC236}">
                <a16:creationId xmlns:a16="http://schemas.microsoft.com/office/drawing/2014/main" id="{ABF3C259-650E-49C6-A920-9BCBF26F3B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6414943"/>
            <a:ext cx="396120" cy="431331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C86A6C54-56C0-41C7-9962-76B2A7040130}"/>
              </a:ext>
            </a:extLst>
          </p:cNvPr>
          <p:cNvSpPr txBox="1">
            <a:spLocks/>
          </p:cNvSpPr>
          <p:nvPr/>
        </p:nvSpPr>
        <p:spPr>
          <a:xfrm>
            <a:off x="-2" y="5120472"/>
            <a:ext cx="12192002" cy="1159709"/>
          </a:xfrm>
          <a:prstGeom prst="rect">
            <a:avLst/>
          </a:prstGeom>
          <a:solidFill>
            <a:srgbClr val="1C7C63">
              <a:alpha val="53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USDA Forest Service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National Partnership Office</a:t>
            </a:r>
          </a:p>
          <a:p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C67348-90FA-4BD7-8C10-4BD07EB8595B}"/>
              </a:ext>
            </a:extLst>
          </p:cNvPr>
          <p:cNvSpPr txBox="1"/>
          <p:nvPr/>
        </p:nvSpPr>
        <p:spPr>
          <a:xfrm>
            <a:off x="0" y="531586"/>
            <a:ext cx="12192000" cy="923330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Partnership Support Team (PST)</a:t>
            </a:r>
          </a:p>
        </p:txBody>
      </p:sp>
    </p:spTree>
    <p:extLst>
      <p:ext uri="{BB962C8B-B14F-4D97-AF65-F5344CB8AC3E}">
        <p14:creationId xmlns:p14="http://schemas.microsoft.com/office/powerpoint/2010/main" val="2039257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1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B1A8CC-259A-4198-BB81-67A95E105A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222C6-5B41-47CF-9D9C-C77F29CB2A2F}"/>
              </a:ext>
            </a:extLst>
          </p:cNvPr>
          <p:cNvSpPr txBox="1">
            <a:spLocks/>
          </p:cNvSpPr>
          <p:nvPr/>
        </p:nvSpPr>
        <p:spPr>
          <a:xfrm>
            <a:off x="0" y="1388615"/>
            <a:ext cx="12192000" cy="4427570"/>
          </a:xfrm>
          <a:prstGeom prst="rect">
            <a:avLst/>
          </a:prstGeom>
          <a:solidFill>
            <a:srgbClr val="1C7C63">
              <a:alpha val="60000"/>
            </a:srgbClr>
          </a:solidFill>
        </p:spPr>
        <p:txBody>
          <a:bodyPr vert="horz" lIns="91440" tIns="45720" rIns="91440" bIns="45720" rtlCol="0" anchor="t">
            <a:noAutofit/>
          </a:bodyPr>
          <a:lstStyle>
            <a:lvl1pPr marL="342797" indent="-342797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999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727" indent="-285664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799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2657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599720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6783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5248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0908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7971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5034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This program pulls the agency’s national, field-focused partnership work together under one umbrella, providing it renewed vision, funding, and staff support. 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ysClr val="window" lastClr="FFFFFF"/>
                </a:solidFill>
                <a:latin typeface="Cambria" panose="02040503050406030204" pitchFamily="18" charset="0"/>
              </a:rPr>
              <a:t>This work provides the field with partnership and Grants &amp; Agreements tools, expertise, and agency-wide support.</a:t>
            </a:r>
          </a:p>
          <a:p>
            <a:pPr marL="342265" indent="-342265">
              <a:buClr>
                <a:srgbClr val="1E5155">
                  <a:lumMod val="40000"/>
                  <a:lumOff val="6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latin typeface="Cambria"/>
                <a:ea typeface="Cambria"/>
              </a:rPr>
              <a:t>Ultimate goal is to aggressively grow partnerships, capitalize on opportunities to innovate, and support the partnership community across the country.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790B3F-27A4-49B6-9306-DAFBE5440EA5}"/>
              </a:ext>
            </a:extLst>
          </p:cNvPr>
          <p:cNvSpPr txBox="1"/>
          <p:nvPr/>
        </p:nvSpPr>
        <p:spPr>
          <a:xfrm>
            <a:off x="0" y="384785"/>
            <a:ext cx="12192000" cy="70788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PST Overview</a:t>
            </a:r>
          </a:p>
        </p:txBody>
      </p:sp>
    </p:spTree>
    <p:extLst>
      <p:ext uri="{BB962C8B-B14F-4D97-AF65-F5344CB8AC3E}">
        <p14:creationId xmlns:p14="http://schemas.microsoft.com/office/powerpoint/2010/main" val="1514585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1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7C70B1-8087-44F1-A034-7500EFEF1B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4C4B1-ADBC-4D30-9248-5E537589880D}"/>
              </a:ext>
            </a:extLst>
          </p:cNvPr>
          <p:cNvSpPr txBox="1">
            <a:spLocks/>
          </p:cNvSpPr>
          <p:nvPr/>
        </p:nvSpPr>
        <p:spPr>
          <a:xfrm>
            <a:off x="0" y="2023671"/>
            <a:ext cx="12191999" cy="3869129"/>
          </a:xfrm>
          <a:prstGeom prst="rect">
            <a:avLst/>
          </a:prstGeom>
          <a:solidFill>
            <a:srgbClr val="1C7C63">
              <a:alpha val="60000"/>
            </a:srgbClr>
          </a:solidFill>
        </p:spPr>
        <p:txBody>
          <a:bodyPr vert="horz" lIns="91440" tIns="45720" rIns="91440" bIns="45720" rtlCol="0" anchor="t">
            <a:noAutofit/>
          </a:bodyPr>
          <a:lstStyle>
            <a:lvl1pPr marL="342797" indent="-342797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999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727" indent="-285664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799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2657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599720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6783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5248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0908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7971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5034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342265" indent="-342265">
              <a:buClr>
                <a:srgbClr val="8AD0D6"/>
              </a:buClr>
              <a:buFont typeface="Arial" charset="2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Cambria"/>
                <a:ea typeface="Cambria"/>
              </a:rPr>
              <a:t>Partnership Essentials Training</a:t>
            </a:r>
            <a:endParaRPr lang="en-US" sz="2800" dirty="0">
              <a:solidFill>
                <a:schemeClr val="bg1"/>
              </a:solidFill>
              <a:latin typeface="Calibri Light" panose="020F0302020204030204"/>
              <a:ea typeface="Cambria"/>
              <a:cs typeface="Calibri Light" panose="020F0302020204030204"/>
            </a:endParaRPr>
          </a:p>
          <a:p>
            <a:pPr marL="342265" indent="-342265">
              <a:buClr>
                <a:srgbClr val="8AD0D6"/>
              </a:buClr>
              <a:buFont typeface="Arial" charset="2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Cambria"/>
                <a:ea typeface="Cambria"/>
                <a:cs typeface="Calibri Light" panose="020F0302020204030204"/>
              </a:rPr>
              <a:t>National Partnership Resources SharePoint and Teams page</a:t>
            </a:r>
          </a:p>
          <a:p>
            <a:pPr marL="342265" indent="-342265">
              <a:buClr>
                <a:srgbClr val="8AD0D6"/>
              </a:buClr>
              <a:buFont typeface="Arial" charset="2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Cambria"/>
                <a:ea typeface="Cambria"/>
                <a:cs typeface="Calibri Light" panose="020F0302020204030204"/>
              </a:rPr>
              <a:t>Partnership</a:t>
            </a:r>
            <a:r>
              <a:rPr lang="en-US" sz="2800" dirty="0">
                <a:solidFill>
                  <a:schemeClr val="bg1"/>
                </a:solidFill>
                <a:latin typeface="Cambria"/>
                <a:ea typeface="Cambria"/>
              </a:rPr>
              <a:t> Peer Learning Series</a:t>
            </a:r>
            <a:endParaRPr lang="en-US" sz="2800" dirty="0">
              <a:solidFill>
                <a:schemeClr val="bg1"/>
              </a:solidFill>
              <a:latin typeface="Cambria"/>
              <a:ea typeface="Cambria"/>
              <a:cs typeface="Calibri Light" panose="020F0302020204030204"/>
            </a:endParaRPr>
          </a:p>
          <a:p>
            <a:pPr marL="342265" indent="-342265">
              <a:buClr>
                <a:srgbClr val="8AD0D6"/>
              </a:buClr>
              <a:buFont typeface="Arial" charset="2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Cambria"/>
                <a:ea typeface="Cambria"/>
              </a:rPr>
              <a:t>Partnership Community Calls</a:t>
            </a:r>
          </a:p>
          <a:p>
            <a:pPr marL="342265" indent="-342265">
              <a:buClr>
                <a:srgbClr val="8AD0D6"/>
              </a:buClr>
              <a:buFont typeface="Arial" charset="2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Cambria"/>
                <a:ea typeface="Cambria"/>
              </a:rPr>
              <a:t>Managing by Network</a:t>
            </a:r>
          </a:p>
          <a:p>
            <a:pPr marL="342265" indent="-342265">
              <a:buClr>
                <a:srgbClr val="8AD0D6"/>
              </a:buClr>
              <a:buFont typeface="Arial" charset="2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Cambria"/>
                <a:ea typeface="Cambria"/>
                <a:cs typeface="Calibri Light"/>
              </a:rPr>
              <a:t>On-site Consultation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E0B812-2FDD-4BD5-80BA-A783EED0A4E7}"/>
              </a:ext>
            </a:extLst>
          </p:cNvPr>
          <p:cNvSpPr txBox="1"/>
          <p:nvPr/>
        </p:nvSpPr>
        <p:spPr>
          <a:xfrm>
            <a:off x="0" y="567761"/>
            <a:ext cx="12192000" cy="70788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PST Resources</a:t>
            </a:r>
          </a:p>
        </p:txBody>
      </p:sp>
    </p:spTree>
    <p:extLst>
      <p:ext uri="{BB962C8B-B14F-4D97-AF65-F5344CB8AC3E}">
        <p14:creationId xmlns:p14="http://schemas.microsoft.com/office/powerpoint/2010/main" val="1184072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472EC7-C373-4D56-9B74-6E0EE069C681}"/>
              </a:ext>
            </a:extLst>
          </p:cNvPr>
          <p:cNvSpPr txBox="1"/>
          <p:nvPr/>
        </p:nvSpPr>
        <p:spPr>
          <a:xfrm>
            <a:off x="0" y="531586"/>
            <a:ext cx="12192000" cy="1015663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Secure Rural Schools (SRS)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29F896-32CE-47FD-B1C6-5ED80D94B3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43527"/>
            <a:ext cx="480465" cy="328122"/>
          </a:xfrm>
          <a:prstGeom prst="rect">
            <a:avLst/>
          </a:prstGeom>
        </p:spPr>
      </p:pic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56D181B4-5580-4E0D-B1CE-FCDFC7D0DA99}"/>
              </a:ext>
            </a:extLst>
          </p:cNvPr>
          <p:cNvSpPr txBox="1">
            <a:spLocks/>
          </p:cNvSpPr>
          <p:nvPr/>
        </p:nvSpPr>
        <p:spPr>
          <a:xfrm>
            <a:off x="567069" y="78532"/>
            <a:ext cx="3146468" cy="282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Helvetica"/>
                <a:cs typeface="Helvetica"/>
              </a:rPr>
              <a:t>United States Department of Agriculture</a:t>
            </a:r>
          </a:p>
        </p:txBody>
      </p:sp>
      <p:pic>
        <p:nvPicPr>
          <p:cNvPr id="6" name="Picture 5" descr="Forest Service Logo" title="Forest Service Logo">
            <a:extLst>
              <a:ext uri="{FF2B5EF4-FFF2-40B4-BE49-F238E27FC236}">
                <a16:creationId xmlns:a16="http://schemas.microsoft.com/office/drawing/2014/main" id="{20C683FF-C4F9-4958-A663-63489B9D57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6414943"/>
            <a:ext cx="396120" cy="431331"/>
          </a:xfrm>
          <a:prstGeom prst="rect">
            <a:avLst/>
          </a:prstGeom>
        </p:spPr>
      </p:pic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B31226A7-C38C-4925-8494-3034FEA05138}"/>
              </a:ext>
            </a:extLst>
          </p:cNvPr>
          <p:cNvSpPr txBox="1">
            <a:spLocks/>
          </p:cNvSpPr>
          <p:nvPr/>
        </p:nvSpPr>
        <p:spPr>
          <a:xfrm>
            <a:off x="765131" y="6414943"/>
            <a:ext cx="4038600" cy="311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900" b="1" dirty="0">
                <a:solidFill>
                  <a:srgbClr val="FFFFFF"/>
                </a:solidFill>
                <a:latin typeface="Helvetica"/>
                <a:cs typeface="Helvetica"/>
              </a:rPr>
              <a:t>Forest Service	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159830D-09FB-4C30-929D-1B1F642B4085}"/>
              </a:ext>
            </a:extLst>
          </p:cNvPr>
          <p:cNvSpPr txBox="1">
            <a:spLocks/>
          </p:cNvSpPr>
          <p:nvPr/>
        </p:nvSpPr>
        <p:spPr>
          <a:xfrm>
            <a:off x="-2" y="5120472"/>
            <a:ext cx="12192002" cy="1159709"/>
          </a:xfrm>
          <a:prstGeom prst="rect">
            <a:avLst/>
          </a:prstGeom>
          <a:solidFill>
            <a:srgbClr val="1C7C63">
              <a:alpha val="53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USDA Forest Service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National Partnership Office</a:t>
            </a:r>
          </a:p>
          <a:p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685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D78B3-D450-4BAF-B9F1-8151905584D8}"/>
              </a:ext>
            </a:extLst>
          </p:cNvPr>
          <p:cNvSpPr txBox="1">
            <a:spLocks/>
          </p:cNvSpPr>
          <p:nvPr/>
        </p:nvSpPr>
        <p:spPr>
          <a:xfrm>
            <a:off x="0" y="1829361"/>
            <a:ext cx="12192000" cy="3976354"/>
          </a:xfrm>
          <a:prstGeom prst="rect">
            <a:avLst/>
          </a:prstGeom>
          <a:solidFill>
            <a:srgbClr val="1C7C63">
              <a:alpha val="77000"/>
            </a:srgbClr>
          </a:solidFill>
        </p:spPr>
        <p:txBody>
          <a:bodyPr lIns="91440" tIns="45720" rIns="91440" bIns="45720" anchor="t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265" indent="-342265" defTabSz="457063">
              <a:lnSpc>
                <a:spcPct val="110000"/>
              </a:lnSpc>
              <a:buClr>
                <a:srgbClr val="8AD0D6"/>
              </a:buClr>
              <a:buSzPct val="80000"/>
              <a:buFont typeface="Arial" charset="2"/>
              <a:buChar char="•"/>
              <a:tabLst>
                <a:tab pos="457200" algn="l"/>
              </a:tabLst>
              <a:defRPr/>
            </a:pPr>
            <a:r>
              <a:rPr lang="en-US" sz="8600" dirty="0">
                <a:solidFill>
                  <a:schemeClr val="bg1"/>
                </a:solidFill>
                <a:latin typeface="Cambria"/>
                <a:ea typeface="Cambria"/>
                <a:cs typeface="+mj-cs"/>
              </a:rPr>
              <a:t>SRS provides critical funding for schools, roads, and other municipal services to more than 700 counties across the U.S. and Puerto Rico.</a:t>
            </a:r>
          </a:p>
          <a:p>
            <a:pPr marL="342265" indent="-342265" defTabSz="457063">
              <a:lnSpc>
                <a:spcPct val="110000"/>
              </a:lnSpc>
              <a:buClr>
                <a:srgbClr val="8AD0D6"/>
              </a:buClr>
              <a:buSzPct val="80000"/>
              <a:buFont typeface="Arial" charset="2"/>
              <a:buChar char="•"/>
              <a:tabLst>
                <a:tab pos="457200" algn="l"/>
              </a:tabLst>
              <a:defRPr/>
            </a:pPr>
            <a:r>
              <a:rPr lang="en-US" sz="8600" dirty="0">
                <a:solidFill>
                  <a:schemeClr val="bg1"/>
                </a:solidFill>
                <a:latin typeface="Cambria"/>
                <a:ea typeface="Cambria"/>
                <a:cs typeface="+mj-cs"/>
              </a:rPr>
              <a:t>This team serves as the liaison to regional coordinators and almost 100 Designated Federal Officers (DFOs), often District Rangers and Forest Supervisors, supporting on-the-ground implementation of SRS Title II funded projects.</a:t>
            </a:r>
          </a:p>
          <a:p>
            <a:endParaRPr lang="en-US" dirty="0"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59FC78-5CB9-48E1-B54F-4B092394C4FF}"/>
              </a:ext>
            </a:extLst>
          </p:cNvPr>
          <p:cNvSpPr txBox="1"/>
          <p:nvPr/>
        </p:nvSpPr>
        <p:spPr>
          <a:xfrm>
            <a:off x="0" y="531586"/>
            <a:ext cx="12192000" cy="70788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SRS Overview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F98C10-CBE3-49C0-BD06-77A8D697B6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22A9CF-6827-4B3E-BDDB-7A683A345C89}"/>
              </a:ext>
            </a:extLst>
          </p:cNvPr>
          <p:cNvSpPr txBox="1"/>
          <p:nvPr/>
        </p:nvSpPr>
        <p:spPr>
          <a:xfrm>
            <a:off x="0" y="531586"/>
            <a:ext cx="12192000" cy="584775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/>
                <a:ea typeface="Cambria"/>
              </a:rPr>
              <a:t>SRS Resources</a:t>
            </a:r>
            <a:endParaRPr lang="en-US" b="1">
              <a:solidFill>
                <a:schemeClr val="bg1"/>
              </a:solidFill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872601-21F0-4A75-A8B6-D5EEA62E36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0A5BD4D6-F5D7-E1F7-CDCD-DC379AC0292A}"/>
              </a:ext>
            </a:extLst>
          </p:cNvPr>
          <p:cNvSpPr txBox="1">
            <a:spLocks/>
          </p:cNvSpPr>
          <p:nvPr/>
        </p:nvSpPr>
        <p:spPr>
          <a:xfrm>
            <a:off x="0" y="1829361"/>
            <a:ext cx="12192000" cy="1047979"/>
          </a:xfrm>
          <a:prstGeom prst="rect">
            <a:avLst/>
          </a:prstGeom>
          <a:solidFill>
            <a:srgbClr val="1C7C63">
              <a:alpha val="77000"/>
            </a:srgbClr>
          </a:solidFill>
        </p:spPr>
        <p:txBody>
          <a:bodyPr wrap="square" lIns="91440" tIns="45720" rIns="91440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265" indent="-342265" defTabSz="457063">
              <a:lnSpc>
                <a:spcPct val="107000"/>
              </a:lnSpc>
              <a:buClr>
                <a:srgbClr val="8AD0D6"/>
              </a:buClr>
              <a:buSzPct val="80000"/>
              <a:buFont typeface="Arial" charset="2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Cambria"/>
                <a:ea typeface="Cambria"/>
                <a:cs typeface="+mj-cs"/>
              </a:rPr>
              <a:t>Public-facing </a:t>
            </a:r>
            <a:r>
              <a:rPr lang="en-US" dirty="0">
                <a:solidFill>
                  <a:schemeClr val="bg1"/>
                </a:solidFill>
                <a:latin typeface="Cambria"/>
                <a:ea typeface="Cambria"/>
                <a:cs typeface="+mj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endParaRPr lang="en-US" dirty="0">
              <a:solidFill>
                <a:schemeClr val="bg1"/>
              </a:solidFill>
              <a:latin typeface="Cambria"/>
              <a:ea typeface="Cambria"/>
              <a:cs typeface="+mj-cs"/>
            </a:endParaRPr>
          </a:p>
          <a:p>
            <a:pPr marL="799465" lvl="2" indent="-342265" defTabSz="457063">
              <a:lnSpc>
                <a:spcPct val="107000"/>
              </a:lnSpc>
              <a:spcBef>
                <a:spcPts val="1000"/>
              </a:spcBef>
              <a:buClr>
                <a:srgbClr val="8AD0D6"/>
              </a:buClr>
              <a:buSzPct val="80000"/>
              <a:buFont typeface="Arial" charset="2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Cambria"/>
                <a:ea typeface="Cambria"/>
                <a:cs typeface="+mj-cs"/>
              </a:rPr>
              <a:t>Includes information on authority, titles, and payments </a:t>
            </a:r>
          </a:p>
        </p:txBody>
      </p:sp>
    </p:spTree>
    <p:extLst>
      <p:ext uri="{BB962C8B-B14F-4D97-AF65-F5344CB8AC3E}">
        <p14:creationId xmlns:p14="http://schemas.microsoft.com/office/powerpoint/2010/main" val="349859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9922D6-A572-4CDA-BCEF-AA9491388ED5}"/>
              </a:ext>
            </a:extLst>
          </p:cNvPr>
          <p:cNvSpPr txBox="1"/>
          <p:nvPr/>
        </p:nvSpPr>
        <p:spPr>
          <a:xfrm>
            <a:off x="0" y="577818"/>
            <a:ext cx="12192000" cy="70788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ambria"/>
                <a:ea typeface="Cambria"/>
              </a:rPr>
              <a:t>Conservation Finance (CF)</a:t>
            </a:r>
            <a:endParaRPr lang="en-US" sz="2400" b="1" dirty="0">
              <a:solidFill>
                <a:schemeClr val="bg1"/>
              </a:solidFill>
              <a:latin typeface="Cambria"/>
              <a:ea typeface="Cambria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A5909FD-D0A5-4276-A557-BEB69C2DCBF7}"/>
              </a:ext>
            </a:extLst>
          </p:cNvPr>
          <p:cNvSpPr txBox="1">
            <a:spLocks/>
          </p:cNvSpPr>
          <p:nvPr/>
        </p:nvSpPr>
        <p:spPr>
          <a:xfrm>
            <a:off x="-2" y="5120472"/>
            <a:ext cx="12192002" cy="1159709"/>
          </a:xfrm>
          <a:prstGeom prst="rect">
            <a:avLst/>
          </a:prstGeom>
          <a:solidFill>
            <a:srgbClr val="1C7C63">
              <a:alpha val="53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USDA Forest Service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National Partnership Office</a:t>
            </a:r>
          </a:p>
          <a:p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81DA9E-4A5E-4F15-9526-8D5799AFAE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43527"/>
            <a:ext cx="480465" cy="328122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103BF4-AE03-446D-9E13-6FDFED153137}"/>
              </a:ext>
            </a:extLst>
          </p:cNvPr>
          <p:cNvSpPr txBox="1">
            <a:spLocks/>
          </p:cNvSpPr>
          <p:nvPr/>
        </p:nvSpPr>
        <p:spPr>
          <a:xfrm>
            <a:off x="567069" y="78532"/>
            <a:ext cx="3146468" cy="282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Helvetica"/>
                <a:cs typeface="Helvetica"/>
              </a:rPr>
              <a:t>United States Department of Agriculture</a:t>
            </a:r>
          </a:p>
        </p:txBody>
      </p:sp>
      <p:pic>
        <p:nvPicPr>
          <p:cNvPr id="8" name="Picture 7" descr="Forest Service Logo" title="Forest Service Logo">
            <a:extLst>
              <a:ext uri="{FF2B5EF4-FFF2-40B4-BE49-F238E27FC236}">
                <a16:creationId xmlns:a16="http://schemas.microsoft.com/office/drawing/2014/main" id="{266F1F8B-5F51-41FF-BEF3-08BCBAA08E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6414943"/>
            <a:ext cx="396120" cy="431331"/>
          </a:xfrm>
          <a:prstGeom prst="rect">
            <a:avLst/>
          </a:prstGeom>
        </p:spPr>
      </p:pic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47500E55-989D-452C-85C8-3B5C3FB1875F}"/>
              </a:ext>
            </a:extLst>
          </p:cNvPr>
          <p:cNvSpPr txBox="1">
            <a:spLocks/>
          </p:cNvSpPr>
          <p:nvPr/>
        </p:nvSpPr>
        <p:spPr>
          <a:xfrm>
            <a:off x="765131" y="6414943"/>
            <a:ext cx="4038600" cy="311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900" b="1" dirty="0">
                <a:solidFill>
                  <a:srgbClr val="FFFFFF"/>
                </a:solidFill>
                <a:latin typeface="Helvetica"/>
                <a:cs typeface="Helvetica"/>
              </a:rPr>
              <a:t>Forest Service	</a:t>
            </a:r>
          </a:p>
        </p:txBody>
      </p:sp>
    </p:spTree>
    <p:extLst>
      <p:ext uri="{BB962C8B-B14F-4D97-AF65-F5344CB8AC3E}">
        <p14:creationId xmlns:p14="http://schemas.microsoft.com/office/powerpoint/2010/main" val="1790722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25B78-234B-4B46-913D-AA257C7425BD}"/>
              </a:ext>
            </a:extLst>
          </p:cNvPr>
          <p:cNvSpPr txBox="1">
            <a:spLocks/>
          </p:cNvSpPr>
          <p:nvPr/>
        </p:nvSpPr>
        <p:spPr>
          <a:xfrm>
            <a:off x="1097279" y="1845734"/>
            <a:ext cx="10058401" cy="111612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  <a:ea typeface="Cambria" panose="020405030504060302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A7D45B6-597C-43E8-AEE4-C5BA85146C90}"/>
              </a:ext>
            </a:extLst>
          </p:cNvPr>
          <p:cNvGrpSpPr/>
          <p:nvPr/>
        </p:nvGrpSpPr>
        <p:grpSpPr>
          <a:xfrm>
            <a:off x="640079" y="3419059"/>
            <a:ext cx="10972799" cy="2345635"/>
            <a:chOff x="640079" y="3419059"/>
            <a:chExt cx="10972799" cy="234563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6D2932D3-8CE2-44F0-A76E-8D3ABE00E5B6}"/>
                </a:ext>
              </a:extLst>
            </p:cNvPr>
            <p:cNvSpPr/>
            <p:nvPr/>
          </p:nvSpPr>
          <p:spPr>
            <a:xfrm>
              <a:off x="640079" y="3419059"/>
              <a:ext cx="4428878" cy="2345635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Need</a:t>
              </a:r>
            </a:p>
            <a:p>
              <a:pPr algn="ctr"/>
              <a:endParaRPr lang="en-US" sz="1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$80B restoration backlog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$5B deferred maintenance backlog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40% decline in non-fire personnel since 1995</a:t>
              </a: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2D03875A-5C2F-45BE-B8AB-BC19379725BC}"/>
                </a:ext>
              </a:extLst>
            </p:cNvPr>
            <p:cNvSpPr/>
            <p:nvPr/>
          </p:nvSpPr>
          <p:spPr>
            <a:xfrm>
              <a:off x="7184000" y="3419059"/>
              <a:ext cx="4428878" cy="2345635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Opportunity</a:t>
              </a:r>
            </a:p>
            <a:p>
              <a:pPr algn="ctr"/>
              <a:endParaRPr lang="en-US" sz="1000" b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Private investment capital, with growing interest in impact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prstClr val="whit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Creative deployment of public/philanthropic funds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2000" dirty="0">
                <a:solidFill>
                  <a:prstClr val="white"/>
                </a:solidFill>
              </a:endParaRPr>
            </a:p>
          </p:txBody>
        </p:sp>
        <p:sp>
          <p:nvSpPr>
            <p:cNvPr id="7" name="Left-Right Arrow 6">
              <a:extLst>
                <a:ext uri="{FF2B5EF4-FFF2-40B4-BE49-F238E27FC236}">
                  <a16:creationId xmlns:a16="http://schemas.microsoft.com/office/drawing/2014/main" id="{F551EF5C-DB17-46E6-AEA8-EEF4898188FD}"/>
                </a:ext>
              </a:extLst>
            </p:cNvPr>
            <p:cNvSpPr/>
            <p:nvPr/>
          </p:nvSpPr>
          <p:spPr>
            <a:xfrm>
              <a:off x="5384916" y="4191824"/>
              <a:ext cx="1483125" cy="800103"/>
            </a:xfrm>
            <a:prstGeom prst="leftRightArrow">
              <a:avLst/>
            </a:prstGeom>
            <a:solidFill>
              <a:schemeClr val="accent5">
                <a:lumMod val="60000"/>
                <a:lumOff val="40000"/>
                <a:alpha val="50196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E4C7325-85EC-457E-8F20-BDA84A2C453D}"/>
              </a:ext>
            </a:extLst>
          </p:cNvPr>
          <p:cNvSpPr txBox="1"/>
          <p:nvPr/>
        </p:nvSpPr>
        <p:spPr>
          <a:xfrm>
            <a:off x="0" y="577818"/>
            <a:ext cx="12192000" cy="70788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ambria"/>
                <a:ea typeface="Cambria"/>
              </a:rPr>
              <a:t>Conservation Finance Overview</a:t>
            </a:r>
            <a:endParaRPr lang="en-US" sz="2400" b="1" dirty="0">
              <a:solidFill>
                <a:schemeClr val="bg1"/>
              </a:solidFill>
              <a:latin typeface="Cambria"/>
              <a:ea typeface="Cambri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ECC5C2-F4A2-461B-8FBC-2A072383D6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60AE171-1731-4EF1-BDD6-94150A880EB8}"/>
              </a:ext>
            </a:extLst>
          </p:cNvPr>
          <p:cNvSpPr txBox="1"/>
          <p:nvPr/>
        </p:nvSpPr>
        <p:spPr>
          <a:xfrm>
            <a:off x="0" y="1633139"/>
            <a:ext cx="12192000" cy="954107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Conservation finance is the practice of raising, managing, and deploying capital for conservation outcomes</a:t>
            </a:r>
          </a:p>
        </p:txBody>
      </p:sp>
    </p:spTree>
    <p:extLst>
      <p:ext uri="{BB962C8B-B14F-4D97-AF65-F5344CB8AC3E}">
        <p14:creationId xmlns:p14="http://schemas.microsoft.com/office/powerpoint/2010/main" val="136704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80FF80-F757-4CBF-B36B-26502C644005}"/>
              </a:ext>
            </a:extLst>
          </p:cNvPr>
          <p:cNvSpPr txBox="1"/>
          <p:nvPr/>
        </p:nvSpPr>
        <p:spPr>
          <a:xfrm>
            <a:off x="0" y="419831"/>
            <a:ext cx="12191999" cy="70788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ambria"/>
                <a:ea typeface="Cambria"/>
              </a:rPr>
              <a:t>CF Resources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97184FB-2706-4788-ADEC-167DE7AE9B23}"/>
              </a:ext>
            </a:extLst>
          </p:cNvPr>
          <p:cNvSpPr txBox="1">
            <a:spLocks/>
          </p:cNvSpPr>
          <p:nvPr/>
        </p:nvSpPr>
        <p:spPr>
          <a:xfrm>
            <a:off x="0" y="1649493"/>
            <a:ext cx="12192000" cy="480131"/>
          </a:xfrm>
          <a:prstGeom prst="rect">
            <a:avLst/>
          </a:prstGeom>
          <a:solidFill>
            <a:srgbClr val="1C7C63">
              <a:alpha val="77000"/>
            </a:srgbClr>
          </a:solidFill>
        </p:spPr>
        <p:txBody>
          <a:bodyPr lIns="91440" tIns="45720" rIns="91440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265" indent="-342265" defTabSz="457063"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dirty="0">
                <a:solidFill>
                  <a:schemeClr val="bg1"/>
                </a:solidFill>
                <a:latin typeface="Cambria"/>
                <a:ea typeface="+mj-lt"/>
                <a:cs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Conservation Finance website</a:t>
            </a:r>
            <a:endParaRPr lang="en-US" sz="2800" dirty="0">
              <a:solidFill>
                <a:schemeClr val="bg1"/>
              </a:solidFill>
              <a:latin typeface="Cambria"/>
              <a:ea typeface="+mj-lt"/>
              <a:cs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7616B4-96CD-41FB-8D55-DE1785A49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553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472EC7-C373-4D56-9B74-6E0EE069C681}"/>
              </a:ext>
            </a:extLst>
          </p:cNvPr>
          <p:cNvSpPr txBox="1"/>
          <p:nvPr/>
        </p:nvSpPr>
        <p:spPr>
          <a:xfrm>
            <a:off x="0" y="531586"/>
            <a:ext cx="12192000" cy="1569660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Workforce Development Partnership Service Hub (WDP)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29F896-32CE-47FD-B1C6-5ED80D94B3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43527"/>
            <a:ext cx="480465" cy="328122"/>
          </a:xfrm>
          <a:prstGeom prst="rect">
            <a:avLst/>
          </a:prstGeom>
        </p:spPr>
      </p:pic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56D181B4-5580-4E0D-B1CE-FCDFC7D0DA99}"/>
              </a:ext>
            </a:extLst>
          </p:cNvPr>
          <p:cNvSpPr txBox="1">
            <a:spLocks/>
          </p:cNvSpPr>
          <p:nvPr/>
        </p:nvSpPr>
        <p:spPr>
          <a:xfrm>
            <a:off x="567069" y="78532"/>
            <a:ext cx="3146468" cy="282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Helvetica"/>
                <a:cs typeface="Helvetica"/>
              </a:rPr>
              <a:t>United States Department of Agriculture</a:t>
            </a:r>
          </a:p>
        </p:txBody>
      </p:sp>
      <p:pic>
        <p:nvPicPr>
          <p:cNvPr id="6" name="Picture 5" descr="Forest Service Logo" title="Forest Service Logo">
            <a:extLst>
              <a:ext uri="{FF2B5EF4-FFF2-40B4-BE49-F238E27FC236}">
                <a16:creationId xmlns:a16="http://schemas.microsoft.com/office/drawing/2014/main" id="{20C683FF-C4F9-4958-A663-63489B9D57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6414943"/>
            <a:ext cx="396120" cy="431331"/>
          </a:xfrm>
          <a:prstGeom prst="rect">
            <a:avLst/>
          </a:prstGeom>
        </p:spPr>
      </p:pic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B31226A7-C38C-4925-8494-3034FEA05138}"/>
              </a:ext>
            </a:extLst>
          </p:cNvPr>
          <p:cNvSpPr txBox="1">
            <a:spLocks/>
          </p:cNvSpPr>
          <p:nvPr/>
        </p:nvSpPr>
        <p:spPr>
          <a:xfrm>
            <a:off x="765131" y="6414943"/>
            <a:ext cx="4038600" cy="311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900" b="1" dirty="0">
                <a:solidFill>
                  <a:srgbClr val="FFFFFF"/>
                </a:solidFill>
                <a:latin typeface="Helvetica"/>
                <a:cs typeface="Helvetica"/>
              </a:rPr>
              <a:t>Forest Service	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159830D-09FB-4C30-929D-1B1F642B4085}"/>
              </a:ext>
            </a:extLst>
          </p:cNvPr>
          <p:cNvSpPr txBox="1">
            <a:spLocks/>
          </p:cNvSpPr>
          <p:nvPr/>
        </p:nvSpPr>
        <p:spPr>
          <a:xfrm>
            <a:off x="-2" y="5014964"/>
            <a:ext cx="12192002" cy="1159709"/>
          </a:xfrm>
          <a:prstGeom prst="rect">
            <a:avLst/>
          </a:prstGeom>
          <a:solidFill>
            <a:srgbClr val="1C7C63">
              <a:alpha val="53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USDA Forest Service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National Partnership Office</a:t>
            </a:r>
          </a:p>
          <a:p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273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D78B3-D450-4BAF-B9F1-8151905584D8}"/>
              </a:ext>
            </a:extLst>
          </p:cNvPr>
          <p:cNvSpPr txBox="1">
            <a:spLocks/>
          </p:cNvSpPr>
          <p:nvPr/>
        </p:nvSpPr>
        <p:spPr>
          <a:xfrm>
            <a:off x="0" y="1468414"/>
            <a:ext cx="12192000" cy="4643715"/>
          </a:xfrm>
          <a:prstGeom prst="rect">
            <a:avLst/>
          </a:prstGeom>
          <a:solidFill>
            <a:srgbClr val="1C7C63">
              <a:alpha val="77000"/>
            </a:srgbClr>
          </a:solidFill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3535" indent="-342265" defTabSz="457063">
              <a:lnSpc>
                <a:spcPct val="110000"/>
              </a:lnSpc>
              <a:spcAft>
                <a:spcPts val="80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20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Workforce development partnerships enhance the Agency’s capacity to get essential work done, leverage existing authorities and programs that address critical priorities and support Agency workforce planning</a:t>
            </a:r>
          </a:p>
          <a:p>
            <a:pPr marL="343535" indent="-342265" defTabSz="457063">
              <a:lnSpc>
                <a:spcPct val="110000"/>
              </a:lnSpc>
              <a:spcAft>
                <a:spcPts val="80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20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Provide job training and work experiences in natural resources, conservation and other environmental careers for youth, young adults, emerging professionals, students and veterans ranging in ages 15 – 35</a:t>
            </a:r>
          </a:p>
          <a:p>
            <a:pPr marL="343535" indent="-342265" defTabSz="457063">
              <a:lnSpc>
                <a:spcPct val="110000"/>
              </a:lnSpc>
              <a:spcAft>
                <a:spcPts val="80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2000" b="1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Overarching WDP objectives: </a:t>
            </a:r>
          </a:p>
          <a:p>
            <a:pPr marL="858520" indent="-514350" defTabSz="457063">
              <a:lnSpc>
                <a:spcPct val="110000"/>
              </a:lnSpc>
              <a:spcAft>
                <a:spcPts val="80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20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Consolidate all national-level, third-party internship programs and the Resource Assistants Program into a new Student and Emerging Professionals focus area</a:t>
            </a:r>
          </a:p>
          <a:p>
            <a:pPr marL="858520" indent="-514350" defTabSz="457063">
              <a:lnSpc>
                <a:spcPct val="110000"/>
              </a:lnSpc>
              <a:spcAft>
                <a:spcPts val="80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20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Enhance relationships with current partners and develop new, sustained partnerships with affinity groups, professional/student organizations and minority serving institutions.</a:t>
            </a:r>
          </a:p>
          <a:p>
            <a:pPr marL="858520" indent="-514350" defTabSz="457063">
              <a:lnSpc>
                <a:spcPct val="110000"/>
              </a:lnSpc>
              <a:spcAft>
                <a:spcPts val="80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20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Increase Tribal engagement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59FC78-5CB9-48E1-B54F-4B092394C4FF}"/>
              </a:ext>
            </a:extLst>
          </p:cNvPr>
          <p:cNvSpPr txBox="1"/>
          <p:nvPr/>
        </p:nvSpPr>
        <p:spPr>
          <a:xfrm>
            <a:off x="0" y="531586"/>
            <a:ext cx="12192000" cy="70788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WDP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 Overview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F98C10-CBE3-49C0-BD06-77A8D697B6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76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22A9CF-6827-4B3E-BDDB-7A683A345C89}"/>
              </a:ext>
            </a:extLst>
          </p:cNvPr>
          <p:cNvSpPr txBox="1"/>
          <p:nvPr/>
        </p:nvSpPr>
        <p:spPr>
          <a:xfrm>
            <a:off x="0" y="531586"/>
            <a:ext cx="12192000" cy="584775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WDP Programs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872601-21F0-4A75-A8B6-D5EEA62E36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0A5BD4D6-F5D7-E1F7-CDCD-DC379AC0292A}"/>
              </a:ext>
            </a:extLst>
          </p:cNvPr>
          <p:cNvSpPr txBox="1">
            <a:spLocks/>
          </p:cNvSpPr>
          <p:nvPr/>
        </p:nvSpPr>
        <p:spPr>
          <a:xfrm>
            <a:off x="0" y="1692883"/>
            <a:ext cx="12192000" cy="4419245"/>
          </a:xfrm>
          <a:prstGeom prst="rect">
            <a:avLst/>
          </a:prstGeom>
          <a:solidFill>
            <a:srgbClr val="1C7C63">
              <a:alpha val="77000"/>
            </a:srgbClr>
          </a:solidFill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900" b="1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Five programs comprise Workforce Development Partnerships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900" b="1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21st Century Conservation Service Corps (21CSC) / Public Lands Corps</a:t>
            </a:r>
            <a:r>
              <a:rPr lang="en-US" sz="19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: Engage young adults and veterans on work projects that provide job training experiences and in some cases pathways to employment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900" b="1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Indian Youth Service Corps (IYSC):</a:t>
            </a:r>
            <a:r>
              <a:rPr lang="en-US" sz="19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 Advance conservation and protection of natural and cultural resources among Tribal groups and on Tribal lands.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900" b="1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Youth Conservation Corps (YCC): </a:t>
            </a:r>
            <a:r>
              <a:rPr lang="en-US" sz="19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Summer youth employment program for teenagers ages 15-18 who work on Forests and urban communities and are exposed to natural and cultural resources careers and outdoor experiences.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900" b="1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Student and Other Internships: </a:t>
            </a:r>
            <a:r>
              <a:rPr lang="en-US" sz="19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Partnerships with organizations and institutions that facilitate scholarship and internship programs designed to attract outstanding students from diverse communities to natural resources careers.</a:t>
            </a:r>
          </a:p>
        </p:txBody>
      </p:sp>
    </p:spTree>
    <p:extLst>
      <p:ext uri="{BB962C8B-B14F-4D97-AF65-F5344CB8AC3E}">
        <p14:creationId xmlns:p14="http://schemas.microsoft.com/office/powerpoint/2010/main" val="1796661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22A9CF-6827-4B3E-BDDB-7A683A345C89}"/>
              </a:ext>
            </a:extLst>
          </p:cNvPr>
          <p:cNvSpPr txBox="1"/>
          <p:nvPr/>
        </p:nvSpPr>
        <p:spPr>
          <a:xfrm>
            <a:off x="0" y="531586"/>
            <a:ext cx="12192000" cy="584775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/>
                <a:ea typeface="Cambria"/>
                <a:cs typeface="Calibri"/>
              </a:rPr>
              <a:t>WDP Goals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872601-21F0-4A75-A8B6-D5EEA62E36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0A5BD4D6-F5D7-E1F7-CDCD-DC379AC0292A}"/>
              </a:ext>
            </a:extLst>
          </p:cNvPr>
          <p:cNvSpPr txBox="1">
            <a:spLocks/>
          </p:cNvSpPr>
          <p:nvPr/>
        </p:nvSpPr>
        <p:spPr>
          <a:xfrm>
            <a:off x="0" y="1829361"/>
            <a:ext cx="12192000" cy="4201810"/>
          </a:xfrm>
          <a:prstGeom prst="rect">
            <a:avLst/>
          </a:prstGeom>
          <a:solidFill>
            <a:srgbClr val="1C7C63">
              <a:alpha val="77000"/>
            </a:srgbClr>
          </a:solidFill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S" sz="1600" dirty="0">
              <a:solidFill>
                <a:schemeClr val="bg1"/>
              </a:solidFill>
              <a:latin typeface="Calibri" panose="020F0502020204030204"/>
              <a:ea typeface="Cambria"/>
              <a:cs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A45CFD-5BBE-FE1B-C89F-BF360DEB5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507" y="1902326"/>
            <a:ext cx="10645545" cy="405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99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22A9CF-6827-4B3E-BDDB-7A683A345C89}"/>
              </a:ext>
            </a:extLst>
          </p:cNvPr>
          <p:cNvSpPr txBox="1"/>
          <p:nvPr/>
        </p:nvSpPr>
        <p:spPr>
          <a:xfrm>
            <a:off x="0" y="531586"/>
            <a:ext cx="12192000" cy="584775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Cambria"/>
                <a:ea typeface="Cambria"/>
              </a:rPr>
              <a:t>WDP</a:t>
            </a:r>
            <a:r>
              <a:rPr lang="en-US" sz="3200" b="1" dirty="0">
                <a:solidFill>
                  <a:schemeClr val="bg1"/>
                </a:solidFill>
                <a:latin typeface="Cambria"/>
                <a:ea typeface="Cambria"/>
              </a:rPr>
              <a:t> Resources</a:t>
            </a:r>
            <a:endParaRPr lang="en-US" b="1">
              <a:solidFill>
                <a:schemeClr val="bg1"/>
              </a:solidFill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872601-21F0-4A75-A8B6-D5EEA62E36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0A5BD4D6-F5D7-E1F7-CDCD-DC379AC0292A}"/>
              </a:ext>
            </a:extLst>
          </p:cNvPr>
          <p:cNvSpPr txBox="1">
            <a:spLocks/>
          </p:cNvSpPr>
          <p:nvPr/>
        </p:nvSpPr>
        <p:spPr>
          <a:xfrm>
            <a:off x="0" y="1829361"/>
            <a:ext cx="12192000" cy="1056828"/>
          </a:xfrm>
          <a:prstGeom prst="rect">
            <a:avLst/>
          </a:prstGeom>
          <a:solidFill>
            <a:srgbClr val="1C7C63">
              <a:alpha val="77000"/>
            </a:srgbClr>
          </a:solidFill>
        </p:spPr>
        <p:txBody>
          <a:bodyPr lIns="91440" tIns="45720" rIns="91440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265" indent="-342265" defTabSz="457063">
              <a:lnSpc>
                <a:spcPct val="107000"/>
              </a:lnSpc>
              <a:buClr>
                <a:srgbClr val="8AD0D6"/>
              </a:buClr>
              <a:buSzPct val="80000"/>
              <a:buFont typeface="Arial" charset="2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Cambria"/>
                <a:ea typeface="Cambria"/>
                <a:cs typeface="+mj-cs"/>
              </a:rPr>
              <a:t>Opportunities for Young People</a:t>
            </a:r>
          </a:p>
          <a:p>
            <a:pPr marL="799465" lvl="2" indent="-342265" defTabSz="457063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8AD0D6"/>
              </a:buClr>
              <a:buSzPct val="80000"/>
              <a:buFont typeface="Arial" charset="2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Cambria"/>
                <a:ea typeface="Cambria"/>
                <a:cs typeface="+mj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https://www.fs.usda.gov/working-with-us/opportunities-for-young-people</a:t>
            </a:r>
            <a:endParaRPr lang="en-US" dirty="0">
              <a:solidFill>
                <a:srgbClr val="000000"/>
              </a:solidFill>
              <a:latin typeface="Calibri" panose="020F0502020204030204"/>
              <a:ea typeface="Cambria" panose="02040503050406030204" pitchFamily="18" charset="0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21579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472EC7-C373-4D56-9B74-6E0EE069C681}"/>
              </a:ext>
            </a:extLst>
          </p:cNvPr>
          <p:cNvSpPr txBox="1"/>
          <p:nvPr/>
        </p:nvSpPr>
        <p:spPr>
          <a:xfrm>
            <a:off x="0" y="531586"/>
            <a:ext cx="12192000" cy="175432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Diversity, Development, and Outreach(DDO)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29F896-32CE-47FD-B1C6-5ED80D94B3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43527"/>
            <a:ext cx="480465" cy="328122"/>
          </a:xfrm>
          <a:prstGeom prst="rect">
            <a:avLst/>
          </a:prstGeom>
        </p:spPr>
      </p:pic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56D181B4-5580-4E0D-B1CE-FCDFC7D0DA99}"/>
              </a:ext>
            </a:extLst>
          </p:cNvPr>
          <p:cNvSpPr txBox="1">
            <a:spLocks/>
          </p:cNvSpPr>
          <p:nvPr/>
        </p:nvSpPr>
        <p:spPr>
          <a:xfrm>
            <a:off x="567069" y="78532"/>
            <a:ext cx="3146468" cy="282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Helvetica"/>
                <a:cs typeface="Helvetica"/>
              </a:rPr>
              <a:t>United States Department of Agriculture</a:t>
            </a:r>
          </a:p>
        </p:txBody>
      </p:sp>
      <p:pic>
        <p:nvPicPr>
          <p:cNvPr id="6" name="Picture 5" descr="Forest Service Logo" title="Forest Service Logo">
            <a:extLst>
              <a:ext uri="{FF2B5EF4-FFF2-40B4-BE49-F238E27FC236}">
                <a16:creationId xmlns:a16="http://schemas.microsoft.com/office/drawing/2014/main" id="{20C683FF-C4F9-4958-A663-63489B9D57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6414943"/>
            <a:ext cx="396120" cy="431331"/>
          </a:xfrm>
          <a:prstGeom prst="rect">
            <a:avLst/>
          </a:prstGeom>
        </p:spPr>
      </p:pic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B31226A7-C38C-4925-8494-3034FEA05138}"/>
              </a:ext>
            </a:extLst>
          </p:cNvPr>
          <p:cNvSpPr txBox="1">
            <a:spLocks/>
          </p:cNvSpPr>
          <p:nvPr/>
        </p:nvSpPr>
        <p:spPr>
          <a:xfrm>
            <a:off x="765131" y="6414943"/>
            <a:ext cx="4038600" cy="311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900" b="1" dirty="0">
                <a:solidFill>
                  <a:srgbClr val="FFFFFF"/>
                </a:solidFill>
                <a:latin typeface="Helvetica"/>
                <a:cs typeface="Helvetica"/>
              </a:rPr>
              <a:t>Forest Service	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159830D-09FB-4C30-929D-1B1F642B4085}"/>
              </a:ext>
            </a:extLst>
          </p:cNvPr>
          <p:cNvSpPr txBox="1">
            <a:spLocks/>
          </p:cNvSpPr>
          <p:nvPr/>
        </p:nvSpPr>
        <p:spPr>
          <a:xfrm>
            <a:off x="-2" y="5120472"/>
            <a:ext cx="12192002" cy="1159709"/>
          </a:xfrm>
          <a:prstGeom prst="rect">
            <a:avLst/>
          </a:prstGeom>
          <a:solidFill>
            <a:srgbClr val="1C7C63">
              <a:alpha val="53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USDA Forest Service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National Partnership Office</a:t>
            </a:r>
          </a:p>
          <a:p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743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D78B3-D450-4BAF-B9F1-8151905584D8}"/>
              </a:ext>
            </a:extLst>
          </p:cNvPr>
          <p:cNvSpPr txBox="1">
            <a:spLocks/>
          </p:cNvSpPr>
          <p:nvPr/>
        </p:nvSpPr>
        <p:spPr>
          <a:xfrm>
            <a:off x="0" y="1829361"/>
            <a:ext cx="12192000" cy="4219310"/>
          </a:xfrm>
          <a:prstGeom prst="rect">
            <a:avLst/>
          </a:prstGeom>
          <a:solidFill>
            <a:srgbClr val="1C7C63">
              <a:alpha val="77000"/>
            </a:srgbClr>
          </a:solidFill>
        </p:spPr>
        <p:txBody>
          <a:bodyPr lIns="91440" tIns="45720" rIns="91440" bIns="45720" anchor="t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265" indent="-342265" defTabSz="457063">
              <a:lnSpc>
                <a:spcPct val="110000"/>
              </a:lnSpc>
              <a:spcAft>
                <a:spcPts val="80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112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DDO supports high-leverage and high-impact actions to improve equity and implement Executive Order (EO) 13985. EO 13985 looks to advance racial equity and support for underserved communities. </a:t>
            </a:r>
          </a:p>
          <a:p>
            <a:pPr defTabSz="457063">
              <a:lnSpc>
                <a:spcPct val="110000"/>
              </a:lnSpc>
              <a:spcAft>
                <a:spcPts val="80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112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DDO goals:</a:t>
            </a:r>
          </a:p>
          <a:p>
            <a:pPr marL="799465" lvl="1" indent="-342265" defTabSz="457063">
              <a:lnSpc>
                <a:spcPct val="110000"/>
              </a:lnSpc>
              <a:spcAft>
                <a:spcPts val="80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108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Ensure the agency works more closely with Equity Centered Partners</a:t>
            </a:r>
          </a:p>
          <a:p>
            <a:pPr marL="799465" lvl="1" indent="-342265" defTabSz="457063">
              <a:lnSpc>
                <a:spcPct val="110000"/>
              </a:lnSpc>
              <a:spcAft>
                <a:spcPts val="80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108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Pinpoint common barriers to the successful equitable engagement of underserved communities in conservation</a:t>
            </a:r>
          </a:p>
          <a:p>
            <a:pPr marL="799465" lvl="1" indent="-342265" defTabSz="457063">
              <a:lnSpc>
                <a:spcPct val="110000"/>
              </a:lnSpc>
              <a:spcAft>
                <a:spcPts val="80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108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Promote change by providing new training and resources to agency employees.</a:t>
            </a:r>
          </a:p>
          <a:p>
            <a:endParaRPr lang="en-US" dirty="0"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59FC78-5CB9-48E1-B54F-4B092394C4FF}"/>
              </a:ext>
            </a:extLst>
          </p:cNvPr>
          <p:cNvSpPr txBox="1"/>
          <p:nvPr/>
        </p:nvSpPr>
        <p:spPr>
          <a:xfrm>
            <a:off x="0" y="531586"/>
            <a:ext cx="12192000" cy="70788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DDO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 Overview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F98C10-CBE3-49C0-BD06-77A8D697B6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9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80FF80-F757-4CBF-B36B-26502C644005}"/>
              </a:ext>
            </a:extLst>
          </p:cNvPr>
          <p:cNvSpPr txBox="1"/>
          <p:nvPr/>
        </p:nvSpPr>
        <p:spPr>
          <a:xfrm>
            <a:off x="0" y="419831"/>
            <a:ext cx="12191999" cy="70788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latin typeface="Cambria"/>
                <a:ea typeface="Cambria"/>
              </a:rPr>
              <a:t>DDO</a:t>
            </a:r>
            <a:r>
              <a:rPr lang="en-US" sz="4000" b="1" dirty="0">
                <a:solidFill>
                  <a:schemeClr val="bg1"/>
                </a:solidFill>
                <a:latin typeface="Cambria"/>
                <a:ea typeface="Cambria"/>
              </a:rPr>
              <a:t> Resources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97184FB-2706-4788-ADEC-167DE7AE9B23}"/>
              </a:ext>
            </a:extLst>
          </p:cNvPr>
          <p:cNvSpPr txBox="1">
            <a:spLocks/>
          </p:cNvSpPr>
          <p:nvPr/>
        </p:nvSpPr>
        <p:spPr>
          <a:xfrm>
            <a:off x="0" y="1649493"/>
            <a:ext cx="12192000" cy="1929246"/>
          </a:xfrm>
          <a:prstGeom prst="rect">
            <a:avLst/>
          </a:prstGeom>
          <a:solidFill>
            <a:srgbClr val="1C7C63">
              <a:alpha val="77000"/>
            </a:srgbClr>
          </a:solidFill>
        </p:spPr>
        <p:txBody>
          <a:bodyPr lIns="91440" tIns="45720" rIns="91440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265" indent="-342265" defTabSz="457063"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Executive Order 13985 on Advancing Racial Equity and Support for Underserved Communities Through the Federal Government </a:t>
            </a:r>
          </a:p>
          <a:p>
            <a:pPr marL="799465" lvl="1" indent="-342265" defTabSz="457063"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dirty="0">
                <a:solidFill>
                  <a:schemeClr val="bg1"/>
                </a:solidFill>
                <a:latin typeface="Cambria"/>
                <a:ea typeface="+mj-lt"/>
                <a:cs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https://www.whitehouse.gov/briefing-room/presidential-actions/2021/01/20/executive-order-advancing-racial-equity-and-support-for-underserved-communities-through-the-federal-government/</a:t>
            </a:r>
            <a:endParaRPr lang="en-US" dirty="0">
              <a:solidFill>
                <a:schemeClr val="bg1"/>
              </a:solidFill>
              <a:latin typeface="Cambria"/>
              <a:ea typeface="+mj-lt"/>
              <a:cs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7616B4-96CD-41FB-8D55-DE1785A494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665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9922D6-A572-4CDA-BCEF-AA9491388ED5}"/>
              </a:ext>
            </a:extLst>
          </p:cNvPr>
          <p:cNvSpPr txBox="1"/>
          <p:nvPr/>
        </p:nvSpPr>
        <p:spPr>
          <a:xfrm>
            <a:off x="0" y="577818"/>
            <a:ext cx="12192000" cy="1323439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ambria"/>
                <a:ea typeface="Cambria"/>
              </a:rPr>
              <a:t>Bipartisan Infrastructure Law/Inflation Reduction Act Coordination Team (BIL/IRA)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A5909FD-D0A5-4276-A557-BEB69C2DCBF7}"/>
              </a:ext>
            </a:extLst>
          </p:cNvPr>
          <p:cNvSpPr txBox="1">
            <a:spLocks/>
          </p:cNvSpPr>
          <p:nvPr/>
        </p:nvSpPr>
        <p:spPr>
          <a:xfrm>
            <a:off x="-2" y="5120472"/>
            <a:ext cx="12192002" cy="1159709"/>
          </a:xfrm>
          <a:prstGeom prst="rect">
            <a:avLst/>
          </a:prstGeom>
          <a:solidFill>
            <a:srgbClr val="1C7C63">
              <a:alpha val="53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USDA Forest Service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National Partnership Office</a:t>
            </a:r>
          </a:p>
          <a:p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81DA9E-4A5E-4F15-9526-8D5799AFAE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43527"/>
            <a:ext cx="480465" cy="328122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103BF4-AE03-446D-9E13-6FDFED153137}"/>
              </a:ext>
            </a:extLst>
          </p:cNvPr>
          <p:cNvSpPr txBox="1">
            <a:spLocks/>
          </p:cNvSpPr>
          <p:nvPr/>
        </p:nvSpPr>
        <p:spPr>
          <a:xfrm>
            <a:off x="567069" y="78532"/>
            <a:ext cx="3146468" cy="282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Helvetica"/>
                <a:cs typeface="Helvetica"/>
              </a:rPr>
              <a:t>United States Department of Agriculture</a:t>
            </a:r>
          </a:p>
        </p:txBody>
      </p:sp>
      <p:pic>
        <p:nvPicPr>
          <p:cNvPr id="8" name="Picture 7" descr="Forest Service Logo" title="Forest Service Logo">
            <a:extLst>
              <a:ext uri="{FF2B5EF4-FFF2-40B4-BE49-F238E27FC236}">
                <a16:creationId xmlns:a16="http://schemas.microsoft.com/office/drawing/2014/main" id="{266F1F8B-5F51-41FF-BEF3-08BCBAA08E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6414943"/>
            <a:ext cx="396120" cy="431331"/>
          </a:xfrm>
          <a:prstGeom prst="rect">
            <a:avLst/>
          </a:prstGeom>
        </p:spPr>
      </p:pic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47500E55-989D-452C-85C8-3B5C3FB1875F}"/>
              </a:ext>
            </a:extLst>
          </p:cNvPr>
          <p:cNvSpPr txBox="1">
            <a:spLocks/>
          </p:cNvSpPr>
          <p:nvPr/>
        </p:nvSpPr>
        <p:spPr>
          <a:xfrm>
            <a:off x="765131" y="6414943"/>
            <a:ext cx="4038600" cy="311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900" b="1" dirty="0">
                <a:solidFill>
                  <a:srgbClr val="FFFFFF"/>
                </a:solidFill>
                <a:latin typeface="Helvetica"/>
                <a:cs typeface="Helvetica"/>
              </a:rPr>
              <a:t>Forest Service	</a:t>
            </a:r>
          </a:p>
        </p:txBody>
      </p:sp>
    </p:spTree>
    <p:extLst>
      <p:ext uri="{BB962C8B-B14F-4D97-AF65-F5344CB8AC3E}">
        <p14:creationId xmlns:p14="http://schemas.microsoft.com/office/powerpoint/2010/main" val="3448474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D78B3-D450-4BAF-B9F1-8151905584D8}"/>
              </a:ext>
            </a:extLst>
          </p:cNvPr>
          <p:cNvSpPr txBox="1">
            <a:spLocks/>
          </p:cNvSpPr>
          <p:nvPr/>
        </p:nvSpPr>
        <p:spPr>
          <a:xfrm>
            <a:off x="0" y="1829361"/>
            <a:ext cx="12192000" cy="4219310"/>
          </a:xfrm>
          <a:prstGeom prst="rect">
            <a:avLst/>
          </a:prstGeom>
          <a:solidFill>
            <a:srgbClr val="1C7C63">
              <a:alpha val="77000"/>
            </a:srgbClr>
          </a:solidFill>
        </p:spPr>
        <p:txBody>
          <a:bodyPr lIns="91440" tIns="45720" rIns="91440" bIns="45720" anchor="t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265" indent="-342265" defTabSz="457063">
              <a:lnSpc>
                <a:spcPct val="110000"/>
              </a:lnSpc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70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Top level program of work for each section/subsection of the BIL/IRA in which NFS is lead, co-lead, or supporting</a:t>
            </a:r>
          </a:p>
          <a:p>
            <a:pPr marL="342265" indent="-342265" defTabSz="457063">
              <a:lnSpc>
                <a:spcPct val="110000"/>
              </a:lnSpc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70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Identify key goals and objectives, external partners, barriers, etc.</a:t>
            </a:r>
          </a:p>
          <a:p>
            <a:pPr marL="342265" indent="-342265" defTabSz="457063">
              <a:lnSpc>
                <a:spcPct val="110000"/>
              </a:lnSpc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70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Assist in regional and other agency coordination</a:t>
            </a:r>
          </a:p>
          <a:p>
            <a:pPr marL="342265" indent="-342265" defTabSz="457063">
              <a:lnSpc>
                <a:spcPct val="110000"/>
              </a:lnSpc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70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Coordination with NFS Budget and Business Operations: </a:t>
            </a:r>
          </a:p>
          <a:p>
            <a:pPr marL="799465" lvl="2" indent="-342265" defTabSz="457063">
              <a:lnSpc>
                <a:spcPct val="110000"/>
              </a:lnSpc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66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Regional allocations</a:t>
            </a:r>
          </a:p>
          <a:p>
            <a:pPr marL="799465" lvl="2" indent="-342265" defTabSz="457063">
              <a:lnSpc>
                <a:spcPct val="110000"/>
              </a:lnSpc>
              <a:spcBef>
                <a:spcPts val="1000"/>
              </a:spcBef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sz="66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Reporting/tracking needs</a:t>
            </a:r>
          </a:p>
          <a:p>
            <a:endParaRPr lang="en-US" dirty="0"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59FC78-5CB9-48E1-B54F-4B092394C4FF}"/>
              </a:ext>
            </a:extLst>
          </p:cNvPr>
          <p:cNvSpPr txBox="1"/>
          <p:nvPr/>
        </p:nvSpPr>
        <p:spPr>
          <a:xfrm>
            <a:off x="0" y="531586"/>
            <a:ext cx="12192000" cy="70788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BIL/IRA Overview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F98C10-CBE3-49C0-BD06-77A8D697B6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913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80FF80-F757-4CBF-B36B-26502C644005}"/>
              </a:ext>
            </a:extLst>
          </p:cNvPr>
          <p:cNvSpPr txBox="1"/>
          <p:nvPr/>
        </p:nvSpPr>
        <p:spPr>
          <a:xfrm>
            <a:off x="0" y="419831"/>
            <a:ext cx="12191999" cy="70788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ambria"/>
                <a:ea typeface="Cambria"/>
              </a:rPr>
              <a:t>BIL/IRA Resources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97184FB-2706-4788-ADEC-167DE7AE9B23}"/>
              </a:ext>
            </a:extLst>
          </p:cNvPr>
          <p:cNvSpPr txBox="1">
            <a:spLocks/>
          </p:cNvSpPr>
          <p:nvPr/>
        </p:nvSpPr>
        <p:spPr>
          <a:xfrm>
            <a:off x="0" y="1649493"/>
            <a:ext cx="12192000" cy="996170"/>
          </a:xfrm>
          <a:prstGeom prst="rect">
            <a:avLst/>
          </a:prstGeom>
          <a:solidFill>
            <a:srgbClr val="1C7C63">
              <a:alpha val="77000"/>
            </a:srgbClr>
          </a:solidFill>
        </p:spPr>
        <p:txBody>
          <a:bodyPr lIns="91440" tIns="45720" rIns="91440" bIns="4572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265" indent="-342265" defTabSz="457063"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dirty="0">
                <a:solidFill>
                  <a:schemeClr val="bg1"/>
                </a:solidFill>
                <a:latin typeface="Cambria"/>
                <a:ea typeface="+mj-lt"/>
                <a:cs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Bipartisan Infrastructure Law text</a:t>
            </a:r>
            <a:endParaRPr lang="en-US" dirty="0">
              <a:solidFill>
                <a:schemeClr val="bg1"/>
              </a:solidFill>
              <a:latin typeface="Cambria"/>
              <a:ea typeface="+mj-lt"/>
              <a:cs typeface="+mj-lt"/>
            </a:endParaRPr>
          </a:p>
          <a:p>
            <a:pPr marL="342265" indent="-342265" defTabSz="457063">
              <a:buClr>
                <a:srgbClr val="1E5155">
                  <a:lumMod val="40000"/>
                  <a:lumOff val="60000"/>
                </a:srgbClr>
              </a:buClr>
              <a:buSzPct val="80000"/>
              <a:tabLst>
                <a:tab pos="457200" algn="l"/>
              </a:tabLst>
              <a:defRPr/>
            </a:pPr>
            <a:r>
              <a:rPr lang="en-US" dirty="0">
                <a:solidFill>
                  <a:schemeClr val="bg1"/>
                </a:solidFill>
                <a:latin typeface="Cambria"/>
                <a:ea typeface="+mj-lt"/>
                <a:cs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Inflation Reduction Act text</a:t>
            </a:r>
            <a:endParaRPr lang="en-US" dirty="0">
              <a:solidFill>
                <a:schemeClr val="bg1"/>
              </a:solidFill>
              <a:latin typeface="Cambria"/>
              <a:ea typeface="+mj-lt"/>
              <a:cs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7616B4-96CD-41FB-8D55-DE1785A494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02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1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C8E07A-F40B-4AA9-909F-0EA0013ADF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43527"/>
            <a:ext cx="480465" cy="328122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C948F2C9-ADC1-4EEA-9A5F-C9E065DF3CF0}"/>
              </a:ext>
            </a:extLst>
          </p:cNvPr>
          <p:cNvSpPr txBox="1">
            <a:spLocks/>
          </p:cNvSpPr>
          <p:nvPr/>
        </p:nvSpPr>
        <p:spPr>
          <a:xfrm>
            <a:off x="567069" y="78532"/>
            <a:ext cx="3146468" cy="282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Helvetica"/>
                <a:cs typeface="Helvetica"/>
              </a:rPr>
              <a:t>United States Department of Agriculture</a:t>
            </a:r>
          </a:p>
        </p:txBody>
      </p:sp>
      <p:sp>
        <p:nvSpPr>
          <p:cNvPr id="5" name="Content Placeholder 10">
            <a:extLst>
              <a:ext uri="{FF2B5EF4-FFF2-40B4-BE49-F238E27FC236}">
                <a16:creationId xmlns:a16="http://schemas.microsoft.com/office/drawing/2014/main" id="{15A950B1-F0B1-4795-B654-A5A0AE93C33B}"/>
              </a:ext>
            </a:extLst>
          </p:cNvPr>
          <p:cNvSpPr txBox="1">
            <a:spLocks/>
          </p:cNvSpPr>
          <p:nvPr/>
        </p:nvSpPr>
        <p:spPr>
          <a:xfrm>
            <a:off x="765131" y="6414943"/>
            <a:ext cx="4038600" cy="3111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900" b="1" dirty="0">
                <a:solidFill>
                  <a:srgbClr val="FFFFFF"/>
                </a:solidFill>
                <a:latin typeface="Helvetica"/>
                <a:cs typeface="Helvetica"/>
              </a:rPr>
              <a:t>Forest Service	</a:t>
            </a:r>
          </a:p>
        </p:txBody>
      </p:sp>
      <p:pic>
        <p:nvPicPr>
          <p:cNvPr id="6" name="Picture 5" descr="Forest Service Logo" title="Forest Service Logo">
            <a:extLst>
              <a:ext uri="{FF2B5EF4-FFF2-40B4-BE49-F238E27FC236}">
                <a16:creationId xmlns:a16="http://schemas.microsoft.com/office/drawing/2014/main" id="{ABF3C259-650E-49C6-A920-9BCBF26F3B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9" y="6414943"/>
            <a:ext cx="396120" cy="431331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C86A6C54-56C0-41C7-9962-76B2A7040130}"/>
              </a:ext>
            </a:extLst>
          </p:cNvPr>
          <p:cNvSpPr txBox="1">
            <a:spLocks/>
          </p:cNvSpPr>
          <p:nvPr/>
        </p:nvSpPr>
        <p:spPr>
          <a:xfrm>
            <a:off x="-2" y="5120472"/>
            <a:ext cx="12192002" cy="1159709"/>
          </a:xfrm>
          <a:prstGeom prst="rect">
            <a:avLst/>
          </a:prstGeom>
          <a:solidFill>
            <a:srgbClr val="1C7C63">
              <a:alpha val="53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USDA Forest Service</a:t>
            </a:r>
          </a:p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National Partnership Office</a:t>
            </a:r>
          </a:p>
          <a:p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C67348-90FA-4BD7-8C10-4BD07EB8595B}"/>
              </a:ext>
            </a:extLst>
          </p:cNvPr>
          <p:cNvSpPr txBox="1"/>
          <p:nvPr/>
        </p:nvSpPr>
        <p:spPr>
          <a:xfrm>
            <a:off x="0" y="531586"/>
            <a:ext cx="12192000" cy="923330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Operations Team</a:t>
            </a:r>
          </a:p>
        </p:txBody>
      </p:sp>
    </p:spTree>
    <p:extLst>
      <p:ext uri="{BB962C8B-B14F-4D97-AF65-F5344CB8AC3E}">
        <p14:creationId xmlns:p14="http://schemas.microsoft.com/office/powerpoint/2010/main" val="2975470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1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B1A8CC-259A-4198-BB81-67A95E105A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222C6-5B41-47CF-9D9C-C77F29CB2A2F}"/>
              </a:ext>
            </a:extLst>
          </p:cNvPr>
          <p:cNvSpPr txBox="1">
            <a:spLocks/>
          </p:cNvSpPr>
          <p:nvPr/>
        </p:nvSpPr>
        <p:spPr>
          <a:xfrm>
            <a:off x="0" y="1388615"/>
            <a:ext cx="12192000" cy="4427570"/>
          </a:xfrm>
          <a:prstGeom prst="rect">
            <a:avLst/>
          </a:prstGeom>
          <a:solidFill>
            <a:srgbClr val="1C7C63">
              <a:alpha val="60000"/>
            </a:srgbClr>
          </a:solidFill>
        </p:spPr>
        <p:txBody>
          <a:bodyPr vert="horz" lIns="91440" tIns="45720" rIns="91440" bIns="45720" rtlCol="0" anchor="t">
            <a:noAutofit/>
          </a:bodyPr>
          <a:lstStyle>
            <a:lvl1pPr marL="342797" indent="-342797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999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727" indent="-285664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799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2657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599720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6783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5248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0908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7971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5034" indent="-228531" algn="l" defTabSz="457063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342265" indent="-342265">
              <a:buClr>
                <a:srgbClr val="1E5155">
                  <a:lumMod val="40000"/>
                  <a:lumOff val="60000"/>
                </a:srgbClr>
              </a:buClr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The purpose of the NPO Operations Team is to provide expertise to make it easier for internal and external organizations to develop partnerships that </a:t>
            </a:r>
            <a:r>
              <a:rPr lang="en-US" sz="2800" i="1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care for the land and serve people</a:t>
            </a:r>
            <a:r>
              <a:rPr lang="en-US" sz="2800" dirty="0">
                <a:solidFill>
                  <a:schemeClr val="bg1"/>
                </a:solidFill>
                <a:latin typeface="Cambria"/>
                <a:ea typeface="+mj-lt"/>
                <a:cs typeface="+mj-lt"/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pPr marL="342265" indent="-342265">
              <a:buClr>
                <a:srgbClr val="8AD0D6"/>
              </a:buClr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Cambria"/>
                <a:cs typeface="Calibri Light"/>
              </a:rPr>
              <a:t>Emphasis areas include:</a:t>
            </a:r>
            <a:endParaRPr lang="en-US" dirty="0">
              <a:solidFill>
                <a:schemeClr val="bg1"/>
              </a:solidFill>
              <a:latin typeface="Calibri Light" panose="020F0302020204030204"/>
              <a:cs typeface="Calibri Light"/>
            </a:endParaRPr>
          </a:p>
          <a:p>
            <a:pPr marL="742315" lvl="1" indent="-285115">
              <a:buClr>
                <a:srgbClr val="8AD0D6"/>
              </a:buClr>
              <a:buFont typeface="Arial" panose="020B0604020202020204" pitchFamily="34" charset="0"/>
              <a:buChar char="•"/>
              <a:defRPr/>
            </a:pPr>
            <a:r>
              <a:rPr lang="en-US" sz="2500" dirty="0">
                <a:solidFill>
                  <a:schemeClr val="bg1"/>
                </a:solidFill>
                <a:latin typeface="Cambria"/>
                <a:ea typeface="Cambria"/>
                <a:cs typeface="Calibri Light"/>
              </a:rPr>
              <a:t>Administrative needs such as curating staff information and shared folders</a:t>
            </a:r>
          </a:p>
          <a:p>
            <a:pPr marL="742315" lvl="1" indent="-285115">
              <a:buClr>
                <a:srgbClr val="8AD0D6"/>
              </a:buClr>
              <a:buFont typeface="Arial" panose="020B0604020202020204" pitchFamily="34" charset="0"/>
              <a:buChar char="•"/>
              <a:defRPr/>
            </a:pPr>
            <a:r>
              <a:rPr lang="en-US" sz="2500" dirty="0">
                <a:solidFill>
                  <a:schemeClr val="bg1"/>
                </a:solidFill>
                <a:latin typeface="Cambria"/>
                <a:ea typeface="Cambria"/>
                <a:cs typeface="Calibri Light"/>
              </a:rPr>
              <a:t>Program management support of national level partnerships </a:t>
            </a:r>
          </a:p>
          <a:p>
            <a:pPr marL="742315" lvl="1" indent="-285115">
              <a:buClr>
                <a:srgbClr val="8AD0D6"/>
              </a:buClr>
              <a:buFont typeface="Arial" panose="020B0604020202020204" pitchFamily="34" charset="0"/>
              <a:buChar char="•"/>
              <a:defRPr/>
            </a:pPr>
            <a:r>
              <a:rPr lang="en-US" sz="2500" dirty="0">
                <a:solidFill>
                  <a:schemeClr val="bg1"/>
                </a:solidFill>
                <a:latin typeface="Cambria"/>
                <a:ea typeface="Cambria"/>
                <a:cs typeface="Calibri Light"/>
              </a:rPr>
              <a:t>Communication support </a:t>
            </a:r>
          </a:p>
          <a:p>
            <a:pPr marL="742315" lvl="1" indent="-285115">
              <a:buClr>
                <a:srgbClr val="8AD0D6"/>
              </a:buClr>
              <a:buFont typeface="Arial" panose="020B0604020202020204" pitchFamily="34" charset="0"/>
              <a:buChar char="•"/>
              <a:defRPr/>
            </a:pPr>
            <a:r>
              <a:rPr lang="en-US" sz="2500" dirty="0">
                <a:solidFill>
                  <a:schemeClr val="bg1"/>
                </a:solidFill>
                <a:latin typeface="Cambria"/>
                <a:ea typeface="Cambria"/>
                <a:cs typeface="Calibri Light"/>
              </a:rPr>
              <a:t>Extra capacity on grants and agreements and budget support as needed</a:t>
            </a:r>
          </a:p>
          <a:p>
            <a:pPr marL="342265" indent="-342265">
              <a:buClr>
                <a:srgbClr val="8AD0D6"/>
              </a:buClr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chemeClr val="bg1"/>
              </a:solidFill>
              <a:latin typeface="Calibri Light"/>
              <a:ea typeface="Cambria"/>
              <a:cs typeface="Calibri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790B3F-27A4-49B6-9306-DAFBE5440EA5}"/>
              </a:ext>
            </a:extLst>
          </p:cNvPr>
          <p:cNvSpPr txBox="1"/>
          <p:nvPr/>
        </p:nvSpPr>
        <p:spPr>
          <a:xfrm>
            <a:off x="0" y="384785"/>
            <a:ext cx="12192000" cy="707886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/>
                <a:ea typeface="Cambria"/>
              </a:rPr>
              <a:t>Operations Overview</a:t>
            </a:r>
          </a:p>
        </p:txBody>
      </p:sp>
    </p:spTree>
    <p:extLst>
      <p:ext uri="{BB962C8B-B14F-4D97-AF65-F5344CB8AC3E}">
        <p14:creationId xmlns:p14="http://schemas.microsoft.com/office/powerpoint/2010/main" val="3686957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84843"/>
            <a:ext cx="12192000" cy="1015663"/>
          </a:xfrm>
          <a:prstGeom prst="rect">
            <a:avLst/>
          </a:prstGeom>
          <a:solidFill>
            <a:srgbClr val="1C7C63">
              <a:alpha val="59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4346133"/>
            <a:ext cx="12192000" cy="1569660"/>
          </a:xfrm>
          <a:prstGeom prst="rect">
            <a:avLst/>
          </a:prstGeom>
          <a:solidFill>
            <a:srgbClr val="1C7C63">
              <a:alpha val="66000"/>
            </a:srgb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Thank You!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ambria"/>
                <a:ea typeface="Cambria"/>
              </a:rPr>
              <a:t>Partnerships website: 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https://www.fs.usda.gov/working-with-us/partnerships</a:t>
            </a:r>
            <a:endParaRPr lang="en-US" sz="2400" dirty="0">
              <a:solidFill>
                <a:schemeClr val="bg1"/>
              </a:solidFill>
              <a:latin typeface="Calibri" panose="020F0502020204030204"/>
              <a:ea typeface="Cambria"/>
              <a:cs typeface="Calibri" panose="020F0502020204030204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ambria"/>
                <a:ea typeface="Cambria"/>
              </a:rPr>
              <a:t>Director: Gary Barret; gary.barrett@usda.gov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0D44D8-A2CD-4296-865A-A58C2FFF96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5" y="6112129"/>
            <a:ext cx="506012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28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37670</TotalTime>
  <Words>1198</Words>
  <Application>Microsoft Office PowerPoint</Application>
  <PresentationFormat>Widescreen</PresentationFormat>
  <Paragraphs>201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Cambria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U. S. Forest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Sharing Stewardship Across Landscapes</dc:title>
  <dc:creator>Cortes, Helen M -FS</dc:creator>
  <cp:lastModifiedBy>Bhadury, Maya - FS, DC</cp:lastModifiedBy>
  <cp:revision>543</cp:revision>
  <dcterms:created xsi:type="dcterms:W3CDTF">2019-02-11T23:31:03Z</dcterms:created>
  <dcterms:modified xsi:type="dcterms:W3CDTF">2023-03-24T16:31:00Z</dcterms:modified>
</cp:coreProperties>
</file>