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application/xml" Extension="xml"/>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3" r:id="rId3"/>
    <p:sldId id="267" r:id="rId4"/>
    <p:sldId id="260" r:id="rId5"/>
    <p:sldId id="256" r:id="rId6"/>
    <p:sldId id="257" r:id="rId7"/>
    <p:sldId id="261" r:id="rId8"/>
    <p:sldId id="259" r:id="rId9"/>
    <p:sldId id="270" r:id="rId10"/>
    <p:sldId id="26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108" d="100"/>
          <a:sy n="108" d="100"/>
        </p:scale>
        <p:origin x="7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AF3C3-63C0-E59B-2D49-280F1AFCD8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8842A80-8FE8-A4CC-86F4-45FD0CD79C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EE9DDC-27B6-BC79-3493-331C552C0FD8}"/>
              </a:ext>
            </a:extLst>
          </p:cNvPr>
          <p:cNvSpPr>
            <a:spLocks noGrp="1"/>
          </p:cNvSpPr>
          <p:nvPr>
            <p:ph type="dt" sz="half" idx="10"/>
          </p:nvPr>
        </p:nvSpPr>
        <p:spPr/>
        <p:txBody>
          <a:bodyPr/>
          <a:lstStyle/>
          <a:p>
            <a:fld id="{83A7097A-AF67-44D2-B996-EA5152F19C44}" type="datetimeFigureOut">
              <a:rPr lang="en-US" smtClean="0"/>
              <a:t>3/27/2023</a:t>
            </a:fld>
            <a:endParaRPr lang="en-US" dirty="0"/>
          </a:p>
        </p:txBody>
      </p:sp>
      <p:sp>
        <p:nvSpPr>
          <p:cNvPr id="5" name="Footer Placeholder 4">
            <a:extLst>
              <a:ext uri="{FF2B5EF4-FFF2-40B4-BE49-F238E27FC236}">
                <a16:creationId xmlns:a16="http://schemas.microsoft.com/office/drawing/2014/main" id="{01C9B0ED-5D14-09B7-ED0A-E6D7DD7DEF7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EDF0490-EC3F-2B19-5A8C-F67E1292465B}"/>
              </a:ext>
            </a:extLst>
          </p:cNvPr>
          <p:cNvSpPr>
            <a:spLocks noGrp="1"/>
          </p:cNvSpPr>
          <p:nvPr>
            <p:ph type="sldNum" sz="quarter" idx="12"/>
          </p:nvPr>
        </p:nvSpPr>
        <p:spPr/>
        <p:txBody>
          <a:bodyPr/>
          <a:lstStyle/>
          <a:p>
            <a:fld id="{7F339A21-4284-4D90-A90A-B3DC435DDD7F}" type="slidenum">
              <a:rPr lang="en-US" smtClean="0"/>
              <a:t>‹#›</a:t>
            </a:fld>
            <a:endParaRPr lang="en-US" dirty="0"/>
          </a:p>
        </p:txBody>
      </p:sp>
    </p:spTree>
    <p:extLst>
      <p:ext uri="{BB962C8B-B14F-4D97-AF65-F5344CB8AC3E}">
        <p14:creationId xmlns:p14="http://schemas.microsoft.com/office/powerpoint/2010/main" val="3435991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65E9F-D970-6595-3739-969C96733FC0}"/>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98ACF52-1C47-4F87-6852-73E1371F69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A3171D-F5D3-0DA1-9F6D-BA5C8EDFD980}"/>
              </a:ext>
            </a:extLst>
          </p:cNvPr>
          <p:cNvSpPr>
            <a:spLocks noGrp="1"/>
          </p:cNvSpPr>
          <p:nvPr>
            <p:ph type="dt" sz="half" idx="10"/>
          </p:nvPr>
        </p:nvSpPr>
        <p:spPr/>
        <p:txBody>
          <a:bodyPr/>
          <a:lstStyle/>
          <a:p>
            <a:fld id="{83A7097A-AF67-44D2-B996-EA5152F19C44}" type="datetimeFigureOut">
              <a:rPr lang="en-US" smtClean="0"/>
              <a:t>3/27/2023</a:t>
            </a:fld>
            <a:endParaRPr lang="en-US" dirty="0"/>
          </a:p>
        </p:txBody>
      </p:sp>
      <p:sp>
        <p:nvSpPr>
          <p:cNvPr id="5" name="Footer Placeholder 4">
            <a:extLst>
              <a:ext uri="{FF2B5EF4-FFF2-40B4-BE49-F238E27FC236}">
                <a16:creationId xmlns:a16="http://schemas.microsoft.com/office/drawing/2014/main" id="{B0DB43A0-C1CA-AF22-A0EF-28356FBD7C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505B71E-9679-DE3D-00F2-49DFF3BC3C4C}"/>
              </a:ext>
            </a:extLst>
          </p:cNvPr>
          <p:cNvSpPr>
            <a:spLocks noGrp="1"/>
          </p:cNvSpPr>
          <p:nvPr>
            <p:ph type="sldNum" sz="quarter" idx="12"/>
          </p:nvPr>
        </p:nvSpPr>
        <p:spPr/>
        <p:txBody>
          <a:bodyPr/>
          <a:lstStyle/>
          <a:p>
            <a:fld id="{7F339A21-4284-4D90-A90A-B3DC435DDD7F}" type="slidenum">
              <a:rPr lang="en-US" smtClean="0"/>
              <a:t>‹#›</a:t>
            </a:fld>
            <a:endParaRPr lang="en-US" dirty="0"/>
          </a:p>
        </p:txBody>
      </p:sp>
    </p:spTree>
    <p:extLst>
      <p:ext uri="{BB962C8B-B14F-4D97-AF65-F5344CB8AC3E}">
        <p14:creationId xmlns:p14="http://schemas.microsoft.com/office/powerpoint/2010/main" val="1358658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CA1E0-C7D2-1A4C-0DF3-C61651C27E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7A7DB28-1AB0-2947-D420-7B13D2C347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FE34ED-20A6-03CD-D1E6-44D96225CEF1}"/>
              </a:ext>
            </a:extLst>
          </p:cNvPr>
          <p:cNvSpPr>
            <a:spLocks noGrp="1"/>
          </p:cNvSpPr>
          <p:nvPr>
            <p:ph type="dt" sz="half" idx="10"/>
          </p:nvPr>
        </p:nvSpPr>
        <p:spPr/>
        <p:txBody>
          <a:bodyPr/>
          <a:lstStyle/>
          <a:p>
            <a:fld id="{83A7097A-AF67-44D2-B996-EA5152F19C44}" type="datetimeFigureOut">
              <a:rPr lang="en-US" smtClean="0"/>
              <a:t>3/27/2023</a:t>
            </a:fld>
            <a:endParaRPr lang="en-US" dirty="0"/>
          </a:p>
        </p:txBody>
      </p:sp>
      <p:sp>
        <p:nvSpPr>
          <p:cNvPr id="5" name="Footer Placeholder 4">
            <a:extLst>
              <a:ext uri="{FF2B5EF4-FFF2-40B4-BE49-F238E27FC236}">
                <a16:creationId xmlns:a16="http://schemas.microsoft.com/office/drawing/2014/main" id="{87522DE1-7ADC-24EA-FA8C-EE4A0565C78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51CA24D-90E8-D976-DD42-8B987AA185A4}"/>
              </a:ext>
            </a:extLst>
          </p:cNvPr>
          <p:cNvSpPr>
            <a:spLocks noGrp="1"/>
          </p:cNvSpPr>
          <p:nvPr>
            <p:ph type="sldNum" sz="quarter" idx="12"/>
          </p:nvPr>
        </p:nvSpPr>
        <p:spPr/>
        <p:txBody>
          <a:bodyPr/>
          <a:lstStyle/>
          <a:p>
            <a:fld id="{7F339A21-4284-4D90-A90A-B3DC435DDD7F}" type="slidenum">
              <a:rPr lang="en-US" smtClean="0"/>
              <a:t>‹#›</a:t>
            </a:fld>
            <a:endParaRPr lang="en-US" dirty="0"/>
          </a:p>
        </p:txBody>
      </p:sp>
    </p:spTree>
    <p:extLst>
      <p:ext uri="{BB962C8B-B14F-4D97-AF65-F5344CB8AC3E}">
        <p14:creationId xmlns:p14="http://schemas.microsoft.com/office/powerpoint/2010/main" val="2567570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7276D-7177-D916-79A3-7B878C026B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9C0E4B-7A6A-80A6-BB39-B30F871C014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DA90277-3553-B505-4C0E-A92E4B91DF3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31DDAA-9CF4-D80F-5072-D296C21AA7DB}"/>
              </a:ext>
            </a:extLst>
          </p:cNvPr>
          <p:cNvSpPr>
            <a:spLocks noGrp="1"/>
          </p:cNvSpPr>
          <p:nvPr>
            <p:ph type="dt" sz="half" idx="10"/>
          </p:nvPr>
        </p:nvSpPr>
        <p:spPr/>
        <p:txBody>
          <a:bodyPr/>
          <a:lstStyle/>
          <a:p>
            <a:fld id="{83A7097A-AF67-44D2-B996-EA5152F19C44}" type="datetimeFigureOut">
              <a:rPr lang="en-US" smtClean="0"/>
              <a:t>3/27/2023</a:t>
            </a:fld>
            <a:endParaRPr lang="en-US" dirty="0"/>
          </a:p>
        </p:txBody>
      </p:sp>
      <p:sp>
        <p:nvSpPr>
          <p:cNvPr id="6" name="Footer Placeholder 5">
            <a:extLst>
              <a:ext uri="{FF2B5EF4-FFF2-40B4-BE49-F238E27FC236}">
                <a16:creationId xmlns:a16="http://schemas.microsoft.com/office/drawing/2014/main" id="{B32C57B4-282E-983C-0DFE-36BB5647EFD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4EFF80B-4C80-CE84-6AC8-3170E7D3B808}"/>
              </a:ext>
            </a:extLst>
          </p:cNvPr>
          <p:cNvSpPr>
            <a:spLocks noGrp="1"/>
          </p:cNvSpPr>
          <p:nvPr>
            <p:ph type="sldNum" sz="quarter" idx="12"/>
          </p:nvPr>
        </p:nvSpPr>
        <p:spPr/>
        <p:txBody>
          <a:bodyPr/>
          <a:lstStyle/>
          <a:p>
            <a:fld id="{7F339A21-4284-4D90-A90A-B3DC435DDD7F}" type="slidenum">
              <a:rPr lang="en-US" smtClean="0"/>
              <a:t>‹#›</a:t>
            </a:fld>
            <a:endParaRPr lang="en-US" dirty="0"/>
          </a:p>
        </p:txBody>
      </p:sp>
    </p:spTree>
    <p:extLst>
      <p:ext uri="{BB962C8B-B14F-4D97-AF65-F5344CB8AC3E}">
        <p14:creationId xmlns:p14="http://schemas.microsoft.com/office/powerpoint/2010/main" val="4181453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34652-BD34-83A2-5804-621317A01C9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8F329F-B3EA-56DC-9381-D52CCED1BA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CAD0A0-A020-77D5-0EE7-2908AD0C26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3C79A3-14C4-76E5-487B-3D37EFED40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E0D927-5AD7-05EA-9081-9BFD903A0CA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5C6A68D-5455-6AB3-FE10-A728558BB68F}"/>
              </a:ext>
            </a:extLst>
          </p:cNvPr>
          <p:cNvSpPr>
            <a:spLocks noGrp="1"/>
          </p:cNvSpPr>
          <p:nvPr>
            <p:ph type="dt" sz="half" idx="10"/>
          </p:nvPr>
        </p:nvSpPr>
        <p:spPr/>
        <p:txBody>
          <a:bodyPr/>
          <a:lstStyle/>
          <a:p>
            <a:fld id="{83A7097A-AF67-44D2-B996-EA5152F19C44}" type="datetimeFigureOut">
              <a:rPr lang="en-US" smtClean="0"/>
              <a:t>3/27/2023</a:t>
            </a:fld>
            <a:endParaRPr lang="en-US" dirty="0"/>
          </a:p>
        </p:txBody>
      </p:sp>
      <p:sp>
        <p:nvSpPr>
          <p:cNvPr id="8" name="Footer Placeholder 7">
            <a:extLst>
              <a:ext uri="{FF2B5EF4-FFF2-40B4-BE49-F238E27FC236}">
                <a16:creationId xmlns:a16="http://schemas.microsoft.com/office/drawing/2014/main" id="{4E04F359-C794-6464-31EF-0A6F40667DE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762672F-B550-AD24-7AFF-A6935704D8CC}"/>
              </a:ext>
            </a:extLst>
          </p:cNvPr>
          <p:cNvSpPr>
            <a:spLocks noGrp="1"/>
          </p:cNvSpPr>
          <p:nvPr>
            <p:ph type="sldNum" sz="quarter" idx="12"/>
          </p:nvPr>
        </p:nvSpPr>
        <p:spPr/>
        <p:txBody>
          <a:bodyPr/>
          <a:lstStyle/>
          <a:p>
            <a:fld id="{7F339A21-4284-4D90-A90A-B3DC435DDD7F}" type="slidenum">
              <a:rPr lang="en-US" smtClean="0"/>
              <a:t>‹#›</a:t>
            </a:fld>
            <a:endParaRPr lang="en-US" dirty="0"/>
          </a:p>
        </p:txBody>
      </p:sp>
    </p:spTree>
    <p:extLst>
      <p:ext uri="{BB962C8B-B14F-4D97-AF65-F5344CB8AC3E}">
        <p14:creationId xmlns:p14="http://schemas.microsoft.com/office/powerpoint/2010/main" val="3831413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58432-2534-A539-D3B9-DF37E222E5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842C7A-31C1-E089-3BDB-3F3F0C9D7D7F}"/>
              </a:ext>
            </a:extLst>
          </p:cNvPr>
          <p:cNvSpPr>
            <a:spLocks noGrp="1"/>
          </p:cNvSpPr>
          <p:nvPr>
            <p:ph type="dt" sz="half" idx="10"/>
          </p:nvPr>
        </p:nvSpPr>
        <p:spPr/>
        <p:txBody>
          <a:bodyPr/>
          <a:lstStyle/>
          <a:p>
            <a:fld id="{83A7097A-AF67-44D2-B996-EA5152F19C44}" type="datetimeFigureOut">
              <a:rPr lang="en-US" smtClean="0"/>
              <a:t>3/27/2023</a:t>
            </a:fld>
            <a:endParaRPr lang="en-US" dirty="0"/>
          </a:p>
        </p:txBody>
      </p:sp>
      <p:sp>
        <p:nvSpPr>
          <p:cNvPr id="4" name="Footer Placeholder 3">
            <a:extLst>
              <a:ext uri="{FF2B5EF4-FFF2-40B4-BE49-F238E27FC236}">
                <a16:creationId xmlns:a16="http://schemas.microsoft.com/office/drawing/2014/main" id="{26DDE6FF-A2BE-A1BB-107D-E3E7870B7A7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2C384DC-43AD-F2B6-199C-05EFE43DC929}"/>
              </a:ext>
            </a:extLst>
          </p:cNvPr>
          <p:cNvSpPr>
            <a:spLocks noGrp="1"/>
          </p:cNvSpPr>
          <p:nvPr>
            <p:ph type="sldNum" sz="quarter" idx="12"/>
          </p:nvPr>
        </p:nvSpPr>
        <p:spPr/>
        <p:txBody>
          <a:bodyPr/>
          <a:lstStyle/>
          <a:p>
            <a:fld id="{7F339A21-4284-4D90-A90A-B3DC435DDD7F}" type="slidenum">
              <a:rPr lang="en-US" smtClean="0"/>
              <a:t>‹#›</a:t>
            </a:fld>
            <a:endParaRPr lang="en-US" dirty="0"/>
          </a:p>
        </p:txBody>
      </p:sp>
    </p:spTree>
    <p:extLst>
      <p:ext uri="{BB962C8B-B14F-4D97-AF65-F5344CB8AC3E}">
        <p14:creationId xmlns:p14="http://schemas.microsoft.com/office/powerpoint/2010/main" val="338105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3BE9C8-FB0B-62C0-E035-F9C65FF24D64}"/>
              </a:ext>
            </a:extLst>
          </p:cNvPr>
          <p:cNvSpPr>
            <a:spLocks noGrp="1"/>
          </p:cNvSpPr>
          <p:nvPr>
            <p:ph type="dt" sz="half" idx="10"/>
          </p:nvPr>
        </p:nvSpPr>
        <p:spPr/>
        <p:txBody>
          <a:bodyPr/>
          <a:lstStyle/>
          <a:p>
            <a:fld id="{83A7097A-AF67-44D2-B996-EA5152F19C44}" type="datetimeFigureOut">
              <a:rPr lang="en-US" smtClean="0"/>
              <a:t>3/27/2023</a:t>
            </a:fld>
            <a:endParaRPr lang="en-US" dirty="0"/>
          </a:p>
        </p:txBody>
      </p:sp>
      <p:sp>
        <p:nvSpPr>
          <p:cNvPr id="3" name="Footer Placeholder 2">
            <a:extLst>
              <a:ext uri="{FF2B5EF4-FFF2-40B4-BE49-F238E27FC236}">
                <a16:creationId xmlns:a16="http://schemas.microsoft.com/office/drawing/2014/main" id="{2FDCBCE6-6548-2FFD-5998-34DAA7A1915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C4C2C95-96CC-9BAA-1EAA-AFAD7181F2DA}"/>
              </a:ext>
            </a:extLst>
          </p:cNvPr>
          <p:cNvSpPr>
            <a:spLocks noGrp="1"/>
          </p:cNvSpPr>
          <p:nvPr>
            <p:ph type="sldNum" sz="quarter" idx="12"/>
          </p:nvPr>
        </p:nvSpPr>
        <p:spPr/>
        <p:txBody>
          <a:bodyPr/>
          <a:lstStyle/>
          <a:p>
            <a:fld id="{7F339A21-4284-4D90-A90A-B3DC435DDD7F}" type="slidenum">
              <a:rPr lang="en-US" smtClean="0"/>
              <a:t>‹#›</a:t>
            </a:fld>
            <a:endParaRPr lang="en-US" dirty="0"/>
          </a:p>
        </p:txBody>
      </p:sp>
    </p:spTree>
    <p:extLst>
      <p:ext uri="{BB962C8B-B14F-4D97-AF65-F5344CB8AC3E}">
        <p14:creationId xmlns:p14="http://schemas.microsoft.com/office/powerpoint/2010/main" val="1570114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C7F86-5978-9ADB-74B5-82A5897D78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2AF9152-DF4D-5D72-B65C-E92A9DF17A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CEC1C2-BC48-8222-41EE-286B26FD35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C868EE-1AFD-D480-F49B-5E461A71E9B6}"/>
              </a:ext>
            </a:extLst>
          </p:cNvPr>
          <p:cNvSpPr>
            <a:spLocks noGrp="1"/>
          </p:cNvSpPr>
          <p:nvPr>
            <p:ph type="dt" sz="half" idx="10"/>
          </p:nvPr>
        </p:nvSpPr>
        <p:spPr/>
        <p:txBody>
          <a:bodyPr/>
          <a:lstStyle/>
          <a:p>
            <a:fld id="{83A7097A-AF67-44D2-B996-EA5152F19C44}" type="datetimeFigureOut">
              <a:rPr lang="en-US" smtClean="0"/>
              <a:t>3/27/2023</a:t>
            </a:fld>
            <a:endParaRPr lang="en-US" dirty="0"/>
          </a:p>
        </p:txBody>
      </p:sp>
      <p:sp>
        <p:nvSpPr>
          <p:cNvPr id="6" name="Footer Placeholder 5">
            <a:extLst>
              <a:ext uri="{FF2B5EF4-FFF2-40B4-BE49-F238E27FC236}">
                <a16:creationId xmlns:a16="http://schemas.microsoft.com/office/drawing/2014/main" id="{BB6533FE-D8CA-035D-A14B-7540C97259E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8FBDF5D-D984-0DDF-9DEB-E9345AF2F499}"/>
              </a:ext>
            </a:extLst>
          </p:cNvPr>
          <p:cNvSpPr>
            <a:spLocks noGrp="1"/>
          </p:cNvSpPr>
          <p:nvPr>
            <p:ph type="sldNum" sz="quarter" idx="12"/>
          </p:nvPr>
        </p:nvSpPr>
        <p:spPr/>
        <p:txBody>
          <a:bodyPr/>
          <a:lstStyle/>
          <a:p>
            <a:fld id="{7F339A21-4284-4D90-A90A-B3DC435DDD7F}" type="slidenum">
              <a:rPr lang="en-US" smtClean="0"/>
              <a:t>‹#›</a:t>
            </a:fld>
            <a:endParaRPr lang="en-US" dirty="0"/>
          </a:p>
        </p:txBody>
      </p:sp>
    </p:spTree>
    <p:extLst>
      <p:ext uri="{BB962C8B-B14F-4D97-AF65-F5344CB8AC3E}">
        <p14:creationId xmlns:p14="http://schemas.microsoft.com/office/powerpoint/2010/main" val="3114961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31803-46AE-BAF6-2E7B-75508DE28F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3B1F52-5617-A6D2-587D-D8A5E12233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E32B3E1-E64A-11E8-AD9E-C23CECB9D9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9BA2CC-15DE-C2FB-4405-CCD873618C3F}"/>
              </a:ext>
            </a:extLst>
          </p:cNvPr>
          <p:cNvSpPr>
            <a:spLocks noGrp="1"/>
          </p:cNvSpPr>
          <p:nvPr>
            <p:ph type="dt" sz="half" idx="10"/>
          </p:nvPr>
        </p:nvSpPr>
        <p:spPr/>
        <p:txBody>
          <a:bodyPr/>
          <a:lstStyle/>
          <a:p>
            <a:fld id="{83A7097A-AF67-44D2-B996-EA5152F19C44}" type="datetimeFigureOut">
              <a:rPr lang="en-US" smtClean="0"/>
              <a:t>3/27/2023</a:t>
            </a:fld>
            <a:endParaRPr lang="en-US" dirty="0"/>
          </a:p>
        </p:txBody>
      </p:sp>
      <p:sp>
        <p:nvSpPr>
          <p:cNvPr id="6" name="Footer Placeholder 5">
            <a:extLst>
              <a:ext uri="{FF2B5EF4-FFF2-40B4-BE49-F238E27FC236}">
                <a16:creationId xmlns:a16="http://schemas.microsoft.com/office/drawing/2014/main" id="{0715E057-8553-9629-8FC5-222585C966B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4C75684-5DEB-3FEF-3637-CCDB7B62DD13}"/>
              </a:ext>
            </a:extLst>
          </p:cNvPr>
          <p:cNvSpPr>
            <a:spLocks noGrp="1"/>
          </p:cNvSpPr>
          <p:nvPr>
            <p:ph type="sldNum" sz="quarter" idx="12"/>
          </p:nvPr>
        </p:nvSpPr>
        <p:spPr/>
        <p:txBody>
          <a:bodyPr/>
          <a:lstStyle/>
          <a:p>
            <a:fld id="{7F339A21-4284-4D90-A90A-B3DC435DDD7F}" type="slidenum">
              <a:rPr lang="en-US" smtClean="0"/>
              <a:t>‹#›</a:t>
            </a:fld>
            <a:endParaRPr lang="en-US" dirty="0"/>
          </a:p>
        </p:txBody>
      </p:sp>
    </p:spTree>
    <p:extLst>
      <p:ext uri="{BB962C8B-B14F-4D97-AF65-F5344CB8AC3E}">
        <p14:creationId xmlns:p14="http://schemas.microsoft.com/office/powerpoint/2010/main" val="1775369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C5D17-9BD4-C122-3F51-EC68B4DB6E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2BEFF31-BD61-B057-A371-731C791BB0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91A41D-105E-F65C-2C31-495CFFFF6D10}"/>
              </a:ext>
            </a:extLst>
          </p:cNvPr>
          <p:cNvSpPr>
            <a:spLocks noGrp="1"/>
          </p:cNvSpPr>
          <p:nvPr>
            <p:ph type="dt" sz="half" idx="10"/>
          </p:nvPr>
        </p:nvSpPr>
        <p:spPr/>
        <p:txBody>
          <a:bodyPr/>
          <a:lstStyle/>
          <a:p>
            <a:fld id="{83A7097A-AF67-44D2-B996-EA5152F19C44}" type="datetimeFigureOut">
              <a:rPr lang="en-US" smtClean="0"/>
              <a:t>3/27/2023</a:t>
            </a:fld>
            <a:endParaRPr lang="en-US" dirty="0"/>
          </a:p>
        </p:txBody>
      </p:sp>
      <p:sp>
        <p:nvSpPr>
          <p:cNvPr id="5" name="Footer Placeholder 4">
            <a:extLst>
              <a:ext uri="{FF2B5EF4-FFF2-40B4-BE49-F238E27FC236}">
                <a16:creationId xmlns:a16="http://schemas.microsoft.com/office/drawing/2014/main" id="{3297CF2D-191F-67AC-FCEA-454A73C0D23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FCB1B23-75D8-D81B-DEAE-DFCB64495D5E}"/>
              </a:ext>
            </a:extLst>
          </p:cNvPr>
          <p:cNvSpPr>
            <a:spLocks noGrp="1"/>
          </p:cNvSpPr>
          <p:nvPr>
            <p:ph type="sldNum" sz="quarter" idx="12"/>
          </p:nvPr>
        </p:nvSpPr>
        <p:spPr/>
        <p:txBody>
          <a:bodyPr/>
          <a:lstStyle/>
          <a:p>
            <a:fld id="{7F339A21-4284-4D90-A90A-B3DC435DDD7F}" type="slidenum">
              <a:rPr lang="en-US" smtClean="0"/>
              <a:t>‹#›</a:t>
            </a:fld>
            <a:endParaRPr lang="en-US" dirty="0"/>
          </a:p>
        </p:txBody>
      </p:sp>
    </p:spTree>
    <p:extLst>
      <p:ext uri="{BB962C8B-B14F-4D97-AF65-F5344CB8AC3E}">
        <p14:creationId xmlns:p14="http://schemas.microsoft.com/office/powerpoint/2010/main" val="3409326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9E5F1C-D1DC-4E2A-3A18-50FE4836DC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4609E4A-D2CE-513D-8E7A-6F7A0F49EF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45DEB0-87F1-0968-B9D2-D16E7F381F84}"/>
              </a:ext>
            </a:extLst>
          </p:cNvPr>
          <p:cNvSpPr>
            <a:spLocks noGrp="1"/>
          </p:cNvSpPr>
          <p:nvPr>
            <p:ph type="dt" sz="half" idx="10"/>
          </p:nvPr>
        </p:nvSpPr>
        <p:spPr/>
        <p:txBody>
          <a:bodyPr/>
          <a:lstStyle/>
          <a:p>
            <a:fld id="{83A7097A-AF67-44D2-B996-EA5152F19C44}" type="datetimeFigureOut">
              <a:rPr lang="en-US" smtClean="0"/>
              <a:t>3/27/2023</a:t>
            </a:fld>
            <a:endParaRPr lang="en-US" dirty="0"/>
          </a:p>
        </p:txBody>
      </p:sp>
      <p:sp>
        <p:nvSpPr>
          <p:cNvPr id="5" name="Footer Placeholder 4">
            <a:extLst>
              <a:ext uri="{FF2B5EF4-FFF2-40B4-BE49-F238E27FC236}">
                <a16:creationId xmlns:a16="http://schemas.microsoft.com/office/drawing/2014/main" id="{180E8B6A-B87B-BD0A-AEC7-0753E096FBF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3261EBB-9232-2225-D510-4B580071CA38}"/>
              </a:ext>
            </a:extLst>
          </p:cNvPr>
          <p:cNvSpPr>
            <a:spLocks noGrp="1"/>
          </p:cNvSpPr>
          <p:nvPr>
            <p:ph type="sldNum" sz="quarter" idx="12"/>
          </p:nvPr>
        </p:nvSpPr>
        <p:spPr/>
        <p:txBody>
          <a:bodyPr/>
          <a:lstStyle/>
          <a:p>
            <a:fld id="{7F339A21-4284-4D90-A90A-B3DC435DDD7F}" type="slidenum">
              <a:rPr lang="en-US" smtClean="0"/>
              <a:t>‹#›</a:t>
            </a:fld>
            <a:endParaRPr lang="en-US" dirty="0"/>
          </a:p>
        </p:txBody>
      </p:sp>
    </p:spTree>
    <p:extLst>
      <p:ext uri="{BB962C8B-B14F-4D97-AF65-F5344CB8AC3E}">
        <p14:creationId xmlns:p14="http://schemas.microsoft.com/office/powerpoint/2010/main" val="1995031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BEB2BA-07EF-9CA7-AC01-3A6D404AE7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F85DC49-C0AA-B2F3-BE96-093A9519C7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241AFD-0A96-7026-3531-273E0AD10F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7097A-AF67-44D2-B996-EA5152F19C44}" type="datetimeFigureOut">
              <a:rPr lang="en-US" smtClean="0"/>
              <a:t>3/27/2023</a:t>
            </a:fld>
            <a:endParaRPr lang="en-US" dirty="0"/>
          </a:p>
        </p:txBody>
      </p:sp>
      <p:sp>
        <p:nvSpPr>
          <p:cNvPr id="5" name="Footer Placeholder 4">
            <a:extLst>
              <a:ext uri="{FF2B5EF4-FFF2-40B4-BE49-F238E27FC236}">
                <a16:creationId xmlns:a16="http://schemas.microsoft.com/office/drawing/2014/main" id="{6CCC03D4-6161-B388-70CC-D9537A5AAC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CFA4E9A-8BF2-B1BC-4FDF-2CAF6F81F3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339A21-4284-4D90-A90A-B3DC435DDD7F}" type="slidenum">
              <a:rPr lang="en-US" smtClean="0"/>
              <a:t>‹#›</a:t>
            </a:fld>
            <a:endParaRPr lang="en-US" dirty="0"/>
          </a:p>
        </p:txBody>
      </p:sp>
      <p:pic>
        <p:nvPicPr>
          <p:cNvPr id="12" name="Picture 11">
            <a:extLst>
              <a:ext uri="{FF2B5EF4-FFF2-40B4-BE49-F238E27FC236}">
                <a16:creationId xmlns:a16="http://schemas.microsoft.com/office/drawing/2014/main" id="{4AFBD1E6-2EC7-036D-B575-C418F7414CFC}"/>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69231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arget="../media/image3.jpeg" Type="http://schemas.openxmlformats.org/officeDocument/2006/relationships/image"/><Relationship Id="rId2" Target="../media/image2.png" Type="http://schemas.openxmlformats.org/officeDocument/2006/relationships/image"/><Relationship Id="rId1" Target="../slideLayouts/slideLayout1.xml" Type="http://schemas.openxmlformats.org/officeDocument/2006/relationships/slideLayout"/></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arget="../media/image5.jpeg" Type="http://schemas.openxmlformats.org/officeDocument/2006/relationships/image"/><Relationship Id="rId2" Target="../media/image2.png" Type="http://schemas.openxmlformats.org/officeDocument/2006/relationships/image"/><Relationship Id="rId1" Target="../slideLayouts/slideLayout1.xml" Type="http://schemas.openxmlformats.org/officeDocument/2006/relationships/slideLayout"/></Relationships>
</file>

<file path=ppt/slides/_rels/slide4.xml.rels><?xml version="1.0" encoding="UTF-8" standalone="yes" ?><Relationships xmlns="http://schemas.openxmlformats.org/package/2006/relationships"><Relationship Id="rId3" Target="../media/image6.jpeg" Type="http://schemas.openxmlformats.org/officeDocument/2006/relationships/image"/><Relationship Id="rId2" Target="../media/image2.png" Type="http://schemas.openxmlformats.org/officeDocument/2006/relationships/image"/><Relationship Id="rId1" Target="../slideLayouts/slideLayout1.xml" Type="http://schemas.openxmlformats.org/officeDocument/2006/relationships/slideLayout"/><Relationship Id="rId4" Target="../media/image7.jpeg" Type="http://schemas.openxmlformats.org/officeDocument/2006/relationships/image"/></Relationships>
</file>

<file path=ppt/slides/_rels/slide5.xml.rels><?xml version="1.0" encoding="UTF-8" standalone="yes" ?><Relationships xmlns="http://schemas.openxmlformats.org/package/2006/relationships"><Relationship Id="rId2" Target="../media/image8.jpeg" Type="http://schemas.openxmlformats.org/officeDocument/2006/relationships/image"/><Relationship Id="rId1" Target="../slideLayouts/slideLayout1.xml" Type="http://schemas.openxmlformats.org/officeDocument/2006/relationships/slideLayout"/></Relationships>
</file>

<file path=ppt/slides/_rels/slide6.xml.rels><?xml version="1.0" encoding="UTF-8" standalone="yes" ?><Relationships xmlns="http://schemas.openxmlformats.org/package/2006/relationships"><Relationship Id="rId2" Target="../media/image9.jpeg" Type="http://schemas.openxmlformats.org/officeDocument/2006/relationships/image"/><Relationship Id="rId1" Target="../slideLayouts/slideLayout1.xml" Type="http://schemas.openxmlformats.org/officeDocument/2006/relationships/slideLayout"/></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arget="../media/image12.jpeg" Type="http://schemas.openxmlformats.org/officeDocument/2006/relationships/image"/><Relationship Id="rId2" Target="../media/image2.png" Type="http://schemas.openxmlformats.org/officeDocument/2006/relationships/image"/><Relationship Id="rId1" Target="../slideLayouts/slideLayout1.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9CE3BF-DA65-6324-F8CF-CDC1F9ABF4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D448D641-458B-EB21-2897-D2D8DCB36E9A}"/>
              </a:ext>
            </a:extLst>
          </p:cNvPr>
          <p:cNvPicPr>
            <a:picLocks noChangeAspect="1"/>
          </p:cNvPicPr>
          <p:nvPr/>
        </p:nvPicPr>
        <p:blipFill>
          <a:blip r:embed="rId3"/>
          <a:stretch>
            <a:fillRect/>
          </a:stretch>
        </p:blipFill>
        <p:spPr>
          <a:xfrm>
            <a:off x="4799878" y="2502132"/>
            <a:ext cx="6233592" cy="3222980"/>
          </a:xfrm>
          <a:prstGeom prst="rect">
            <a:avLst/>
          </a:prstGeom>
        </p:spPr>
      </p:pic>
      <p:sp>
        <p:nvSpPr>
          <p:cNvPr id="6" name="TextBox 5">
            <a:extLst>
              <a:ext uri="{FF2B5EF4-FFF2-40B4-BE49-F238E27FC236}">
                <a16:creationId xmlns:a16="http://schemas.microsoft.com/office/drawing/2014/main" id="{4122A998-5E40-DB8B-4A40-6C1B398134E0}"/>
              </a:ext>
            </a:extLst>
          </p:cNvPr>
          <p:cNvSpPr txBox="1"/>
          <p:nvPr/>
        </p:nvSpPr>
        <p:spPr>
          <a:xfrm>
            <a:off x="959025" y="1289884"/>
            <a:ext cx="10074445" cy="4524315"/>
          </a:xfrm>
          <a:prstGeom prst="rect">
            <a:avLst/>
          </a:prstGeom>
          <a:noFill/>
        </p:spPr>
        <p:txBody>
          <a:bodyPr wrap="square" rtlCol="0">
            <a:spAutoFit/>
          </a:bodyPr>
          <a:lstStyle/>
          <a:p>
            <a:r>
              <a:rPr lang="en-US" dirty="0">
                <a:latin typeface="Arial Black" panose="020B0A04020102020204" pitchFamily="34" charset="0"/>
              </a:rPr>
              <a:t>FORGE (Finding Opportunities and Resources to Grow Entrepreneurs) </a:t>
            </a:r>
            <a:endParaRPr lang="en-US" dirty="0"/>
          </a:p>
          <a:p>
            <a:r>
              <a:rPr lang="en-US" dirty="0"/>
              <a:t>A unique entrepreneurial community combining startup acceleration alongside experiential student and community education.  A unit of University of Arizona Research, Innovation, and Impact, FORGE has three missions,  our “3 C’s”:</a:t>
            </a:r>
          </a:p>
          <a:p>
            <a:endParaRPr lang="en-US" dirty="0"/>
          </a:p>
          <a:p>
            <a:r>
              <a:rPr lang="en-US" dirty="0">
                <a:latin typeface="Arial Black" panose="020B0A04020102020204" pitchFamily="34" charset="0"/>
              </a:rPr>
              <a:t>Campus – </a:t>
            </a:r>
          </a:p>
          <a:p>
            <a:r>
              <a:rPr lang="en-US" dirty="0"/>
              <a:t>Cultivate entrepreneurial thinking </a:t>
            </a:r>
          </a:p>
          <a:p>
            <a:r>
              <a:rPr lang="en-US" dirty="0"/>
              <a:t>(FORGE Student Venture Pathways)</a:t>
            </a:r>
          </a:p>
          <a:p>
            <a:endParaRPr lang="en-US" dirty="0"/>
          </a:p>
          <a:p>
            <a:r>
              <a:rPr lang="en-US" dirty="0">
                <a:latin typeface="Arial Black" panose="020B0A04020102020204" pitchFamily="34" charset="0"/>
              </a:rPr>
              <a:t>Community – </a:t>
            </a:r>
          </a:p>
          <a:p>
            <a:r>
              <a:rPr lang="en-US" dirty="0"/>
              <a:t>Advance the entrepreneurial ecosystem </a:t>
            </a:r>
          </a:p>
          <a:p>
            <a:r>
              <a:rPr lang="en-US" dirty="0"/>
              <a:t>(FORGE Communities)</a:t>
            </a:r>
          </a:p>
          <a:p>
            <a:endParaRPr lang="en-US" dirty="0"/>
          </a:p>
          <a:p>
            <a:r>
              <a:rPr lang="en-US" dirty="0">
                <a:latin typeface="Arial Black" panose="020B0A04020102020204" pitchFamily="34" charset="0"/>
              </a:rPr>
              <a:t>Capital – </a:t>
            </a:r>
          </a:p>
          <a:p>
            <a:r>
              <a:rPr lang="en-US" dirty="0"/>
              <a:t>Drive scale‐up/launch acceleration </a:t>
            </a:r>
          </a:p>
          <a:p>
            <a:r>
              <a:rPr lang="en-US" dirty="0"/>
              <a:t>(FORGE Ahead)</a:t>
            </a:r>
          </a:p>
        </p:txBody>
      </p:sp>
      <p:sp>
        <p:nvSpPr>
          <p:cNvPr id="9" name="TextBox 8">
            <a:extLst>
              <a:ext uri="{FF2B5EF4-FFF2-40B4-BE49-F238E27FC236}">
                <a16:creationId xmlns:a16="http://schemas.microsoft.com/office/drawing/2014/main" id="{7C456E7A-A219-CF05-5711-291CB30A74CD}"/>
              </a:ext>
            </a:extLst>
          </p:cNvPr>
          <p:cNvSpPr txBox="1"/>
          <p:nvPr/>
        </p:nvSpPr>
        <p:spPr>
          <a:xfrm>
            <a:off x="7346373" y="6211977"/>
            <a:ext cx="6163886" cy="369332"/>
          </a:xfrm>
          <a:prstGeom prst="rect">
            <a:avLst/>
          </a:prstGeom>
          <a:noFill/>
        </p:spPr>
        <p:txBody>
          <a:bodyPr wrap="square">
            <a:spAutoFit/>
          </a:bodyPr>
          <a:lstStyle/>
          <a:p>
            <a:pPr algn="ctr"/>
            <a:r>
              <a:rPr lang="en-US" dirty="0">
                <a:solidFill>
                  <a:srgbClr val="002060"/>
                </a:solidFill>
                <a:latin typeface="Arial Black" panose="020B0A04020102020204" pitchFamily="34" charset="0"/>
              </a:rPr>
              <a:t>forge.arizona.edu</a:t>
            </a:r>
          </a:p>
        </p:txBody>
      </p:sp>
    </p:spTree>
    <p:extLst>
      <p:ext uri="{BB962C8B-B14F-4D97-AF65-F5344CB8AC3E}">
        <p14:creationId xmlns:p14="http://schemas.microsoft.com/office/powerpoint/2010/main" val="3032053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9CE3BF-DA65-6324-F8CF-CDC1F9ABF4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B22A7CEA-792A-B72E-EC8B-8A08D0634432}"/>
              </a:ext>
            </a:extLst>
          </p:cNvPr>
          <p:cNvPicPr>
            <a:picLocks noChangeAspect="1"/>
          </p:cNvPicPr>
          <p:nvPr/>
        </p:nvPicPr>
        <p:blipFill rotWithShape="1">
          <a:blip r:embed="rId3">
            <a:extLst>
              <a:ext uri="{28A0092B-C50C-407E-A947-70E740481C1C}">
                <a14:useLocalDpi xmlns:a14="http://schemas.microsoft.com/office/drawing/2010/main" val="0"/>
              </a:ext>
            </a:extLst>
          </a:blip>
          <a:srcRect r="8400"/>
          <a:stretch/>
        </p:blipFill>
        <p:spPr>
          <a:xfrm>
            <a:off x="8023504" y="1024128"/>
            <a:ext cx="3377322" cy="4739151"/>
          </a:xfrm>
          <a:prstGeom prst="rect">
            <a:avLst/>
          </a:prstGeom>
        </p:spPr>
      </p:pic>
      <p:sp>
        <p:nvSpPr>
          <p:cNvPr id="2" name="TextBox 1">
            <a:extLst>
              <a:ext uri="{FF2B5EF4-FFF2-40B4-BE49-F238E27FC236}">
                <a16:creationId xmlns:a16="http://schemas.microsoft.com/office/drawing/2014/main" id="{180EED45-39D3-B4B1-6AB7-A30A3D769433}"/>
              </a:ext>
            </a:extLst>
          </p:cNvPr>
          <p:cNvSpPr txBox="1"/>
          <p:nvPr/>
        </p:nvSpPr>
        <p:spPr>
          <a:xfrm>
            <a:off x="1001486" y="1341120"/>
            <a:ext cx="10128068" cy="1200329"/>
          </a:xfrm>
          <a:prstGeom prst="rect">
            <a:avLst/>
          </a:prstGeom>
          <a:noFill/>
        </p:spPr>
        <p:txBody>
          <a:bodyPr wrap="square" rtlCol="0">
            <a:spAutoFit/>
          </a:bodyPr>
          <a:lstStyle/>
          <a:p>
            <a:r>
              <a:rPr lang="en-US" dirty="0">
                <a:latin typeface="Arial Black" panose="020B0A04020102020204" pitchFamily="34" charset="0"/>
              </a:rPr>
              <a:t>FORGE Student Venture Pathways​ - </a:t>
            </a:r>
          </a:p>
          <a:p>
            <a:r>
              <a:rPr lang="en-US" b="1" dirty="0">
                <a:latin typeface="Arial Black" panose="020B0A04020102020204" pitchFamily="34" charset="0"/>
              </a:rPr>
              <a:t>Cultivating an entrepreneurial mindset in all students</a:t>
            </a:r>
            <a:r>
              <a:rPr lang="en-US" dirty="0"/>
              <a:t>​</a:t>
            </a:r>
          </a:p>
          <a:p>
            <a:endParaRPr lang="en-US" dirty="0">
              <a:latin typeface="Arial Black" panose="020B0A04020102020204" pitchFamily="34" charset="0"/>
            </a:endParaRPr>
          </a:p>
          <a:p>
            <a:endParaRPr lang="en-US" dirty="0"/>
          </a:p>
        </p:txBody>
      </p:sp>
      <p:sp>
        <p:nvSpPr>
          <p:cNvPr id="4" name="TextBox 3">
            <a:extLst>
              <a:ext uri="{FF2B5EF4-FFF2-40B4-BE49-F238E27FC236}">
                <a16:creationId xmlns:a16="http://schemas.microsoft.com/office/drawing/2014/main" id="{F54C4E1E-C582-ABD1-090B-65CDB05E1E51}"/>
              </a:ext>
            </a:extLst>
          </p:cNvPr>
          <p:cNvSpPr txBox="1"/>
          <p:nvPr/>
        </p:nvSpPr>
        <p:spPr>
          <a:xfrm>
            <a:off x="1001486" y="2223849"/>
            <a:ext cx="7689669" cy="3323987"/>
          </a:xfrm>
          <a:prstGeom prst="rect">
            <a:avLst/>
          </a:prstGeom>
          <a:noFill/>
        </p:spPr>
        <p:txBody>
          <a:bodyPr wrap="square" rtlCol="0">
            <a:spAutoFit/>
          </a:bodyPr>
          <a:lstStyle/>
          <a:p>
            <a:r>
              <a:rPr lang="en-US" sz="1400" b="1" dirty="0"/>
              <a:t>Entrepreneurial Mindset Assessment  </a:t>
            </a:r>
            <a:r>
              <a:rPr lang="en-US" sz="1400" dirty="0"/>
              <a:t>- insight into the 8 domains of  entrepreneurial mindset.</a:t>
            </a:r>
          </a:p>
          <a:p>
            <a:pPr marL="285750" indent="-285750">
              <a:buFont typeface="Wingdings" panose="05000000000000000000" pitchFamily="2" charset="2"/>
              <a:buChar char="q"/>
            </a:pPr>
            <a:endParaRPr lang="en-US" sz="1400" dirty="0"/>
          </a:p>
          <a:p>
            <a:r>
              <a:rPr lang="en-US" sz="1400" b="1" dirty="0"/>
              <a:t>Venturing 101 </a:t>
            </a:r>
            <a:r>
              <a:rPr lang="en-US" sz="1400" dirty="0"/>
              <a:t>–asynchronous, online short courses on topics relevant to launching a venture.</a:t>
            </a:r>
          </a:p>
          <a:p>
            <a:pPr marL="285750" indent="-285750">
              <a:buFont typeface="Wingdings" panose="05000000000000000000" pitchFamily="2" charset="2"/>
              <a:buChar char="q"/>
            </a:pPr>
            <a:endParaRPr lang="en-US" sz="1400" dirty="0"/>
          </a:p>
          <a:p>
            <a:r>
              <a:rPr lang="en-US" sz="1400" b="1" dirty="0"/>
              <a:t>Playshops</a:t>
            </a:r>
            <a:r>
              <a:rPr lang="en-US" sz="1400" dirty="0"/>
              <a:t> - content about core identity, building resiliency and how entrepreneurial thinking can support individuals in defining personal success.</a:t>
            </a:r>
          </a:p>
          <a:p>
            <a:pPr marL="285750" indent="-285750">
              <a:buFont typeface="Wingdings" panose="05000000000000000000" pitchFamily="2" charset="2"/>
              <a:buChar char="q"/>
            </a:pPr>
            <a:endParaRPr lang="en-US" sz="1400" dirty="0"/>
          </a:p>
          <a:p>
            <a:r>
              <a:rPr lang="en-US" sz="1400" b="1" dirty="0"/>
              <a:t>Support + Share </a:t>
            </a:r>
            <a:r>
              <a:rPr lang="en-US" sz="1400" dirty="0"/>
              <a:t>groups for student founders.</a:t>
            </a:r>
          </a:p>
          <a:p>
            <a:endParaRPr lang="en-US" sz="1400" dirty="0"/>
          </a:p>
          <a:p>
            <a:r>
              <a:rPr lang="en-US" sz="1400" b="1" dirty="0"/>
              <a:t>Pathways Perspectives </a:t>
            </a:r>
            <a:r>
              <a:rPr lang="en-US" sz="1400" dirty="0"/>
              <a:t>student led interviews with founders and business leaders.</a:t>
            </a:r>
          </a:p>
          <a:p>
            <a:pPr marL="285750" indent="-285750">
              <a:buFont typeface="Wingdings" panose="05000000000000000000" pitchFamily="2" charset="2"/>
              <a:buChar char="q"/>
            </a:pPr>
            <a:endParaRPr lang="en-US" sz="1400" dirty="0"/>
          </a:p>
          <a:p>
            <a:r>
              <a:rPr lang="en-US" sz="1400" b="1" dirty="0"/>
              <a:t>Biomedical Entrepreneur Scholarships </a:t>
            </a:r>
            <a:r>
              <a:rPr lang="en-US" sz="1400" dirty="0"/>
              <a:t>for student venture concepts to improve health outcomes.</a:t>
            </a:r>
          </a:p>
          <a:p>
            <a:pPr marL="285750" indent="-285750">
              <a:buFont typeface="Wingdings" panose="05000000000000000000" pitchFamily="2" charset="2"/>
              <a:buChar char="q"/>
            </a:pPr>
            <a:endParaRPr lang="en-US" sz="1400" dirty="0"/>
          </a:p>
          <a:p>
            <a:r>
              <a:rPr lang="en-US" sz="1400" dirty="0"/>
              <a:t> </a:t>
            </a:r>
            <a:r>
              <a:rPr lang="en-US" sz="1400" b="1" dirty="0"/>
              <a:t>Campus Office Hours​ </a:t>
            </a:r>
            <a:r>
              <a:rPr lang="en-US" sz="1400" dirty="0"/>
              <a:t>at Resilience FORGE and STEAM FORGE​ with on site staff mentoring, assessment and guidance.</a:t>
            </a:r>
          </a:p>
        </p:txBody>
      </p:sp>
      <p:sp>
        <p:nvSpPr>
          <p:cNvPr id="6" name="TextBox 5">
            <a:extLst>
              <a:ext uri="{FF2B5EF4-FFF2-40B4-BE49-F238E27FC236}">
                <a16:creationId xmlns:a16="http://schemas.microsoft.com/office/drawing/2014/main" id="{17D0B904-E9CA-25C3-DAF1-1E6F1B5961F3}"/>
              </a:ext>
            </a:extLst>
          </p:cNvPr>
          <p:cNvSpPr txBox="1"/>
          <p:nvPr/>
        </p:nvSpPr>
        <p:spPr>
          <a:xfrm>
            <a:off x="7340137" y="6206076"/>
            <a:ext cx="6120245" cy="369332"/>
          </a:xfrm>
          <a:prstGeom prst="rect">
            <a:avLst/>
          </a:prstGeom>
          <a:noFill/>
        </p:spPr>
        <p:txBody>
          <a:bodyPr wrap="square">
            <a:spAutoFit/>
          </a:bodyPr>
          <a:lstStyle/>
          <a:p>
            <a:pPr algn="ctr"/>
            <a:r>
              <a:rPr lang="en-US" dirty="0">
                <a:solidFill>
                  <a:srgbClr val="002060"/>
                </a:solidFill>
                <a:latin typeface="Arial Black" panose="020B0A04020102020204" pitchFamily="34" charset="0"/>
              </a:rPr>
              <a:t>forge.arizona.edu</a:t>
            </a:r>
          </a:p>
        </p:txBody>
      </p:sp>
    </p:spTree>
    <p:extLst>
      <p:ext uri="{BB962C8B-B14F-4D97-AF65-F5344CB8AC3E}">
        <p14:creationId xmlns:p14="http://schemas.microsoft.com/office/powerpoint/2010/main" val="3061375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9CE3BF-DA65-6324-F8CF-CDC1F9ABF4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180EED45-39D3-B4B1-6AB7-A30A3D769433}"/>
              </a:ext>
            </a:extLst>
          </p:cNvPr>
          <p:cNvSpPr txBox="1"/>
          <p:nvPr/>
        </p:nvSpPr>
        <p:spPr>
          <a:xfrm>
            <a:off x="1001486" y="1341120"/>
            <a:ext cx="10128068" cy="1200329"/>
          </a:xfrm>
          <a:prstGeom prst="rect">
            <a:avLst/>
          </a:prstGeom>
          <a:noFill/>
        </p:spPr>
        <p:txBody>
          <a:bodyPr wrap="square" rtlCol="0">
            <a:spAutoFit/>
          </a:bodyPr>
          <a:lstStyle/>
          <a:p>
            <a:r>
              <a:rPr lang="en-US" dirty="0">
                <a:latin typeface="Arial Black" panose="020B0A04020102020204" pitchFamily="34" charset="0"/>
              </a:rPr>
              <a:t>FORGE Communities​ - </a:t>
            </a:r>
          </a:p>
          <a:p>
            <a:r>
              <a:rPr lang="en-US" dirty="0">
                <a:latin typeface="Arial Black" panose="020B0A04020102020204" pitchFamily="34" charset="0"/>
              </a:rPr>
              <a:t>Supporting the entrepreneurial ecosystem wherever the university operates</a:t>
            </a:r>
          </a:p>
          <a:p>
            <a:endParaRPr lang="en-US" dirty="0"/>
          </a:p>
          <a:p>
            <a:endParaRPr lang="en-US" dirty="0"/>
          </a:p>
        </p:txBody>
      </p:sp>
      <p:sp>
        <p:nvSpPr>
          <p:cNvPr id="3" name="TextBox 2">
            <a:extLst>
              <a:ext uri="{FF2B5EF4-FFF2-40B4-BE49-F238E27FC236}">
                <a16:creationId xmlns:a16="http://schemas.microsoft.com/office/drawing/2014/main" id="{A51D53CD-EC37-381F-F432-91BAF5B9BB1C}"/>
              </a:ext>
            </a:extLst>
          </p:cNvPr>
          <p:cNvSpPr txBox="1"/>
          <p:nvPr/>
        </p:nvSpPr>
        <p:spPr>
          <a:xfrm>
            <a:off x="1062446" y="2280592"/>
            <a:ext cx="5608320" cy="3323987"/>
          </a:xfrm>
          <a:prstGeom prst="rect">
            <a:avLst/>
          </a:prstGeom>
          <a:noFill/>
        </p:spPr>
        <p:txBody>
          <a:bodyPr wrap="square" rtlCol="0">
            <a:spAutoFit/>
          </a:bodyPr>
          <a:lstStyle/>
          <a:p>
            <a:r>
              <a:rPr lang="en-US" sz="1400" b="1" dirty="0"/>
              <a:t>FORGE at Roy Place</a:t>
            </a:r>
            <a:r>
              <a:rPr lang="en-US" sz="1400" dirty="0"/>
              <a:t>​ -downtown location hosting event and meeting space, complimentary co-working, drop in mentoring and guidance in navigating the entrepreneurial ecosystem.</a:t>
            </a:r>
          </a:p>
          <a:p>
            <a:pPr marL="285750" indent="-285750">
              <a:buFont typeface="Wingdings" panose="05000000000000000000" pitchFamily="2" charset="2"/>
              <a:buChar char="q"/>
            </a:pPr>
            <a:endParaRPr lang="en-US" sz="1400" dirty="0"/>
          </a:p>
          <a:p>
            <a:r>
              <a:rPr lang="en-US" sz="1400" b="1" dirty="0"/>
              <a:t>Thursdays at FORGE </a:t>
            </a:r>
            <a:r>
              <a:rPr lang="en-US" sz="1400" dirty="0"/>
              <a:t>– weekly speaker program presenting community speakers, interviews with business leaders, pitch practice and panel discussions.</a:t>
            </a:r>
          </a:p>
          <a:p>
            <a:pPr marL="285750" indent="-285750">
              <a:buFont typeface="Wingdings" panose="05000000000000000000" pitchFamily="2" charset="2"/>
              <a:buChar char="q"/>
            </a:pPr>
            <a:endParaRPr lang="en-US" sz="1400" dirty="0"/>
          </a:p>
          <a:p>
            <a:r>
              <a:rPr lang="en-US" sz="1400" b="1" dirty="0"/>
              <a:t>Native FORGE </a:t>
            </a:r>
            <a:r>
              <a:rPr lang="en-US" sz="1400" dirty="0"/>
              <a:t>- providing services to the 22 federally recognized tribes in Arizona.</a:t>
            </a:r>
          </a:p>
          <a:p>
            <a:endParaRPr lang="en-US" sz="1400" dirty="0"/>
          </a:p>
          <a:p>
            <a:r>
              <a:rPr lang="en-US" sz="1400" b="1" dirty="0"/>
              <a:t>Professional Mentors in Residence </a:t>
            </a:r>
            <a:r>
              <a:rPr lang="en-US" sz="1400" dirty="0"/>
              <a:t>at locations at UA Tucson Campus, FORGE at Roy Place, Phoenix Bioscience Core and Yuma Academic Center.</a:t>
            </a:r>
          </a:p>
          <a:p>
            <a:endParaRPr lang="en-US" sz="1400" dirty="0"/>
          </a:p>
          <a:p>
            <a:r>
              <a:rPr lang="en-US" sz="1400" b="1" dirty="0"/>
              <a:t>Work and event space </a:t>
            </a:r>
            <a:r>
              <a:rPr lang="en-US" sz="1400" dirty="0"/>
              <a:t>sponsorship for qualified community partners.</a:t>
            </a:r>
          </a:p>
        </p:txBody>
      </p:sp>
      <p:pic>
        <p:nvPicPr>
          <p:cNvPr id="6" name="Picture 5">
            <a:extLst>
              <a:ext uri="{FF2B5EF4-FFF2-40B4-BE49-F238E27FC236}">
                <a16:creationId xmlns:a16="http://schemas.microsoft.com/office/drawing/2014/main" id="{1C32DF87-8A53-CCFD-28E6-306257674DBD}"/>
              </a:ext>
            </a:extLst>
          </p:cNvPr>
          <p:cNvPicPr>
            <a:picLocks noChangeAspect="1"/>
          </p:cNvPicPr>
          <p:nvPr/>
        </p:nvPicPr>
        <p:blipFill rotWithShape="1">
          <a:blip r:embed="rId3">
            <a:extLst>
              <a:ext uri="{28A0092B-C50C-407E-A947-70E740481C1C}">
                <a14:useLocalDpi xmlns:a14="http://schemas.microsoft.com/office/drawing/2010/main" val="0"/>
              </a:ext>
            </a:extLst>
          </a:blip>
          <a:srcRect l="6418" t="1479" r="5225" b="42441"/>
          <a:stretch/>
        </p:blipFill>
        <p:spPr>
          <a:xfrm>
            <a:off x="6670765" y="2039113"/>
            <a:ext cx="4519749" cy="3712464"/>
          </a:xfrm>
          <a:prstGeom prst="rect">
            <a:avLst/>
          </a:prstGeom>
        </p:spPr>
      </p:pic>
      <p:sp>
        <p:nvSpPr>
          <p:cNvPr id="9" name="TextBox 8">
            <a:extLst>
              <a:ext uri="{FF2B5EF4-FFF2-40B4-BE49-F238E27FC236}">
                <a16:creationId xmlns:a16="http://schemas.microsoft.com/office/drawing/2014/main" id="{7569F2A8-1A15-B765-E03D-65274D668FB7}"/>
              </a:ext>
            </a:extLst>
          </p:cNvPr>
          <p:cNvSpPr txBox="1"/>
          <p:nvPr/>
        </p:nvSpPr>
        <p:spPr>
          <a:xfrm>
            <a:off x="7072053" y="6257499"/>
            <a:ext cx="6695902" cy="369332"/>
          </a:xfrm>
          <a:prstGeom prst="rect">
            <a:avLst/>
          </a:prstGeom>
          <a:noFill/>
        </p:spPr>
        <p:txBody>
          <a:bodyPr wrap="square">
            <a:spAutoFit/>
          </a:bodyPr>
          <a:lstStyle/>
          <a:p>
            <a:pPr algn="ctr"/>
            <a:r>
              <a:rPr lang="en-US" dirty="0">
                <a:solidFill>
                  <a:srgbClr val="002060"/>
                </a:solidFill>
                <a:latin typeface="Arial Black" panose="020B0A04020102020204" pitchFamily="34" charset="0"/>
              </a:rPr>
              <a:t>forge.arizona.edu</a:t>
            </a:r>
          </a:p>
        </p:txBody>
      </p:sp>
    </p:spTree>
    <p:extLst>
      <p:ext uri="{BB962C8B-B14F-4D97-AF65-F5344CB8AC3E}">
        <p14:creationId xmlns:p14="http://schemas.microsoft.com/office/powerpoint/2010/main" val="2664501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9CE3BF-DA65-6324-F8CF-CDC1F9ABF4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180EED45-39D3-B4B1-6AB7-A30A3D769433}"/>
              </a:ext>
            </a:extLst>
          </p:cNvPr>
          <p:cNvSpPr txBox="1"/>
          <p:nvPr/>
        </p:nvSpPr>
        <p:spPr>
          <a:xfrm>
            <a:off x="1001486" y="1341120"/>
            <a:ext cx="10128068" cy="1200329"/>
          </a:xfrm>
          <a:prstGeom prst="rect">
            <a:avLst/>
          </a:prstGeom>
          <a:noFill/>
        </p:spPr>
        <p:txBody>
          <a:bodyPr wrap="square" rtlCol="0">
            <a:spAutoFit/>
          </a:bodyPr>
          <a:lstStyle/>
          <a:p>
            <a:r>
              <a:rPr lang="en-US" dirty="0">
                <a:latin typeface="Arial Black" panose="020B0A04020102020204" pitchFamily="34" charset="0"/>
              </a:rPr>
              <a:t>FORGE Ahead​ - </a:t>
            </a:r>
          </a:p>
          <a:p>
            <a:r>
              <a:rPr lang="en-US" dirty="0">
                <a:latin typeface="Arial Black" panose="020B0A04020102020204" pitchFamily="34" charset="0"/>
              </a:rPr>
              <a:t>Driving scale and launch acceleration of promising startups</a:t>
            </a:r>
          </a:p>
          <a:p>
            <a:endParaRPr lang="en-US" dirty="0"/>
          </a:p>
          <a:p>
            <a:endParaRPr lang="en-US" dirty="0"/>
          </a:p>
        </p:txBody>
      </p:sp>
      <p:sp>
        <p:nvSpPr>
          <p:cNvPr id="3" name="TextBox 2">
            <a:extLst>
              <a:ext uri="{FF2B5EF4-FFF2-40B4-BE49-F238E27FC236}">
                <a16:creationId xmlns:a16="http://schemas.microsoft.com/office/drawing/2014/main" id="{6E20C738-2943-E8FB-12D8-F952E28903BB}"/>
              </a:ext>
            </a:extLst>
          </p:cNvPr>
          <p:cNvSpPr txBox="1"/>
          <p:nvPr/>
        </p:nvSpPr>
        <p:spPr>
          <a:xfrm>
            <a:off x="1001486" y="2333897"/>
            <a:ext cx="5985240" cy="3539430"/>
          </a:xfrm>
          <a:prstGeom prst="rect">
            <a:avLst/>
          </a:prstGeom>
          <a:noFill/>
        </p:spPr>
        <p:txBody>
          <a:bodyPr wrap="square" rtlCol="0">
            <a:spAutoFit/>
          </a:bodyPr>
          <a:lstStyle/>
          <a:p>
            <a:r>
              <a:rPr lang="en-US" sz="1400" b="1" dirty="0"/>
              <a:t>Yearlong Residencies for 8 Scale-Up Companies </a:t>
            </a:r>
            <a:r>
              <a:rPr lang="en-US" sz="1400" dirty="0"/>
              <a:t>at FORGE at Roy Place.</a:t>
            </a:r>
          </a:p>
          <a:p>
            <a:pPr marL="285750" indent="-285750">
              <a:buFont typeface="Wingdings" panose="05000000000000000000" pitchFamily="2" charset="2"/>
              <a:buChar char="q"/>
            </a:pPr>
            <a:endParaRPr lang="en-US" sz="1400" dirty="0"/>
          </a:p>
          <a:p>
            <a:r>
              <a:rPr lang="en-US" sz="1400" b="1" dirty="0"/>
              <a:t>Dedicated team of 10 Mentors in Residence </a:t>
            </a:r>
            <a:r>
              <a:rPr lang="en-US" sz="1400" dirty="0"/>
              <a:t>with extensive expertise in </a:t>
            </a:r>
          </a:p>
          <a:p>
            <a:pPr marL="285750" indent="-285750">
              <a:buFont typeface="Arial" panose="020B0604020202020204" pitchFamily="34" charset="0"/>
              <a:buChar char="•"/>
            </a:pPr>
            <a:r>
              <a:rPr lang="en-US" sz="1400" dirty="0"/>
              <a:t>product &amp; process development</a:t>
            </a:r>
          </a:p>
          <a:p>
            <a:pPr marL="285750" indent="-285750">
              <a:buFont typeface="Arial" panose="020B0604020202020204" pitchFamily="34" charset="0"/>
              <a:buChar char="•"/>
            </a:pPr>
            <a:r>
              <a:rPr lang="en-US" sz="1400" dirty="0"/>
              <a:t>enterprise-wide communication and collaboration services</a:t>
            </a:r>
          </a:p>
          <a:p>
            <a:pPr marL="285750" indent="-285750">
              <a:buFont typeface="Arial" panose="020B0604020202020204" pitchFamily="34" charset="0"/>
              <a:buChar char="•"/>
            </a:pPr>
            <a:r>
              <a:rPr lang="en-US" sz="1400" dirty="0"/>
              <a:t>services and cybertechnology for the Department of Defense</a:t>
            </a:r>
          </a:p>
          <a:p>
            <a:pPr marL="285750" indent="-285750">
              <a:buFont typeface="Arial" panose="020B0604020202020204" pitchFamily="34" charset="0"/>
              <a:buChar char="•"/>
            </a:pPr>
            <a:r>
              <a:rPr lang="en-US" sz="1400" dirty="0"/>
              <a:t>healthcare technology</a:t>
            </a:r>
          </a:p>
          <a:p>
            <a:pPr marL="285750" indent="-285750">
              <a:buFont typeface="Arial" panose="020B0604020202020204" pitchFamily="34" charset="0"/>
              <a:buChar char="•"/>
            </a:pPr>
            <a:r>
              <a:rPr lang="en-US" sz="1400" dirty="0"/>
              <a:t>inpatient and outpatient provider spaces</a:t>
            </a:r>
          </a:p>
          <a:p>
            <a:pPr marL="285750" indent="-285750">
              <a:buFont typeface="Arial" panose="020B0604020202020204" pitchFamily="34" charset="0"/>
              <a:buChar char="•"/>
            </a:pPr>
            <a:r>
              <a:rPr lang="en-US" sz="1400" dirty="0"/>
              <a:t>strategy consulting in biotechnology</a:t>
            </a:r>
          </a:p>
          <a:p>
            <a:pPr marL="285750" indent="-285750">
              <a:buFont typeface="Arial" panose="020B0604020202020204" pitchFamily="34" charset="0"/>
              <a:buChar char="•"/>
            </a:pPr>
            <a:r>
              <a:rPr lang="en-US" sz="1400" dirty="0"/>
              <a:t>small business development</a:t>
            </a:r>
          </a:p>
          <a:p>
            <a:pPr marL="285750" indent="-285750">
              <a:buFont typeface="Arial" panose="020B0604020202020204" pitchFamily="34" charset="0"/>
              <a:buChar char="•"/>
            </a:pPr>
            <a:r>
              <a:rPr lang="en-US" sz="1400" dirty="0"/>
              <a:t>economic development</a:t>
            </a:r>
          </a:p>
          <a:p>
            <a:pPr marL="285750" indent="-285750">
              <a:buFont typeface="Arial" panose="020B0604020202020204" pitchFamily="34" charset="0"/>
              <a:buChar char="•"/>
            </a:pPr>
            <a:r>
              <a:rPr lang="en-US" sz="1400" dirty="0"/>
              <a:t>public affairs and communication</a:t>
            </a:r>
          </a:p>
          <a:p>
            <a:pPr marL="285750" indent="-285750">
              <a:buFont typeface="Arial" panose="020B0604020202020204" pitchFamily="34" charset="0"/>
              <a:buChar char="•"/>
            </a:pPr>
            <a:r>
              <a:rPr lang="en-US" sz="1400" dirty="0"/>
              <a:t>manufacturing</a:t>
            </a:r>
          </a:p>
          <a:p>
            <a:pPr marL="285750" indent="-285750">
              <a:buFont typeface="Arial" panose="020B0604020202020204" pitchFamily="34" charset="0"/>
              <a:buChar char="•"/>
            </a:pPr>
            <a:r>
              <a:rPr lang="en-US" sz="1400" dirty="0"/>
              <a:t>real estate and restaurant development</a:t>
            </a:r>
          </a:p>
          <a:p>
            <a:pPr marL="285750" indent="-285750">
              <a:buFont typeface="Wingdings" panose="05000000000000000000" pitchFamily="2" charset="2"/>
              <a:buChar char="q"/>
            </a:pPr>
            <a:endParaRPr lang="en-US" sz="1400" dirty="0"/>
          </a:p>
          <a:p>
            <a:r>
              <a:rPr lang="en-US" sz="1400" b="1" dirty="0"/>
              <a:t>Condensed (8-week) program </a:t>
            </a:r>
            <a:r>
              <a:rPr lang="en-US" sz="1400" dirty="0"/>
              <a:t>coming in 2023.</a:t>
            </a:r>
          </a:p>
        </p:txBody>
      </p:sp>
      <p:sp>
        <p:nvSpPr>
          <p:cNvPr id="6" name="TextBox 5">
            <a:extLst>
              <a:ext uri="{FF2B5EF4-FFF2-40B4-BE49-F238E27FC236}">
                <a16:creationId xmlns:a16="http://schemas.microsoft.com/office/drawing/2014/main" id="{201D05AB-7EB7-475B-DC3F-A701E96ACFBA}"/>
              </a:ext>
            </a:extLst>
          </p:cNvPr>
          <p:cNvSpPr txBox="1"/>
          <p:nvPr/>
        </p:nvSpPr>
        <p:spPr>
          <a:xfrm>
            <a:off x="9094123" y="6239351"/>
            <a:ext cx="2643447" cy="369332"/>
          </a:xfrm>
          <a:prstGeom prst="rect">
            <a:avLst/>
          </a:prstGeom>
          <a:noFill/>
        </p:spPr>
        <p:txBody>
          <a:bodyPr wrap="square">
            <a:spAutoFit/>
          </a:bodyPr>
          <a:lstStyle/>
          <a:p>
            <a:pPr algn="ctr"/>
            <a:r>
              <a:rPr lang="en-US" dirty="0">
                <a:solidFill>
                  <a:srgbClr val="002060"/>
                </a:solidFill>
                <a:latin typeface="Arial Black" panose="020B0A04020102020204" pitchFamily="34" charset="0"/>
              </a:rPr>
              <a:t>forge.arizona.edu</a:t>
            </a:r>
          </a:p>
        </p:txBody>
      </p:sp>
      <p:pic>
        <p:nvPicPr>
          <p:cNvPr id="10" name="Picture 9">
            <a:extLst>
              <a:ext uri="{FF2B5EF4-FFF2-40B4-BE49-F238E27FC236}">
                <a16:creationId xmlns:a16="http://schemas.microsoft.com/office/drawing/2014/main" id="{C19E8487-ACD2-95D6-9BF7-8D075BF63214}"/>
              </a:ext>
            </a:extLst>
          </p:cNvPr>
          <p:cNvPicPr>
            <a:picLocks noChangeAspect="1"/>
          </p:cNvPicPr>
          <p:nvPr/>
        </p:nvPicPr>
        <p:blipFill rotWithShape="1">
          <a:blip r:embed="rId3">
            <a:extLst>
              <a:ext uri="{28A0092B-C50C-407E-A947-70E740481C1C}">
                <a14:useLocalDpi xmlns:a14="http://schemas.microsoft.com/office/drawing/2010/main" val="0"/>
              </a:ext>
            </a:extLst>
          </a:blip>
          <a:srcRect t="53977"/>
          <a:stretch/>
        </p:blipFill>
        <p:spPr>
          <a:xfrm>
            <a:off x="6896289" y="2441426"/>
            <a:ext cx="4291657" cy="987574"/>
          </a:xfrm>
          <a:prstGeom prst="rect">
            <a:avLst/>
          </a:prstGeom>
        </p:spPr>
      </p:pic>
      <p:pic>
        <p:nvPicPr>
          <p:cNvPr id="8" name="Picture 7">
            <a:extLst>
              <a:ext uri="{FF2B5EF4-FFF2-40B4-BE49-F238E27FC236}">
                <a16:creationId xmlns:a16="http://schemas.microsoft.com/office/drawing/2014/main" id="{515DBB41-3436-AA46-0264-89C056E30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8857" y="3763915"/>
            <a:ext cx="4291657" cy="2145829"/>
          </a:xfrm>
          <a:prstGeom prst="rect">
            <a:avLst/>
          </a:prstGeom>
        </p:spPr>
      </p:pic>
    </p:spTree>
    <p:extLst>
      <p:ext uri="{BB962C8B-B14F-4D97-AF65-F5344CB8AC3E}">
        <p14:creationId xmlns:p14="http://schemas.microsoft.com/office/powerpoint/2010/main" val="3659543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94502-3604-8CEC-905A-446AB269BCC3}"/>
              </a:ext>
            </a:extLst>
          </p:cNvPr>
          <p:cNvSpPr>
            <a:spLocks noGrp="1"/>
          </p:cNvSpPr>
          <p:nvPr>
            <p:ph type="ctrTitle"/>
          </p:nvPr>
        </p:nvSpPr>
        <p:spPr>
          <a:xfrm>
            <a:off x="813788" y="1234572"/>
            <a:ext cx="2018648" cy="4807000"/>
          </a:xfrm>
        </p:spPr>
        <p:txBody>
          <a:bodyPr>
            <a:normAutofit fontScale="90000"/>
          </a:bodyPr>
          <a:lstStyle/>
          <a:p>
            <a:pPr algn="l"/>
            <a:r>
              <a:rPr lang="en-US" sz="1600" dirty="0">
                <a:latin typeface="Arial Black" panose="020B0A04020102020204" pitchFamily="34" charset="0"/>
              </a:rPr>
              <a:t>In 2023, FORGE launched The Business of Heritage Food series in partnership with Tucson UNESCO City of Gastronomy </a:t>
            </a:r>
            <a:br>
              <a:rPr lang="en-US" sz="2000" dirty="0">
                <a:latin typeface="Arial Black" panose="020B0A04020102020204" pitchFamily="34" charset="0"/>
              </a:rPr>
            </a:br>
            <a:br>
              <a:rPr lang="en-US" sz="2000" dirty="0">
                <a:latin typeface="Arial Black" panose="020B0A04020102020204" pitchFamily="34" charset="0"/>
              </a:rPr>
            </a:br>
            <a:r>
              <a:rPr lang="en-US" sz="1800" dirty="0">
                <a:latin typeface="+mn-lt"/>
              </a:rPr>
              <a:t>The series recruits business owners to talk about the challenges of creating and sustaining food based businesses – addressing topics including sourcing and supply chain issues, marketing, local resources and sustainability.</a:t>
            </a:r>
          </a:p>
        </p:txBody>
      </p:sp>
      <p:pic>
        <p:nvPicPr>
          <p:cNvPr id="5" name="Picture 4">
            <a:extLst>
              <a:ext uri="{FF2B5EF4-FFF2-40B4-BE49-F238E27FC236}">
                <a16:creationId xmlns:a16="http://schemas.microsoft.com/office/drawing/2014/main" id="{039DEC7D-5845-44CF-5FEB-FAA61B4E53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2436" y="1234571"/>
            <a:ext cx="8545776" cy="4806999"/>
          </a:xfrm>
          <a:prstGeom prst="rect">
            <a:avLst/>
          </a:prstGeom>
        </p:spPr>
      </p:pic>
    </p:spTree>
    <p:extLst>
      <p:ext uri="{BB962C8B-B14F-4D97-AF65-F5344CB8AC3E}">
        <p14:creationId xmlns:p14="http://schemas.microsoft.com/office/powerpoint/2010/main" val="1729646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men posing for a photo&#10;&#10;Description automatically generated with medium confidence">
            <a:extLst>
              <a:ext uri="{FF2B5EF4-FFF2-40B4-BE49-F238E27FC236}">
                <a16:creationId xmlns:a16="http://schemas.microsoft.com/office/drawing/2014/main" id="{F4F840C1-C81A-B34D-E764-14962BACD6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648" y="0"/>
            <a:ext cx="13357162" cy="7513404"/>
          </a:xfrm>
          <a:prstGeom prst="rect">
            <a:avLst/>
          </a:prstGeom>
        </p:spPr>
      </p:pic>
      <p:sp>
        <p:nvSpPr>
          <p:cNvPr id="7" name="TextBox 6">
            <a:extLst>
              <a:ext uri="{FF2B5EF4-FFF2-40B4-BE49-F238E27FC236}">
                <a16:creationId xmlns:a16="http://schemas.microsoft.com/office/drawing/2014/main" id="{7E4F0E07-3DA2-9F58-A3E9-2A7730FBC5A3}"/>
              </a:ext>
            </a:extLst>
          </p:cNvPr>
          <p:cNvSpPr txBox="1"/>
          <p:nvPr/>
        </p:nvSpPr>
        <p:spPr>
          <a:xfrm>
            <a:off x="0" y="1938528"/>
            <a:ext cx="4041648" cy="3416320"/>
          </a:xfrm>
          <a:prstGeom prst="rect">
            <a:avLst/>
          </a:prstGeom>
          <a:noFill/>
        </p:spPr>
        <p:txBody>
          <a:bodyPr wrap="square">
            <a:spAutoFit/>
          </a:bodyPr>
          <a:lstStyle/>
          <a:p>
            <a:r>
              <a:rPr lang="en-US" dirty="0">
                <a:solidFill>
                  <a:schemeClr val="bg1"/>
                </a:solidFill>
              </a:rPr>
              <a:t>Indigenous entrepreneurs in Arizona can now receive targeted support through Native FORGE, a new University of Arizona program designed to drive economic development in the state’s 22 federally recognized tribes. Through mentorship, data training, development and assessment, the program takes aim at the specific needs of Native entrepreneurs and is made possible by a matching grant from the U.S. Economic Development Administration.</a:t>
            </a:r>
          </a:p>
        </p:txBody>
      </p:sp>
      <p:sp>
        <p:nvSpPr>
          <p:cNvPr id="9" name="TextBox 8">
            <a:extLst>
              <a:ext uri="{FF2B5EF4-FFF2-40B4-BE49-F238E27FC236}">
                <a16:creationId xmlns:a16="http://schemas.microsoft.com/office/drawing/2014/main" id="{A2ACE596-B03E-7EB8-0D41-FD71A14AA0B0}"/>
              </a:ext>
            </a:extLst>
          </p:cNvPr>
          <p:cNvSpPr txBox="1"/>
          <p:nvPr/>
        </p:nvSpPr>
        <p:spPr>
          <a:xfrm>
            <a:off x="5215385" y="4653494"/>
            <a:ext cx="7092439" cy="646331"/>
          </a:xfrm>
          <a:prstGeom prst="rect">
            <a:avLst/>
          </a:prstGeom>
          <a:noFill/>
        </p:spPr>
        <p:txBody>
          <a:bodyPr wrap="square" lIns="91440" tIns="45720" rIns="91440" bIns="45720" anchor="t">
            <a:spAutoFit/>
          </a:bodyPr>
          <a:lstStyle/>
          <a:p>
            <a:r>
              <a:rPr lang="en-US" sz="1200" dirty="0">
                <a:solidFill>
                  <a:schemeClr val="bg1"/>
                </a:solidFill>
              </a:rPr>
              <a:t>Levi Esquerra, senior vice president for Native American Advancement and Tribal Engagement; FORGE founding executive director Brian Ellerman; and Rafael Tapia Jr., a member of the Pascua Yaqui Tribe, Director of Tribal Community Connections at Local First Arizona, and dedicated mentor in residence for Native FORGE.</a:t>
            </a:r>
          </a:p>
        </p:txBody>
      </p:sp>
    </p:spTree>
    <p:extLst>
      <p:ext uri="{BB962C8B-B14F-4D97-AF65-F5344CB8AC3E}">
        <p14:creationId xmlns:p14="http://schemas.microsoft.com/office/powerpoint/2010/main" val="603478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aphical user interface&#10;&#10;Description automatically generated">
            <a:extLst>
              <a:ext uri="{FF2B5EF4-FFF2-40B4-BE49-F238E27FC236}">
                <a16:creationId xmlns:a16="http://schemas.microsoft.com/office/drawing/2014/main" id="{8FAF7D15-B198-EE77-D5BF-8B65613A10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4D8C6D92-4A5C-809E-E295-433C31BDD451}"/>
              </a:ext>
            </a:extLst>
          </p:cNvPr>
          <p:cNvSpPr txBox="1"/>
          <p:nvPr/>
        </p:nvSpPr>
        <p:spPr>
          <a:xfrm>
            <a:off x="2534653" y="1006460"/>
            <a:ext cx="7483642" cy="461665"/>
          </a:xfrm>
          <a:prstGeom prst="rect">
            <a:avLst/>
          </a:prstGeom>
          <a:noFill/>
        </p:spPr>
        <p:txBody>
          <a:bodyPr wrap="square">
            <a:spAutoFit/>
          </a:bodyPr>
          <a:lstStyle/>
          <a:p>
            <a:pPr algn="ctr"/>
            <a:r>
              <a:rPr lang="en-US" sz="2400" b="1" dirty="0">
                <a:solidFill>
                  <a:srgbClr val="C00000"/>
                </a:solidFill>
              </a:rPr>
              <a:t>Components of the Native FORGE Program</a:t>
            </a:r>
          </a:p>
        </p:txBody>
      </p:sp>
      <p:sp>
        <p:nvSpPr>
          <p:cNvPr id="7" name="TextBox 6">
            <a:extLst>
              <a:ext uri="{FF2B5EF4-FFF2-40B4-BE49-F238E27FC236}">
                <a16:creationId xmlns:a16="http://schemas.microsoft.com/office/drawing/2014/main" id="{7BF3D887-895E-43EE-6756-EF6866DF94A6}"/>
              </a:ext>
            </a:extLst>
          </p:cNvPr>
          <p:cNvSpPr txBox="1"/>
          <p:nvPr/>
        </p:nvSpPr>
        <p:spPr>
          <a:xfrm>
            <a:off x="2253916" y="2197586"/>
            <a:ext cx="6160168" cy="369332"/>
          </a:xfrm>
          <a:prstGeom prst="rect">
            <a:avLst/>
          </a:prstGeom>
          <a:noFill/>
        </p:spPr>
        <p:txBody>
          <a:bodyPr wrap="square">
            <a:spAutoFit/>
          </a:bodyPr>
          <a:lstStyle/>
          <a:p>
            <a:r>
              <a:rPr lang="en-US" b="1" dirty="0"/>
              <a:t>Skills Development</a:t>
            </a:r>
          </a:p>
        </p:txBody>
      </p:sp>
      <p:sp>
        <p:nvSpPr>
          <p:cNvPr id="9" name="TextBox 8">
            <a:extLst>
              <a:ext uri="{FF2B5EF4-FFF2-40B4-BE49-F238E27FC236}">
                <a16:creationId xmlns:a16="http://schemas.microsoft.com/office/drawing/2014/main" id="{82DF2367-B3D5-C0FE-5DF2-04298B817E4E}"/>
              </a:ext>
            </a:extLst>
          </p:cNvPr>
          <p:cNvSpPr txBox="1"/>
          <p:nvPr/>
        </p:nvSpPr>
        <p:spPr>
          <a:xfrm>
            <a:off x="2253916" y="4046439"/>
            <a:ext cx="6160168" cy="369332"/>
          </a:xfrm>
          <a:prstGeom prst="rect">
            <a:avLst/>
          </a:prstGeom>
          <a:noFill/>
        </p:spPr>
        <p:txBody>
          <a:bodyPr wrap="square">
            <a:spAutoFit/>
          </a:bodyPr>
          <a:lstStyle/>
          <a:p>
            <a:r>
              <a:rPr lang="en-US" b="1" dirty="0"/>
              <a:t>Annual Native FORGE Conference</a:t>
            </a:r>
          </a:p>
        </p:txBody>
      </p:sp>
      <p:sp>
        <p:nvSpPr>
          <p:cNvPr id="11" name="TextBox 10">
            <a:extLst>
              <a:ext uri="{FF2B5EF4-FFF2-40B4-BE49-F238E27FC236}">
                <a16:creationId xmlns:a16="http://schemas.microsoft.com/office/drawing/2014/main" id="{3ED72CCA-901E-6A8F-45EC-DE4E758669D6}"/>
              </a:ext>
            </a:extLst>
          </p:cNvPr>
          <p:cNvSpPr txBox="1"/>
          <p:nvPr/>
        </p:nvSpPr>
        <p:spPr>
          <a:xfrm>
            <a:off x="7920790" y="2197586"/>
            <a:ext cx="6160168" cy="369332"/>
          </a:xfrm>
          <a:prstGeom prst="rect">
            <a:avLst/>
          </a:prstGeom>
          <a:noFill/>
        </p:spPr>
        <p:txBody>
          <a:bodyPr wrap="square">
            <a:spAutoFit/>
          </a:bodyPr>
          <a:lstStyle/>
          <a:p>
            <a:r>
              <a:rPr lang="en-US" b="1" dirty="0"/>
              <a:t>Dedicated Mentorship</a:t>
            </a:r>
          </a:p>
        </p:txBody>
      </p:sp>
      <p:sp>
        <p:nvSpPr>
          <p:cNvPr id="13" name="TextBox 12">
            <a:extLst>
              <a:ext uri="{FF2B5EF4-FFF2-40B4-BE49-F238E27FC236}">
                <a16:creationId xmlns:a16="http://schemas.microsoft.com/office/drawing/2014/main" id="{C43BAB02-6072-0DE2-207B-B162D6A2B4D4}"/>
              </a:ext>
            </a:extLst>
          </p:cNvPr>
          <p:cNvSpPr txBox="1"/>
          <p:nvPr/>
        </p:nvSpPr>
        <p:spPr>
          <a:xfrm>
            <a:off x="7920790" y="4046439"/>
            <a:ext cx="7072184" cy="369332"/>
          </a:xfrm>
          <a:prstGeom prst="rect">
            <a:avLst/>
          </a:prstGeom>
          <a:noFill/>
        </p:spPr>
        <p:txBody>
          <a:bodyPr wrap="square">
            <a:spAutoFit/>
          </a:bodyPr>
          <a:lstStyle/>
          <a:p>
            <a:r>
              <a:rPr lang="en-US" b="1" dirty="0"/>
              <a:t>Technology Supplies and Assistance</a:t>
            </a:r>
          </a:p>
        </p:txBody>
      </p:sp>
      <p:sp>
        <p:nvSpPr>
          <p:cNvPr id="15" name="TextBox 14">
            <a:extLst>
              <a:ext uri="{FF2B5EF4-FFF2-40B4-BE49-F238E27FC236}">
                <a16:creationId xmlns:a16="http://schemas.microsoft.com/office/drawing/2014/main" id="{40CEE03A-326A-BBE2-D141-B2D7A356B50C}"/>
              </a:ext>
            </a:extLst>
          </p:cNvPr>
          <p:cNvSpPr txBox="1"/>
          <p:nvPr/>
        </p:nvSpPr>
        <p:spPr>
          <a:xfrm>
            <a:off x="2274510" y="2476779"/>
            <a:ext cx="3702041" cy="1569660"/>
          </a:xfrm>
          <a:prstGeom prst="rect">
            <a:avLst/>
          </a:prstGeom>
          <a:noFill/>
        </p:spPr>
        <p:txBody>
          <a:bodyPr wrap="square">
            <a:spAutoFit/>
          </a:bodyPr>
          <a:lstStyle/>
          <a:p>
            <a:r>
              <a:rPr lang="en-US" sz="1200" dirty="0"/>
              <a:t>Tribal entrepreneurs utilize the FORGE Venturing 101 Platform, an asynchronous online curriculum on core venture concepts including Getting Started with a Venture, Ideation, Problems, &amp; Solutions, Customer Development, Failure &amp; Resilience, Business Modeling Communicating Your Idea, Building Your Team, Financial Literacy and Intellectual Property and Business Formation.</a:t>
            </a:r>
          </a:p>
        </p:txBody>
      </p:sp>
      <p:sp>
        <p:nvSpPr>
          <p:cNvPr id="17" name="TextBox 16">
            <a:extLst>
              <a:ext uri="{FF2B5EF4-FFF2-40B4-BE49-F238E27FC236}">
                <a16:creationId xmlns:a16="http://schemas.microsoft.com/office/drawing/2014/main" id="{4D9618D1-7420-CBCC-45B0-8EFC7B7C4E84}"/>
              </a:ext>
            </a:extLst>
          </p:cNvPr>
          <p:cNvSpPr txBox="1"/>
          <p:nvPr/>
        </p:nvSpPr>
        <p:spPr>
          <a:xfrm>
            <a:off x="2253916" y="4352804"/>
            <a:ext cx="3586711" cy="830997"/>
          </a:xfrm>
          <a:prstGeom prst="rect">
            <a:avLst/>
          </a:prstGeom>
          <a:noFill/>
        </p:spPr>
        <p:txBody>
          <a:bodyPr wrap="square">
            <a:spAutoFit/>
          </a:bodyPr>
          <a:lstStyle/>
          <a:p>
            <a:r>
              <a:rPr lang="en-US" sz="1200" dirty="0"/>
              <a:t>Tribal entrepreneurs, tribal leadership and other representatives gather annually for a dedicated conference providing access to industry experts, resources and introductions to investors.</a:t>
            </a:r>
          </a:p>
        </p:txBody>
      </p:sp>
      <p:sp>
        <p:nvSpPr>
          <p:cNvPr id="19" name="TextBox 18">
            <a:extLst>
              <a:ext uri="{FF2B5EF4-FFF2-40B4-BE49-F238E27FC236}">
                <a16:creationId xmlns:a16="http://schemas.microsoft.com/office/drawing/2014/main" id="{1A3C4917-EB0F-C4E3-B733-3F72A2CFE8F4}"/>
              </a:ext>
            </a:extLst>
          </p:cNvPr>
          <p:cNvSpPr txBox="1"/>
          <p:nvPr/>
        </p:nvSpPr>
        <p:spPr>
          <a:xfrm>
            <a:off x="7941384" y="2566918"/>
            <a:ext cx="3702041" cy="1200329"/>
          </a:xfrm>
          <a:prstGeom prst="rect">
            <a:avLst/>
          </a:prstGeom>
          <a:noFill/>
        </p:spPr>
        <p:txBody>
          <a:bodyPr wrap="square">
            <a:spAutoFit/>
          </a:bodyPr>
          <a:lstStyle/>
          <a:p>
            <a:r>
              <a:rPr lang="en-US" sz="1200" dirty="0"/>
              <a:t>Mentors serve as guides, sounding boards, and sources of inspiration, to help entrepreneurs reach their goals. FORGE provides a diverse network of Mentors in Residence. Entrepreneurs are paired with mentors for one-on-one guidance in developing and refining their business goals.</a:t>
            </a:r>
          </a:p>
        </p:txBody>
      </p:sp>
      <p:sp>
        <p:nvSpPr>
          <p:cNvPr id="21" name="TextBox 20">
            <a:extLst>
              <a:ext uri="{FF2B5EF4-FFF2-40B4-BE49-F238E27FC236}">
                <a16:creationId xmlns:a16="http://schemas.microsoft.com/office/drawing/2014/main" id="{61C1669A-C600-D289-33DC-4AE70EBEE912}"/>
              </a:ext>
            </a:extLst>
          </p:cNvPr>
          <p:cNvSpPr txBox="1"/>
          <p:nvPr/>
        </p:nvSpPr>
        <p:spPr>
          <a:xfrm>
            <a:off x="7957860" y="4404689"/>
            <a:ext cx="3814010" cy="646331"/>
          </a:xfrm>
          <a:prstGeom prst="rect">
            <a:avLst/>
          </a:prstGeom>
          <a:noFill/>
        </p:spPr>
        <p:txBody>
          <a:bodyPr wrap="square">
            <a:spAutoFit/>
          </a:bodyPr>
          <a:lstStyle/>
          <a:p>
            <a:r>
              <a:rPr lang="en-US" sz="1200" dirty="0"/>
              <a:t>Through the grant, entrepreneurs receive laptops, wi-fi hotspots and assistance with accessing and utilizing technologies that can help grow their business.</a:t>
            </a:r>
          </a:p>
        </p:txBody>
      </p:sp>
    </p:spTree>
    <p:extLst>
      <p:ext uri="{BB962C8B-B14F-4D97-AF65-F5344CB8AC3E}">
        <p14:creationId xmlns:p14="http://schemas.microsoft.com/office/powerpoint/2010/main" val="1809357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diagram&#10;&#10;Description automatically generated">
            <a:extLst>
              <a:ext uri="{FF2B5EF4-FFF2-40B4-BE49-F238E27FC236}">
                <a16:creationId xmlns:a16="http://schemas.microsoft.com/office/drawing/2014/main" id="{B6E634ED-DF2D-79B4-E06C-AD7C640736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2238C257-2014-0A30-9DF0-D1DB4843E29C}"/>
              </a:ext>
            </a:extLst>
          </p:cNvPr>
          <p:cNvSpPr txBox="1"/>
          <p:nvPr/>
        </p:nvSpPr>
        <p:spPr>
          <a:xfrm>
            <a:off x="1331495" y="4274910"/>
            <a:ext cx="2021305" cy="1785104"/>
          </a:xfrm>
          <a:prstGeom prst="rect">
            <a:avLst/>
          </a:prstGeom>
          <a:noFill/>
        </p:spPr>
        <p:txBody>
          <a:bodyPr wrap="square">
            <a:spAutoFit/>
          </a:bodyPr>
          <a:lstStyle/>
          <a:p>
            <a:r>
              <a:rPr lang="en-US" sz="1100" dirty="0"/>
              <a:t>A convenience store, gas station, laundromat, and </a:t>
            </a:r>
            <a:r>
              <a:rPr lang="en-US" sz="1100" dirty="0" err="1"/>
              <a:t>Wikkiup</a:t>
            </a:r>
            <a:r>
              <a:rPr lang="en-US" sz="1100" dirty="0"/>
              <a:t> Village. The Village serves as a multipurpose site for events, a farmer's market, and a tourist rest stop. Her goal is to increase business for the location and increase healthier food options for the local community.</a:t>
            </a:r>
          </a:p>
        </p:txBody>
      </p:sp>
      <p:sp>
        <p:nvSpPr>
          <p:cNvPr id="7" name="TextBox 6">
            <a:extLst>
              <a:ext uri="{FF2B5EF4-FFF2-40B4-BE49-F238E27FC236}">
                <a16:creationId xmlns:a16="http://schemas.microsoft.com/office/drawing/2014/main" id="{589F40F0-DFE7-6FA4-959D-FB1591CB08D1}"/>
              </a:ext>
            </a:extLst>
          </p:cNvPr>
          <p:cNvSpPr txBox="1"/>
          <p:nvPr/>
        </p:nvSpPr>
        <p:spPr>
          <a:xfrm>
            <a:off x="3352800" y="4487051"/>
            <a:ext cx="2021305" cy="1615827"/>
          </a:xfrm>
          <a:prstGeom prst="rect">
            <a:avLst/>
          </a:prstGeom>
          <a:noFill/>
        </p:spPr>
        <p:txBody>
          <a:bodyPr wrap="square">
            <a:spAutoFit/>
          </a:bodyPr>
          <a:lstStyle/>
          <a:p>
            <a:r>
              <a:rPr lang="en-US" sz="1100" dirty="0"/>
              <a:t>Custom handcrafted quilts uniquely designed and made with his traditional and artistic touch. </a:t>
            </a:r>
            <a:r>
              <a:rPr lang="en-US" sz="1100" dirty="0" err="1"/>
              <a:t>Beejay's</a:t>
            </a:r>
            <a:r>
              <a:rPr lang="en-US" sz="1100" dirty="0"/>
              <a:t> goal is to promote his products in the open market and secure enough funding to get local community members involved in his business to meet the demand.</a:t>
            </a:r>
          </a:p>
        </p:txBody>
      </p:sp>
      <p:sp>
        <p:nvSpPr>
          <p:cNvPr id="9" name="TextBox 8">
            <a:extLst>
              <a:ext uri="{FF2B5EF4-FFF2-40B4-BE49-F238E27FC236}">
                <a16:creationId xmlns:a16="http://schemas.microsoft.com/office/drawing/2014/main" id="{5DDB70E7-8710-7777-A63A-2E68693D5883}"/>
              </a:ext>
            </a:extLst>
          </p:cNvPr>
          <p:cNvSpPr txBox="1"/>
          <p:nvPr/>
        </p:nvSpPr>
        <p:spPr>
          <a:xfrm>
            <a:off x="5374105" y="4190272"/>
            <a:ext cx="1772649" cy="1954381"/>
          </a:xfrm>
          <a:prstGeom prst="rect">
            <a:avLst/>
          </a:prstGeom>
          <a:noFill/>
        </p:spPr>
        <p:txBody>
          <a:bodyPr wrap="square">
            <a:spAutoFit/>
          </a:bodyPr>
          <a:lstStyle/>
          <a:p>
            <a:r>
              <a:rPr lang="en-US" sz="1100" dirty="0"/>
              <a:t>Provides landscape and basic maintenance services to tribal departments. He is working on securing a bond/insurance to be able to participate as a vendor for the San Carlos Apache Tribe and other government entities. His goal is to raise funds to secure the bond.</a:t>
            </a:r>
          </a:p>
        </p:txBody>
      </p:sp>
      <p:sp>
        <p:nvSpPr>
          <p:cNvPr id="11" name="TextBox 10">
            <a:extLst>
              <a:ext uri="{FF2B5EF4-FFF2-40B4-BE49-F238E27FC236}">
                <a16:creationId xmlns:a16="http://schemas.microsoft.com/office/drawing/2014/main" id="{BBEEFD2E-2ADE-66D6-62AE-108833AF6686}"/>
              </a:ext>
            </a:extLst>
          </p:cNvPr>
          <p:cNvSpPr txBox="1"/>
          <p:nvPr/>
        </p:nvSpPr>
        <p:spPr>
          <a:xfrm>
            <a:off x="7146754" y="4490334"/>
            <a:ext cx="2021305" cy="1615827"/>
          </a:xfrm>
          <a:prstGeom prst="rect">
            <a:avLst/>
          </a:prstGeom>
          <a:noFill/>
        </p:spPr>
        <p:txBody>
          <a:bodyPr wrap="square">
            <a:spAutoFit/>
          </a:bodyPr>
          <a:lstStyle/>
          <a:p>
            <a:r>
              <a:rPr lang="en-US" sz="1100" dirty="0"/>
              <a:t>Events management company offering supplies and equipment needed for events. Her goal is to expand her business by offering self-serve options to customers by strategically placing mini-storage structures on the reservation and nearby town of Globe.</a:t>
            </a:r>
          </a:p>
        </p:txBody>
      </p:sp>
      <p:sp>
        <p:nvSpPr>
          <p:cNvPr id="13" name="TextBox 12">
            <a:extLst>
              <a:ext uri="{FF2B5EF4-FFF2-40B4-BE49-F238E27FC236}">
                <a16:creationId xmlns:a16="http://schemas.microsoft.com/office/drawing/2014/main" id="{6C8867CA-E9EB-C533-564C-35A07C91514E}"/>
              </a:ext>
            </a:extLst>
          </p:cNvPr>
          <p:cNvSpPr txBox="1"/>
          <p:nvPr/>
        </p:nvSpPr>
        <p:spPr>
          <a:xfrm>
            <a:off x="9168059" y="4193555"/>
            <a:ext cx="1868909" cy="1954381"/>
          </a:xfrm>
          <a:prstGeom prst="rect">
            <a:avLst/>
          </a:prstGeom>
          <a:noFill/>
        </p:spPr>
        <p:txBody>
          <a:bodyPr wrap="square">
            <a:spAutoFit/>
          </a:bodyPr>
          <a:lstStyle/>
          <a:p>
            <a:r>
              <a:rPr lang="en-US" sz="1100" dirty="0"/>
              <a:t>Convenience store and fast-food cafe located in the heart of the San Carlos Apache Tribe serving the Peridot and San Carlos Community. Her goal is to expand the cafe to include a sitting area for citizens and visitors and redesign the layout of the store to build capacity for more products to be offered.</a:t>
            </a:r>
          </a:p>
        </p:txBody>
      </p:sp>
    </p:spTree>
    <p:extLst>
      <p:ext uri="{BB962C8B-B14F-4D97-AF65-F5344CB8AC3E}">
        <p14:creationId xmlns:p14="http://schemas.microsoft.com/office/powerpoint/2010/main" val="1602245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48496-BAA2-3DDA-EFB1-59035A2B565A}"/>
              </a:ext>
            </a:extLst>
          </p:cNvPr>
          <p:cNvSpPr>
            <a:spLocks noGrp="1"/>
          </p:cNvSpPr>
          <p:nvPr>
            <p:ph type="title"/>
          </p:nvPr>
        </p:nvSpPr>
        <p:spPr>
          <a:xfrm>
            <a:off x="838200" y="1207008"/>
            <a:ext cx="10515600" cy="483680"/>
          </a:xfrm>
        </p:spPr>
        <p:txBody>
          <a:bodyPr>
            <a:normAutofit fontScale="90000"/>
          </a:bodyPr>
          <a:lstStyle/>
          <a:p>
            <a:r>
              <a:rPr lang="en-US" dirty="0"/>
              <a:t>FORGE at Yuma Academic Center</a:t>
            </a:r>
          </a:p>
        </p:txBody>
      </p:sp>
      <p:sp>
        <p:nvSpPr>
          <p:cNvPr id="3" name="Content Placeholder 2">
            <a:extLst>
              <a:ext uri="{FF2B5EF4-FFF2-40B4-BE49-F238E27FC236}">
                <a16:creationId xmlns:a16="http://schemas.microsoft.com/office/drawing/2014/main" id="{4074280D-B754-1164-F087-0B2884A194F5}"/>
              </a:ext>
            </a:extLst>
          </p:cNvPr>
          <p:cNvSpPr>
            <a:spLocks noGrp="1"/>
          </p:cNvSpPr>
          <p:nvPr>
            <p:ph idx="1"/>
          </p:nvPr>
        </p:nvSpPr>
        <p:spPr/>
        <p:txBody>
          <a:bodyPr>
            <a:normAutofit/>
          </a:bodyPr>
          <a:lstStyle/>
          <a:p>
            <a:r>
              <a:rPr lang="en-US" dirty="0"/>
              <a:t>Drop-in mentoring for students and community entrepreneurs</a:t>
            </a:r>
          </a:p>
          <a:p>
            <a:pPr lvl="1"/>
            <a:r>
              <a:rPr lang="en-US" dirty="0"/>
              <a:t>Yuma-based Mentor-in-Residence is former Yuma SBDC Director</a:t>
            </a:r>
          </a:p>
          <a:p>
            <a:r>
              <a:rPr lang="en-US" dirty="0"/>
              <a:t>Connection point to Fort Yuma Quechan Tribe and their ED</a:t>
            </a:r>
          </a:p>
          <a:p>
            <a:pPr lvl="1"/>
            <a:r>
              <a:rPr lang="en-US" dirty="0"/>
              <a:t>Soon-to-open makerspace and incubator in </a:t>
            </a:r>
            <a:r>
              <a:rPr lang="en-US" dirty="0" err="1"/>
              <a:t>Winterhaven</a:t>
            </a:r>
            <a:endParaRPr lang="en-US" dirty="0"/>
          </a:p>
          <a:p>
            <a:r>
              <a:rPr lang="en-US" dirty="0"/>
              <a:t>Next to soon-to-open Nutritional Sciences and Wellness Foods Lab</a:t>
            </a:r>
          </a:p>
          <a:p>
            <a:pPr lvl="1"/>
            <a:r>
              <a:rPr lang="en-US" dirty="0"/>
              <a:t>Additional opportunity to connect entrepreneurial thinking to food</a:t>
            </a:r>
          </a:p>
          <a:p>
            <a:r>
              <a:rPr lang="en-US" dirty="0"/>
              <a:t>Across the street from AWC, NAU, and ASU programs/students</a:t>
            </a:r>
          </a:p>
        </p:txBody>
      </p:sp>
    </p:spTree>
    <p:extLst>
      <p:ext uri="{BB962C8B-B14F-4D97-AF65-F5344CB8AC3E}">
        <p14:creationId xmlns:p14="http://schemas.microsoft.com/office/powerpoint/2010/main" val="2260088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9CE3BF-DA65-6324-F8CF-CDC1F9ABF4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180EED45-39D3-B4B1-6AB7-A30A3D769433}"/>
              </a:ext>
            </a:extLst>
          </p:cNvPr>
          <p:cNvSpPr txBox="1"/>
          <p:nvPr/>
        </p:nvSpPr>
        <p:spPr>
          <a:xfrm>
            <a:off x="1001486" y="1341120"/>
            <a:ext cx="10128068" cy="646331"/>
          </a:xfrm>
          <a:prstGeom prst="rect">
            <a:avLst/>
          </a:prstGeom>
          <a:noFill/>
        </p:spPr>
        <p:txBody>
          <a:bodyPr wrap="square" rtlCol="0">
            <a:spAutoFit/>
          </a:bodyPr>
          <a:lstStyle/>
          <a:p>
            <a:r>
              <a:rPr lang="en-US" dirty="0"/>
              <a:t>​</a:t>
            </a:r>
          </a:p>
          <a:p>
            <a:endParaRPr lang="en-US" dirty="0"/>
          </a:p>
        </p:txBody>
      </p:sp>
      <p:sp>
        <p:nvSpPr>
          <p:cNvPr id="7" name="TextBox 6">
            <a:extLst>
              <a:ext uri="{FF2B5EF4-FFF2-40B4-BE49-F238E27FC236}">
                <a16:creationId xmlns:a16="http://schemas.microsoft.com/office/drawing/2014/main" id="{770283E2-DA28-6C80-AFB8-306015B7C332}"/>
              </a:ext>
            </a:extLst>
          </p:cNvPr>
          <p:cNvSpPr txBox="1"/>
          <p:nvPr/>
        </p:nvSpPr>
        <p:spPr>
          <a:xfrm>
            <a:off x="9135686" y="6227459"/>
            <a:ext cx="2535382" cy="369332"/>
          </a:xfrm>
          <a:prstGeom prst="rect">
            <a:avLst/>
          </a:prstGeom>
          <a:noFill/>
        </p:spPr>
        <p:txBody>
          <a:bodyPr wrap="square" rtlCol="0">
            <a:spAutoFit/>
          </a:bodyPr>
          <a:lstStyle/>
          <a:p>
            <a:pPr algn="ctr"/>
            <a:r>
              <a:rPr lang="en-US" dirty="0">
                <a:solidFill>
                  <a:srgbClr val="002060"/>
                </a:solidFill>
                <a:latin typeface="Arial Black" panose="020B0A04020102020204" pitchFamily="34" charset="0"/>
              </a:rPr>
              <a:t>forge.arizona.edu</a:t>
            </a:r>
          </a:p>
        </p:txBody>
      </p:sp>
      <p:pic>
        <p:nvPicPr>
          <p:cNvPr id="13" name="Picture 12">
            <a:extLst>
              <a:ext uri="{FF2B5EF4-FFF2-40B4-BE49-F238E27FC236}">
                <a16:creationId xmlns:a16="http://schemas.microsoft.com/office/drawing/2014/main" id="{83302D59-85A2-F2F0-4948-76919F63EDBE}"/>
              </a:ext>
            </a:extLst>
          </p:cNvPr>
          <p:cNvPicPr>
            <a:picLocks noChangeAspect="1"/>
          </p:cNvPicPr>
          <p:nvPr/>
        </p:nvPicPr>
        <p:blipFill rotWithShape="1">
          <a:blip r:embed="rId3">
            <a:extLst>
              <a:ext uri="{28A0092B-C50C-407E-A947-70E740481C1C}">
                <a14:useLocalDpi xmlns:a14="http://schemas.microsoft.com/office/drawing/2010/main" val="0"/>
              </a:ext>
            </a:extLst>
          </a:blip>
          <a:srcRect l="5607" t="9746" r="5704" b="10550"/>
          <a:stretch/>
        </p:blipFill>
        <p:spPr>
          <a:xfrm>
            <a:off x="689499" y="1019720"/>
            <a:ext cx="10813002" cy="5466039"/>
          </a:xfrm>
          <a:prstGeom prst="rect">
            <a:avLst/>
          </a:prstGeom>
        </p:spPr>
      </p:pic>
      <p:sp>
        <p:nvSpPr>
          <p:cNvPr id="11" name="TextBox 10">
            <a:extLst>
              <a:ext uri="{FF2B5EF4-FFF2-40B4-BE49-F238E27FC236}">
                <a16:creationId xmlns:a16="http://schemas.microsoft.com/office/drawing/2014/main" id="{78FDD5FE-9468-0C3A-D714-D8E00455B9FC}"/>
              </a:ext>
            </a:extLst>
          </p:cNvPr>
          <p:cNvSpPr txBox="1"/>
          <p:nvPr/>
        </p:nvSpPr>
        <p:spPr>
          <a:xfrm>
            <a:off x="7625918" y="4657799"/>
            <a:ext cx="3414859" cy="1354217"/>
          </a:xfrm>
          <a:prstGeom prst="rect">
            <a:avLst/>
          </a:prstGeom>
          <a:noFill/>
        </p:spPr>
        <p:txBody>
          <a:bodyPr wrap="square" rtlCol="0">
            <a:spAutoFit/>
          </a:bodyPr>
          <a:lstStyle/>
          <a:p>
            <a:r>
              <a:rPr lang="en-US" b="1" dirty="0"/>
              <a:t>SCAN Here for FORGE Resources.</a:t>
            </a:r>
          </a:p>
          <a:p>
            <a:endParaRPr lang="en-US" sz="1600" dirty="0"/>
          </a:p>
          <a:p>
            <a:r>
              <a:rPr lang="en-US" sz="1600" dirty="0"/>
              <a:t>For more information, contact FORGE Founding Executive Director ​</a:t>
            </a:r>
          </a:p>
          <a:p>
            <a:r>
              <a:rPr lang="en-US" sz="1600" dirty="0"/>
              <a:t>Brian Ellerman at bme@arizona.edu</a:t>
            </a:r>
          </a:p>
        </p:txBody>
      </p:sp>
    </p:spTree>
    <p:extLst>
      <p:ext uri="{BB962C8B-B14F-4D97-AF65-F5344CB8AC3E}">
        <p14:creationId xmlns:p14="http://schemas.microsoft.com/office/powerpoint/2010/main" val="4991123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GE USDA Presentation" id="{D19B21F2-F91C-4825-ACD3-E6C25A79E32B}" vid="{A8DD48BB-A0B9-47C0-BDAD-B7A21D33EDBA}"/>
    </a:ext>
  </a:extLst>
</a:theme>
</file>

<file path=docProps/app.xml><?xml version="1.0" encoding="utf-8"?>
<Properties xmlns="http://schemas.openxmlformats.org/officeDocument/2006/extended-properties" xmlns:vt="http://schemas.openxmlformats.org/officeDocument/2006/docPropsVTypes">
  <Template/>
  <TotalTime>607</TotalTime>
  <Words>1098</Words>
  <Application>Microsoft Office PowerPoint</Application>
  <PresentationFormat>Widescreen</PresentationFormat>
  <Paragraphs>93</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Arial Black</vt:lpstr>
      <vt:lpstr>Calibri</vt:lpstr>
      <vt:lpstr>Calibri Light</vt:lpstr>
      <vt:lpstr>Wingdings</vt:lpstr>
      <vt:lpstr>Office Theme</vt:lpstr>
      <vt:lpstr>PowerPoint Presentation</vt:lpstr>
      <vt:lpstr>PowerPoint Presentation</vt:lpstr>
      <vt:lpstr>PowerPoint Presentation</vt:lpstr>
      <vt:lpstr>PowerPoint Presentation</vt:lpstr>
      <vt:lpstr>In 2023, FORGE launched The Business of Heritage Food series in partnership with Tucson UNESCO City of Gastronomy   The series recruits business owners to talk about the challenges of creating and sustaining food based businesses – addressing topics including sourcing and supply chain issues, marketing, local resources and sustainability.</vt:lpstr>
      <vt:lpstr>PowerPoint Presentation</vt:lpstr>
      <vt:lpstr>PowerPoint Presentation</vt:lpstr>
      <vt:lpstr>PowerPoint Presentation</vt:lpstr>
      <vt:lpstr>FORGE at Yuma Academic Center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ERIKA MITNIK</dc:creator>
  <cp:lastModifiedBy>Ellerman, Brian M - (bme)</cp:lastModifiedBy>
  <cp:revision>22</cp:revision>
  <dcterms:created xsi:type="dcterms:W3CDTF">2022-08-28T22:26:36Z</dcterms:created>
  <dcterms:modified xsi:type="dcterms:W3CDTF">2023-03-27T17:49:05Z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729709</vt:lpwstr>
  </property>
  <property fmtid="{D5CDD505-2E9C-101B-9397-08002B2CF9AE}" name="NXPowerLiteSettings" pid="3">
    <vt:lpwstr>C700052003A000</vt:lpwstr>
  </property>
  <property fmtid="{D5CDD505-2E9C-101B-9397-08002B2CF9AE}" name="NXPowerLiteVersion" pid="4">
    <vt:lpwstr>D9.0.4</vt:lpwstr>
  </property>
</Properties>
</file>