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8" r:id="rId5"/>
    <p:sldId id="401" r:id="rId6"/>
    <p:sldId id="435" r:id="rId7"/>
    <p:sldId id="436" r:id="rId8"/>
    <p:sldId id="434" r:id="rId9"/>
    <p:sldId id="268" r:id="rId10"/>
    <p:sldId id="413" r:id="rId11"/>
    <p:sldId id="439" r:id="rId12"/>
    <p:sldId id="440" r:id="rId13"/>
    <p:sldId id="428" r:id="rId14"/>
    <p:sldId id="429" r:id="rId15"/>
    <p:sldId id="431" r:id="rId16"/>
    <p:sldId id="438" r:id="rId17"/>
    <p:sldId id="27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67A"/>
    <a:srgbClr val="0D1D51"/>
    <a:srgbClr val="0072C7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56" autoAdjust="0"/>
    <p:restoredTop sz="87949" autoAdjust="0"/>
  </p:normalViewPr>
  <p:slideViewPr>
    <p:cSldViewPr snapToGrid="0" showGuides="1">
      <p:cViewPr varScale="1">
        <p:scale>
          <a:sx n="82" d="100"/>
          <a:sy n="82" d="100"/>
        </p:scale>
        <p:origin x="936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560" y="-14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7243D74-B9C1-450A-B0F3-6C6DCB0CF2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C27C33-9BB1-41D5-A236-12767E7E72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AB3EA8-A58D-4C92-A3AB-D271CCC294C7}" type="datetimeFigureOut">
              <a:rPr lang="en-US" smtClean="0"/>
              <a:t>4/28/2023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A7EADB-04A4-4093-B238-438E2C7317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DD8696-706D-440E-AE04-4C644F0613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A5DE8-F2C4-4DB3-88D1-656DCD59E7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824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FB4FA-E877-413E-B608-88789D806C57}" type="datetimeFigureOut">
              <a:rPr lang="en-US" noProof="0" smtClean="0"/>
              <a:t>4/28/2023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6304E-FDE3-4B4F-A3B7-EBE87F3FA5E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795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83325" y="847725"/>
            <a:ext cx="7539038" cy="4241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List of HSIs: https://www.hacu.net/hacu/HSIs.asp </a:t>
            </a:r>
          </a:p>
          <a:p>
            <a:r>
              <a:rPr lang="en-US" dirty="0"/>
              <a:t>HSI Facts: https://www.edexcelencia.org/research/hispanic-serving-institutions-hsis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921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83325" y="847725"/>
            <a:ext cx="7539038" cy="4241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List of HSIs: https://www.hacu.net/hacu/HSIs.asp </a:t>
            </a:r>
          </a:p>
          <a:p>
            <a:r>
              <a:rPr lang="en-US" dirty="0"/>
              <a:t>HSI Facts: https://www.edexcelencia.org/research/hispanic-serving-institutions-hsis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22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83325" y="847725"/>
            <a:ext cx="7539038" cy="4241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011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169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3903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noProof="0" dirty="0"/>
              <a:t>Title comes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312605"/>
            <a:ext cx="1745251" cy="67336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Title comes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14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Dummy Text Comes 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50495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E17FB3-B5C4-4B3A-A57B-C6493A9D0C66}"/>
              </a:ext>
            </a:extLst>
          </p:cNvPr>
          <p:cNvGrpSpPr/>
          <p:nvPr userDrawn="1"/>
        </p:nvGrpSpPr>
        <p:grpSpPr>
          <a:xfrm rot="8650774">
            <a:off x="5037655" y="4336093"/>
            <a:ext cx="1905000" cy="2354263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DCA6C454-F761-4265-BB5E-DFD947C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B853B2F-9E1C-4AC4-9344-8610498D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7FCC84B-2235-4948-8277-8363DFC69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9620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4C1BF67-E354-4E04-8F94-BABF2B7D1AFB}"/>
              </a:ext>
            </a:extLst>
          </p:cNvPr>
          <p:cNvSpPr/>
          <p:nvPr userDrawn="1"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699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799E3E2-888B-2343-9A63-F84C03265CB5}"/>
              </a:ext>
            </a:extLst>
          </p:cNvPr>
          <p:cNvSpPr>
            <a:spLocks noChangeAspect="1"/>
          </p:cNvSpPr>
          <p:nvPr userDrawn="1"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</p:spPr>
        <p:txBody>
          <a:bodyPr lIns="0" rIns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55C1FB-E61C-4BBC-8179-D34908DEA1B6}"/>
              </a:ext>
            </a:extLst>
          </p:cNvPr>
          <p:cNvSpPr/>
          <p:nvPr userDrawn="1"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3819" y="1630018"/>
            <a:ext cx="4424362" cy="4373217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47C9C38-5B17-467D-B581-EF28ECB11E8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694448B-800C-40EF-8F61-18C018E8374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74103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B6EB0C6-606C-4AFB-8FF8-AB43606B95BD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CE6D5A-A5C0-4B12-A26A-691D5743FA5C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Topic 01 comes here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E5123CE7-2F8A-489B-BD99-0C2A33ADF49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Topic 02 comes here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Picture Placeholder 11">
            <a:extLst>
              <a:ext uri="{FF2B5EF4-FFF2-40B4-BE49-F238E27FC236}">
                <a16:creationId xmlns:a16="http://schemas.microsoft.com/office/drawing/2014/main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891400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4B31150-A166-4DB3-A898-2154C9665891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C1A95BC-42CA-4166-918D-DF4306881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B4D5F91-2158-4A30-B83C-5CC9CC6E5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C509E5D6-79CC-4E1D-AAF4-C6F28F3C1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476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431CD316-21C7-4FA9-A45A-374D6AE71ED5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E107D9FB-3967-4583-A9DA-6787AF71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138D5FEB-37FF-4F26-B625-CE2BE91FF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6C2B67E8-673C-422C-B021-296E2E2B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687010E4-ADF2-486D-8DF7-B0FF38C6DADF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159AA79-2237-4A27-BBC2-D44032158D19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272B962-9566-42D2-B4C3-E7AA81884A83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9733285-016C-4C38-816C-83D30C075C70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F40DBA4-AB63-4B47-B37F-BCC3D59B5392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3EF0AFB-D099-4FF1-8963-7DA87268867F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872C96E-9AF3-4FA0-8180-C213C7F2209E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A08BE29-CFA5-4E0D-9DBE-A430AE1B8072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36610597-6A76-4A06-82A5-A8FFC5BAE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Executive 01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Executive 01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Executive 01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0A095594-2B82-44ED-8C9B-DA7C4D3D287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54CDD46A-22ED-48F5-9B5F-13B1B5C4B32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 dirty="0"/>
              <a:t>Executive 01</a:t>
            </a:r>
          </a:p>
        </p:txBody>
      </p:sp>
    </p:spTree>
    <p:extLst>
      <p:ext uri="{BB962C8B-B14F-4D97-AF65-F5344CB8AC3E}">
        <p14:creationId xmlns:p14="http://schemas.microsoft.com/office/powerpoint/2010/main" val="387650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email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844881"/>
            <a:ext cx="1745251" cy="67336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/>
            <a:r>
              <a:rPr lang="en-US" noProof="0" dirty="0"/>
              <a:t>Website </a:t>
            </a:r>
            <a:r>
              <a:rPr lang="en-US" noProof="0" dirty="0" err="1"/>
              <a:t>url</a:t>
            </a:r>
            <a:r>
              <a:rPr lang="en-US" noProof="0" dirty="0"/>
              <a:t> here</a:t>
            </a:r>
          </a:p>
        </p:txBody>
      </p:sp>
      <p:pic>
        <p:nvPicPr>
          <p:cNvPr id="17" name="Graphic 16" descr="Envelope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aphic 17" descr="Network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3713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 descr="Envelope">
            <a:extLst>
              <a:ext uri="{FF2B5EF4-FFF2-40B4-BE49-F238E27FC236}">
                <a16:creationId xmlns:a16="http://schemas.microsoft.com/office/drawing/2014/main" id="{A686352B-226C-4579-B831-0DC14EC389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0" name="Graphic 19" descr="Network">
            <a:extLst>
              <a:ext uri="{FF2B5EF4-FFF2-40B4-BE49-F238E27FC236}">
                <a16:creationId xmlns:a16="http://schemas.microsoft.com/office/drawing/2014/main" id="{460C8169-012B-451A-A6C2-6FEC0DC82A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1" name="Subtitle 2">
            <a:extLst>
              <a:ext uri="{FF2B5EF4-FFF2-40B4-BE49-F238E27FC236}">
                <a16:creationId xmlns:a16="http://schemas.microsoft.com/office/drawing/2014/main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email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 dirty="0"/>
              <a:t>Website </a:t>
            </a:r>
            <a:r>
              <a:rPr lang="en-US" noProof="0" dirty="0" err="1"/>
              <a:t>url</a:t>
            </a:r>
            <a:r>
              <a:rPr lang="en-US" noProof="0" dirty="0"/>
              <a:t> here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25B5135-F466-4A63-A42C-3BB2BAA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158641"/>
            <a:ext cx="5011410" cy="921807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Title comes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057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</p:grpSp>
      </p:grp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6544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C2DFD46-BF74-47BA-A496-92ED1979C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89758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2150F9-14BF-4DCB-884D-49596914C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19DEF115-82C2-4E9D-A22C-8DA561FB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92934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3383C6B-3BE4-4380-AF26-1C21492FCE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AE3770E9-CB74-47B0-8229-91F6F756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61794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298D65-1027-4897-A948-DCEEF8FC3D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85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1881DEA-0ECB-4310-ADF5-4337ACB433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102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10977034" y="6461920"/>
            <a:ext cx="711200" cy="334048"/>
          </a:xfrm>
        </p:spPr>
        <p:txBody>
          <a:bodyPr/>
          <a:lstStyle>
            <a:lvl1pPr>
              <a:defRPr/>
            </a:lvl1pPr>
          </a:lstStyle>
          <a:p>
            <a:fld id="{397DF74D-593A-4B15-876C-81AF3020FE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450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1F27F-98F9-A147-8986-34441C7B752D}" type="datetime1">
              <a:rPr lang="en-US" noProof="0" smtClean="0"/>
              <a:t>4/28/2023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71654-96A5-4280-94F3-931C61A9F92C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61" r:id="rId5"/>
    <p:sldLayoutId id="2147483662" r:id="rId6"/>
    <p:sldLayoutId id="2147483663" r:id="rId7"/>
    <p:sldLayoutId id="2147483654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acu.net/hacu/HSIs.asp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B08B8-3DB3-4637-AE23-B8DB96D9FC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3649" y="1047750"/>
            <a:ext cx="5305661" cy="2090808"/>
          </a:xfrm>
        </p:spPr>
        <p:txBody>
          <a:bodyPr anchor="b">
            <a:normAutofit/>
          </a:bodyPr>
          <a:lstStyle/>
          <a:p>
            <a:r>
              <a:rPr lang="en-US" sz="3200" dirty="0"/>
              <a:t>HSI Overview                                     &amp; USDA Partnerships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98AA37-E298-4CD8-9F0F-2123ACFD96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4729" y="3362325"/>
            <a:ext cx="5143500" cy="81590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University of arizona</a:t>
            </a:r>
          </a:p>
          <a:p>
            <a:r>
              <a:rPr lang="en-US" dirty="0"/>
              <a:t>USDA Advisory Committee on minority Farmers</a:t>
            </a:r>
          </a:p>
          <a:p>
            <a:r>
              <a:rPr lang="en-US" dirty="0"/>
              <a:t>March 28, 2023</a:t>
            </a:r>
          </a:p>
          <a:p>
            <a:endParaRPr lang="en-US" dirty="0"/>
          </a:p>
        </p:txBody>
      </p:sp>
      <p:pic>
        <p:nvPicPr>
          <p:cNvPr id="10" name="Picture Placeholder 9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ABD7F97D-15E8-4032-B615-0562046B75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2625" r="1" b="27376"/>
          <a:stretch/>
        </p:blipFill>
        <p:spPr>
          <a:xfrm>
            <a:off x="710812" y="728545"/>
            <a:ext cx="5305661" cy="5305661"/>
          </a:xfr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051F340-F132-55EF-7C80-47CA9ACEA1F2}"/>
              </a:ext>
            </a:extLst>
          </p:cNvPr>
          <p:cNvSpPr/>
          <p:nvPr/>
        </p:nvSpPr>
        <p:spPr>
          <a:xfrm>
            <a:off x="10001250" y="323850"/>
            <a:ext cx="1847850" cy="876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72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37240E3-997B-4D51-B772-5A6E9A56DD4C}"/>
              </a:ext>
            </a:extLst>
          </p:cNvPr>
          <p:cNvSpPr/>
          <p:nvPr/>
        </p:nvSpPr>
        <p:spPr>
          <a:xfrm>
            <a:off x="428" y="1"/>
            <a:ext cx="12191144" cy="13145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911" dirty="0">
                <a:latin typeface="Gill Sans MT" panose="020B0502020104020203" pitchFamily="34" charset="0"/>
              </a:rPr>
              <a:t>	Hispanic Serving Institutions (HSIs) across the U.S.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A0EC1-88FC-4969-9C8E-7ED7407B44EA}"/>
              </a:ext>
            </a:extLst>
          </p:cNvPr>
          <p:cNvSpPr txBox="1"/>
          <p:nvPr/>
        </p:nvSpPr>
        <p:spPr>
          <a:xfrm>
            <a:off x="705276" y="6570447"/>
            <a:ext cx="4754264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92" dirty="0"/>
              <a:t>Source:</a:t>
            </a:r>
            <a:r>
              <a:rPr lang="en-US" sz="1092" i="1" dirty="0"/>
              <a:t> Excelencia </a:t>
            </a:r>
            <a:r>
              <a:rPr lang="en-US" sz="1092" dirty="0"/>
              <a:t>in Education; Hispanic Association of Colleges &amp; Universities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631FC4-BA93-A85A-54F0-A653D308B305}"/>
              </a:ext>
            </a:extLst>
          </p:cNvPr>
          <p:cNvSpPr txBox="1"/>
          <p:nvPr/>
        </p:nvSpPr>
        <p:spPr>
          <a:xfrm>
            <a:off x="1144355" y="1706446"/>
            <a:ext cx="10657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Gill Sans MT" panose="020B0502020104020203" pitchFamily="34" charset="0"/>
              </a:rPr>
              <a:t>HSI: Federal designation by the U.S. Department of Education acknowledging higher education institutions that enroll at least 25% undergraduate Hispanic students.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5381F3-CAFF-9389-E4BB-13F131145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355" y="2785303"/>
            <a:ext cx="4432389" cy="35372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F7EC56-500D-6876-CAAD-5A10567872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743" y="2829637"/>
            <a:ext cx="4432389" cy="344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641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37240E3-997B-4D51-B772-5A6E9A56DD4C}"/>
              </a:ext>
            </a:extLst>
          </p:cNvPr>
          <p:cNvSpPr/>
          <p:nvPr/>
        </p:nvSpPr>
        <p:spPr>
          <a:xfrm>
            <a:off x="428" y="1"/>
            <a:ext cx="12191144" cy="13145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911" dirty="0">
                <a:latin typeface="Gill Sans MT" panose="020B0502020104020203" pitchFamily="34" charset="0"/>
              </a:rPr>
              <a:t>	HSIs across the U.S.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A0EC1-88FC-4969-9C8E-7ED7407B44EA}"/>
              </a:ext>
            </a:extLst>
          </p:cNvPr>
          <p:cNvSpPr txBox="1"/>
          <p:nvPr/>
        </p:nvSpPr>
        <p:spPr>
          <a:xfrm>
            <a:off x="705276" y="6570447"/>
            <a:ext cx="4754264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92" dirty="0"/>
              <a:t>Source:</a:t>
            </a:r>
            <a:r>
              <a:rPr lang="en-US" sz="1092" i="1" dirty="0"/>
              <a:t> Excelencia </a:t>
            </a:r>
            <a:r>
              <a:rPr lang="en-US" sz="1092" dirty="0"/>
              <a:t>in Education; Hispanic Association of Colleges &amp; Universities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425794-ED46-136C-E286-8ECDB51C9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251" y="2008936"/>
            <a:ext cx="6029325" cy="3867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771C7D-8FB4-85F6-5707-ECD1AE554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974" y="2419527"/>
            <a:ext cx="4886325" cy="304596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32737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0A5B55-C8B1-E3BE-9DBB-FB661DFF1D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5286"/>
          <a:stretch/>
        </p:blipFill>
        <p:spPr>
          <a:xfrm>
            <a:off x="0" y="1"/>
            <a:ext cx="12306300" cy="35242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CDFF07-9972-544E-9633-3B62679D918D}"/>
              </a:ext>
            </a:extLst>
          </p:cNvPr>
          <p:cNvSpPr txBox="1"/>
          <p:nvPr/>
        </p:nvSpPr>
        <p:spPr>
          <a:xfrm>
            <a:off x="287942" y="441540"/>
            <a:ext cx="4076551" cy="2603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092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6FAF09-38EF-AA7B-D3F1-323148C7E4E4}"/>
              </a:ext>
            </a:extLst>
          </p:cNvPr>
          <p:cNvSpPr/>
          <p:nvPr/>
        </p:nvSpPr>
        <p:spPr>
          <a:xfrm>
            <a:off x="419100" y="701932"/>
            <a:ext cx="3867150" cy="3069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outdoor, person&#10;&#10;Description automatically generated">
            <a:extLst>
              <a:ext uri="{FF2B5EF4-FFF2-40B4-BE49-F238E27FC236}">
                <a16:creationId xmlns:a16="http://schemas.microsoft.com/office/drawing/2014/main" id="{DED62B93-7C38-E00B-FEF2-9B956FA8D9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11" y="990899"/>
            <a:ext cx="4529063" cy="3019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0ECA69-BDD0-DFEE-DF17-F62A9A2210EB}"/>
              </a:ext>
            </a:extLst>
          </p:cNvPr>
          <p:cNvSpPr txBox="1"/>
          <p:nvPr/>
        </p:nvSpPr>
        <p:spPr>
          <a:xfrm>
            <a:off x="3219450" y="4482106"/>
            <a:ext cx="864605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Nearly </a:t>
            </a:r>
            <a:r>
              <a:rPr lang="en-US" sz="2400" b="1" dirty="0">
                <a:solidFill>
                  <a:srgbClr val="C00000"/>
                </a:solidFill>
              </a:rPr>
              <a:t>1 in 4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African American college students attends an HSI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Nearly </a:t>
            </a:r>
            <a:r>
              <a:rPr lang="en-US" sz="2400" b="1" dirty="0">
                <a:solidFill>
                  <a:srgbClr val="C00000"/>
                </a:solidFill>
              </a:rPr>
              <a:t>1 in 5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Native American college students attends an HSI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More than </a:t>
            </a:r>
            <a:r>
              <a:rPr lang="en-US" sz="2400" b="1" dirty="0">
                <a:solidFill>
                  <a:srgbClr val="C00000"/>
                </a:solidFill>
              </a:rPr>
              <a:t>4 in 10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Asian American college students attends an HSI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110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969147-5940-3139-B1E7-3EEA164D3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DF74D-593A-4B15-876C-81AF3020FE94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EB411A-72CB-64CD-AF47-B30BBA254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" y="207693"/>
            <a:ext cx="11782425" cy="62542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F311C3-C125-9EAE-EE01-E9CE50505C79}"/>
              </a:ext>
            </a:extLst>
          </p:cNvPr>
          <p:cNvSpPr txBox="1"/>
          <p:nvPr/>
        </p:nvSpPr>
        <p:spPr>
          <a:xfrm>
            <a:off x="257175" y="642663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https://www.hacu.net/hacu/HSIs.asp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5699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4C2A7-EC84-4D8C-9CA2-F6AE46F51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USDA-HSI partnerships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9D82A855-CCB0-4075-B5EE-5CC6FD176D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2396392" y="1636571"/>
            <a:ext cx="7399216" cy="503886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E959E-B23F-467A-9B6E-30F9EE96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90903E-335C-7660-8676-929C1929C765}"/>
              </a:ext>
            </a:extLst>
          </p:cNvPr>
          <p:cNvSpPr txBox="1"/>
          <p:nvPr/>
        </p:nvSpPr>
        <p:spPr>
          <a:xfrm>
            <a:off x="409575" y="6096000"/>
            <a:ext cx="1209675" cy="6667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2FBB07-7A62-10DA-75A4-496F6E140C38}"/>
              </a:ext>
            </a:extLst>
          </p:cNvPr>
          <p:cNvSpPr/>
          <p:nvPr/>
        </p:nvSpPr>
        <p:spPr>
          <a:xfrm>
            <a:off x="11134725" y="6276975"/>
            <a:ext cx="723900" cy="485775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533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9C4687-DF81-C744-5DA5-1205378D4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82AB6CD-C4E7-E8D8-CA1A-6E590D303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618012"/>
          </a:xfrm>
        </p:spPr>
        <p:txBody>
          <a:bodyPr/>
          <a:lstStyle/>
          <a:p>
            <a:r>
              <a:rPr lang="en-US" sz="2800" dirty="0"/>
              <a:t>Examining College Engagement &amp; employment patterns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DCA3E0-FEE2-298C-CEA2-A58599A482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2" t="47841"/>
          <a:stretch/>
        </p:blipFill>
        <p:spPr>
          <a:xfrm>
            <a:off x="390524" y="2142280"/>
            <a:ext cx="6329045" cy="835959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56052623-07EB-9AB9-5707-573ED20EE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1351516"/>
            <a:ext cx="38100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762C65-BD7D-BC03-ED44-C3D1CA3C13A6}"/>
              </a:ext>
            </a:extLst>
          </p:cNvPr>
          <p:cNvSpPr/>
          <p:nvPr/>
        </p:nvSpPr>
        <p:spPr>
          <a:xfrm>
            <a:off x="390524" y="6210300"/>
            <a:ext cx="1171576" cy="504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3D6C06-1D5B-DFEC-DBE8-569C4B17B34D}"/>
              </a:ext>
            </a:extLst>
          </p:cNvPr>
          <p:cNvSpPr/>
          <p:nvPr/>
        </p:nvSpPr>
        <p:spPr>
          <a:xfrm>
            <a:off x="11280590" y="6334124"/>
            <a:ext cx="520886" cy="409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3790F2E-A17D-D398-D0DA-07E395878F4E}"/>
              </a:ext>
            </a:extLst>
          </p:cNvPr>
          <p:cNvCxnSpPr>
            <a:cxnSpLocks/>
          </p:cNvCxnSpPr>
          <p:nvPr/>
        </p:nvCxnSpPr>
        <p:spPr>
          <a:xfrm>
            <a:off x="7121854" y="1388407"/>
            <a:ext cx="47209" cy="4982608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74D2742-D20E-8237-FBC8-41D547DE97FB}"/>
              </a:ext>
            </a:extLst>
          </p:cNvPr>
          <p:cNvSpPr txBox="1"/>
          <p:nvPr/>
        </p:nvSpPr>
        <p:spPr>
          <a:xfrm>
            <a:off x="733425" y="3600450"/>
            <a:ext cx="18867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accent3">
                    <a:lumMod val="75000"/>
                    <a:lumOff val="25000"/>
                  </a:schemeClr>
                </a:solidFill>
                <a:latin typeface="Amasis MT Pro Black" panose="020B0604020202020204" pitchFamily="18" charset="0"/>
                <a:cs typeface="Aharoni" panose="02010803020104030203" pitchFamily="2" charset="-79"/>
              </a:rPr>
              <a:t>2x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FA5C0F-47A0-7814-D28A-8FF26F2525C9}"/>
              </a:ext>
            </a:extLst>
          </p:cNvPr>
          <p:cNvSpPr txBox="1"/>
          <p:nvPr/>
        </p:nvSpPr>
        <p:spPr>
          <a:xfrm>
            <a:off x="2771773" y="4041915"/>
            <a:ext cx="4198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Hispanic/Latinx students were 2X more likely to report employment if they had an internship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24C6608-9767-B56A-7530-95DBC9262F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277" y="1388407"/>
            <a:ext cx="3704416" cy="20837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007DF28-C38C-AEC8-0B3F-192E496C0B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9280" y="3788842"/>
            <a:ext cx="3704416" cy="26060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4761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37D7AC-8EC3-41BD-715E-FA309FA4A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DF74D-593A-4B15-876C-81AF3020FE94}" type="slidenum">
              <a:rPr lang="en-US" smtClean="0"/>
              <a:t>8</a:t>
            </a:fld>
            <a:endParaRPr lang="en-US"/>
          </a:p>
        </p:txBody>
      </p:sp>
      <p:pic>
        <p:nvPicPr>
          <p:cNvPr id="3" name="Picture 2" descr="May be an image of 7 people, outdoors and text that says 'A Yuma PRESENTS: NATURAL RESOURCE CAREER DEVELOPMENT PROGRAM U.S. Department of Agriculture Natural Resources Conservation Service 2023 Summer Internships'">
            <a:extLst>
              <a:ext uri="{FF2B5EF4-FFF2-40B4-BE49-F238E27FC236}">
                <a16:creationId xmlns:a16="http://schemas.microsoft.com/office/drawing/2014/main" id="{8F05D2D7-4127-EDAC-3436-E6FA36FFB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87" y="77667"/>
            <a:ext cx="5513738" cy="479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No photo description available.">
            <a:extLst>
              <a:ext uri="{FF2B5EF4-FFF2-40B4-BE49-F238E27FC236}">
                <a16:creationId xmlns:a16="http://schemas.microsoft.com/office/drawing/2014/main" id="{12E376CA-29A4-4E1B-4F62-BCF56F21F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699" y="211017"/>
            <a:ext cx="5172075" cy="646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ACU National Internship Program (HNIP) - Hispanic ...">
            <a:extLst>
              <a:ext uri="{FF2B5EF4-FFF2-40B4-BE49-F238E27FC236}">
                <a16:creationId xmlns:a16="http://schemas.microsoft.com/office/drawing/2014/main" id="{4A94E2D3-FE95-DD07-7EB0-A10CD7990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87" y="5199216"/>
            <a:ext cx="5513738" cy="1476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287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D90036-B19F-4ACF-A2C4-25C10CA86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DF74D-593A-4B15-876C-81AF3020FE94}" type="slidenum">
              <a:rPr lang="en-US" smtClean="0"/>
              <a:t>9</a:t>
            </a:fld>
            <a:endParaRPr lang="en-US"/>
          </a:p>
        </p:txBody>
      </p:sp>
      <p:pic>
        <p:nvPicPr>
          <p:cNvPr id="7170" name="Picture 2" descr="msp_pic">
            <a:extLst>
              <a:ext uri="{FF2B5EF4-FFF2-40B4-BE49-F238E27FC236}">
                <a16:creationId xmlns:a16="http://schemas.microsoft.com/office/drawing/2014/main" id="{59D18271-42C4-07D2-B458-006EAFFD8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66" y="332919"/>
            <a:ext cx="4197350" cy="629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B19AB3-AA29-6B5D-635C-FA39C914E6F2}"/>
              </a:ext>
            </a:extLst>
          </p:cNvPr>
          <p:cNvSpPr txBox="1"/>
          <p:nvPr/>
        </p:nvSpPr>
        <p:spPr>
          <a:xfrm>
            <a:off x="5899162" y="744992"/>
            <a:ext cx="51784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Multicultural Scholars Program (MSP) in Culinary Medicine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9AC86D-0359-EA7E-52C6-FEE201561AEB}"/>
              </a:ext>
            </a:extLst>
          </p:cNvPr>
          <p:cNvSpPr txBox="1"/>
          <p:nvPr/>
        </p:nvSpPr>
        <p:spPr>
          <a:xfrm>
            <a:off x="5245894" y="1919963"/>
            <a:ext cx="676619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The USDA’s Higher Education Multicultural Scholars Program provides funding for colleges and universities to support students from diverse backgrounds through scholarships, mentorship, and experiential learning opportunities.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r>
              <a:rPr lang="en-US" sz="2000" b="1" dirty="0"/>
              <a:t>Program Benefits:</a:t>
            </a:r>
          </a:p>
          <a:p>
            <a:endParaRPr lang="en-US" sz="2000" b="1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Financial support (Scholars receive a $3,250 stipend each participating term – eligible terms are Spring 2023, and Summer or Fall 2023)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Mentoring and advising guidance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Network with peers, professors &amp; community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Work in partnership with community organizations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Develop strong communication skills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/>
              <a:t>Earn elective course credit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4F2CE7-DDF4-14A3-5668-9F4B06136732}"/>
              </a:ext>
            </a:extLst>
          </p:cNvPr>
          <p:cNvSpPr/>
          <p:nvPr/>
        </p:nvSpPr>
        <p:spPr>
          <a:xfrm>
            <a:off x="11410950" y="6461920"/>
            <a:ext cx="781049" cy="334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AE4600-CF78-A0B8-2B6E-4AD843B3A3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44" t="7916" b="33750"/>
          <a:stretch/>
        </p:blipFill>
        <p:spPr>
          <a:xfrm>
            <a:off x="2993626" y="155535"/>
            <a:ext cx="1865579" cy="18259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32882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942EFB-2701-9AEB-6E81-1537A8962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928"/>
            <a:ext cx="12192000" cy="47441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5FFBAA-2CB1-609F-5C64-5CC01B2F93E1}"/>
              </a:ext>
            </a:extLst>
          </p:cNvPr>
          <p:cNvSpPr txBox="1"/>
          <p:nvPr/>
        </p:nvSpPr>
        <p:spPr>
          <a:xfrm>
            <a:off x="581025" y="4962525"/>
            <a:ext cx="93821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/>
              <a:t>E. Kika de la Garza Fellowship Program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Education Fellows &amp; High School Education Fellowships (4 days)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 Science Fellowships (11 days)</a:t>
            </a:r>
          </a:p>
        </p:txBody>
      </p:sp>
    </p:spTree>
    <p:extLst>
      <p:ext uri="{BB962C8B-B14F-4D97-AF65-F5344CB8AC3E}">
        <p14:creationId xmlns:p14="http://schemas.microsoft.com/office/powerpoint/2010/main" val="457502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D6D9E16C-0985-7A80-A0FD-EC040D945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60" y="385445"/>
            <a:ext cx="6087110" cy="608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995749-0C54-04E5-BBEC-4170C233D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9110" y="385445"/>
            <a:ext cx="2381250" cy="2381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6E5C4A-B0D2-A259-1FB2-FA4F7B3A870B}"/>
              </a:ext>
            </a:extLst>
          </p:cNvPr>
          <p:cNvSpPr txBox="1"/>
          <p:nvPr/>
        </p:nvSpPr>
        <p:spPr>
          <a:xfrm>
            <a:off x="9361005" y="928023"/>
            <a:ext cx="273491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Robert Torres</a:t>
            </a:r>
          </a:p>
          <a:p>
            <a:r>
              <a:rPr lang="en-US" sz="1400" dirty="0"/>
              <a:t>Department Head &amp; Professor</a:t>
            </a:r>
          </a:p>
          <a:p>
            <a:r>
              <a:rPr lang="en-US" sz="1400" dirty="0"/>
              <a:t>Neely Family Endowed Professor for Excellence in Agriculture and Life Sciences</a:t>
            </a:r>
          </a:p>
          <a:p>
            <a:r>
              <a:rPr lang="en-US" sz="1400" dirty="0"/>
              <a:t>CALS Bart Cardon Teaching Fellow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A5E88B-5CA1-F9B3-AB8F-C56C25F1A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9110" y="3363567"/>
            <a:ext cx="2474843" cy="24748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6536B5-99F7-6FBA-B5EE-C136DC03D1B2}"/>
              </a:ext>
            </a:extLst>
          </p:cNvPr>
          <p:cNvSpPr txBox="1"/>
          <p:nvPr/>
        </p:nvSpPr>
        <p:spPr>
          <a:xfrm>
            <a:off x="9457083" y="3760153"/>
            <a:ext cx="27349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Breanna Watkins</a:t>
            </a:r>
          </a:p>
          <a:p>
            <a:r>
              <a:rPr lang="en-US" sz="1400" dirty="0"/>
              <a:t>Academic Advisor</a:t>
            </a:r>
          </a:p>
          <a:p>
            <a:r>
              <a:rPr lang="en-US" sz="1400" dirty="0"/>
              <a:t>College of Agriculture &amp; Life Sciences</a:t>
            </a:r>
          </a:p>
        </p:txBody>
      </p:sp>
    </p:spTree>
    <p:extLst>
      <p:ext uri="{BB962C8B-B14F-4D97-AF65-F5344CB8AC3E}">
        <p14:creationId xmlns:p14="http://schemas.microsoft.com/office/powerpoint/2010/main" val="3984074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024703-176A-6776-2AEE-8729C7154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DF74D-593A-4B15-876C-81AF3020FE94}" type="slidenum">
              <a:rPr lang="en-US" smtClean="0"/>
              <a:t>12</a:t>
            </a:fld>
            <a:endParaRPr lang="en-US"/>
          </a:p>
        </p:txBody>
      </p:sp>
      <p:pic>
        <p:nvPicPr>
          <p:cNvPr id="3074" name="Picture 2" descr="No photo description available.">
            <a:extLst>
              <a:ext uri="{FF2B5EF4-FFF2-40B4-BE49-F238E27FC236}">
                <a16:creationId xmlns:a16="http://schemas.microsoft.com/office/drawing/2014/main" id="{DF389D09-7683-63AF-F07A-8C2DEC676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66" y="0"/>
            <a:ext cx="5286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EDAB7B-C844-1D82-4F29-0EDE36E16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723" y="154603"/>
            <a:ext cx="5296511" cy="34839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65BEC6-264E-0C12-EDB6-0D6E58BD8D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7659" y="3802031"/>
            <a:ext cx="4124325" cy="29013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5EDE841-9059-A35F-414E-4146F01BBCAA}"/>
              </a:ext>
            </a:extLst>
          </p:cNvPr>
          <p:cNvSpPr/>
          <p:nvPr/>
        </p:nvSpPr>
        <p:spPr>
          <a:xfrm>
            <a:off x="11420475" y="6461920"/>
            <a:ext cx="267759" cy="2414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354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4530AD-AC1E-B851-E793-993DDA8F1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DF74D-593A-4B15-876C-81AF3020FE94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 descr="A picture containing timeline&#10;&#10;Description automatically generated">
            <a:extLst>
              <a:ext uri="{FF2B5EF4-FFF2-40B4-BE49-F238E27FC236}">
                <a16:creationId xmlns:a16="http://schemas.microsoft.com/office/drawing/2014/main" id="{CFB2FEB5-0269-EC4B-7692-70D8FCF58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1" y="0"/>
            <a:ext cx="5318390" cy="68001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52359F-BA8D-43A4-4342-F5F5AA23B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04812"/>
            <a:ext cx="5741760" cy="6905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8E1BDDB-A6B0-8810-1921-AA521D403819}"/>
              </a:ext>
            </a:extLst>
          </p:cNvPr>
          <p:cNvSpPr txBox="1"/>
          <p:nvPr/>
        </p:nvSpPr>
        <p:spPr>
          <a:xfrm>
            <a:off x="6543674" y="1617999"/>
            <a:ext cx="498928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SOPA (Student Success by Increasing Opportunity, Participation, Awareness, and Achievement) provides support to </a:t>
            </a:r>
            <a:r>
              <a:rPr lang="en-US" b="1" dirty="0"/>
              <a:t>expand our students' access to hands-on learning activities. </a:t>
            </a:r>
          </a:p>
          <a:p>
            <a:endParaRPr lang="en-US" dirty="0"/>
          </a:p>
          <a:p>
            <a:r>
              <a:rPr lang="en-US" dirty="0"/>
              <a:t>At the Yuma campus, the grant will help the university build a </a:t>
            </a:r>
            <a:r>
              <a:rPr lang="en-US" b="1" dirty="0"/>
              <a:t>culinary research laboratory and demonstration kitchen</a:t>
            </a:r>
            <a:r>
              <a:rPr lang="en-US" dirty="0"/>
              <a:t>, plus a </a:t>
            </a:r>
            <a:r>
              <a:rPr lang="en-US" b="1" dirty="0"/>
              <a:t>community garden</a:t>
            </a:r>
            <a:r>
              <a:rPr lang="en-US" dirty="0"/>
              <a:t>, for students to hone their skills in </a:t>
            </a:r>
            <a:r>
              <a:rPr lang="en-US" b="1" dirty="0"/>
              <a:t>preparation for graduate school and the workforce.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90E8456-3551-2472-A2BB-8D07739E0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370" y="4995863"/>
            <a:ext cx="5168864" cy="145732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016F308-50A1-FEAA-0824-7A16CAAEB9B4}"/>
              </a:ext>
            </a:extLst>
          </p:cNvPr>
          <p:cNvSpPr/>
          <p:nvPr/>
        </p:nvSpPr>
        <p:spPr>
          <a:xfrm>
            <a:off x="11332634" y="6543675"/>
            <a:ext cx="459315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23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9" descr="Close up of an olive branch on a sunset">
            <a:extLst>
              <a:ext uri="{FF2B5EF4-FFF2-40B4-BE49-F238E27FC236}">
                <a16:creationId xmlns:a16="http://schemas.microsoft.com/office/drawing/2014/main" id="{63493B9E-F6F8-4C0F-9706-CA547A8B2B3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6632" r="16632"/>
          <a:stretch/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5D612B9-68B9-4C9F-98FE-CEE07DB1F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158" y="3177691"/>
            <a:ext cx="5722223" cy="921807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3C40962-BA6A-43E4-97BA-511A9B90CF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marlafranco@arizona.edu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FDFFBF-E125-47CF-AAE0-ACC45013CE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https://Hsi.arizona.edu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BAB4E7-A0FE-E1C4-D0B8-084C314A36E2}"/>
              </a:ext>
            </a:extLst>
          </p:cNvPr>
          <p:cNvSpPr/>
          <p:nvPr/>
        </p:nvSpPr>
        <p:spPr>
          <a:xfrm>
            <a:off x="10001250" y="276225"/>
            <a:ext cx="1981200" cy="921807"/>
          </a:xfrm>
          <a:prstGeom prst="rect">
            <a:avLst/>
          </a:prstGeom>
          <a:ln>
            <a:solidFill>
              <a:srgbClr val="2C56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79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ontoso v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4076243_Blue spheres presentation_RVA_v5" id="{E4C0B511-76E7-4C07-AFEA-8FEA0A5A8C84}" vid="{3A463146-28EF-4F73-B63C-03710F66E2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EA9B47F-3DD8-4645-81DC-B88780643C07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631071E6-22AE-499A-B09C-BF21CF5F74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C07E3D-60A7-4F4E-8208-D9CCD01982C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spheres presentation</Template>
  <TotalTime>3799</TotalTime>
  <Words>469</Words>
  <Application>Microsoft Office PowerPoint</Application>
  <PresentationFormat>Widescreen</PresentationFormat>
  <Paragraphs>63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Amasis MT Pro Black</vt:lpstr>
      <vt:lpstr>Arial</vt:lpstr>
      <vt:lpstr>Calibri</vt:lpstr>
      <vt:lpstr>Corbel</vt:lpstr>
      <vt:lpstr>Gill Sans MT</vt:lpstr>
      <vt:lpstr>Wingdings</vt:lpstr>
      <vt:lpstr>Office Theme</vt:lpstr>
      <vt:lpstr>HSI Overview                                     &amp; USDA Partnerships</vt:lpstr>
      <vt:lpstr>PowerPoint Presentation</vt:lpstr>
      <vt:lpstr>PowerPoint Presentation</vt:lpstr>
      <vt:lpstr>PowerPoint Presentation</vt:lpstr>
      <vt:lpstr>PowerPoint Presentation</vt:lpstr>
      <vt:lpstr>USDA-HSI partnerships</vt:lpstr>
      <vt:lpstr>Examining College Engagement &amp; employment patterns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Franco, Marla</dc:creator>
  <cp:lastModifiedBy>Cabrera, Rosalie - MRP-APHIS</cp:lastModifiedBy>
  <cp:revision>18</cp:revision>
  <dcterms:created xsi:type="dcterms:W3CDTF">2022-09-11T02:29:08Z</dcterms:created>
  <dcterms:modified xsi:type="dcterms:W3CDTF">2023-04-28T14:26:08Z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