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7" r:id="rId5"/>
    <p:sldId id="256" r:id="rId6"/>
    <p:sldId id="258" r:id="rId7"/>
    <p:sldId id="259" r:id="rId8"/>
    <p:sldId id="1442" r:id="rId9"/>
    <p:sldId id="276" r:id="rId10"/>
    <p:sldId id="260" r:id="rId11"/>
    <p:sldId id="263" r:id="rId12"/>
    <p:sldId id="265" r:id="rId13"/>
    <p:sldId id="1447" r:id="rId14"/>
    <p:sldId id="269" r:id="rId15"/>
    <p:sldId id="270" r:id="rId16"/>
    <p:sldId id="275" r:id="rId17"/>
    <p:sldId id="1434" r:id="rId18"/>
    <p:sldId id="1440" r:id="rId19"/>
    <p:sldId id="1448" r:id="rId20"/>
    <p:sldId id="1449" r:id="rId21"/>
    <p:sldId id="1450" r:id="rId22"/>
    <p:sldId id="144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6F193A-600B-F502-8C59-15CCC100B6C0}" name="Beverly Marie Pratt (CENSUS/POP FED)" initials="BMP(F" userId="S::beverly.marie.pratt@census.gov::0d0dc12b-1d59-4f8b-b321-86ba58b4cdd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nahl, Joseph R. EOP/OMB" initials="jrg" lastIdx="4" clrIdx="0">
    <p:extLst>
      <p:ext uri="{19B8F6BF-5375-455C-9EA6-DF929625EA0E}">
        <p15:presenceInfo xmlns:p15="http://schemas.microsoft.com/office/powerpoint/2012/main" userId="Ganahl, Joseph R. EOP/OM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37D"/>
    <a:srgbClr val="FFFFFF"/>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963" autoAdjust="0"/>
    <p:restoredTop sz="93792" autoAdjust="0"/>
  </p:normalViewPr>
  <p:slideViewPr>
    <p:cSldViewPr snapToGrid="0" showGuides="1">
      <p:cViewPr varScale="1">
        <p:scale>
          <a:sx n="67" d="100"/>
          <a:sy n="67" d="100"/>
        </p:scale>
        <p:origin x="948" y="44"/>
      </p:cViewPr>
      <p:guideLst>
        <p:guide orient="horz" pos="2160"/>
        <p:guide pos="3840"/>
      </p:guideLst>
    </p:cSldViewPr>
  </p:slideViewPr>
  <p:notesTextViewPr>
    <p:cViewPr>
      <p:scale>
        <a:sx n="1" d="1"/>
        <a:sy n="1" d="1"/>
      </p:scale>
      <p:origin x="0" y="0"/>
    </p:cViewPr>
  </p:notesTextViewPr>
  <p:sorterViewPr>
    <p:cViewPr>
      <p:scale>
        <a:sx n="100" d="100"/>
        <a:sy n="100" d="100"/>
      </p:scale>
      <p:origin x="0" y="-3756"/>
    </p:cViewPr>
  </p:sorterViewPr>
  <p:notesViewPr>
    <p:cSldViewPr snapToGrid="0" showGuides="1">
      <p:cViewPr>
        <p:scale>
          <a:sx n="80" d="100"/>
          <a:sy n="80" d="100"/>
        </p:scale>
        <p:origin x="3918" y="21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AE865A-24C6-4C1B-8257-EC3EB1F23575}" type="doc">
      <dgm:prSet loTypeId="urn:microsoft.com/office/officeart/2005/8/layout/funnel1" loCatId="process" qsTypeId="urn:microsoft.com/office/officeart/2005/8/quickstyle/3d3" qsCatId="3D" csTypeId="urn:microsoft.com/office/officeart/2005/8/colors/accent6_5" csCatId="accent6" phldr="1"/>
      <dgm:spPr/>
      <dgm:t>
        <a:bodyPr/>
        <a:lstStyle/>
        <a:p>
          <a:endParaRPr lang="en-US"/>
        </a:p>
      </dgm:t>
    </dgm:pt>
    <dgm:pt modelId="{33E9F4CD-7B4F-4F1C-98B6-080A7D8E7A73}">
      <dgm:prSet phldrT="[Text]" custT="1"/>
      <dgm:spPr/>
      <dgm:t>
        <a:bodyPr/>
        <a:lstStyle/>
        <a:p>
          <a:r>
            <a:rPr lang="en-US" sz="1200" b="1" dirty="0">
              <a:solidFill>
                <a:schemeClr val="tx1"/>
              </a:solidFill>
            </a:rPr>
            <a:t>Identity</a:t>
          </a:r>
        </a:p>
      </dgm:t>
    </dgm:pt>
    <dgm:pt modelId="{13AF1BFC-51C5-4211-9175-9C053613BCE7}" type="parTrans" cxnId="{19632E0C-1BEB-4F3F-B029-1858A7E1CC72}">
      <dgm:prSet/>
      <dgm:spPr/>
      <dgm:t>
        <a:bodyPr/>
        <a:lstStyle/>
        <a:p>
          <a:endParaRPr lang="en-US"/>
        </a:p>
      </dgm:t>
    </dgm:pt>
    <dgm:pt modelId="{FC563AE8-37C2-451A-AD1E-786FC3A29CC5}" type="sibTrans" cxnId="{19632E0C-1BEB-4F3F-B029-1858A7E1CC72}">
      <dgm:prSet/>
      <dgm:spPr/>
      <dgm:t>
        <a:bodyPr/>
        <a:lstStyle/>
        <a:p>
          <a:endParaRPr lang="en-US"/>
        </a:p>
      </dgm:t>
    </dgm:pt>
    <dgm:pt modelId="{8A32109D-8FEB-4278-BA79-89ED8B8D1728}">
      <dgm:prSet phldrT="[Text]" custT="1"/>
      <dgm:spPr/>
      <dgm:t>
        <a:bodyPr/>
        <a:lstStyle/>
        <a:p>
          <a:r>
            <a:rPr lang="en-US" sz="1200" b="1" dirty="0">
              <a:solidFill>
                <a:schemeClr val="tx1"/>
              </a:solidFill>
            </a:rPr>
            <a:t>Constructs</a:t>
          </a:r>
        </a:p>
      </dgm:t>
    </dgm:pt>
    <dgm:pt modelId="{B228A9F0-DB0F-40B9-BAF1-108D6AB1535E}" type="parTrans" cxnId="{DB420585-02F1-4625-B932-AAF80FE13AF1}">
      <dgm:prSet/>
      <dgm:spPr/>
      <dgm:t>
        <a:bodyPr/>
        <a:lstStyle/>
        <a:p>
          <a:endParaRPr lang="en-US"/>
        </a:p>
      </dgm:t>
    </dgm:pt>
    <dgm:pt modelId="{58605A5E-DDD2-4ED4-ADDD-B88C88FEA610}" type="sibTrans" cxnId="{DB420585-02F1-4625-B932-AAF80FE13AF1}">
      <dgm:prSet/>
      <dgm:spPr/>
      <dgm:t>
        <a:bodyPr/>
        <a:lstStyle/>
        <a:p>
          <a:endParaRPr lang="en-US"/>
        </a:p>
      </dgm:t>
    </dgm:pt>
    <dgm:pt modelId="{DFD5964B-71C6-4F39-9285-E166BE666BC5}">
      <dgm:prSet phldrT="[Text]" custT="1"/>
      <dgm:spPr/>
      <dgm:t>
        <a:bodyPr/>
        <a:lstStyle/>
        <a:p>
          <a:r>
            <a:rPr lang="en-US" sz="1200" b="1" dirty="0">
              <a:solidFill>
                <a:schemeClr val="tx1"/>
              </a:solidFill>
            </a:rPr>
            <a:t>Use</a:t>
          </a:r>
        </a:p>
      </dgm:t>
    </dgm:pt>
    <dgm:pt modelId="{5AC9465A-AAD1-4040-A62D-D3044DC9894F}" type="parTrans" cxnId="{12FEEF5F-0168-4714-99AA-EAE97F38D2DD}">
      <dgm:prSet/>
      <dgm:spPr/>
      <dgm:t>
        <a:bodyPr/>
        <a:lstStyle/>
        <a:p>
          <a:endParaRPr lang="en-US"/>
        </a:p>
      </dgm:t>
    </dgm:pt>
    <dgm:pt modelId="{FBAA7DA3-FA71-4511-9285-90984E9635A4}" type="sibTrans" cxnId="{12FEEF5F-0168-4714-99AA-EAE97F38D2DD}">
      <dgm:prSet/>
      <dgm:spPr/>
      <dgm:t>
        <a:bodyPr/>
        <a:lstStyle/>
        <a:p>
          <a:endParaRPr lang="en-US"/>
        </a:p>
      </dgm:t>
    </dgm:pt>
    <dgm:pt modelId="{6D13AFCC-E7E4-487E-9905-57EB25BAD1BD}">
      <dgm:prSet phldrT="[Text]" custT="1"/>
      <dgm:spPr/>
      <dgm:t>
        <a:bodyPr/>
        <a:lstStyle/>
        <a:p>
          <a:r>
            <a:rPr lang="en-US" sz="2400" dirty="0"/>
            <a:t>SPD 15</a:t>
          </a:r>
        </a:p>
      </dgm:t>
    </dgm:pt>
    <dgm:pt modelId="{27429099-A2D8-4ABC-AF4C-6D43E80AC15E}" type="parTrans" cxnId="{D3FC582C-D3E6-4121-9A0B-DAA825408C1F}">
      <dgm:prSet/>
      <dgm:spPr/>
      <dgm:t>
        <a:bodyPr/>
        <a:lstStyle/>
        <a:p>
          <a:endParaRPr lang="en-US"/>
        </a:p>
      </dgm:t>
    </dgm:pt>
    <dgm:pt modelId="{B32AAD80-6E91-432B-8C2F-47325FB99F19}" type="sibTrans" cxnId="{D3FC582C-D3E6-4121-9A0B-DAA825408C1F}">
      <dgm:prSet/>
      <dgm:spPr/>
      <dgm:t>
        <a:bodyPr/>
        <a:lstStyle/>
        <a:p>
          <a:endParaRPr lang="en-US"/>
        </a:p>
      </dgm:t>
    </dgm:pt>
    <dgm:pt modelId="{A49CD908-65B8-40E8-AB7F-EA77B8B0AD8B}" type="pres">
      <dgm:prSet presAssocID="{76AE865A-24C6-4C1B-8257-EC3EB1F23575}" presName="Name0" presStyleCnt="0">
        <dgm:presLayoutVars>
          <dgm:chMax val="4"/>
          <dgm:resizeHandles val="exact"/>
        </dgm:presLayoutVars>
      </dgm:prSet>
      <dgm:spPr/>
    </dgm:pt>
    <dgm:pt modelId="{9AF3CF30-8E10-48E7-8069-7CD307D37013}" type="pres">
      <dgm:prSet presAssocID="{76AE865A-24C6-4C1B-8257-EC3EB1F23575}" presName="ellipse" presStyleLbl="trBgShp" presStyleIdx="0" presStyleCnt="1"/>
      <dgm:spPr/>
    </dgm:pt>
    <dgm:pt modelId="{F84F0B01-C2DA-4605-B480-8134C35E8EA3}" type="pres">
      <dgm:prSet presAssocID="{76AE865A-24C6-4C1B-8257-EC3EB1F23575}" presName="arrow1" presStyleLbl="fgShp" presStyleIdx="0" presStyleCnt="1"/>
      <dgm:spPr/>
    </dgm:pt>
    <dgm:pt modelId="{8251B926-C36E-454E-859C-8CE3A9C63450}" type="pres">
      <dgm:prSet presAssocID="{76AE865A-24C6-4C1B-8257-EC3EB1F23575}" presName="rectangle" presStyleLbl="revTx" presStyleIdx="0" presStyleCnt="1">
        <dgm:presLayoutVars>
          <dgm:bulletEnabled val="1"/>
        </dgm:presLayoutVars>
      </dgm:prSet>
      <dgm:spPr/>
    </dgm:pt>
    <dgm:pt modelId="{7D30C083-71D5-4286-85D3-EE6DE2880131}" type="pres">
      <dgm:prSet presAssocID="{8A32109D-8FEB-4278-BA79-89ED8B8D1728}" presName="item1" presStyleLbl="node1" presStyleIdx="0" presStyleCnt="3">
        <dgm:presLayoutVars>
          <dgm:bulletEnabled val="1"/>
        </dgm:presLayoutVars>
      </dgm:prSet>
      <dgm:spPr/>
    </dgm:pt>
    <dgm:pt modelId="{9ABD057C-0501-43F1-B973-BB51F8AE1669}" type="pres">
      <dgm:prSet presAssocID="{DFD5964B-71C6-4F39-9285-E166BE666BC5}" presName="item2" presStyleLbl="node1" presStyleIdx="1" presStyleCnt="3">
        <dgm:presLayoutVars>
          <dgm:bulletEnabled val="1"/>
        </dgm:presLayoutVars>
      </dgm:prSet>
      <dgm:spPr/>
    </dgm:pt>
    <dgm:pt modelId="{A274CEA6-5B45-43E0-99AF-09A9F8C112B7}" type="pres">
      <dgm:prSet presAssocID="{6D13AFCC-E7E4-487E-9905-57EB25BAD1BD}" presName="item3" presStyleLbl="node1" presStyleIdx="2" presStyleCnt="3" custLinFactNeighborY="3082">
        <dgm:presLayoutVars>
          <dgm:bulletEnabled val="1"/>
        </dgm:presLayoutVars>
      </dgm:prSet>
      <dgm:spPr/>
    </dgm:pt>
    <dgm:pt modelId="{3352BF6D-F4B2-4833-B457-ACEB649ED400}" type="pres">
      <dgm:prSet presAssocID="{76AE865A-24C6-4C1B-8257-EC3EB1F23575}" presName="funnel" presStyleLbl="trAlignAcc1" presStyleIdx="0" presStyleCnt="1" custLinFactNeighborX="-775" custLinFactNeighborY="-3343"/>
      <dgm:spPr/>
    </dgm:pt>
  </dgm:ptLst>
  <dgm:cxnLst>
    <dgm:cxn modelId="{19632E0C-1BEB-4F3F-B029-1858A7E1CC72}" srcId="{76AE865A-24C6-4C1B-8257-EC3EB1F23575}" destId="{33E9F4CD-7B4F-4F1C-98B6-080A7D8E7A73}" srcOrd="0" destOrd="0" parTransId="{13AF1BFC-51C5-4211-9175-9C053613BCE7}" sibTransId="{FC563AE8-37C2-451A-AD1E-786FC3A29CC5}"/>
    <dgm:cxn modelId="{E82AD70E-2785-45E6-A4F5-7B61299FDA06}" type="presOf" srcId="{DFD5964B-71C6-4F39-9285-E166BE666BC5}" destId="{7D30C083-71D5-4286-85D3-EE6DE2880131}" srcOrd="0" destOrd="0" presId="urn:microsoft.com/office/officeart/2005/8/layout/funnel1"/>
    <dgm:cxn modelId="{D3FC582C-D3E6-4121-9A0B-DAA825408C1F}" srcId="{76AE865A-24C6-4C1B-8257-EC3EB1F23575}" destId="{6D13AFCC-E7E4-487E-9905-57EB25BAD1BD}" srcOrd="3" destOrd="0" parTransId="{27429099-A2D8-4ABC-AF4C-6D43E80AC15E}" sibTransId="{B32AAD80-6E91-432B-8C2F-47325FB99F19}"/>
    <dgm:cxn modelId="{12FEEF5F-0168-4714-99AA-EAE97F38D2DD}" srcId="{76AE865A-24C6-4C1B-8257-EC3EB1F23575}" destId="{DFD5964B-71C6-4F39-9285-E166BE666BC5}" srcOrd="2" destOrd="0" parTransId="{5AC9465A-AAD1-4040-A62D-D3044DC9894F}" sibTransId="{FBAA7DA3-FA71-4511-9285-90984E9635A4}"/>
    <dgm:cxn modelId="{21034C6F-0C92-4973-AF53-39F969C085D6}" type="presOf" srcId="{33E9F4CD-7B4F-4F1C-98B6-080A7D8E7A73}" destId="{A274CEA6-5B45-43E0-99AF-09A9F8C112B7}" srcOrd="0" destOrd="0" presId="urn:microsoft.com/office/officeart/2005/8/layout/funnel1"/>
    <dgm:cxn modelId="{07367E52-241C-4650-B74C-7E477122BD5C}" type="presOf" srcId="{6D13AFCC-E7E4-487E-9905-57EB25BAD1BD}" destId="{8251B926-C36E-454E-859C-8CE3A9C63450}" srcOrd="0" destOrd="0" presId="urn:microsoft.com/office/officeart/2005/8/layout/funnel1"/>
    <dgm:cxn modelId="{DB420585-02F1-4625-B932-AAF80FE13AF1}" srcId="{76AE865A-24C6-4C1B-8257-EC3EB1F23575}" destId="{8A32109D-8FEB-4278-BA79-89ED8B8D1728}" srcOrd="1" destOrd="0" parTransId="{B228A9F0-DB0F-40B9-BAF1-108D6AB1535E}" sibTransId="{58605A5E-DDD2-4ED4-ADDD-B88C88FEA610}"/>
    <dgm:cxn modelId="{83A7A0A6-6D0B-4F7D-8ADE-3849B85813EA}" type="presOf" srcId="{8A32109D-8FEB-4278-BA79-89ED8B8D1728}" destId="{9ABD057C-0501-43F1-B973-BB51F8AE1669}" srcOrd="0" destOrd="0" presId="urn:microsoft.com/office/officeart/2005/8/layout/funnel1"/>
    <dgm:cxn modelId="{C7BAB0DD-23CD-440B-AE9E-38B9847C8242}" type="presOf" srcId="{76AE865A-24C6-4C1B-8257-EC3EB1F23575}" destId="{A49CD908-65B8-40E8-AB7F-EA77B8B0AD8B}" srcOrd="0" destOrd="0" presId="urn:microsoft.com/office/officeart/2005/8/layout/funnel1"/>
    <dgm:cxn modelId="{0E4923C0-46E6-4BD3-AFD5-7FCC6A483951}" type="presParOf" srcId="{A49CD908-65B8-40E8-AB7F-EA77B8B0AD8B}" destId="{9AF3CF30-8E10-48E7-8069-7CD307D37013}" srcOrd="0" destOrd="0" presId="urn:microsoft.com/office/officeart/2005/8/layout/funnel1"/>
    <dgm:cxn modelId="{8EBA5F17-C3AA-447A-9B84-4C063FC1DFDE}" type="presParOf" srcId="{A49CD908-65B8-40E8-AB7F-EA77B8B0AD8B}" destId="{F84F0B01-C2DA-4605-B480-8134C35E8EA3}" srcOrd="1" destOrd="0" presId="urn:microsoft.com/office/officeart/2005/8/layout/funnel1"/>
    <dgm:cxn modelId="{CB132057-AEC3-40AF-A50E-318504F969E4}" type="presParOf" srcId="{A49CD908-65B8-40E8-AB7F-EA77B8B0AD8B}" destId="{8251B926-C36E-454E-859C-8CE3A9C63450}" srcOrd="2" destOrd="0" presId="urn:microsoft.com/office/officeart/2005/8/layout/funnel1"/>
    <dgm:cxn modelId="{2818D831-E47C-481B-9F7A-0571408BAF5D}" type="presParOf" srcId="{A49CD908-65B8-40E8-AB7F-EA77B8B0AD8B}" destId="{7D30C083-71D5-4286-85D3-EE6DE2880131}" srcOrd="3" destOrd="0" presId="urn:microsoft.com/office/officeart/2005/8/layout/funnel1"/>
    <dgm:cxn modelId="{6BB831B9-3F92-439B-AB3E-9D8959485523}" type="presParOf" srcId="{A49CD908-65B8-40E8-AB7F-EA77B8B0AD8B}" destId="{9ABD057C-0501-43F1-B973-BB51F8AE1669}" srcOrd="4" destOrd="0" presId="urn:microsoft.com/office/officeart/2005/8/layout/funnel1"/>
    <dgm:cxn modelId="{51A65704-D63A-462E-8442-4DCB15ABDEBB}" type="presParOf" srcId="{A49CD908-65B8-40E8-AB7F-EA77B8B0AD8B}" destId="{A274CEA6-5B45-43E0-99AF-09A9F8C112B7}" srcOrd="5" destOrd="0" presId="urn:microsoft.com/office/officeart/2005/8/layout/funnel1"/>
    <dgm:cxn modelId="{909DA16E-B9B3-48D7-A848-8CFE8230B67A}" type="presParOf" srcId="{A49CD908-65B8-40E8-AB7F-EA77B8B0AD8B}" destId="{3352BF6D-F4B2-4833-B457-ACEB649ED400}"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3CF30-8E10-48E7-8069-7CD307D37013}">
      <dsp:nvSpPr>
        <dsp:cNvPr id="0" name=""/>
        <dsp:cNvSpPr/>
      </dsp:nvSpPr>
      <dsp:spPr>
        <a:xfrm>
          <a:off x="963028" y="477589"/>
          <a:ext cx="3519283" cy="1222200"/>
        </a:xfrm>
        <a:prstGeom prst="ellipse">
          <a:avLst/>
        </a:prstGeom>
        <a:solidFill>
          <a:schemeClr val="accent6">
            <a:tint val="50000"/>
            <a:alpha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sp>
    <dsp:sp modelId="{F84F0B01-C2DA-4605-B480-8134C35E8EA3}">
      <dsp:nvSpPr>
        <dsp:cNvPr id="0" name=""/>
        <dsp:cNvSpPr/>
      </dsp:nvSpPr>
      <dsp:spPr>
        <a:xfrm>
          <a:off x="2387111" y="3470344"/>
          <a:ext cx="682031" cy="436500"/>
        </a:xfrm>
        <a:prstGeom prst="downArrow">
          <a:avLst/>
        </a:prstGeom>
        <a:solidFill>
          <a:schemeClr val="accent6">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8251B926-C36E-454E-859C-8CE3A9C63450}">
      <dsp:nvSpPr>
        <dsp:cNvPr id="0" name=""/>
        <dsp:cNvSpPr/>
      </dsp:nvSpPr>
      <dsp:spPr>
        <a:xfrm>
          <a:off x="1091250" y="3819545"/>
          <a:ext cx="3273752" cy="818438"/>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SPD 15</a:t>
          </a:r>
        </a:p>
      </dsp:txBody>
      <dsp:txXfrm>
        <a:off x="1091250" y="3819545"/>
        <a:ext cx="3273752" cy="818438"/>
      </dsp:txXfrm>
    </dsp:sp>
    <dsp:sp modelId="{7D30C083-71D5-4286-85D3-EE6DE2880131}">
      <dsp:nvSpPr>
        <dsp:cNvPr id="0" name=""/>
        <dsp:cNvSpPr/>
      </dsp:nvSpPr>
      <dsp:spPr>
        <a:xfrm>
          <a:off x="2242520" y="1794183"/>
          <a:ext cx="1227657" cy="1227657"/>
        </a:xfrm>
        <a:prstGeom prst="ellipse">
          <a:avLst/>
        </a:prstGeom>
        <a:solidFill>
          <a:schemeClr val="accent6">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Use</a:t>
          </a:r>
        </a:p>
      </dsp:txBody>
      <dsp:txXfrm>
        <a:off x="2422306" y="1973969"/>
        <a:ext cx="868085" cy="868085"/>
      </dsp:txXfrm>
    </dsp:sp>
    <dsp:sp modelId="{9ABD057C-0501-43F1-B973-BB51F8AE1669}">
      <dsp:nvSpPr>
        <dsp:cNvPr id="0" name=""/>
        <dsp:cNvSpPr/>
      </dsp:nvSpPr>
      <dsp:spPr>
        <a:xfrm>
          <a:off x="1364063" y="873168"/>
          <a:ext cx="1227657" cy="1227657"/>
        </a:xfrm>
        <a:prstGeom prst="ellipse">
          <a:avLst/>
        </a:prstGeom>
        <a:solidFill>
          <a:schemeClr val="accent6">
            <a:alpha val="90000"/>
            <a:hueOff val="0"/>
            <a:satOff val="0"/>
            <a:lumOff val="0"/>
            <a:alphaOff val="-2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Constructs</a:t>
          </a:r>
        </a:p>
      </dsp:txBody>
      <dsp:txXfrm>
        <a:off x="1543849" y="1052954"/>
        <a:ext cx="868085" cy="868085"/>
      </dsp:txXfrm>
    </dsp:sp>
    <dsp:sp modelId="{A274CEA6-5B45-43E0-99AF-09A9F8C112B7}">
      <dsp:nvSpPr>
        <dsp:cNvPr id="0" name=""/>
        <dsp:cNvSpPr/>
      </dsp:nvSpPr>
      <dsp:spPr>
        <a:xfrm>
          <a:off x="2619001" y="614184"/>
          <a:ext cx="1227657" cy="1227657"/>
        </a:xfrm>
        <a:prstGeom prst="ellipse">
          <a:avLst/>
        </a:prstGeom>
        <a:solidFill>
          <a:schemeClr val="accent6">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Identity</a:t>
          </a:r>
        </a:p>
      </dsp:txBody>
      <dsp:txXfrm>
        <a:off x="2798787" y="793970"/>
        <a:ext cx="868085" cy="868085"/>
      </dsp:txXfrm>
    </dsp:sp>
    <dsp:sp modelId="{3352BF6D-F4B2-4833-B457-ACEB649ED400}">
      <dsp:nvSpPr>
        <dsp:cNvPr id="0" name=""/>
        <dsp:cNvSpPr/>
      </dsp:nvSpPr>
      <dsp:spPr>
        <a:xfrm>
          <a:off x="788837" y="225397"/>
          <a:ext cx="3819377" cy="3055502"/>
        </a:xfrm>
        <a:prstGeom prst="funnel">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FA9F09-882B-46DE-B2DD-2E94B1CA5CD6}" type="datetimeFigureOut">
              <a:rPr lang="en-US" smtClean="0"/>
              <a:t>3/27/2023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F8D88B-66AE-42AA-B07B-39B09EDB4A3D}" type="slidenum">
              <a:rPr lang="en-US" smtClean="0"/>
              <a:t>‹#›</a:t>
            </a:fld>
            <a:endParaRPr lang="en-US" dirty="0"/>
          </a:p>
        </p:txBody>
      </p:sp>
    </p:spTree>
    <p:extLst>
      <p:ext uri="{BB962C8B-B14F-4D97-AF65-F5344CB8AC3E}">
        <p14:creationId xmlns:p14="http://schemas.microsoft.com/office/powerpoint/2010/main" val="919315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30F8D88B-66AE-42AA-B07B-39B09EDB4A3D}" type="slidenum">
              <a:rPr lang="en-US" smtClean="0"/>
              <a:t>1</a:t>
            </a:fld>
            <a:endParaRPr lang="en-US" dirty="0"/>
          </a:p>
        </p:txBody>
      </p:sp>
    </p:spTree>
    <p:extLst>
      <p:ext uri="{BB962C8B-B14F-4D97-AF65-F5344CB8AC3E}">
        <p14:creationId xmlns:p14="http://schemas.microsoft.com/office/powerpoint/2010/main" val="2174326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2</a:t>
            </a:fld>
            <a:endParaRPr lang="en-US" dirty="0"/>
          </a:p>
        </p:txBody>
      </p:sp>
    </p:spTree>
    <p:extLst>
      <p:ext uri="{BB962C8B-B14F-4D97-AF65-F5344CB8AC3E}">
        <p14:creationId xmlns:p14="http://schemas.microsoft.com/office/powerpoint/2010/main" val="1669814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3</a:t>
            </a:fld>
            <a:endParaRPr lang="en-US" dirty="0"/>
          </a:p>
        </p:txBody>
      </p:sp>
    </p:spTree>
    <p:extLst>
      <p:ext uri="{BB962C8B-B14F-4D97-AF65-F5344CB8AC3E}">
        <p14:creationId xmlns:p14="http://schemas.microsoft.com/office/powerpoint/2010/main" val="2214647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4</a:t>
            </a:fld>
            <a:endParaRPr lang="en-US" dirty="0"/>
          </a:p>
        </p:txBody>
      </p:sp>
    </p:spTree>
    <p:extLst>
      <p:ext uri="{BB962C8B-B14F-4D97-AF65-F5344CB8AC3E}">
        <p14:creationId xmlns:p14="http://schemas.microsoft.com/office/powerpoint/2010/main" val="3002283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5</a:t>
            </a:fld>
            <a:endParaRPr lang="en-US" dirty="0"/>
          </a:p>
        </p:txBody>
      </p:sp>
    </p:spTree>
    <p:extLst>
      <p:ext uri="{BB962C8B-B14F-4D97-AF65-F5344CB8AC3E}">
        <p14:creationId xmlns:p14="http://schemas.microsoft.com/office/powerpoint/2010/main" val="109429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30F8D88B-66AE-42AA-B07B-39B09EDB4A3D}" type="slidenum">
              <a:rPr lang="en-US" smtClean="0"/>
              <a:t>6</a:t>
            </a:fld>
            <a:endParaRPr lang="en-US" dirty="0"/>
          </a:p>
        </p:txBody>
      </p:sp>
    </p:spTree>
    <p:extLst>
      <p:ext uri="{BB962C8B-B14F-4D97-AF65-F5344CB8AC3E}">
        <p14:creationId xmlns:p14="http://schemas.microsoft.com/office/powerpoint/2010/main" val="2111684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30F8D88B-66AE-42AA-B07B-39B09EDB4A3D}" type="slidenum">
              <a:rPr lang="en-US" smtClean="0"/>
              <a:t>7</a:t>
            </a:fld>
            <a:endParaRPr lang="en-US" dirty="0"/>
          </a:p>
        </p:txBody>
      </p:sp>
    </p:spTree>
    <p:extLst>
      <p:ext uri="{BB962C8B-B14F-4D97-AF65-F5344CB8AC3E}">
        <p14:creationId xmlns:p14="http://schemas.microsoft.com/office/powerpoint/2010/main" val="350419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8</a:t>
            </a:fld>
            <a:endParaRPr lang="en-US" dirty="0"/>
          </a:p>
        </p:txBody>
      </p:sp>
    </p:spTree>
    <p:extLst>
      <p:ext uri="{BB962C8B-B14F-4D97-AF65-F5344CB8AC3E}">
        <p14:creationId xmlns:p14="http://schemas.microsoft.com/office/powerpoint/2010/main" val="125826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9</a:t>
            </a:fld>
            <a:endParaRPr lang="en-US" dirty="0"/>
          </a:p>
        </p:txBody>
      </p:sp>
    </p:spTree>
    <p:extLst>
      <p:ext uri="{BB962C8B-B14F-4D97-AF65-F5344CB8AC3E}">
        <p14:creationId xmlns:p14="http://schemas.microsoft.com/office/powerpoint/2010/main" val="507961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b="1" dirty="0">
                <a:solidFill>
                  <a:srgbClr val="79B37D"/>
                </a:solidFill>
              </a:rPr>
              <a:t>Background</a:t>
            </a:r>
          </a:p>
          <a:p>
            <a:r>
              <a:rPr lang="en-US" sz="1200" dirty="0"/>
              <a:t>The minimum categories in SPD 15 contain heterogeneity, as evidenced by differences in a wide variety of outcomes for distinct groups within their definitions. </a:t>
            </a:r>
          </a:p>
          <a:p>
            <a:r>
              <a:rPr lang="en-US" sz="1200" dirty="0"/>
              <a:t>The increasing demand for analysis that represents the diversity of the American public increases the need for race and ethnicity information disaggregated beyond – or more granular than – SPD 15’s minimum categories. </a:t>
            </a:r>
          </a:p>
          <a:p>
            <a:r>
              <a:rPr lang="en-US" sz="1200" dirty="0"/>
              <a:t>The collection of disaggregated information already occurs in many circumstances; for example, some current information collections use detailed checkboxes and/or write-in fields to collect detailed race and ethnicity data. </a:t>
            </a:r>
          </a:p>
          <a:p>
            <a:r>
              <a:rPr lang="en-US" sz="1200" dirty="0"/>
              <a:t>However, collecting data using only the minimum categories may be necessary when, for example, low response rates among population groups lead to non-representative data, small sample sizes make estimates about disaggregated groups statistically unreliable, data is collected by proxy, or small cell sizes in data analyses and publications create privacy and confidentiality risks.</a:t>
            </a:r>
            <a:endParaRPr lang="en-US" sz="1600" dirty="0"/>
          </a:p>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10</a:t>
            </a:fld>
            <a:endParaRPr lang="en-US" dirty="0"/>
          </a:p>
        </p:txBody>
      </p:sp>
    </p:spTree>
    <p:extLst>
      <p:ext uri="{BB962C8B-B14F-4D97-AF65-F5344CB8AC3E}">
        <p14:creationId xmlns:p14="http://schemas.microsoft.com/office/powerpoint/2010/main" val="2901224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11</a:t>
            </a:fld>
            <a:endParaRPr lang="en-US" dirty="0"/>
          </a:p>
        </p:txBody>
      </p:sp>
    </p:spTree>
    <p:extLst>
      <p:ext uri="{BB962C8B-B14F-4D97-AF65-F5344CB8AC3E}">
        <p14:creationId xmlns:p14="http://schemas.microsoft.com/office/powerpoint/2010/main" val="303110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12</a:t>
            </a:fld>
            <a:endParaRPr lang="en-US" dirty="0"/>
          </a:p>
        </p:txBody>
      </p:sp>
    </p:spTree>
    <p:extLst>
      <p:ext uri="{BB962C8B-B14F-4D97-AF65-F5344CB8AC3E}">
        <p14:creationId xmlns:p14="http://schemas.microsoft.com/office/powerpoint/2010/main" val="2492352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13</a:t>
            </a:fld>
            <a:endParaRPr lang="en-US" dirty="0"/>
          </a:p>
        </p:txBody>
      </p:sp>
    </p:spTree>
    <p:extLst>
      <p:ext uri="{BB962C8B-B14F-4D97-AF65-F5344CB8AC3E}">
        <p14:creationId xmlns:p14="http://schemas.microsoft.com/office/powerpoint/2010/main" val="712595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14</a:t>
            </a:fld>
            <a:endParaRPr lang="en-US" dirty="0"/>
          </a:p>
        </p:txBody>
      </p:sp>
    </p:spTree>
    <p:extLst>
      <p:ext uri="{BB962C8B-B14F-4D97-AF65-F5344CB8AC3E}">
        <p14:creationId xmlns:p14="http://schemas.microsoft.com/office/powerpoint/2010/main" val="2199574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8D88B-66AE-42AA-B07B-39B09EDB4A3D}" type="slidenum">
              <a:rPr lang="en-US" smtClean="0"/>
              <a:t>15</a:t>
            </a:fld>
            <a:endParaRPr lang="en-US" dirty="0"/>
          </a:p>
        </p:txBody>
      </p:sp>
    </p:spTree>
    <p:extLst>
      <p:ext uri="{BB962C8B-B14F-4D97-AF65-F5344CB8AC3E}">
        <p14:creationId xmlns:p14="http://schemas.microsoft.com/office/powerpoint/2010/main" val="514970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fld id="{30F8D88B-66AE-42AA-B07B-39B09EDB4A3D}" type="slidenum">
              <a:rPr lang="en-US" smtClean="0"/>
              <a:t>19</a:t>
            </a:fld>
            <a:endParaRPr lang="en-US" dirty="0"/>
          </a:p>
        </p:txBody>
      </p:sp>
    </p:spTree>
    <p:extLst>
      <p:ext uri="{BB962C8B-B14F-4D97-AF65-F5344CB8AC3E}">
        <p14:creationId xmlns:p14="http://schemas.microsoft.com/office/powerpoint/2010/main" val="2175266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68ED4-7799-F5D7-1EB1-A0B5FE66EE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9A21AA-3FD5-6973-74B1-968597B9D1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C49CE6-4662-90FE-B9E3-2D14DF12FC7F}"/>
              </a:ext>
            </a:extLst>
          </p:cNvPr>
          <p:cNvSpPr>
            <a:spLocks noGrp="1"/>
          </p:cNvSpPr>
          <p:nvPr>
            <p:ph type="dt" sz="half" idx="10"/>
          </p:nvPr>
        </p:nvSpPr>
        <p:spPr/>
        <p:txBody>
          <a:bodyPr/>
          <a:lstStyle/>
          <a:p>
            <a:fld id="{29778FDB-EE8C-415E-97E3-4BD2B91BA924}" type="datetime1">
              <a:rPr lang="en-US" smtClean="0"/>
              <a:t>3/27/2023</a:t>
            </a:fld>
            <a:endParaRPr lang="en-US" dirty="0"/>
          </a:p>
        </p:txBody>
      </p:sp>
      <p:sp>
        <p:nvSpPr>
          <p:cNvPr id="5" name="Footer Placeholder 4">
            <a:extLst>
              <a:ext uri="{FF2B5EF4-FFF2-40B4-BE49-F238E27FC236}">
                <a16:creationId xmlns:a16="http://schemas.microsoft.com/office/drawing/2014/main" id="{78ABE6ED-2B59-5876-F20D-E09D54EED9D7}"/>
              </a:ext>
            </a:extLst>
          </p:cNvPr>
          <p:cNvSpPr>
            <a:spLocks noGrp="1"/>
          </p:cNvSpPr>
          <p:nvPr>
            <p:ph type="ftr" sz="quarter" idx="11"/>
          </p:nvPr>
        </p:nvSpPr>
        <p:spPr/>
        <p:txBody>
          <a:bodyPr/>
          <a:lstStyle/>
          <a:p>
            <a:r>
              <a:rPr lang="en-US" dirty="0"/>
              <a:t>PRE-DECISIONAL + DELIBERATIVE - DO NOT CIRCULATE</a:t>
            </a:r>
          </a:p>
        </p:txBody>
      </p:sp>
      <p:sp>
        <p:nvSpPr>
          <p:cNvPr id="6" name="Slide Number Placeholder 5">
            <a:extLst>
              <a:ext uri="{FF2B5EF4-FFF2-40B4-BE49-F238E27FC236}">
                <a16:creationId xmlns:a16="http://schemas.microsoft.com/office/drawing/2014/main" id="{658078C4-50C7-E7FC-2E6D-10D83FB5A371}"/>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279810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5A9D-D06B-8E76-463B-6FE946D256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8C3EBE-1179-8ECF-834D-CBA31D8502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D3319A-3FD8-7DC4-1AE4-F30312B28F6D}"/>
              </a:ext>
            </a:extLst>
          </p:cNvPr>
          <p:cNvSpPr>
            <a:spLocks noGrp="1"/>
          </p:cNvSpPr>
          <p:nvPr>
            <p:ph type="dt" sz="half" idx="10"/>
          </p:nvPr>
        </p:nvSpPr>
        <p:spPr/>
        <p:txBody>
          <a:bodyPr/>
          <a:lstStyle/>
          <a:p>
            <a:fld id="{DF644C98-A2E7-41AF-B8BC-FE2006605E6E}" type="datetime1">
              <a:rPr lang="en-US" smtClean="0"/>
              <a:t>3/27/2023</a:t>
            </a:fld>
            <a:endParaRPr lang="en-US" dirty="0"/>
          </a:p>
        </p:txBody>
      </p:sp>
      <p:sp>
        <p:nvSpPr>
          <p:cNvPr id="5" name="Footer Placeholder 4">
            <a:extLst>
              <a:ext uri="{FF2B5EF4-FFF2-40B4-BE49-F238E27FC236}">
                <a16:creationId xmlns:a16="http://schemas.microsoft.com/office/drawing/2014/main" id="{EE73D843-6F32-ACBC-98BE-2E52B196FECF}"/>
              </a:ext>
            </a:extLst>
          </p:cNvPr>
          <p:cNvSpPr>
            <a:spLocks noGrp="1"/>
          </p:cNvSpPr>
          <p:nvPr>
            <p:ph type="ftr" sz="quarter" idx="11"/>
          </p:nvPr>
        </p:nvSpPr>
        <p:spPr/>
        <p:txBody>
          <a:bodyPr/>
          <a:lstStyle/>
          <a:p>
            <a:r>
              <a:rPr lang="en-US" dirty="0"/>
              <a:t>PRE-DECISIONAL + DELIBERATIVE - DO NOT CIRCULATE</a:t>
            </a:r>
          </a:p>
        </p:txBody>
      </p:sp>
      <p:sp>
        <p:nvSpPr>
          <p:cNvPr id="6" name="Slide Number Placeholder 5">
            <a:extLst>
              <a:ext uri="{FF2B5EF4-FFF2-40B4-BE49-F238E27FC236}">
                <a16:creationId xmlns:a16="http://schemas.microsoft.com/office/drawing/2014/main" id="{05A417C1-3886-6C88-68A6-47C1EC9A840D}"/>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4112535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3AB2-AF6F-A008-91A0-07D076E25B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E369B2-D4C0-F0B0-B48E-542E94AA22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F95BDB-264F-207A-AB74-C6292177BC5A}"/>
              </a:ext>
            </a:extLst>
          </p:cNvPr>
          <p:cNvSpPr>
            <a:spLocks noGrp="1"/>
          </p:cNvSpPr>
          <p:nvPr>
            <p:ph type="dt" sz="half" idx="10"/>
          </p:nvPr>
        </p:nvSpPr>
        <p:spPr/>
        <p:txBody>
          <a:bodyPr/>
          <a:lstStyle/>
          <a:p>
            <a:fld id="{5E2E8725-C9F1-47F2-80C0-B42FA5A221A9}" type="datetime1">
              <a:rPr lang="en-US" smtClean="0"/>
              <a:t>3/27/2023</a:t>
            </a:fld>
            <a:endParaRPr lang="en-US" dirty="0"/>
          </a:p>
        </p:txBody>
      </p:sp>
      <p:sp>
        <p:nvSpPr>
          <p:cNvPr id="5" name="Footer Placeholder 4">
            <a:extLst>
              <a:ext uri="{FF2B5EF4-FFF2-40B4-BE49-F238E27FC236}">
                <a16:creationId xmlns:a16="http://schemas.microsoft.com/office/drawing/2014/main" id="{6FC19231-6C07-C08B-68D5-086D79F2F683}"/>
              </a:ext>
            </a:extLst>
          </p:cNvPr>
          <p:cNvSpPr>
            <a:spLocks noGrp="1"/>
          </p:cNvSpPr>
          <p:nvPr>
            <p:ph type="ftr" sz="quarter" idx="11"/>
          </p:nvPr>
        </p:nvSpPr>
        <p:spPr/>
        <p:txBody>
          <a:bodyPr/>
          <a:lstStyle/>
          <a:p>
            <a:r>
              <a:rPr lang="en-US" dirty="0"/>
              <a:t>PRE-DECISIONAL + DELIBERATIVE - DO NOT CIRCULATE</a:t>
            </a:r>
          </a:p>
        </p:txBody>
      </p:sp>
      <p:sp>
        <p:nvSpPr>
          <p:cNvPr id="6" name="Slide Number Placeholder 5">
            <a:extLst>
              <a:ext uri="{FF2B5EF4-FFF2-40B4-BE49-F238E27FC236}">
                <a16:creationId xmlns:a16="http://schemas.microsoft.com/office/drawing/2014/main" id="{436486F9-0C39-5AC7-6E79-0DF6CFFA46E4}"/>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349730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C9A48-135F-8679-7B85-4D7955632F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5098F6-C656-B569-11A6-46CE0114F6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38B735-F064-F8D5-4C54-0338204996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5FEA1C-6839-AB12-5065-ADDA06876D58}"/>
              </a:ext>
            </a:extLst>
          </p:cNvPr>
          <p:cNvSpPr>
            <a:spLocks noGrp="1"/>
          </p:cNvSpPr>
          <p:nvPr>
            <p:ph type="dt" sz="half" idx="10"/>
          </p:nvPr>
        </p:nvSpPr>
        <p:spPr/>
        <p:txBody>
          <a:bodyPr/>
          <a:lstStyle/>
          <a:p>
            <a:fld id="{3FBC4EE5-37E7-469B-ACD3-5692A6B757B1}" type="datetime1">
              <a:rPr lang="en-US" smtClean="0"/>
              <a:t>3/27/2023</a:t>
            </a:fld>
            <a:endParaRPr lang="en-US" dirty="0"/>
          </a:p>
        </p:txBody>
      </p:sp>
      <p:sp>
        <p:nvSpPr>
          <p:cNvPr id="6" name="Footer Placeholder 5">
            <a:extLst>
              <a:ext uri="{FF2B5EF4-FFF2-40B4-BE49-F238E27FC236}">
                <a16:creationId xmlns:a16="http://schemas.microsoft.com/office/drawing/2014/main" id="{BBE9F28B-74D5-5234-84D7-27B5D2D64DA0}"/>
              </a:ext>
            </a:extLst>
          </p:cNvPr>
          <p:cNvSpPr>
            <a:spLocks noGrp="1"/>
          </p:cNvSpPr>
          <p:nvPr>
            <p:ph type="ftr" sz="quarter" idx="11"/>
          </p:nvPr>
        </p:nvSpPr>
        <p:spPr/>
        <p:txBody>
          <a:bodyPr/>
          <a:lstStyle/>
          <a:p>
            <a:r>
              <a:rPr lang="en-US" dirty="0"/>
              <a:t>PRE-DECISIONAL + DELIBERATIVE - DO NOT CIRCULATE</a:t>
            </a:r>
          </a:p>
        </p:txBody>
      </p:sp>
      <p:sp>
        <p:nvSpPr>
          <p:cNvPr id="7" name="Slide Number Placeholder 6">
            <a:extLst>
              <a:ext uri="{FF2B5EF4-FFF2-40B4-BE49-F238E27FC236}">
                <a16:creationId xmlns:a16="http://schemas.microsoft.com/office/drawing/2014/main" id="{D3726BAC-0AAC-9850-D2B2-3887561E4E84}"/>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135121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170EE-1363-ED48-FBCE-DE0C899C7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5ADF46-CBB5-4693-EF3B-B529CF50F7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AC3F6A-D6D8-BBB6-EEC0-C5C6390E58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25FD55-073E-9553-4250-18DF185C59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F6B2ED-4A86-F535-C6CD-A44177E33D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0E9A93-6B2A-7DEA-1640-FF075B3B2BF7}"/>
              </a:ext>
            </a:extLst>
          </p:cNvPr>
          <p:cNvSpPr>
            <a:spLocks noGrp="1"/>
          </p:cNvSpPr>
          <p:nvPr>
            <p:ph type="dt" sz="half" idx="10"/>
          </p:nvPr>
        </p:nvSpPr>
        <p:spPr/>
        <p:txBody>
          <a:bodyPr/>
          <a:lstStyle/>
          <a:p>
            <a:fld id="{EC94E33B-C8AB-4D4B-BE70-2186D8E806B6}" type="datetime1">
              <a:rPr lang="en-US" smtClean="0"/>
              <a:t>3/27/2023</a:t>
            </a:fld>
            <a:endParaRPr lang="en-US" dirty="0"/>
          </a:p>
        </p:txBody>
      </p:sp>
      <p:sp>
        <p:nvSpPr>
          <p:cNvPr id="8" name="Footer Placeholder 7">
            <a:extLst>
              <a:ext uri="{FF2B5EF4-FFF2-40B4-BE49-F238E27FC236}">
                <a16:creationId xmlns:a16="http://schemas.microsoft.com/office/drawing/2014/main" id="{2F6B2B23-6B6A-7CEF-DAAD-6CE53100C85B}"/>
              </a:ext>
            </a:extLst>
          </p:cNvPr>
          <p:cNvSpPr>
            <a:spLocks noGrp="1"/>
          </p:cNvSpPr>
          <p:nvPr>
            <p:ph type="ftr" sz="quarter" idx="11"/>
          </p:nvPr>
        </p:nvSpPr>
        <p:spPr/>
        <p:txBody>
          <a:bodyPr/>
          <a:lstStyle/>
          <a:p>
            <a:r>
              <a:rPr lang="en-US" dirty="0"/>
              <a:t>PRE-DECISIONAL + DELIBERATIVE - DO NOT CIRCULATE</a:t>
            </a:r>
          </a:p>
        </p:txBody>
      </p:sp>
      <p:sp>
        <p:nvSpPr>
          <p:cNvPr id="9" name="Slide Number Placeholder 8">
            <a:extLst>
              <a:ext uri="{FF2B5EF4-FFF2-40B4-BE49-F238E27FC236}">
                <a16:creationId xmlns:a16="http://schemas.microsoft.com/office/drawing/2014/main" id="{2358F35E-2A58-6928-58BD-FCBED83CD801}"/>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2168292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B4A9-1539-2F0D-DE11-E7EAE82D58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D6EA07-580C-B352-1F0A-57FAE5173F86}"/>
              </a:ext>
            </a:extLst>
          </p:cNvPr>
          <p:cNvSpPr>
            <a:spLocks noGrp="1"/>
          </p:cNvSpPr>
          <p:nvPr>
            <p:ph type="dt" sz="half" idx="10"/>
          </p:nvPr>
        </p:nvSpPr>
        <p:spPr/>
        <p:txBody>
          <a:bodyPr/>
          <a:lstStyle/>
          <a:p>
            <a:fld id="{58D548C0-A114-4E34-B72C-B0E9D3E49A10}" type="datetime1">
              <a:rPr lang="en-US" smtClean="0"/>
              <a:t>3/27/2023</a:t>
            </a:fld>
            <a:endParaRPr lang="en-US" dirty="0"/>
          </a:p>
        </p:txBody>
      </p:sp>
      <p:sp>
        <p:nvSpPr>
          <p:cNvPr id="4" name="Footer Placeholder 3">
            <a:extLst>
              <a:ext uri="{FF2B5EF4-FFF2-40B4-BE49-F238E27FC236}">
                <a16:creationId xmlns:a16="http://schemas.microsoft.com/office/drawing/2014/main" id="{A8C722AA-8D72-1AAD-FB8E-C80C6E01E0AB}"/>
              </a:ext>
            </a:extLst>
          </p:cNvPr>
          <p:cNvSpPr>
            <a:spLocks noGrp="1"/>
          </p:cNvSpPr>
          <p:nvPr>
            <p:ph type="ftr" sz="quarter" idx="11"/>
          </p:nvPr>
        </p:nvSpPr>
        <p:spPr/>
        <p:txBody>
          <a:bodyPr/>
          <a:lstStyle/>
          <a:p>
            <a:r>
              <a:rPr lang="en-US" dirty="0"/>
              <a:t>PRE-DECISIONAL + DELIBERATIVE - DO NOT CIRCULATE</a:t>
            </a:r>
          </a:p>
        </p:txBody>
      </p:sp>
      <p:sp>
        <p:nvSpPr>
          <p:cNvPr id="5" name="Slide Number Placeholder 4">
            <a:extLst>
              <a:ext uri="{FF2B5EF4-FFF2-40B4-BE49-F238E27FC236}">
                <a16:creationId xmlns:a16="http://schemas.microsoft.com/office/drawing/2014/main" id="{A23FDFA5-3609-525E-3534-237B62041F1D}"/>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121186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8C22FF-00A5-6C23-C237-14AB5C994998}"/>
              </a:ext>
            </a:extLst>
          </p:cNvPr>
          <p:cNvSpPr>
            <a:spLocks noGrp="1"/>
          </p:cNvSpPr>
          <p:nvPr>
            <p:ph type="dt" sz="half" idx="10"/>
          </p:nvPr>
        </p:nvSpPr>
        <p:spPr/>
        <p:txBody>
          <a:bodyPr/>
          <a:lstStyle/>
          <a:p>
            <a:fld id="{EAD4F1EB-612B-4710-B720-9C2CF4D17E97}" type="datetime1">
              <a:rPr lang="en-US" smtClean="0"/>
              <a:t>3/27/2023</a:t>
            </a:fld>
            <a:endParaRPr lang="en-US" dirty="0"/>
          </a:p>
        </p:txBody>
      </p:sp>
      <p:sp>
        <p:nvSpPr>
          <p:cNvPr id="3" name="Footer Placeholder 2">
            <a:extLst>
              <a:ext uri="{FF2B5EF4-FFF2-40B4-BE49-F238E27FC236}">
                <a16:creationId xmlns:a16="http://schemas.microsoft.com/office/drawing/2014/main" id="{58B86993-FBB5-A4AF-EB0F-34E52D630209}"/>
              </a:ext>
            </a:extLst>
          </p:cNvPr>
          <p:cNvSpPr>
            <a:spLocks noGrp="1"/>
          </p:cNvSpPr>
          <p:nvPr>
            <p:ph type="ftr" sz="quarter" idx="11"/>
          </p:nvPr>
        </p:nvSpPr>
        <p:spPr/>
        <p:txBody>
          <a:bodyPr/>
          <a:lstStyle/>
          <a:p>
            <a:r>
              <a:rPr lang="en-US" dirty="0"/>
              <a:t>PRE-DECISIONAL + DELIBERATIVE - DO NOT CIRCULATE</a:t>
            </a:r>
          </a:p>
        </p:txBody>
      </p:sp>
      <p:sp>
        <p:nvSpPr>
          <p:cNvPr id="4" name="Slide Number Placeholder 3">
            <a:extLst>
              <a:ext uri="{FF2B5EF4-FFF2-40B4-BE49-F238E27FC236}">
                <a16:creationId xmlns:a16="http://schemas.microsoft.com/office/drawing/2014/main" id="{0A2EBE2D-B579-9332-61ED-A08F74A9F96C}"/>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1804399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1206-AE63-6102-97C4-CDB229DC2F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CDFEC7-241E-103E-47FE-E3EEA67975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9958A0-8DE7-1C46-F5AA-74A745C2DB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DF7CE8-9146-AA25-255E-8073E838A221}"/>
              </a:ext>
            </a:extLst>
          </p:cNvPr>
          <p:cNvSpPr>
            <a:spLocks noGrp="1"/>
          </p:cNvSpPr>
          <p:nvPr>
            <p:ph type="dt" sz="half" idx="10"/>
          </p:nvPr>
        </p:nvSpPr>
        <p:spPr/>
        <p:txBody>
          <a:bodyPr/>
          <a:lstStyle/>
          <a:p>
            <a:fld id="{1C72FBD0-D529-45C3-88CD-818CFBE7AAF0}" type="datetime1">
              <a:rPr lang="en-US" smtClean="0"/>
              <a:t>3/27/2023</a:t>
            </a:fld>
            <a:endParaRPr lang="en-US" dirty="0"/>
          </a:p>
        </p:txBody>
      </p:sp>
      <p:sp>
        <p:nvSpPr>
          <p:cNvPr id="6" name="Footer Placeholder 5">
            <a:extLst>
              <a:ext uri="{FF2B5EF4-FFF2-40B4-BE49-F238E27FC236}">
                <a16:creationId xmlns:a16="http://schemas.microsoft.com/office/drawing/2014/main" id="{43C5CC5D-E56D-6862-F4D8-8EE4099ECFB5}"/>
              </a:ext>
            </a:extLst>
          </p:cNvPr>
          <p:cNvSpPr>
            <a:spLocks noGrp="1"/>
          </p:cNvSpPr>
          <p:nvPr>
            <p:ph type="ftr" sz="quarter" idx="11"/>
          </p:nvPr>
        </p:nvSpPr>
        <p:spPr/>
        <p:txBody>
          <a:bodyPr/>
          <a:lstStyle/>
          <a:p>
            <a:r>
              <a:rPr lang="en-US" dirty="0"/>
              <a:t>PRE-DECISIONAL + DELIBERATIVE - DO NOT CIRCULATE</a:t>
            </a:r>
          </a:p>
        </p:txBody>
      </p:sp>
      <p:sp>
        <p:nvSpPr>
          <p:cNvPr id="7" name="Slide Number Placeholder 6">
            <a:extLst>
              <a:ext uri="{FF2B5EF4-FFF2-40B4-BE49-F238E27FC236}">
                <a16:creationId xmlns:a16="http://schemas.microsoft.com/office/drawing/2014/main" id="{22986C9C-8891-F7B2-7DD7-5B04DD058C8B}"/>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200766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5356-06D1-73E9-1C6D-BAF6EF616A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463088-C27B-037E-CF95-147898891E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0C5A5F0-6B18-B8E1-43FF-8C432BDAD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56518E-B72F-75CB-2367-EF54C0C7C746}"/>
              </a:ext>
            </a:extLst>
          </p:cNvPr>
          <p:cNvSpPr>
            <a:spLocks noGrp="1"/>
          </p:cNvSpPr>
          <p:nvPr>
            <p:ph type="dt" sz="half" idx="10"/>
          </p:nvPr>
        </p:nvSpPr>
        <p:spPr/>
        <p:txBody>
          <a:bodyPr/>
          <a:lstStyle/>
          <a:p>
            <a:fld id="{C241DF72-DA39-4DD8-83F6-B5B4CC1EBE1D}" type="datetime1">
              <a:rPr lang="en-US" smtClean="0"/>
              <a:t>3/27/2023</a:t>
            </a:fld>
            <a:endParaRPr lang="en-US" dirty="0"/>
          </a:p>
        </p:txBody>
      </p:sp>
      <p:sp>
        <p:nvSpPr>
          <p:cNvPr id="6" name="Footer Placeholder 5">
            <a:extLst>
              <a:ext uri="{FF2B5EF4-FFF2-40B4-BE49-F238E27FC236}">
                <a16:creationId xmlns:a16="http://schemas.microsoft.com/office/drawing/2014/main" id="{E75A9A69-AD8F-E257-B651-46209EAEA0BD}"/>
              </a:ext>
            </a:extLst>
          </p:cNvPr>
          <p:cNvSpPr>
            <a:spLocks noGrp="1"/>
          </p:cNvSpPr>
          <p:nvPr>
            <p:ph type="ftr" sz="quarter" idx="11"/>
          </p:nvPr>
        </p:nvSpPr>
        <p:spPr/>
        <p:txBody>
          <a:bodyPr/>
          <a:lstStyle/>
          <a:p>
            <a:r>
              <a:rPr lang="en-US" dirty="0"/>
              <a:t>PRE-DECISIONAL + DELIBERATIVE - DO NOT CIRCULATE</a:t>
            </a:r>
          </a:p>
        </p:txBody>
      </p:sp>
      <p:sp>
        <p:nvSpPr>
          <p:cNvPr id="7" name="Slide Number Placeholder 6">
            <a:extLst>
              <a:ext uri="{FF2B5EF4-FFF2-40B4-BE49-F238E27FC236}">
                <a16:creationId xmlns:a16="http://schemas.microsoft.com/office/drawing/2014/main" id="{5EEA2907-5128-815E-B0EC-42E551792EFD}"/>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1803686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E8FC-8597-6F14-3A0D-2285CC2B3A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D5ECDA-7182-F464-B3D4-7AFCBF0640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362A1D-48E2-72ED-95B6-53DE3A4CB238}"/>
              </a:ext>
            </a:extLst>
          </p:cNvPr>
          <p:cNvSpPr>
            <a:spLocks noGrp="1"/>
          </p:cNvSpPr>
          <p:nvPr>
            <p:ph type="dt" sz="half" idx="10"/>
          </p:nvPr>
        </p:nvSpPr>
        <p:spPr/>
        <p:txBody>
          <a:bodyPr/>
          <a:lstStyle/>
          <a:p>
            <a:fld id="{70F596F2-9606-45E7-90E0-805DA75E1F1A}" type="datetime1">
              <a:rPr lang="en-US" smtClean="0"/>
              <a:t>3/27/2023</a:t>
            </a:fld>
            <a:endParaRPr lang="en-US" dirty="0"/>
          </a:p>
        </p:txBody>
      </p:sp>
      <p:sp>
        <p:nvSpPr>
          <p:cNvPr id="5" name="Footer Placeholder 4">
            <a:extLst>
              <a:ext uri="{FF2B5EF4-FFF2-40B4-BE49-F238E27FC236}">
                <a16:creationId xmlns:a16="http://schemas.microsoft.com/office/drawing/2014/main" id="{6425BA39-D875-6801-2EB5-77B513894175}"/>
              </a:ext>
            </a:extLst>
          </p:cNvPr>
          <p:cNvSpPr>
            <a:spLocks noGrp="1"/>
          </p:cNvSpPr>
          <p:nvPr>
            <p:ph type="ftr" sz="quarter" idx="11"/>
          </p:nvPr>
        </p:nvSpPr>
        <p:spPr/>
        <p:txBody>
          <a:bodyPr/>
          <a:lstStyle/>
          <a:p>
            <a:r>
              <a:rPr lang="en-US" dirty="0"/>
              <a:t>PRE-DECISIONAL + DELIBERATIVE - DO NOT CIRCULATE</a:t>
            </a:r>
          </a:p>
        </p:txBody>
      </p:sp>
      <p:sp>
        <p:nvSpPr>
          <p:cNvPr id="6" name="Slide Number Placeholder 5">
            <a:extLst>
              <a:ext uri="{FF2B5EF4-FFF2-40B4-BE49-F238E27FC236}">
                <a16:creationId xmlns:a16="http://schemas.microsoft.com/office/drawing/2014/main" id="{5AE799A5-A8C5-E914-15E6-2530F7595AFC}"/>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1347417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570065-444F-2CC4-5862-753AC3FE85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1EC05D-76EA-10C8-2DAD-2C0CA60BB0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B1FE4-8EDB-237C-0AFA-1AF6D47AEBAD}"/>
              </a:ext>
            </a:extLst>
          </p:cNvPr>
          <p:cNvSpPr>
            <a:spLocks noGrp="1"/>
          </p:cNvSpPr>
          <p:nvPr>
            <p:ph type="dt" sz="half" idx="10"/>
          </p:nvPr>
        </p:nvSpPr>
        <p:spPr/>
        <p:txBody>
          <a:bodyPr/>
          <a:lstStyle/>
          <a:p>
            <a:fld id="{8EC69C3A-5831-4E91-97E8-A0EBDA76DC62}" type="datetime1">
              <a:rPr lang="en-US" smtClean="0"/>
              <a:t>3/27/2023</a:t>
            </a:fld>
            <a:endParaRPr lang="en-US" dirty="0"/>
          </a:p>
        </p:txBody>
      </p:sp>
      <p:sp>
        <p:nvSpPr>
          <p:cNvPr id="5" name="Footer Placeholder 4">
            <a:extLst>
              <a:ext uri="{FF2B5EF4-FFF2-40B4-BE49-F238E27FC236}">
                <a16:creationId xmlns:a16="http://schemas.microsoft.com/office/drawing/2014/main" id="{8D48476F-149B-FEC2-8CBC-966BCE31227D}"/>
              </a:ext>
            </a:extLst>
          </p:cNvPr>
          <p:cNvSpPr>
            <a:spLocks noGrp="1"/>
          </p:cNvSpPr>
          <p:nvPr>
            <p:ph type="ftr" sz="quarter" idx="11"/>
          </p:nvPr>
        </p:nvSpPr>
        <p:spPr/>
        <p:txBody>
          <a:bodyPr/>
          <a:lstStyle/>
          <a:p>
            <a:r>
              <a:rPr lang="en-US" dirty="0"/>
              <a:t>PRE-DECISIONAL + DELIBERATIVE - DO NOT CIRCULATE</a:t>
            </a:r>
          </a:p>
        </p:txBody>
      </p:sp>
      <p:sp>
        <p:nvSpPr>
          <p:cNvPr id="6" name="Slide Number Placeholder 5">
            <a:extLst>
              <a:ext uri="{FF2B5EF4-FFF2-40B4-BE49-F238E27FC236}">
                <a16:creationId xmlns:a16="http://schemas.microsoft.com/office/drawing/2014/main" id="{919F7E5C-E523-37AA-F312-8126C2766389}"/>
              </a:ext>
            </a:extLst>
          </p:cNvPr>
          <p:cNvSpPr>
            <a:spLocks noGrp="1"/>
          </p:cNvSpPr>
          <p:nvPr>
            <p:ph type="sldNum" sz="quarter" idx="12"/>
          </p:nvPr>
        </p:nvSpPr>
        <p:spPr/>
        <p:txBody>
          <a:bodyPr/>
          <a:lstStyle/>
          <a:p>
            <a:fld id="{FFDF261E-40FD-4AAD-9A0E-39B1D9AE6F96}" type="slidenum">
              <a:rPr lang="en-US" smtClean="0"/>
              <a:t>‹#›</a:t>
            </a:fld>
            <a:endParaRPr lang="en-US" dirty="0"/>
          </a:p>
        </p:txBody>
      </p:sp>
    </p:spTree>
    <p:extLst>
      <p:ext uri="{BB962C8B-B14F-4D97-AF65-F5344CB8AC3E}">
        <p14:creationId xmlns:p14="http://schemas.microsoft.com/office/powerpoint/2010/main" val="3199817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7DE0CA-1AE1-D43D-B01C-A7BDA4ECC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D1706D-8B80-3ECD-CBFE-D17F442E1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3ED21-35D9-0E63-A4CD-C6B1C60869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C45BE-97A5-43A1-896E-4CDB59AF39C1}" type="datetime1">
              <a:rPr lang="en-US" smtClean="0"/>
              <a:t>3/27/2023</a:t>
            </a:fld>
            <a:endParaRPr lang="en-US" dirty="0"/>
          </a:p>
        </p:txBody>
      </p:sp>
      <p:sp>
        <p:nvSpPr>
          <p:cNvPr id="5" name="Footer Placeholder 4">
            <a:extLst>
              <a:ext uri="{FF2B5EF4-FFF2-40B4-BE49-F238E27FC236}">
                <a16:creationId xmlns:a16="http://schemas.microsoft.com/office/drawing/2014/main" id="{7C1896B1-54B3-7019-188E-B1B5DBB954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PRE-DECISIONAL + DELIBERATIVE - DO NOT CIRCULATE</a:t>
            </a:r>
          </a:p>
        </p:txBody>
      </p:sp>
      <p:sp>
        <p:nvSpPr>
          <p:cNvPr id="6" name="Slide Number Placeholder 5">
            <a:extLst>
              <a:ext uri="{FF2B5EF4-FFF2-40B4-BE49-F238E27FC236}">
                <a16:creationId xmlns:a16="http://schemas.microsoft.com/office/drawing/2014/main" id="{51260822-8906-C35E-C45F-17B81D7C60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F261E-40FD-4AAD-9A0E-39B1D9AE6F96}" type="slidenum">
              <a:rPr lang="en-US" smtClean="0"/>
              <a:t>‹#›</a:t>
            </a:fld>
            <a:endParaRPr lang="en-US" dirty="0"/>
          </a:p>
        </p:txBody>
      </p:sp>
    </p:spTree>
    <p:extLst>
      <p:ext uri="{BB962C8B-B14F-4D97-AF65-F5344CB8AC3E}">
        <p14:creationId xmlns:p14="http://schemas.microsoft.com/office/powerpoint/2010/main" val="1530269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5.jpeg"/><Relationship Id="rId4" Type="http://schemas.openxmlformats.org/officeDocument/2006/relationships/hyperlink" Target="https://www.govinfo.gov/content/pkg/FR-1997-10-30/pdf/97-28653.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federalregister.gov/documents/2023/01/27/2023-01635/initial-proposals-for-updating-ombs-race-and-ethnicity-statistical-standard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federalregister.gov/documents/2023/01/27/2023-01635/initial-proposals-for-updating-ombs-race-and-ethnicity-statistical-standards"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ww.federalregister.gov/documents/2023/01/27/2023-01635/initial-proposals-for-updating-ombs-race-and-ethnicity-statistical-standards" TargetMode="External"/><Relationship Id="rId7" Type="http://schemas.openxmlformats.org/officeDocument/2006/relationships/hyperlink" Target="https://spd15revision.gov/content/spd15revision/en.html"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www.whitehouse.gov/omb/briefing-room/2022/08/30/omb-launches-new-public-listening-sessions-on-federal-race-and-ethnicity-standards-revision/" TargetMode="External"/><Relationship Id="rId5" Type="http://schemas.openxmlformats.org/officeDocument/2006/relationships/hyperlink" Target="https://www.whitehouse.gov/wp-content/uploads/2023/02/SPD-15-DTLL-final_SIGNED.pdf" TargetMode="External"/><Relationship Id="rId4" Type="http://schemas.openxmlformats.org/officeDocument/2006/relationships/hyperlink" Target="https://spd15revision.gov/content/spd15revision/en/get-involved.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whitehouse.gov/omb/briefing-room/2023/01/26/initial-proposals-for-revising-the-federal-race-and-ethnicity-standard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federalregister.gov/documents/2023/01/27/2023-01635/initial-proposals-for-updating-ombs-race-and-ethnicity-statistical-standards" TargetMode="External"/><Relationship Id="rId4" Type="http://schemas.openxmlformats.org/officeDocument/2006/relationships/hyperlink" Target="https://spd15revision.gov/content/spd15revision/en.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a:extLst>
              <a:ext uri="{FF2B5EF4-FFF2-40B4-BE49-F238E27FC236}">
                <a16:creationId xmlns:a16="http://schemas.microsoft.com/office/drawing/2014/main" id="{0438A544-1AD0-4B92-929F-CAEE57CCB8E7}"/>
              </a:ext>
            </a:extLst>
          </p:cNvPr>
          <p:cNvSpPr>
            <a:spLocks noGrp="1"/>
          </p:cNvSpPr>
          <p:nvPr>
            <p:ph type="subTitle" idx="1"/>
          </p:nvPr>
        </p:nvSpPr>
        <p:spPr>
          <a:xfrm>
            <a:off x="1524000" y="4516426"/>
            <a:ext cx="9829800" cy="1839923"/>
          </a:xfrm>
        </p:spPr>
        <p:txBody>
          <a:bodyPr anchor="ctr">
            <a:normAutofit/>
          </a:bodyPr>
          <a:lstStyle/>
          <a:p>
            <a:r>
              <a:rPr lang="en-US" dirty="0">
                <a:latin typeface="+mj-lt"/>
              </a:rPr>
              <a:t>OMB ITWG Initial Proposals For Updating Statistical Policy Directive No. 15:</a:t>
            </a:r>
          </a:p>
          <a:p>
            <a:r>
              <a:rPr lang="en-US" dirty="0">
                <a:latin typeface="+mj-lt"/>
              </a:rPr>
              <a:t>Standards for Maintaining, Collecting, and Presenting</a:t>
            </a:r>
          </a:p>
          <a:p>
            <a:r>
              <a:rPr lang="en-US" dirty="0">
                <a:latin typeface="+mj-lt"/>
              </a:rPr>
              <a:t>Federal Data on Race and Ethnicity</a:t>
            </a:r>
          </a:p>
          <a:p>
            <a:r>
              <a:rPr lang="en-US" sz="1800" dirty="0"/>
              <a:t>ACMF Presentation March 30, 2023</a:t>
            </a:r>
          </a:p>
        </p:txBody>
      </p:sp>
      <p:sp>
        <p:nvSpPr>
          <p:cNvPr id="2" name="Slide Number Placeholder 1">
            <a:extLst>
              <a:ext uri="{FF2B5EF4-FFF2-40B4-BE49-F238E27FC236}">
                <a16:creationId xmlns:a16="http://schemas.microsoft.com/office/drawing/2014/main" id="{5AECAC89-0B33-6848-FD58-E0B909DFD5EC}"/>
              </a:ext>
            </a:extLst>
          </p:cNvPr>
          <p:cNvSpPr>
            <a:spLocks noGrp="1"/>
          </p:cNvSpPr>
          <p:nvPr>
            <p:ph type="sldNum" sz="quarter" idx="12"/>
          </p:nvPr>
        </p:nvSpPr>
        <p:spPr/>
        <p:txBody>
          <a:bodyPr/>
          <a:lstStyle/>
          <a:p>
            <a:fld id="{FFDF261E-40FD-4AAD-9A0E-39B1D9AE6F96}" type="slidenum">
              <a:rPr lang="en-US" smtClean="0"/>
              <a:t>1</a:t>
            </a:fld>
            <a:endParaRPr lang="en-US" dirty="0"/>
          </a:p>
        </p:txBody>
      </p:sp>
      <p:pic>
        <p:nvPicPr>
          <p:cNvPr id="5" name="Graphic 4">
            <a:extLst>
              <a:ext uri="{FF2B5EF4-FFF2-40B4-BE49-F238E27FC236}">
                <a16:creationId xmlns:a16="http://schemas.microsoft.com/office/drawing/2014/main" id="{4C7F1A58-083C-B988-6928-B7F8014029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26763" y="117830"/>
            <a:ext cx="4573442" cy="4480560"/>
          </a:xfrm>
          <a:prstGeom prst="rect">
            <a:avLst/>
          </a:prstGeom>
        </p:spPr>
      </p:pic>
    </p:spTree>
    <p:extLst>
      <p:ext uri="{BB962C8B-B14F-4D97-AF65-F5344CB8AC3E}">
        <p14:creationId xmlns:p14="http://schemas.microsoft.com/office/powerpoint/2010/main" val="3057846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4627A2-437C-915A-CAF2-9AC4B6B7F301}"/>
              </a:ext>
            </a:extLst>
          </p:cNvPr>
          <p:cNvSpPr>
            <a:spLocks noGrp="1"/>
          </p:cNvSpPr>
          <p:nvPr>
            <p:ph type="title"/>
          </p:nvPr>
        </p:nvSpPr>
        <p:spPr/>
        <p:txBody>
          <a:bodyPr>
            <a:normAutofit/>
          </a:bodyPr>
          <a:lstStyle/>
          <a:p>
            <a:r>
              <a:rPr lang="en-US" sz="3200" b="1" dirty="0"/>
              <a:t>Background and Current Review’s Scope</a:t>
            </a:r>
            <a:br>
              <a:rPr lang="en-US" sz="3200" dirty="0"/>
            </a:br>
            <a:r>
              <a:rPr lang="en-US" sz="2400" i="1" dirty="0"/>
              <a:t>Statistical Policy Directive No. 15 (SPD 15)</a:t>
            </a:r>
            <a:endParaRPr lang="en-US" sz="3200" i="1" dirty="0"/>
          </a:p>
        </p:txBody>
      </p:sp>
      <p:sp>
        <p:nvSpPr>
          <p:cNvPr id="40" name="Content Placeholder 39">
            <a:extLst>
              <a:ext uri="{FF2B5EF4-FFF2-40B4-BE49-F238E27FC236}">
                <a16:creationId xmlns:a16="http://schemas.microsoft.com/office/drawing/2014/main" id="{3C403134-99A2-DC34-A078-91A8B056B789}"/>
              </a:ext>
            </a:extLst>
          </p:cNvPr>
          <p:cNvSpPr>
            <a:spLocks noGrp="1"/>
          </p:cNvSpPr>
          <p:nvPr>
            <p:ph sz="half" idx="1"/>
          </p:nvPr>
        </p:nvSpPr>
        <p:spPr>
          <a:xfrm>
            <a:off x="838199" y="1825625"/>
            <a:ext cx="6677967" cy="4351338"/>
          </a:xfrm>
        </p:spPr>
        <p:txBody>
          <a:bodyPr>
            <a:normAutofit fontScale="77500" lnSpcReduction="20000"/>
          </a:bodyPr>
          <a:lstStyle/>
          <a:p>
            <a:pPr marL="0" indent="0">
              <a:buNone/>
            </a:pPr>
            <a:r>
              <a:rPr lang="en-US" sz="2300" b="1" u="sng" cap="all" dirty="0"/>
              <a:t>History of SPD 15</a:t>
            </a:r>
            <a:endParaRPr lang="en-US" sz="400" b="1" u="sng" cap="all" dirty="0"/>
          </a:p>
          <a:p>
            <a:pPr marL="0" indent="0">
              <a:buNone/>
            </a:pPr>
            <a:r>
              <a:rPr lang="en-US" sz="2100" b="1" dirty="0"/>
              <a:t>1977 = </a:t>
            </a:r>
            <a:r>
              <a:rPr lang="en-US" sz="2100" dirty="0"/>
              <a:t>Established, </a:t>
            </a:r>
            <a:r>
              <a:rPr lang="en-US" sz="2100" b="1" dirty="0"/>
              <a:t>1997 = </a:t>
            </a:r>
            <a:r>
              <a:rPr lang="en-US" sz="2100" dirty="0"/>
              <a:t>Last Revised</a:t>
            </a:r>
          </a:p>
          <a:p>
            <a:r>
              <a:rPr lang="en-US" sz="2100" dirty="0"/>
              <a:t>New responsibilities to enforce civil rights laws</a:t>
            </a:r>
          </a:p>
          <a:p>
            <a:r>
              <a:rPr lang="en-US" sz="2100" dirty="0"/>
              <a:t>Provide common language to promote uniformity, comparability, and consistency across Federal information collections </a:t>
            </a:r>
          </a:p>
          <a:p>
            <a:r>
              <a:rPr lang="en-US" sz="2100" dirty="0"/>
              <a:t>Developed through cooperative Federal interagency working group process</a:t>
            </a:r>
          </a:p>
          <a:p>
            <a:pPr marL="0" indent="0">
              <a:buNone/>
            </a:pPr>
            <a:endParaRPr lang="en-US" sz="1500" dirty="0"/>
          </a:p>
          <a:p>
            <a:pPr marL="0" indent="0">
              <a:buNone/>
            </a:pPr>
            <a:r>
              <a:rPr lang="en-US" sz="2300" b="1" u="sng" cap="all" dirty="0"/>
              <a:t>Why review </a:t>
            </a:r>
            <a:r>
              <a:rPr lang="en-US" sz="2300" b="1" u="sng" cap="all" dirty="0" err="1"/>
              <a:t>spd</a:t>
            </a:r>
            <a:r>
              <a:rPr lang="en-US" sz="2300" b="1" u="sng" cap="all" dirty="0"/>
              <a:t> 15 now?</a:t>
            </a:r>
            <a:endParaRPr lang="en-US" sz="400" b="1" u="sng" cap="all" dirty="0"/>
          </a:p>
          <a:p>
            <a:r>
              <a:rPr lang="en-US" sz="2100" dirty="0"/>
              <a:t>Increase of “Some Other Race” reporting on decennial census and American Community Survey</a:t>
            </a:r>
          </a:p>
          <a:p>
            <a:r>
              <a:rPr lang="en-US" sz="2100" dirty="0"/>
              <a:t>Many Middle Eastern and North African respondents view their identity as distinct from the White racial category</a:t>
            </a:r>
          </a:p>
          <a:p>
            <a:r>
              <a:rPr lang="en-US" sz="2100" dirty="0"/>
              <a:t>Need for disaggregated data to better understand within-group disparities and outcomes</a:t>
            </a:r>
          </a:p>
          <a:p>
            <a:r>
              <a:rPr lang="en-US" sz="2100" dirty="0"/>
              <a:t>Inconsistent and outdated terminology</a:t>
            </a:r>
          </a:p>
        </p:txBody>
      </p:sp>
      <p:graphicFrame>
        <p:nvGraphicFramePr>
          <p:cNvPr id="7" name="Content Placeholder 41">
            <a:extLst>
              <a:ext uri="{FF2B5EF4-FFF2-40B4-BE49-F238E27FC236}">
                <a16:creationId xmlns:a16="http://schemas.microsoft.com/office/drawing/2014/main" id="{545D2E95-C672-EAF7-4307-CFB276236055}"/>
              </a:ext>
            </a:extLst>
          </p:cNvPr>
          <p:cNvGraphicFramePr>
            <a:graphicFrameLocks/>
          </p:cNvGraphicFramePr>
          <p:nvPr>
            <p:extLst>
              <p:ext uri="{D42A27DB-BD31-4B8C-83A1-F6EECF244321}">
                <p14:modId xmlns:p14="http://schemas.microsoft.com/office/powerpoint/2010/main" val="2912459362"/>
              </p:ext>
            </p:extLst>
          </p:nvPr>
        </p:nvGraphicFramePr>
        <p:xfrm>
          <a:off x="6630971" y="1690688"/>
          <a:ext cx="5456254" cy="49655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B1DDBA85-1160-B39F-8127-EFF2CED143D4}"/>
              </a:ext>
            </a:extLst>
          </p:cNvPr>
          <p:cNvSpPr>
            <a:spLocks noGrp="1"/>
          </p:cNvSpPr>
          <p:nvPr>
            <p:ph type="sldNum" sz="quarter" idx="12"/>
          </p:nvPr>
        </p:nvSpPr>
        <p:spPr/>
        <p:txBody>
          <a:bodyPr/>
          <a:lstStyle/>
          <a:p>
            <a:fld id="{FFDF261E-40FD-4AAD-9A0E-39B1D9AE6F96}" type="slidenum">
              <a:rPr lang="en-US" smtClean="0"/>
              <a:t>2</a:t>
            </a:fld>
            <a:endParaRPr lang="en-US" dirty="0"/>
          </a:p>
        </p:txBody>
      </p:sp>
    </p:spTree>
    <p:extLst>
      <p:ext uri="{BB962C8B-B14F-4D97-AF65-F5344CB8AC3E}">
        <p14:creationId xmlns:p14="http://schemas.microsoft.com/office/powerpoint/2010/main" val="1598378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56725-82C2-2C9A-F363-D80729EC235C}"/>
              </a:ext>
            </a:extLst>
          </p:cNvPr>
          <p:cNvSpPr>
            <a:spLocks noGrp="1"/>
          </p:cNvSpPr>
          <p:nvPr>
            <p:ph type="title"/>
          </p:nvPr>
        </p:nvSpPr>
        <p:spPr/>
        <p:txBody>
          <a:bodyPr>
            <a:normAutofit fontScale="90000"/>
          </a:bodyPr>
          <a:lstStyle/>
          <a:p>
            <a:r>
              <a:rPr lang="en-US" sz="3600" b="1" dirty="0"/>
              <a:t>1997’s SPD 15</a:t>
            </a:r>
            <a:br>
              <a:rPr lang="en-US" dirty="0"/>
            </a:br>
            <a:r>
              <a:rPr lang="en-US" sz="2700" i="1" dirty="0"/>
              <a:t>Standards for Maintaining, Collecting, and Presenting </a:t>
            </a:r>
            <a:br>
              <a:rPr lang="en-US" sz="2700" i="1" dirty="0"/>
            </a:br>
            <a:r>
              <a:rPr lang="en-US" sz="2700" i="1" dirty="0"/>
              <a:t>Federal Data on Race and Ethnicity</a:t>
            </a:r>
            <a:endParaRPr lang="en-US" dirty="0"/>
          </a:p>
        </p:txBody>
      </p:sp>
      <p:sp>
        <p:nvSpPr>
          <p:cNvPr id="10" name="Text Placeholder 9">
            <a:extLst>
              <a:ext uri="{FF2B5EF4-FFF2-40B4-BE49-F238E27FC236}">
                <a16:creationId xmlns:a16="http://schemas.microsoft.com/office/drawing/2014/main" id="{D074916B-6499-3267-389D-5D9D13088BF8}"/>
              </a:ext>
            </a:extLst>
          </p:cNvPr>
          <p:cNvSpPr>
            <a:spLocks noGrp="1"/>
          </p:cNvSpPr>
          <p:nvPr>
            <p:ph type="body" idx="1"/>
          </p:nvPr>
        </p:nvSpPr>
        <p:spPr>
          <a:xfrm>
            <a:off x="2075175" y="1614879"/>
            <a:ext cx="4354018" cy="823912"/>
          </a:xfrm>
        </p:spPr>
        <p:txBody>
          <a:bodyPr anchor="ctr">
            <a:normAutofit/>
          </a:bodyPr>
          <a:lstStyle/>
          <a:p>
            <a:pPr algn="ctr">
              <a:lnSpc>
                <a:spcPct val="100000"/>
              </a:lnSpc>
              <a:spcBef>
                <a:spcPts val="0"/>
              </a:spcBef>
            </a:pPr>
            <a:r>
              <a:rPr lang="en-US" sz="1800" b="1" dirty="0">
                <a:solidFill>
                  <a:srgbClr val="79B37D"/>
                </a:solidFill>
              </a:rPr>
              <a:t>Two-Questions Format for </a:t>
            </a:r>
          </a:p>
          <a:p>
            <a:pPr algn="ctr">
              <a:lnSpc>
                <a:spcPct val="100000"/>
              </a:lnSpc>
              <a:spcBef>
                <a:spcPts val="0"/>
              </a:spcBef>
            </a:pPr>
            <a:r>
              <a:rPr lang="en-US" sz="1800" b="1" dirty="0">
                <a:solidFill>
                  <a:srgbClr val="79B37D"/>
                </a:solidFill>
              </a:rPr>
              <a:t>Self-Response with Minimum Categories</a:t>
            </a:r>
          </a:p>
        </p:txBody>
      </p:sp>
      <p:pic>
        <p:nvPicPr>
          <p:cNvPr id="11" name="Content Placeholder 10">
            <a:extLst>
              <a:ext uri="{FF2B5EF4-FFF2-40B4-BE49-F238E27FC236}">
                <a16:creationId xmlns:a16="http://schemas.microsoft.com/office/drawing/2014/main" id="{C2CF9AFE-6C23-EB80-CEBA-A387287F232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075175" y="2362981"/>
            <a:ext cx="4354018" cy="3684588"/>
          </a:xfrm>
        </p:spPr>
      </p:pic>
      <p:grpSp>
        <p:nvGrpSpPr>
          <p:cNvPr id="6" name="Group 5">
            <a:extLst>
              <a:ext uri="{FF2B5EF4-FFF2-40B4-BE49-F238E27FC236}">
                <a16:creationId xmlns:a16="http://schemas.microsoft.com/office/drawing/2014/main" id="{764C4D7D-E258-DF8C-968A-41FB7834C9A0}"/>
              </a:ext>
            </a:extLst>
          </p:cNvPr>
          <p:cNvGrpSpPr>
            <a:grpSpLocks noChangeAspect="1"/>
          </p:cNvGrpSpPr>
          <p:nvPr/>
        </p:nvGrpSpPr>
        <p:grpSpPr>
          <a:xfrm>
            <a:off x="6645777" y="770196"/>
            <a:ext cx="4993396" cy="5631717"/>
            <a:chOff x="6148503" y="1620044"/>
            <a:chExt cx="4040371" cy="4655335"/>
          </a:xfrm>
        </p:grpSpPr>
        <p:sp>
          <p:nvSpPr>
            <p:cNvPr id="7" name="TextBox 6">
              <a:extLst>
                <a:ext uri="{FF2B5EF4-FFF2-40B4-BE49-F238E27FC236}">
                  <a16:creationId xmlns:a16="http://schemas.microsoft.com/office/drawing/2014/main" id="{2EC8FD1A-1AFE-91A9-6E3F-E13F5655946F}"/>
                </a:ext>
              </a:extLst>
            </p:cNvPr>
            <p:cNvSpPr txBox="1"/>
            <p:nvPr/>
          </p:nvSpPr>
          <p:spPr>
            <a:xfrm>
              <a:off x="6148503" y="6071846"/>
              <a:ext cx="4040371" cy="203533"/>
            </a:xfrm>
            <a:prstGeom prst="rect">
              <a:avLst/>
            </a:prstGeom>
            <a:noFill/>
          </p:spPr>
          <p:txBody>
            <a:bodyPr wrap="square">
              <a:spAutoFit/>
            </a:bodyPr>
            <a:lstStyle/>
            <a:p>
              <a:pPr marL="0" indent="0" algn="ctr">
                <a:buNone/>
              </a:pPr>
              <a:r>
                <a:rPr lang="en-US" sz="1000" dirty="0">
                  <a:latin typeface="Calibri"/>
                  <a:cs typeface="Calibri"/>
                </a:rPr>
                <a:t>Source: </a:t>
              </a:r>
              <a:r>
                <a:rPr lang="en-US" sz="1000" dirty="0">
                  <a:latin typeface="Calibri"/>
                  <a:cs typeface="Calibri"/>
                  <a:hlinkClick r:id="rId4"/>
                </a:rPr>
                <a:t>https://www.govinfo.gov/content/pkg/FR-1997-10-30/pdf/97-28653.pdf</a:t>
              </a:r>
              <a:r>
                <a:rPr lang="en-US" sz="1000" dirty="0">
                  <a:latin typeface="Calibri"/>
                  <a:cs typeface="Calibri"/>
                </a:rPr>
                <a:t> </a:t>
              </a:r>
            </a:p>
          </p:txBody>
        </p:sp>
        <p:pic>
          <p:nvPicPr>
            <p:cNvPr id="8" name="Picture 7" descr="A picture containing text, newspaper&#10;&#10;Description automatically generated">
              <a:extLst>
                <a:ext uri="{FF2B5EF4-FFF2-40B4-BE49-F238E27FC236}">
                  <a16:creationId xmlns:a16="http://schemas.microsoft.com/office/drawing/2014/main" id="{C1BEA6FC-62A0-68BD-32C8-BC48A8660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1875" y="1620044"/>
              <a:ext cx="2273626" cy="4480560"/>
            </a:xfrm>
            <a:prstGeom prst="rect">
              <a:avLst/>
            </a:prstGeom>
            <a:ln w="12700">
              <a:solidFill>
                <a:schemeClr val="tx1"/>
              </a:solidFill>
            </a:ln>
          </p:spPr>
        </p:pic>
      </p:grpSp>
      <p:sp>
        <p:nvSpPr>
          <p:cNvPr id="3" name="TextBox 2">
            <a:extLst>
              <a:ext uri="{FF2B5EF4-FFF2-40B4-BE49-F238E27FC236}">
                <a16:creationId xmlns:a16="http://schemas.microsoft.com/office/drawing/2014/main" id="{A2CB4E3D-C00E-73CF-C568-22D9B39E22CA}"/>
              </a:ext>
            </a:extLst>
          </p:cNvPr>
          <p:cNvSpPr txBox="1"/>
          <p:nvPr/>
        </p:nvSpPr>
        <p:spPr>
          <a:xfrm>
            <a:off x="2075176" y="6022342"/>
            <a:ext cx="4354018" cy="553998"/>
          </a:xfrm>
          <a:prstGeom prst="rect">
            <a:avLst/>
          </a:prstGeom>
          <a:noFill/>
        </p:spPr>
        <p:txBody>
          <a:bodyPr wrap="square" rtlCol="0">
            <a:spAutoFit/>
          </a:bodyPr>
          <a:lstStyle/>
          <a:p>
            <a:pPr algn="just"/>
            <a:r>
              <a:rPr lang="en-US" sz="1000" dirty="0"/>
              <a:t>Note: SPD 15 does not dictate the order in which the minimum categories should be displayed on Federal information collections. Agencies generally order alphabetically, as shown here, or by population size.</a:t>
            </a:r>
          </a:p>
        </p:txBody>
      </p:sp>
      <p:sp>
        <p:nvSpPr>
          <p:cNvPr id="9" name="Slide Number Placeholder 8">
            <a:extLst>
              <a:ext uri="{FF2B5EF4-FFF2-40B4-BE49-F238E27FC236}">
                <a16:creationId xmlns:a16="http://schemas.microsoft.com/office/drawing/2014/main" id="{DF3DCE21-39DC-4D44-C36F-5B24D466D924}"/>
              </a:ext>
            </a:extLst>
          </p:cNvPr>
          <p:cNvSpPr>
            <a:spLocks noGrp="1"/>
          </p:cNvSpPr>
          <p:nvPr>
            <p:ph type="sldNum" sz="quarter" idx="12"/>
          </p:nvPr>
        </p:nvSpPr>
        <p:spPr/>
        <p:txBody>
          <a:bodyPr/>
          <a:lstStyle/>
          <a:p>
            <a:fld id="{FFDF261E-40FD-4AAD-9A0E-39B1D9AE6F96}" type="slidenum">
              <a:rPr lang="en-US" smtClean="0"/>
              <a:t>3</a:t>
            </a:fld>
            <a:endParaRPr lang="en-US" dirty="0"/>
          </a:p>
        </p:txBody>
      </p:sp>
    </p:spTree>
    <p:extLst>
      <p:ext uri="{BB962C8B-B14F-4D97-AF65-F5344CB8AC3E}">
        <p14:creationId xmlns:p14="http://schemas.microsoft.com/office/powerpoint/2010/main" val="137624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4EAF-B164-8709-AC20-02F4B3B9D497}"/>
              </a:ext>
            </a:extLst>
          </p:cNvPr>
          <p:cNvSpPr>
            <a:spLocks noGrp="1"/>
          </p:cNvSpPr>
          <p:nvPr>
            <p:ph type="title"/>
          </p:nvPr>
        </p:nvSpPr>
        <p:spPr/>
        <p:txBody>
          <a:bodyPr/>
          <a:lstStyle/>
          <a:p>
            <a:r>
              <a:rPr lang="en-US" sz="3200" b="1" dirty="0"/>
              <a:t>Revising SPD 15</a:t>
            </a:r>
            <a:br>
              <a:rPr lang="en-US" dirty="0"/>
            </a:br>
            <a:r>
              <a:rPr lang="en-US" sz="2400" i="1" dirty="0"/>
              <a:t>Where Are We?</a:t>
            </a:r>
            <a:endParaRPr lang="en-US" i="1" dirty="0"/>
          </a:p>
        </p:txBody>
      </p:sp>
      <p:sp>
        <p:nvSpPr>
          <p:cNvPr id="56" name="Content Placeholder 55">
            <a:extLst>
              <a:ext uri="{FF2B5EF4-FFF2-40B4-BE49-F238E27FC236}">
                <a16:creationId xmlns:a16="http://schemas.microsoft.com/office/drawing/2014/main" id="{96375A49-A205-4BF6-CB75-9CCAE842C8D3}"/>
              </a:ext>
            </a:extLst>
          </p:cNvPr>
          <p:cNvSpPr>
            <a:spLocks noGrp="1"/>
          </p:cNvSpPr>
          <p:nvPr>
            <p:ph idx="1"/>
          </p:nvPr>
        </p:nvSpPr>
        <p:spPr/>
        <p:txBody>
          <a:bodyPr>
            <a:normAutofit/>
          </a:bodyPr>
          <a:lstStyle/>
          <a:p>
            <a:pPr marL="398463" indent="-398463">
              <a:buSzPct val="125000"/>
              <a:buFont typeface="Calibri" panose="020F0502020204030204" pitchFamily="34" charset="0"/>
              <a:buChar char="→"/>
            </a:pPr>
            <a:r>
              <a:rPr lang="en-US" sz="2000" b="1" dirty="0"/>
              <a:t>June 2022: </a:t>
            </a:r>
            <a:r>
              <a:rPr lang="en-US" sz="2000" dirty="0">
                <a:sym typeface="Wingdings" panose="05000000000000000000" pitchFamily="2" charset="2"/>
              </a:rPr>
              <a:t>Chief Statistician of the United States (CSOTUS) announced formal review to revise SPD 15 and convening of Federal Interagency Technical Working Group on Race and Ethnicity Standards (Working Group)</a:t>
            </a:r>
          </a:p>
          <a:p>
            <a:pPr marL="398463" indent="-398463">
              <a:buSzPct val="125000"/>
              <a:buFont typeface="Calibri" panose="020F0502020204030204" pitchFamily="34" charset="0"/>
              <a:buChar char="→"/>
            </a:pPr>
            <a:r>
              <a:rPr lang="en-US" sz="2000" b="1" dirty="0">
                <a:sym typeface="Wingdings" panose="05000000000000000000" pitchFamily="2" charset="2"/>
              </a:rPr>
              <a:t>January 2023: </a:t>
            </a:r>
            <a:r>
              <a:rPr lang="en-US" sz="2000" dirty="0">
                <a:sym typeface="Wingdings" panose="05000000000000000000" pitchFamily="2" charset="2"/>
              </a:rPr>
              <a:t>OMB released Federal Register Notice which includes Working Group’s initial proposals on revising SPD 15, open from January 27 – April 12</a:t>
            </a:r>
            <a:endParaRPr lang="en-US" sz="2000" dirty="0"/>
          </a:p>
        </p:txBody>
      </p:sp>
      <p:sp>
        <p:nvSpPr>
          <p:cNvPr id="6" name="Slide Number Placeholder 5">
            <a:extLst>
              <a:ext uri="{FF2B5EF4-FFF2-40B4-BE49-F238E27FC236}">
                <a16:creationId xmlns:a16="http://schemas.microsoft.com/office/drawing/2014/main" id="{79125D13-9340-EA10-7206-B4974939599F}"/>
              </a:ext>
            </a:extLst>
          </p:cNvPr>
          <p:cNvSpPr>
            <a:spLocks noGrp="1"/>
          </p:cNvSpPr>
          <p:nvPr>
            <p:ph type="sldNum" sz="quarter" idx="12"/>
          </p:nvPr>
        </p:nvSpPr>
        <p:spPr/>
        <p:txBody>
          <a:bodyPr/>
          <a:lstStyle/>
          <a:p>
            <a:fld id="{FFDF261E-40FD-4AAD-9A0E-39B1D9AE6F96}" type="slidenum">
              <a:rPr lang="en-US" smtClean="0"/>
              <a:t>4</a:t>
            </a:fld>
            <a:endParaRPr lang="en-US" dirty="0"/>
          </a:p>
        </p:txBody>
      </p:sp>
      <p:pic>
        <p:nvPicPr>
          <p:cNvPr id="7" name="Picture 6">
            <a:extLst>
              <a:ext uri="{FF2B5EF4-FFF2-40B4-BE49-F238E27FC236}">
                <a16:creationId xmlns:a16="http://schemas.microsoft.com/office/drawing/2014/main" id="{8C115996-0621-4B2D-A022-3DAE9ACC26D3}"/>
              </a:ext>
            </a:extLst>
          </p:cNvPr>
          <p:cNvPicPr>
            <a:picLocks noChangeAspect="1"/>
          </p:cNvPicPr>
          <p:nvPr/>
        </p:nvPicPr>
        <p:blipFill>
          <a:blip r:embed="rId3"/>
          <a:stretch>
            <a:fillRect/>
          </a:stretch>
        </p:blipFill>
        <p:spPr>
          <a:xfrm>
            <a:off x="2005921" y="3429000"/>
            <a:ext cx="8199613" cy="3411743"/>
          </a:xfrm>
          <a:prstGeom prst="rect">
            <a:avLst/>
          </a:prstGeom>
        </p:spPr>
      </p:pic>
    </p:spTree>
    <p:extLst>
      <p:ext uri="{BB962C8B-B14F-4D97-AF65-F5344CB8AC3E}">
        <p14:creationId xmlns:p14="http://schemas.microsoft.com/office/powerpoint/2010/main" val="3199100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055E-0FEB-36B1-9ACF-8DC7211B7256}"/>
              </a:ext>
            </a:extLst>
          </p:cNvPr>
          <p:cNvSpPr>
            <a:spLocks noGrp="1"/>
          </p:cNvSpPr>
          <p:nvPr>
            <p:ph type="title"/>
          </p:nvPr>
        </p:nvSpPr>
        <p:spPr/>
        <p:txBody>
          <a:bodyPr>
            <a:noAutofit/>
          </a:bodyPr>
          <a:lstStyle/>
          <a:p>
            <a:r>
              <a:rPr lang="en-US" sz="3200" b="1" dirty="0"/>
              <a:t>Please Note</a:t>
            </a:r>
            <a:br>
              <a:rPr lang="en-US" sz="3200" b="1" dirty="0"/>
            </a:br>
            <a:r>
              <a:rPr lang="en-US" sz="2400" i="1" dirty="0"/>
              <a:t>About Initial Proposals in the Federal Register Notice</a:t>
            </a:r>
            <a:br>
              <a:rPr lang="en-US" sz="2400" i="1" dirty="0"/>
            </a:br>
            <a:r>
              <a:rPr lang="en-US" sz="2400" i="1" dirty="0">
                <a:hlinkClick r:id="rId3"/>
              </a:rPr>
              <a:t>Initial Proposals For Updating OMB’s Race and Ethnicity Statistical Standards </a:t>
            </a:r>
            <a:endParaRPr lang="en-US" sz="3600" i="1" dirty="0"/>
          </a:p>
        </p:txBody>
      </p:sp>
      <p:sp>
        <p:nvSpPr>
          <p:cNvPr id="6" name="Content Placeholder 5">
            <a:extLst>
              <a:ext uri="{FF2B5EF4-FFF2-40B4-BE49-F238E27FC236}">
                <a16:creationId xmlns:a16="http://schemas.microsoft.com/office/drawing/2014/main" id="{3D4269DB-7E6E-6F2C-7CD7-DBEA8A20FCC2}"/>
              </a:ext>
            </a:extLst>
          </p:cNvPr>
          <p:cNvSpPr>
            <a:spLocks noGrp="1"/>
          </p:cNvSpPr>
          <p:nvPr>
            <p:ph idx="1"/>
          </p:nvPr>
        </p:nvSpPr>
        <p:spPr/>
        <p:txBody>
          <a:bodyPr anchor="t">
            <a:normAutofit/>
          </a:bodyPr>
          <a:lstStyle/>
          <a:p>
            <a:pPr marL="0" indent="0">
              <a:lnSpc>
                <a:spcPct val="110000"/>
              </a:lnSpc>
              <a:buNone/>
            </a:pPr>
            <a:endParaRPr lang="en-US" sz="1800" dirty="0"/>
          </a:p>
          <a:p>
            <a:pPr>
              <a:lnSpc>
                <a:spcPct val="110000"/>
              </a:lnSpc>
            </a:pPr>
            <a:r>
              <a:rPr lang="en-US" sz="1800" dirty="0"/>
              <a:t>These proposals are </a:t>
            </a:r>
            <a:r>
              <a:rPr lang="en-US" sz="1800" b="1" dirty="0"/>
              <a:t>preliminary</a:t>
            </a:r>
            <a:r>
              <a:rPr lang="en-US" sz="1800" dirty="0"/>
              <a:t> – </a:t>
            </a:r>
            <a:r>
              <a:rPr lang="en-US" sz="1800" b="1" dirty="0"/>
              <a:t>not final </a:t>
            </a:r>
            <a:r>
              <a:rPr lang="en-US" sz="1800" dirty="0"/>
              <a:t>– and do not reflect the settled opinions of the Working Group, the position of OMB, or the positions of the agencies participating on the Working Group. </a:t>
            </a:r>
          </a:p>
          <a:p>
            <a:pPr>
              <a:lnSpc>
                <a:spcPct val="110000"/>
              </a:lnSpc>
            </a:pPr>
            <a:r>
              <a:rPr lang="en-US" sz="1800" dirty="0"/>
              <a:t>The Working Group will continue to deliberate, assess evidence, and take into consideration comments received from the public before making final recommendations for OMB’s consideration.</a:t>
            </a:r>
          </a:p>
        </p:txBody>
      </p:sp>
      <p:sp>
        <p:nvSpPr>
          <p:cNvPr id="18" name="TextBox 17">
            <a:extLst>
              <a:ext uri="{FF2B5EF4-FFF2-40B4-BE49-F238E27FC236}">
                <a16:creationId xmlns:a16="http://schemas.microsoft.com/office/drawing/2014/main" id="{88A6C4CA-AB11-AA0B-04AA-D3419B58DB76}"/>
              </a:ext>
            </a:extLst>
          </p:cNvPr>
          <p:cNvSpPr txBox="1"/>
          <p:nvPr/>
        </p:nvSpPr>
        <p:spPr>
          <a:xfrm>
            <a:off x="3212181" y="4348204"/>
            <a:ext cx="5768854" cy="646331"/>
          </a:xfrm>
          <a:prstGeom prst="rect">
            <a:avLst/>
          </a:prstGeom>
          <a:noFill/>
          <a:ln w="28575">
            <a:solidFill>
              <a:srgbClr val="79B37D"/>
            </a:solidFill>
          </a:ln>
        </p:spPr>
        <p:txBody>
          <a:bodyPr wrap="square" rtlCol="0">
            <a:spAutoFit/>
          </a:bodyPr>
          <a:lstStyle/>
          <a:p>
            <a:pPr algn="ctr"/>
            <a:r>
              <a:rPr lang="en-US" dirty="0"/>
              <a:t>Federal Register Notice’s Public Comment Period:</a:t>
            </a:r>
          </a:p>
          <a:p>
            <a:pPr algn="ctr"/>
            <a:r>
              <a:rPr lang="en-US" dirty="0"/>
              <a:t>January 27 – April 12</a:t>
            </a:r>
          </a:p>
        </p:txBody>
      </p:sp>
      <p:sp>
        <p:nvSpPr>
          <p:cNvPr id="3" name="Slide Number Placeholder 2">
            <a:extLst>
              <a:ext uri="{FF2B5EF4-FFF2-40B4-BE49-F238E27FC236}">
                <a16:creationId xmlns:a16="http://schemas.microsoft.com/office/drawing/2014/main" id="{E4994791-348C-A7C0-4470-5728C64A0DA4}"/>
              </a:ext>
            </a:extLst>
          </p:cNvPr>
          <p:cNvSpPr>
            <a:spLocks noGrp="1"/>
          </p:cNvSpPr>
          <p:nvPr>
            <p:ph type="sldNum" sz="quarter" idx="12"/>
          </p:nvPr>
        </p:nvSpPr>
        <p:spPr/>
        <p:txBody>
          <a:bodyPr/>
          <a:lstStyle/>
          <a:p>
            <a:fld id="{FFDF261E-40FD-4AAD-9A0E-39B1D9AE6F96}" type="slidenum">
              <a:rPr lang="en-US" smtClean="0"/>
              <a:t>5</a:t>
            </a:fld>
            <a:endParaRPr lang="en-US" dirty="0"/>
          </a:p>
        </p:txBody>
      </p:sp>
    </p:spTree>
    <p:extLst>
      <p:ext uri="{BB962C8B-B14F-4D97-AF65-F5344CB8AC3E}">
        <p14:creationId xmlns:p14="http://schemas.microsoft.com/office/powerpoint/2010/main" val="1122346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9486F-7B28-D20F-33A5-D1F059A182D3}"/>
              </a:ext>
            </a:extLst>
          </p:cNvPr>
          <p:cNvSpPr>
            <a:spLocks noGrp="1"/>
          </p:cNvSpPr>
          <p:nvPr>
            <p:ph type="title"/>
          </p:nvPr>
        </p:nvSpPr>
        <p:spPr/>
        <p:txBody>
          <a:bodyPr>
            <a:normAutofit/>
          </a:bodyPr>
          <a:lstStyle/>
          <a:p>
            <a:r>
              <a:rPr lang="en-US" sz="3200" b="1" dirty="0"/>
              <a:t>Working Group Assessed Existing Research and Evidence</a:t>
            </a:r>
            <a:br>
              <a:rPr lang="en-US" dirty="0"/>
            </a:br>
            <a:r>
              <a:rPr lang="en-US" sz="2400" i="1" dirty="0"/>
              <a:t>About Initial Proposals in the Federal Register Notice</a:t>
            </a:r>
          </a:p>
        </p:txBody>
      </p:sp>
      <p:sp>
        <p:nvSpPr>
          <p:cNvPr id="3" name="Content Placeholder 2">
            <a:extLst>
              <a:ext uri="{FF2B5EF4-FFF2-40B4-BE49-F238E27FC236}">
                <a16:creationId xmlns:a16="http://schemas.microsoft.com/office/drawing/2014/main" id="{14C24990-CFA7-4E03-0BD4-E73ED8F16CB0}"/>
              </a:ext>
            </a:extLst>
          </p:cNvPr>
          <p:cNvSpPr>
            <a:spLocks noGrp="1"/>
          </p:cNvSpPr>
          <p:nvPr>
            <p:ph idx="1"/>
          </p:nvPr>
        </p:nvSpPr>
        <p:spPr/>
        <p:txBody>
          <a:bodyPr>
            <a:normAutofit/>
          </a:bodyPr>
          <a:lstStyle/>
          <a:p>
            <a:r>
              <a:rPr lang="en-US" sz="2000" dirty="0"/>
              <a:t>Previous 2014-2018 Federal Interagency Working Group for Research on Race and Ethnicity</a:t>
            </a:r>
          </a:p>
          <a:p>
            <a:r>
              <a:rPr lang="en-US" sz="2000" dirty="0"/>
              <a:t>Existing Federal Government research</a:t>
            </a:r>
          </a:p>
          <a:p>
            <a:r>
              <a:rPr lang="en-US" sz="2000" dirty="0"/>
              <a:t>Experiences from the 2020 Census </a:t>
            </a:r>
          </a:p>
          <a:p>
            <a:r>
              <a:rPr lang="en-US" sz="2000" dirty="0"/>
              <a:t>The work of the Interagency Working Group on Equitable Data pursuant to Executive Order 13985</a:t>
            </a:r>
          </a:p>
        </p:txBody>
      </p:sp>
      <p:sp>
        <p:nvSpPr>
          <p:cNvPr id="6" name="Slide Number Placeholder 5">
            <a:extLst>
              <a:ext uri="{FF2B5EF4-FFF2-40B4-BE49-F238E27FC236}">
                <a16:creationId xmlns:a16="http://schemas.microsoft.com/office/drawing/2014/main" id="{E0AB28D5-B410-7321-71BB-64FD4B74049A}"/>
              </a:ext>
            </a:extLst>
          </p:cNvPr>
          <p:cNvSpPr>
            <a:spLocks noGrp="1"/>
          </p:cNvSpPr>
          <p:nvPr>
            <p:ph type="sldNum" sz="quarter" idx="12"/>
          </p:nvPr>
        </p:nvSpPr>
        <p:spPr/>
        <p:txBody>
          <a:bodyPr/>
          <a:lstStyle/>
          <a:p>
            <a:fld id="{FFDF261E-40FD-4AAD-9A0E-39B1D9AE6F96}" type="slidenum">
              <a:rPr lang="en-US" smtClean="0"/>
              <a:t>6</a:t>
            </a:fld>
            <a:endParaRPr lang="en-US" dirty="0"/>
          </a:p>
        </p:txBody>
      </p:sp>
    </p:spTree>
    <p:extLst>
      <p:ext uri="{BB962C8B-B14F-4D97-AF65-F5344CB8AC3E}">
        <p14:creationId xmlns:p14="http://schemas.microsoft.com/office/powerpoint/2010/main" val="3812413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ormAutofit/>
          </a:bodyPr>
          <a:lstStyle/>
          <a:p>
            <a:r>
              <a:rPr lang="en-US" sz="3200" b="1" dirty="0"/>
              <a:t>Current Federal Register Notice – Initial Proposal 1</a:t>
            </a:r>
            <a:br>
              <a:rPr lang="en-US" dirty="0"/>
            </a:br>
            <a:r>
              <a:rPr lang="en-US" sz="2400" i="1" dirty="0"/>
              <a:t>Question Format</a:t>
            </a:r>
            <a:endParaRPr lang="en-US" sz="2700" i="1" dirty="0"/>
          </a:p>
        </p:txBody>
      </p:sp>
      <p:sp>
        <p:nvSpPr>
          <p:cNvPr id="3" name="Content Placeholder 2">
            <a:extLst>
              <a:ext uri="{FF2B5EF4-FFF2-40B4-BE49-F238E27FC236}">
                <a16:creationId xmlns:a16="http://schemas.microsoft.com/office/drawing/2014/main" id="{A76483CD-FB1D-7E20-8CE2-81C74400E0A9}"/>
              </a:ext>
            </a:extLst>
          </p:cNvPr>
          <p:cNvSpPr>
            <a:spLocks noGrp="1"/>
          </p:cNvSpPr>
          <p:nvPr>
            <p:ph idx="1"/>
          </p:nvPr>
        </p:nvSpPr>
        <p:spPr/>
        <p:txBody>
          <a:bodyPr/>
          <a:lstStyle/>
          <a:p>
            <a:pPr marL="0" indent="0">
              <a:buNone/>
            </a:pPr>
            <a:r>
              <a:rPr lang="en-US" sz="2000" b="1" dirty="0">
                <a:solidFill>
                  <a:srgbClr val="79B37D"/>
                </a:solidFill>
              </a:rPr>
              <a:t>Collect race and ethnicity information using one combined question.</a:t>
            </a:r>
          </a:p>
          <a:p>
            <a:r>
              <a:rPr lang="en-US" sz="1800" dirty="0"/>
              <a:t>The Working Group proposes that SPD 15 move from the two separate questions format to a single combined question as the required design for self-reported race and ethnicity information collections. </a:t>
            </a:r>
          </a:p>
          <a:p>
            <a:r>
              <a:rPr lang="en-US" sz="1800" dirty="0"/>
              <a:t>Employing a new combined question design may take significant time and resources for some surveys and information collections to implement. </a:t>
            </a:r>
          </a:p>
          <a:p>
            <a:r>
              <a:rPr lang="en-US" sz="1800" dirty="0"/>
              <a:t>Flexibilities should be allowed for agencies dependent on aggregate data, data that are not self-reported, or data from non-Federal providers.</a:t>
            </a:r>
          </a:p>
          <a:p>
            <a:pPr marL="0" indent="0">
              <a:buNone/>
            </a:pPr>
            <a:endParaRPr lang="en-US" dirty="0"/>
          </a:p>
          <a:p>
            <a:pPr marL="0" indent="0">
              <a:buNone/>
            </a:pPr>
            <a:endParaRPr lang="en-US" dirty="0"/>
          </a:p>
        </p:txBody>
      </p:sp>
      <p:sp>
        <p:nvSpPr>
          <p:cNvPr id="6" name="Slide Number Placeholder 5">
            <a:extLst>
              <a:ext uri="{FF2B5EF4-FFF2-40B4-BE49-F238E27FC236}">
                <a16:creationId xmlns:a16="http://schemas.microsoft.com/office/drawing/2014/main" id="{2E386E3F-6B3D-0544-C543-A3C89E64A8AE}"/>
              </a:ext>
            </a:extLst>
          </p:cNvPr>
          <p:cNvSpPr>
            <a:spLocks noGrp="1"/>
          </p:cNvSpPr>
          <p:nvPr>
            <p:ph type="sldNum" sz="quarter" idx="12"/>
          </p:nvPr>
        </p:nvSpPr>
        <p:spPr/>
        <p:txBody>
          <a:bodyPr/>
          <a:lstStyle/>
          <a:p>
            <a:fld id="{FFDF261E-40FD-4AAD-9A0E-39B1D9AE6F96}" type="slidenum">
              <a:rPr lang="en-US" smtClean="0"/>
              <a:t>7</a:t>
            </a:fld>
            <a:endParaRPr lang="en-US" dirty="0"/>
          </a:p>
        </p:txBody>
      </p:sp>
    </p:spTree>
    <p:extLst>
      <p:ext uri="{BB962C8B-B14F-4D97-AF65-F5344CB8AC3E}">
        <p14:creationId xmlns:p14="http://schemas.microsoft.com/office/powerpoint/2010/main" val="3768272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ormAutofit/>
          </a:bodyPr>
          <a:lstStyle/>
          <a:p>
            <a:r>
              <a:rPr lang="en-US" sz="3200" b="1" dirty="0"/>
              <a:t>Current Federal Register Notice – Initial Proposal 2</a:t>
            </a:r>
            <a:br>
              <a:rPr lang="en-US" dirty="0"/>
            </a:br>
            <a:r>
              <a:rPr lang="en-US" sz="2400" i="1" dirty="0"/>
              <a:t>“Middle Eastern or North African”</a:t>
            </a:r>
            <a:endParaRPr lang="en-US" sz="2700" i="1" dirty="0"/>
          </a:p>
        </p:txBody>
      </p:sp>
      <p:sp>
        <p:nvSpPr>
          <p:cNvPr id="3" name="Content Placeholder 2">
            <a:extLst>
              <a:ext uri="{FF2B5EF4-FFF2-40B4-BE49-F238E27FC236}">
                <a16:creationId xmlns:a16="http://schemas.microsoft.com/office/drawing/2014/main" id="{A76483CD-FB1D-7E20-8CE2-81C74400E0A9}"/>
              </a:ext>
            </a:extLst>
          </p:cNvPr>
          <p:cNvSpPr>
            <a:spLocks noGrp="1"/>
          </p:cNvSpPr>
          <p:nvPr>
            <p:ph idx="1"/>
          </p:nvPr>
        </p:nvSpPr>
        <p:spPr/>
        <p:txBody>
          <a:bodyPr/>
          <a:lstStyle/>
          <a:p>
            <a:pPr marL="0" indent="0">
              <a:buNone/>
            </a:pPr>
            <a:r>
              <a:rPr lang="en-US" sz="2000" b="1" dirty="0">
                <a:solidFill>
                  <a:srgbClr val="79B37D"/>
                </a:solidFill>
              </a:rPr>
              <a:t>Add “Middle Eastern or North African” (MENA) as a new minimum category.</a:t>
            </a:r>
          </a:p>
          <a:p>
            <a:r>
              <a:rPr lang="en-US" sz="1800" dirty="0"/>
              <a:t>The Working Group proposes that “Middle Eastern or North African” be added to SPD 15 as a new minimum reporting category distinct from all other reporting categories. </a:t>
            </a:r>
          </a:p>
          <a:p>
            <a:r>
              <a:rPr lang="en-US" sz="1800" dirty="0"/>
              <a:t>The definition of the current “White” reporting category would be edited to remove MENA from its definition.</a:t>
            </a:r>
          </a:p>
          <a:p>
            <a:r>
              <a:rPr lang="en-US" sz="1800" dirty="0"/>
              <a:t>The Working Group developed the following draft definition of a MENA minimum category to be inclusive of both Middle Eastern and North African populations and with the rationale of listing larger population groups in the United States:</a:t>
            </a:r>
          </a:p>
          <a:p>
            <a:pPr marL="0" indent="0" algn="just">
              <a:buNone/>
            </a:pPr>
            <a:endParaRPr lang="en-US" sz="2000" dirty="0"/>
          </a:p>
          <a:p>
            <a:pPr marL="0" indent="0">
              <a:buNone/>
            </a:pPr>
            <a:endParaRPr lang="en-US" dirty="0"/>
          </a:p>
        </p:txBody>
      </p:sp>
      <p:sp>
        <p:nvSpPr>
          <p:cNvPr id="6" name="TextBox 5">
            <a:extLst>
              <a:ext uri="{FF2B5EF4-FFF2-40B4-BE49-F238E27FC236}">
                <a16:creationId xmlns:a16="http://schemas.microsoft.com/office/drawing/2014/main" id="{4D930D41-DFC1-3958-9561-C101E6E42FCB}"/>
              </a:ext>
            </a:extLst>
          </p:cNvPr>
          <p:cNvSpPr txBox="1"/>
          <p:nvPr/>
        </p:nvSpPr>
        <p:spPr>
          <a:xfrm>
            <a:off x="2190750" y="4351863"/>
            <a:ext cx="8162925" cy="830997"/>
          </a:xfrm>
          <a:prstGeom prst="rect">
            <a:avLst/>
          </a:prstGeom>
          <a:noFill/>
          <a:ln w="28575">
            <a:solidFill>
              <a:srgbClr val="79B37D"/>
            </a:solidFill>
          </a:ln>
        </p:spPr>
        <p:txBody>
          <a:bodyPr wrap="square" rtlCol="0">
            <a:spAutoFit/>
          </a:bodyPr>
          <a:lstStyle/>
          <a:p>
            <a:pPr algn="just"/>
            <a:r>
              <a:rPr lang="en-US" sz="1600" dirty="0"/>
              <a:t>The category “Middle Eastern or North African” includes all individuals who identify with one or more nationalities or ethnic groups with origins in the Middle East and North Africa. Examples include, but are not limited to, Lebanese, Iranian, Egyptian, Syrian, Moroccan, and Israeli.</a:t>
            </a:r>
          </a:p>
        </p:txBody>
      </p:sp>
      <p:sp>
        <p:nvSpPr>
          <p:cNvPr id="7" name="Slide Number Placeholder 6">
            <a:extLst>
              <a:ext uri="{FF2B5EF4-FFF2-40B4-BE49-F238E27FC236}">
                <a16:creationId xmlns:a16="http://schemas.microsoft.com/office/drawing/2014/main" id="{D0053887-09C7-9B80-D061-CCE065A479C4}"/>
              </a:ext>
            </a:extLst>
          </p:cNvPr>
          <p:cNvSpPr>
            <a:spLocks noGrp="1"/>
          </p:cNvSpPr>
          <p:nvPr>
            <p:ph type="sldNum" sz="quarter" idx="12"/>
          </p:nvPr>
        </p:nvSpPr>
        <p:spPr/>
        <p:txBody>
          <a:bodyPr/>
          <a:lstStyle/>
          <a:p>
            <a:fld id="{FFDF261E-40FD-4AAD-9A0E-39B1D9AE6F96}" type="slidenum">
              <a:rPr lang="en-US" smtClean="0"/>
              <a:t>8</a:t>
            </a:fld>
            <a:endParaRPr lang="en-US" dirty="0"/>
          </a:p>
        </p:txBody>
      </p:sp>
    </p:spTree>
    <p:extLst>
      <p:ext uri="{BB962C8B-B14F-4D97-AF65-F5344CB8AC3E}">
        <p14:creationId xmlns:p14="http://schemas.microsoft.com/office/powerpoint/2010/main" val="2527211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ormAutofit/>
          </a:bodyPr>
          <a:lstStyle/>
          <a:p>
            <a:r>
              <a:rPr lang="en-US" sz="3200" b="1" dirty="0"/>
              <a:t>Current Federal Register Notice – Initial Proposal 3</a:t>
            </a:r>
            <a:br>
              <a:rPr lang="en-US" dirty="0"/>
            </a:br>
            <a:r>
              <a:rPr lang="en-US" sz="2400" i="1" dirty="0"/>
              <a:t>Collecting Detailed Race and Ethnicity Data</a:t>
            </a:r>
            <a:endParaRPr lang="en-US" sz="2700" i="1" dirty="0"/>
          </a:p>
        </p:txBody>
      </p:sp>
      <p:sp>
        <p:nvSpPr>
          <p:cNvPr id="3" name="Content Placeholder 2">
            <a:extLst>
              <a:ext uri="{FF2B5EF4-FFF2-40B4-BE49-F238E27FC236}">
                <a16:creationId xmlns:a16="http://schemas.microsoft.com/office/drawing/2014/main" id="{A76483CD-FB1D-7E20-8CE2-81C74400E0A9}"/>
              </a:ext>
            </a:extLst>
          </p:cNvPr>
          <p:cNvSpPr>
            <a:spLocks noGrp="1"/>
          </p:cNvSpPr>
          <p:nvPr>
            <p:ph idx="1"/>
          </p:nvPr>
        </p:nvSpPr>
        <p:spPr/>
        <p:txBody>
          <a:bodyPr/>
          <a:lstStyle/>
          <a:p>
            <a:pPr marL="0" indent="0">
              <a:buNone/>
            </a:pPr>
            <a:r>
              <a:rPr lang="en-US" sz="2000" b="1" dirty="0">
                <a:solidFill>
                  <a:srgbClr val="79B37D"/>
                </a:solidFill>
              </a:rPr>
              <a:t>Require the collection of detailed race and ethnicity categories by default.</a:t>
            </a:r>
          </a:p>
          <a:p>
            <a:r>
              <a:rPr lang="en-US" sz="1800" dirty="0"/>
              <a:t>The Working Group proposes that SPD 15 require data collection on race and ethnicity at the detailed category levels.</a:t>
            </a:r>
          </a:p>
          <a:p>
            <a:r>
              <a:rPr lang="en-US" sz="1800" dirty="0"/>
              <a:t>Unless an agency determines that the potential benefit of the detailed data would not justify the additional burden to the agency and the public or the additional risk to privacy or confidentiality. In those cases, agencies must at least use the SPD 15’s minimum categories. </a:t>
            </a:r>
          </a:p>
          <a:p>
            <a:r>
              <a:rPr lang="en-US" sz="1800" dirty="0"/>
              <a:t>In any circumstance, agencies are encouraged to collect and provide more granular data than the minimum categories.</a:t>
            </a:r>
            <a:endParaRPr lang="en-US" dirty="0"/>
          </a:p>
          <a:p>
            <a:pPr marL="0" indent="0">
              <a:buNone/>
            </a:pPr>
            <a:endParaRPr lang="en-US" dirty="0"/>
          </a:p>
        </p:txBody>
      </p:sp>
      <p:sp>
        <p:nvSpPr>
          <p:cNvPr id="6" name="Slide Number Placeholder 5">
            <a:extLst>
              <a:ext uri="{FF2B5EF4-FFF2-40B4-BE49-F238E27FC236}">
                <a16:creationId xmlns:a16="http://schemas.microsoft.com/office/drawing/2014/main" id="{911153C1-2FEF-EED7-10CA-DDEE904A9DD1}"/>
              </a:ext>
            </a:extLst>
          </p:cNvPr>
          <p:cNvSpPr>
            <a:spLocks noGrp="1"/>
          </p:cNvSpPr>
          <p:nvPr>
            <p:ph type="sldNum" sz="quarter" idx="12"/>
          </p:nvPr>
        </p:nvSpPr>
        <p:spPr/>
        <p:txBody>
          <a:bodyPr/>
          <a:lstStyle/>
          <a:p>
            <a:fld id="{FFDF261E-40FD-4AAD-9A0E-39B1D9AE6F96}" type="slidenum">
              <a:rPr lang="en-US" smtClean="0"/>
              <a:t>9</a:t>
            </a:fld>
            <a:endParaRPr lang="en-US" dirty="0"/>
          </a:p>
        </p:txBody>
      </p:sp>
    </p:spTree>
    <p:extLst>
      <p:ext uri="{BB962C8B-B14F-4D97-AF65-F5344CB8AC3E}">
        <p14:creationId xmlns:p14="http://schemas.microsoft.com/office/powerpoint/2010/main" val="2052529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ormAutofit/>
          </a:bodyPr>
          <a:lstStyle/>
          <a:p>
            <a:r>
              <a:rPr lang="en-US" sz="2400" b="1" dirty="0"/>
              <a:t>Current Federal Register Notice – Initial Proposal 3</a:t>
            </a:r>
            <a:br>
              <a:rPr lang="en-US" sz="3600" dirty="0"/>
            </a:br>
            <a:r>
              <a:rPr lang="en-US" sz="1800" i="1" dirty="0"/>
              <a:t>Collecting Detailed Race and Ethnicity Data</a:t>
            </a:r>
            <a:endParaRPr lang="en-US" sz="2000" i="1" dirty="0"/>
          </a:p>
        </p:txBody>
      </p:sp>
      <p:sp>
        <p:nvSpPr>
          <p:cNvPr id="8" name="Content Placeholder 7">
            <a:extLst>
              <a:ext uri="{FF2B5EF4-FFF2-40B4-BE49-F238E27FC236}">
                <a16:creationId xmlns:a16="http://schemas.microsoft.com/office/drawing/2014/main" id="{90BA339B-6022-C120-5CCB-6FA6F369FA61}"/>
              </a:ext>
            </a:extLst>
          </p:cNvPr>
          <p:cNvSpPr>
            <a:spLocks noGrp="1"/>
          </p:cNvSpPr>
          <p:nvPr>
            <p:ph sz="half" idx="1"/>
          </p:nvPr>
        </p:nvSpPr>
        <p:spPr>
          <a:xfrm>
            <a:off x="838199" y="1463040"/>
            <a:ext cx="6176963" cy="4713923"/>
          </a:xfrm>
        </p:spPr>
        <p:txBody>
          <a:bodyPr>
            <a:normAutofit/>
          </a:bodyPr>
          <a:lstStyle/>
          <a:p>
            <a:pPr marL="0" indent="0">
              <a:buNone/>
            </a:pPr>
            <a:r>
              <a:rPr lang="en-US" sz="2400" b="1" dirty="0">
                <a:solidFill>
                  <a:srgbClr val="79B37D"/>
                </a:solidFill>
              </a:rPr>
              <a:t>Proposed Example for Self-Response Data Collections: Combined Question with Minimum and Detailed Categories</a:t>
            </a:r>
          </a:p>
          <a:p>
            <a:r>
              <a:rPr lang="en-US" sz="2000" dirty="0"/>
              <a:t>Represents one of potentially several options for establishing a consistent approach to collecting more detailed data, with the minimum categories disaggregated by country of origin</a:t>
            </a:r>
          </a:p>
          <a:p>
            <a:r>
              <a:rPr lang="en-US" sz="2000" dirty="0"/>
              <a:t>Chosen by the Working Group because it reflects the approach that performed best of the options tested by the Census Bureau prior to the 2020 Census</a:t>
            </a:r>
          </a:p>
          <a:p>
            <a:r>
              <a:rPr lang="en-US" sz="2000" dirty="0"/>
              <a:t>Country of origin options reflect the most common countries of origin in the U.S. for each minimum category</a:t>
            </a:r>
          </a:p>
        </p:txBody>
      </p:sp>
      <p:sp>
        <p:nvSpPr>
          <p:cNvPr id="3" name="Slide Number Placeholder 2">
            <a:extLst>
              <a:ext uri="{FF2B5EF4-FFF2-40B4-BE49-F238E27FC236}">
                <a16:creationId xmlns:a16="http://schemas.microsoft.com/office/drawing/2014/main" id="{38770D62-98AF-C43D-97A2-B4E2918EE0CB}"/>
              </a:ext>
            </a:extLst>
          </p:cNvPr>
          <p:cNvSpPr>
            <a:spLocks noGrp="1"/>
          </p:cNvSpPr>
          <p:nvPr>
            <p:ph type="sldNum" sz="quarter" idx="12"/>
          </p:nvPr>
        </p:nvSpPr>
        <p:spPr/>
        <p:txBody>
          <a:bodyPr/>
          <a:lstStyle/>
          <a:p>
            <a:fld id="{FFDF261E-40FD-4AAD-9A0E-39B1D9AE6F96}" type="slidenum">
              <a:rPr lang="en-US" smtClean="0"/>
              <a:t>10</a:t>
            </a:fld>
            <a:endParaRPr lang="en-US" dirty="0"/>
          </a:p>
        </p:txBody>
      </p:sp>
      <p:pic>
        <p:nvPicPr>
          <p:cNvPr id="1026" name="Picture 2" descr="image">
            <a:extLst>
              <a:ext uri="{FF2B5EF4-FFF2-40B4-BE49-F238E27FC236}">
                <a16:creationId xmlns:a16="http://schemas.microsoft.com/office/drawing/2014/main" id="{54595D6A-D82D-1D48-C1D1-0995777321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5162" y="204293"/>
            <a:ext cx="5051648" cy="6517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877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ormAutofit/>
          </a:bodyPr>
          <a:lstStyle/>
          <a:p>
            <a:r>
              <a:rPr lang="en-US" sz="3200" b="1" dirty="0"/>
              <a:t>Current Federal Register Notice – Initial Proposal 3</a:t>
            </a:r>
            <a:br>
              <a:rPr lang="en-US" sz="3600" dirty="0"/>
            </a:br>
            <a:r>
              <a:rPr lang="en-US" sz="2400" i="1" dirty="0"/>
              <a:t>Collecting Detailed Race and Ethnicity Data</a:t>
            </a:r>
            <a:endParaRPr lang="en-US" sz="2000" i="1" dirty="0"/>
          </a:p>
        </p:txBody>
      </p:sp>
      <p:sp>
        <p:nvSpPr>
          <p:cNvPr id="8" name="Content Placeholder 7">
            <a:extLst>
              <a:ext uri="{FF2B5EF4-FFF2-40B4-BE49-F238E27FC236}">
                <a16:creationId xmlns:a16="http://schemas.microsoft.com/office/drawing/2014/main" id="{90BA339B-6022-C120-5CCB-6FA6F369FA61}"/>
              </a:ext>
            </a:extLst>
          </p:cNvPr>
          <p:cNvSpPr>
            <a:spLocks noGrp="1"/>
          </p:cNvSpPr>
          <p:nvPr>
            <p:ph sz="half" idx="1"/>
          </p:nvPr>
        </p:nvSpPr>
        <p:spPr/>
        <p:txBody>
          <a:bodyPr>
            <a:normAutofit/>
          </a:bodyPr>
          <a:lstStyle/>
          <a:p>
            <a:pPr marL="0" indent="0">
              <a:buNone/>
            </a:pPr>
            <a:r>
              <a:rPr lang="en-US" sz="1800" b="1" dirty="0">
                <a:solidFill>
                  <a:srgbClr val="79B37D"/>
                </a:solidFill>
              </a:rPr>
              <a:t>Proposed Example for Self-Response Data Collections: Combined Question with Minimum Categories</a:t>
            </a:r>
          </a:p>
          <a:p>
            <a:r>
              <a:rPr lang="en-US" sz="1600" dirty="0"/>
              <a:t>Represents the Working Group’s proposed minimum categories, for use when more detailed collection is not feasible or justified. </a:t>
            </a:r>
          </a:p>
          <a:p>
            <a:r>
              <a:rPr lang="en-US" sz="1600" dirty="0"/>
              <a:t>It incorporates other proposals from the Working Group to use a combined race and ethnicity question and to add a new minimum category for MENA.</a:t>
            </a:r>
          </a:p>
          <a:p>
            <a:pPr marL="0" indent="0">
              <a:buNone/>
            </a:pPr>
            <a:endParaRPr lang="en-US" sz="1600" dirty="0"/>
          </a:p>
          <a:p>
            <a:pPr>
              <a:buFont typeface="Symbol" panose="05050102010706020507" pitchFamily="18" charset="2"/>
              <a:buChar char=""/>
            </a:pPr>
            <a:r>
              <a:rPr lang="en-US" sz="1600" b="1" dirty="0"/>
              <a:t>Note: </a:t>
            </a:r>
            <a:r>
              <a:rPr lang="en-US" sz="1600" dirty="0"/>
              <a:t>The Working Group’s initial proposals do not include an order in which the minimum categories should be displayed on Federal information collections. Agencies generally order alphabetically or by population size, as shown here. The </a:t>
            </a:r>
            <a:r>
              <a:rPr lang="en-US" sz="1600" b="1" dirty="0">
                <a:hlinkClick r:id="rId3"/>
              </a:rPr>
              <a:t>Federal Register Notice</a:t>
            </a:r>
            <a:r>
              <a:rPr lang="en-US" sz="1600" b="1" dirty="0"/>
              <a:t> </a:t>
            </a:r>
            <a:r>
              <a:rPr lang="en-US" sz="1600" dirty="0"/>
              <a:t>is soliciting public feedback on this via </a:t>
            </a:r>
            <a:r>
              <a:rPr lang="en-US" sz="1600" b="1" dirty="0"/>
              <a:t>question</a:t>
            </a:r>
            <a:r>
              <a:rPr lang="en-US" sz="1600" dirty="0"/>
              <a:t> </a:t>
            </a:r>
            <a:r>
              <a:rPr lang="en-US" sz="1600" b="1" dirty="0"/>
              <a:t>6a</a:t>
            </a:r>
            <a:r>
              <a:rPr lang="en-US" sz="1600" dirty="0"/>
              <a:t>.</a:t>
            </a:r>
          </a:p>
        </p:txBody>
      </p:sp>
      <p:pic>
        <p:nvPicPr>
          <p:cNvPr id="10" name="Content Placeholder 9">
            <a:extLst>
              <a:ext uri="{FF2B5EF4-FFF2-40B4-BE49-F238E27FC236}">
                <a16:creationId xmlns:a16="http://schemas.microsoft.com/office/drawing/2014/main" id="{68CED609-6935-6696-D453-F2F6D25EA84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225777" y="1825625"/>
            <a:ext cx="5074446" cy="4351338"/>
          </a:xfrm>
        </p:spPr>
      </p:pic>
      <p:sp>
        <p:nvSpPr>
          <p:cNvPr id="6" name="Slide Number Placeholder 5">
            <a:extLst>
              <a:ext uri="{FF2B5EF4-FFF2-40B4-BE49-F238E27FC236}">
                <a16:creationId xmlns:a16="http://schemas.microsoft.com/office/drawing/2014/main" id="{3364F985-B15B-3EA3-50CA-EA6C8B069F26}"/>
              </a:ext>
            </a:extLst>
          </p:cNvPr>
          <p:cNvSpPr>
            <a:spLocks noGrp="1"/>
          </p:cNvSpPr>
          <p:nvPr>
            <p:ph type="sldNum" sz="quarter" idx="12"/>
          </p:nvPr>
        </p:nvSpPr>
        <p:spPr/>
        <p:txBody>
          <a:bodyPr/>
          <a:lstStyle/>
          <a:p>
            <a:fld id="{FFDF261E-40FD-4AAD-9A0E-39B1D9AE6F96}" type="slidenum">
              <a:rPr lang="en-US" smtClean="0"/>
              <a:t>11</a:t>
            </a:fld>
            <a:endParaRPr lang="en-US" dirty="0"/>
          </a:p>
        </p:txBody>
      </p:sp>
    </p:spTree>
    <p:extLst>
      <p:ext uri="{BB962C8B-B14F-4D97-AF65-F5344CB8AC3E}">
        <p14:creationId xmlns:p14="http://schemas.microsoft.com/office/powerpoint/2010/main" val="657776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ormAutofit/>
          </a:bodyPr>
          <a:lstStyle/>
          <a:p>
            <a:r>
              <a:rPr lang="en-US" sz="3200" b="1" dirty="0"/>
              <a:t>Current Federal Register Notice – Initial Proposal 4</a:t>
            </a:r>
            <a:br>
              <a:rPr lang="en-US" sz="3200" b="1" dirty="0"/>
            </a:br>
            <a:r>
              <a:rPr lang="en-US" sz="2400" i="1" dirty="0"/>
              <a:t>Terminology</a:t>
            </a:r>
            <a:endParaRPr lang="en-US" sz="2000" i="1" dirty="0"/>
          </a:p>
        </p:txBody>
      </p:sp>
      <p:sp>
        <p:nvSpPr>
          <p:cNvPr id="8" name="Content Placeholder 7">
            <a:extLst>
              <a:ext uri="{FF2B5EF4-FFF2-40B4-BE49-F238E27FC236}">
                <a16:creationId xmlns:a16="http://schemas.microsoft.com/office/drawing/2014/main" id="{90BA339B-6022-C120-5CCB-6FA6F369FA61}"/>
              </a:ext>
            </a:extLst>
          </p:cNvPr>
          <p:cNvSpPr>
            <a:spLocks noGrp="1"/>
          </p:cNvSpPr>
          <p:nvPr>
            <p:ph sz="half" idx="2"/>
          </p:nvPr>
        </p:nvSpPr>
        <p:spPr/>
        <p:txBody>
          <a:bodyPr>
            <a:noAutofit/>
          </a:bodyPr>
          <a:lstStyle/>
          <a:p>
            <a:pPr marL="0" indent="0">
              <a:buNone/>
            </a:pPr>
            <a:r>
              <a:rPr lang="en-US" sz="1800" b="1" dirty="0"/>
              <a:t>Terminologies Used Within Minimum Categories</a:t>
            </a:r>
          </a:p>
          <a:p>
            <a:r>
              <a:rPr lang="en-US" sz="1400" b="1" dirty="0"/>
              <a:t>Remove:</a:t>
            </a:r>
            <a:r>
              <a:rPr lang="en-US" sz="1400" dirty="0"/>
              <a:t> -“Negro” from the Black or African American definition; “Far East” from the Asian definition, replacing with “East Asian”; “Other” from “Native Hawaiian and Other Pacific Islander”; the phrase “who maintain tribal affiliation or community attachment” in the American Indian or Alaska Native definition, making this minimum category’s definition consistent with all minimum categories</a:t>
            </a:r>
          </a:p>
          <a:p>
            <a:r>
              <a:rPr lang="en-US" sz="1400" b="1" dirty="0"/>
              <a:t>Correct</a:t>
            </a:r>
            <a:r>
              <a:rPr lang="en-US" sz="1400" dirty="0"/>
              <a:t> “Cuban” being listed twice in the minimum category definition for “Hispanic or Latino.”</a:t>
            </a:r>
          </a:p>
          <a:p>
            <a:r>
              <a:rPr lang="en-US" sz="1400" b="1" dirty="0"/>
              <a:t>Change</a:t>
            </a:r>
            <a:r>
              <a:rPr lang="en-US" sz="1400" dirty="0"/>
              <a:t> the American Indian or Alaska Native minimum category description to: “The category ‘American Indian or Alaska Native’ includes all individuals who identify with any of the original peoples of North, Central, and South America.”</a:t>
            </a:r>
          </a:p>
        </p:txBody>
      </p:sp>
      <p:sp>
        <p:nvSpPr>
          <p:cNvPr id="11" name="Content Placeholder 10">
            <a:extLst>
              <a:ext uri="{FF2B5EF4-FFF2-40B4-BE49-F238E27FC236}">
                <a16:creationId xmlns:a16="http://schemas.microsoft.com/office/drawing/2014/main" id="{FBC87ECD-82C3-6F2C-AA09-7EA8674C12FD}"/>
              </a:ext>
            </a:extLst>
          </p:cNvPr>
          <p:cNvSpPr>
            <a:spLocks noGrp="1"/>
          </p:cNvSpPr>
          <p:nvPr>
            <p:ph sz="quarter" idx="4"/>
          </p:nvPr>
        </p:nvSpPr>
        <p:spPr/>
        <p:txBody>
          <a:bodyPr>
            <a:normAutofit/>
          </a:bodyPr>
          <a:lstStyle/>
          <a:p>
            <a:pPr marL="0" indent="0">
              <a:buNone/>
            </a:pPr>
            <a:r>
              <a:rPr lang="en-US" sz="1800" b="1" dirty="0"/>
              <a:t>“Majority/Minority”</a:t>
            </a:r>
          </a:p>
          <a:p>
            <a:r>
              <a:rPr lang="en-US" sz="1400" b="1" dirty="0"/>
              <a:t>Discontinue</a:t>
            </a:r>
            <a:r>
              <a:rPr lang="en-US" sz="1400" dirty="0"/>
              <a:t> use of the terms “majority” and “minority.”</a:t>
            </a:r>
          </a:p>
          <a:p>
            <a:pPr marL="0" indent="0">
              <a:buNone/>
            </a:pPr>
            <a:r>
              <a:rPr lang="en-US" sz="1800" b="1" dirty="0"/>
              <a:t>Question Stem and Instructions</a:t>
            </a:r>
          </a:p>
          <a:p>
            <a:r>
              <a:rPr lang="en-US" sz="1400" dirty="0"/>
              <a:t>If a combined race and ethnicity question is adopted, the question stem use "race" and "ethnicity" as part of the question, i.e., “What is &lt; your/name’s &gt; race or ethnicity?”</a:t>
            </a:r>
          </a:p>
          <a:p>
            <a:r>
              <a:rPr lang="en-US" sz="1400" dirty="0"/>
              <a:t>The current instructions of “Mark &lt; X &gt; one or more” and “Select &lt; X &gt; one or more” be updated to “Mark all that apply” and “Select all that apply.”</a:t>
            </a:r>
          </a:p>
        </p:txBody>
      </p:sp>
      <p:sp>
        <p:nvSpPr>
          <p:cNvPr id="14" name="Text Placeholder 6">
            <a:extLst>
              <a:ext uri="{FF2B5EF4-FFF2-40B4-BE49-F238E27FC236}">
                <a16:creationId xmlns:a16="http://schemas.microsoft.com/office/drawing/2014/main" id="{3B9239F5-E93B-4A71-4D06-30D413554505}"/>
              </a:ext>
            </a:extLst>
          </p:cNvPr>
          <p:cNvSpPr>
            <a:spLocks noGrp="1"/>
          </p:cNvSpPr>
          <p:nvPr>
            <p:ph type="body" idx="1"/>
          </p:nvPr>
        </p:nvSpPr>
        <p:spPr>
          <a:xfrm>
            <a:off x="839788" y="1681163"/>
            <a:ext cx="10512424" cy="823912"/>
          </a:xfrm>
        </p:spPr>
        <p:txBody>
          <a:bodyPr anchor="t">
            <a:normAutofit/>
          </a:bodyPr>
          <a:lstStyle/>
          <a:p>
            <a:pPr marL="0" indent="0">
              <a:buNone/>
            </a:pPr>
            <a:r>
              <a:rPr lang="en-US" sz="1800" dirty="0">
                <a:solidFill>
                  <a:srgbClr val="79B37D"/>
                </a:solidFill>
              </a:rPr>
              <a:t>Update terminology in SPD 15. </a:t>
            </a:r>
          </a:p>
          <a:p>
            <a:pPr marL="0" indent="0">
              <a:buNone/>
            </a:pPr>
            <a:r>
              <a:rPr lang="en-US" sz="1600" b="0" dirty="0"/>
              <a:t>The Working Group proposes that SPD 15 make the following changes:</a:t>
            </a:r>
          </a:p>
        </p:txBody>
      </p:sp>
      <p:sp>
        <p:nvSpPr>
          <p:cNvPr id="3" name="Slide Number Placeholder 2">
            <a:extLst>
              <a:ext uri="{FF2B5EF4-FFF2-40B4-BE49-F238E27FC236}">
                <a16:creationId xmlns:a16="http://schemas.microsoft.com/office/drawing/2014/main" id="{33AD0012-C80F-0303-C62A-6F5C3810D23F}"/>
              </a:ext>
            </a:extLst>
          </p:cNvPr>
          <p:cNvSpPr>
            <a:spLocks noGrp="1"/>
          </p:cNvSpPr>
          <p:nvPr>
            <p:ph type="sldNum" sz="quarter" idx="12"/>
          </p:nvPr>
        </p:nvSpPr>
        <p:spPr/>
        <p:txBody>
          <a:bodyPr/>
          <a:lstStyle/>
          <a:p>
            <a:fld id="{FFDF261E-40FD-4AAD-9A0E-39B1D9AE6F96}" type="slidenum">
              <a:rPr lang="en-US" smtClean="0"/>
              <a:t>12</a:t>
            </a:fld>
            <a:endParaRPr lang="en-US" dirty="0"/>
          </a:p>
        </p:txBody>
      </p:sp>
    </p:spTree>
    <p:extLst>
      <p:ext uri="{BB962C8B-B14F-4D97-AF65-F5344CB8AC3E}">
        <p14:creationId xmlns:p14="http://schemas.microsoft.com/office/powerpoint/2010/main" val="148290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C37F-0AE3-1982-4210-71492D4EE0B3}"/>
              </a:ext>
            </a:extLst>
          </p:cNvPr>
          <p:cNvSpPr>
            <a:spLocks noGrp="1"/>
          </p:cNvSpPr>
          <p:nvPr>
            <p:ph type="title"/>
          </p:nvPr>
        </p:nvSpPr>
        <p:spPr/>
        <p:txBody>
          <a:bodyPr anchor="ctr">
            <a:normAutofit/>
          </a:bodyPr>
          <a:lstStyle/>
          <a:p>
            <a:pPr algn="r"/>
            <a:r>
              <a:rPr lang="en-US" sz="3200" b="1" dirty="0"/>
              <a:t>Current Federal Register Notice</a:t>
            </a:r>
            <a:br>
              <a:rPr lang="en-US" sz="2400" b="1" dirty="0"/>
            </a:br>
            <a:r>
              <a:rPr lang="en-US" sz="2400" i="1" dirty="0"/>
              <a:t>Initial Proposed Example Designs for </a:t>
            </a:r>
            <a:br>
              <a:rPr lang="en-US" sz="2400" i="1" dirty="0"/>
            </a:br>
            <a:r>
              <a:rPr lang="en-US" sz="2400" i="1" dirty="0"/>
              <a:t>Self-Response Data Collections</a:t>
            </a:r>
            <a:endParaRPr lang="en-US" sz="1800" i="1" dirty="0"/>
          </a:p>
        </p:txBody>
      </p:sp>
      <p:pic>
        <p:nvPicPr>
          <p:cNvPr id="9" name="Content Placeholder 8" descr="Table&#10;&#10;Description automatically generated">
            <a:extLst>
              <a:ext uri="{FF2B5EF4-FFF2-40B4-BE49-F238E27FC236}">
                <a16:creationId xmlns:a16="http://schemas.microsoft.com/office/drawing/2014/main" id="{8AA556FC-9501-E63E-9DF0-1DFBE77D7A3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99818" y="732155"/>
            <a:ext cx="3273143" cy="5760720"/>
          </a:xfrm>
        </p:spPr>
      </p:pic>
      <p:pic>
        <p:nvPicPr>
          <p:cNvPr id="11" name="Content Placeholder 10" descr="Text, application&#10;&#10;Description automatically generated">
            <a:extLst>
              <a:ext uri="{FF2B5EF4-FFF2-40B4-BE49-F238E27FC236}">
                <a16:creationId xmlns:a16="http://schemas.microsoft.com/office/drawing/2014/main" id="{BB7EA3EE-9A04-9BD9-A813-7925F5ABB5FD}"/>
              </a:ext>
            </a:extLst>
          </p:cNvPr>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6419040" y="2444167"/>
            <a:ext cx="3273552" cy="2806560"/>
          </a:xfrm>
        </p:spPr>
      </p:pic>
      <p:sp>
        <p:nvSpPr>
          <p:cNvPr id="6" name="TextBox 5">
            <a:extLst>
              <a:ext uri="{FF2B5EF4-FFF2-40B4-BE49-F238E27FC236}">
                <a16:creationId xmlns:a16="http://schemas.microsoft.com/office/drawing/2014/main" id="{26DCD6CA-6D3F-09FA-7DAA-94D9F196B8E2}"/>
              </a:ext>
            </a:extLst>
          </p:cNvPr>
          <p:cNvSpPr txBox="1"/>
          <p:nvPr/>
        </p:nvSpPr>
        <p:spPr>
          <a:xfrm>
            <a:off x="2548427" y="221102"/>
            <a:ext cx="3224534" cy="523220"/>
          </a:xfrm>
          <a:prstGeom prst="rect">
            <a:avLst/>
          </a:prstGeom>
          <a:noFill/>
        </p:spPr>
        <p:txBody>
          <a:bodyPr wrap="square">
            <a:spAutoFit/>
          </a:bodyPr>
          <a:lstStyle/>
          <a:p>
            <a:pPr algn="ctr"/>
            <a:r>
              <a:rPr lang="en-US" sz="1400" b="1" dirty="0">
                <a:solidFill>
                  <a:srgbClr val="79B37D"/>
                </a:solidFill>
              </a:rPr>
              <a:t>Combined Question with </a:t>
            </a:r>
          </a:p>
          <a:p>
            <a:pPr algn="ctr"/>
            <a:r>
              <a:rPr lang="en-US" sz="1400" b="1" dirty="0">
                <a:solidFill>
                  <a:srgbClr val="79B37D"/>
                </a:solidFill>
              </a:rPr>
              <a:t>Minimum and Detailed Categories</a:t>
            </a:r>
            <a:endParaRPr lang="en-US" sz="1400" dirty="0">
              <a:solidFill>
                <a:srgbClr val="79B37D"/>
              </a:solidFill>
            </a:endParaRPr>
          </a:p>
        </p:txBody>
      </p:sp>
      <p:sp>
        <p:nvSpPr>
          <p:cNvPr id="10" name="TextBox 9">
            <a:extLst>
              <a:ext uri="{FF2B5EF4-FFF2-40B4-BE49-F238E27FC236}">
                <a16:creationId xmlns:a16="http://schemas.microsoft.com/office/drawing/2014/main" id="{6A9AA992-5325-1FD0-4DDB-B27768916F8E}"/>
              </a:ext>
            </a:extLst>
          </p:cNvPr>
          <p:cNvSpPr txBox="1"/>
          <p:nvPr/>
        </p:nvSpPr>
        <p:spPr>
          <a:xfrm>
            <a:off x="6488265" y="1955498"/>
            <a:ext cx="3129714" cy="523220"/>
          </a:xfrm>
          <a:prstGeom prst="rect">
            <a:avLst/>
          </a:prstGeom>
          <a:noFill/>
        </p:spPr>
        <p:txBody>
          <a:bodyPr wrap="square">
            <a:spAutoFit/>
          </a:bodyPr>
          <a:lstStyle/>
          <a:p>
            <a:pPr algn="ctr"/>
            <a:r>
              <a:rPr lang="en-US" sz="1400" b="1" dirty="0">
                <a:solidFill>
                  <a:srgbClr val="79B37D"/>
                </a:solidFill>
              </a:rPr>
              <a:t>Combined Question with </a:t>
            </a:r>
          </a:p>
          <a:p>
            <a:pPr algn="ctr"/>
            <a:r>
              <a:rPr lang="en-US" sz="1400" b="1" dirty="0">
                <a:solidFill>
                  <a:srgbClr val="79B37D"/>
                </a:solidFill>
              </a:rPr>
              <a:t>Minimum Categories</a:t>
            </a:r>
          </a:p>
        </p:txBody>
      </p:sp>
      <p:sp>
        <p:nvSpPr>
          <p:cNvPr id="17" name="Slide Number Placeholder 16">
            <a:extLst>
              <a:ext uri="{FF2B5EF4-FFF2-40B4-BE49-F238E27FC236}">
                <a16:creationId xmlns:a16="http://schemas.microsoft.com/office/drawing/2014/main" id="{9798C2AD-10E3-F9BF-C4E6-ED4152085FD6}"/>
              </a:ext>
            </a:extLst>
          </p:cNvPr>
          <p:cNvSpPr>
            <a:spLocks noGrp="1"/>
          </p:cNvSpPr>
          <p:nvPr>
            <p:ph type="sldNum" sz="quarter" idx="12"/>
          </p:nvPr>
        </p:nvSpPr>
        <p:spPr/>
        <p:txBody>
          <a:bodyPr/>
          <a:lstStyle/>
          <a:p>
            <a:fld id="{FFDF261E-40FD-4AAD-9A0E-39B1D9AE6F96}" type="slidenum">
              <a:rPr lang="en-US" smtClean="0"/>
              <a:t>13</a:t>
            </a:fld>
            <a:endParaRPr lang="en-US" dirty="0"/>
          </a:p>
        </p:txBody>
      </p:sp>
    </p:spTree>
    <p:extLst>
      <p:ext uri="{BB962C8B-B14F-4D97-AF65-F5344CB8AC3E}">
        <p14:creationId xmlns:p14="http://schemas.microsoft.com/office/powerpoint/2010/main" val="2165265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055E-0FEB-36B1-9ACF-8DC7211B7256}"/>
              </a:ext>
            </a:extLst>
          </p:cNvPr>
          <p:cNvSpPr>
            <a:spLocks noGrp="1"/>
          </p:cNvSpPr>
          <p:nvPr>
            <p:ph type="title"/>
          </p:nvPr>
        </p:nvSpPr>
        <p:spPr/>
        <p:txBody>
          <a:bodyPr>
            <a:noAutofit/>
          </a:bodyPr>
          <a:lstStyle/>
          <a:p>
            <a:r>
              <a:rPr lang="en-US" sz="3200" b="1" dirty="0"/>
              <a:t>Current and Planned Public Engagements</a:t>
            </a:r>
            <a:br>
              <a:rPr lang="en-US" sz="3200" b="1" dirty="0"/>
            </a:br>
            <a:r>
              <a:rPr lang="en-US" sz="2400" i="1" dirty="0"/>
              <a:t>During Federal Register Notice’s Public Comment Period, January 27 – April 12</a:t>
            </a:r>
            <a:endParaRPr lang="en-US" sz="3600" i="1" dirty="0"/>
          </a:p>
        </p:txBody>
      </p:sp>
      <p:sp>
        <p:nvSpPr>
          <p:cNvPr id="7" name="Text Placeholder 6">
            <a:extLst>
              <a:ext uri="{FF2B5EF4-FFF2-40B4-BE49-F238E27FC236}">
                <a16:creationId xmlns:a16="http://schemas.microsoft.com/office/drawing/2014/main" id="{38D2BC92-871F-0BEB-907C-4F894D873254}"/>
              </a:ext>
            </a:extLst>
          </p:cNvPr>
          <p:cNvSpPr>
            <a:spLocks noGrp="1"/>
          </p:cNvSpPr>
          <p:nvPr>
            <p:ph type="body" idx="1"/>
          </p:nvPr>
        </p:nvSpPr>
        <p:spPr>
          <a:xfrm>
            <a:off x="839788" y="1681163"/>
            <a:ext cx="10512424" cy="823912"/>
          </a:xfrm>
        </p:spPr>
        <p:txBody>
          <a:bodyPr anchor="ctr">
            <a:normAutofit/>
          </a:bodyPr>
          <a:lstStyle/>
          <a:p>
            <a:pPr algn="ctr"/>
            <a:r>
              <a:rPr lang="en-US" sz="1800" dirty="0">
                <a:solidFill>
                  <a:srgbClr val="79B37D"/>
                </a:solidFill>
              </a:rPr>
              <a:t>Meeting our Mission to Improve the Quality and Usefulness of Federal Race and Ethnicity Data </a:t>
            </a:r>
            <a:br>
              <a:rPr lang="en-US" sz="1800" dirty="0">
                <a:solidFill>
                  <a:srgbClr val="79B37D"/>
                </a:solidFill>
              </a:rPr>
            </a:br>
            <a:r>
              <a:rPr lang="en-US" sz="1800" dirty="0">
                <a:solidFill>
                  <a:srgbClr val="79B37D"/>
                </a:solidFill>
              </a:rPr>
              <a:t>Requires Input from the Public </a:t>
            </a:r>
          </a:p>
        </p:txBody>
      </p:sp>
      <p:sp>
        <p:nvSpPr>
          <p:cNvPr id="3" name="Content Placeholder 2">
            <a:extLst>
              <a:ext uri="{FF2B5EF4-FFF2-40B4-BE49-F238E27FC236}">
                <a16:creationId xmlns:a16="http://schemas.microsoft.com/office/drawing/2014/main" id="{9E809763-5535-C3F3-6270-95337C5819C6}"/>
              </a:ext>
            </a:extLst>
          </p:cNvPr>
          <p:cNvSpPr>
            <a:spLocks noGrp="1"/>
          </p:cNvSpPr>
          <p:nvPr>
            <p:ph sz="half" idx="2"/>
          </p:nvPr>
        </p:nvSpPr>
        <p:spPr/>
        <p:txBody>
          <a:bodyPr>
            <a:noAutofit/>
          </a:bodyPr>
          <a:lstStyle/>
          <a:p>
            <a:pPr>
              <a:lnSpc>
                <a:spcPct val="100000"/>
              </a:lnSpc>
              <a:spcBef>
                <a:spcPts val="0"/>
              </a:spcBef>
            </a:pPr>
            <a:r>
              <a:rPr lang="en-US" sz="1600" b="1" dirty="0">
                <a:effectLst/>
                <a:ea typeface="Calibri" panose="020F0502020204030204" pitchFamily="34" charset="0"/>
              </a:rPr>
              <a:t>Federal Register Notice (FRN), </a:t>
            </a:r>
            <a:r>
              <a:rPr lang="en-US" sz="1600" b="1" dirty="0">
                <a:effectLst/>
                <a:ea typeface="Calibri" panose="020F0502020204030204" pitchFamily="34" charset="0"/>
                <a:hlinkClick r:id="rId3"/>
              </a:rPr>
              <a:t>Initial Proposals For Updating OMB’s Race and Ethnicity Statistical Standards </a:t>
            </a:r>
            <a:endParaRPr lang="en-US" sz="1600" b="1" dirty="0">
              <a:effectLst/>
              <a:ea typeface="Calibri" panose="020F0502020204030204" pitchFamily="34" charset="0"/>
            </a:endParaRPr>
          </a:p>
          <a:p>
            <a:pPr marL="0" indent="0">
              <a:lnSpc>
                <a:spcPct val="100000"/>
              </a:lnSpc>
              <a:spcBef>
                <a:spcPts val="0"/>
              </a:spcBef>
              <a:buNone/>
            </a:pPr>
            <a:endParaRPr lang="en-US" sz="1600" b="1" dirty="0">
              <a:effectLst/>
              <a:ea typeface="Calibri" panose="020F0502020204030204" pitchFamily="34" charset="0"/>
            </a:endParaRPr>
          </a:p>
          <a:p>
            <a:pPr>
              <a:lnSpc>
                <a:spcPct val="100000"/>
              </a:lnSpc>
              <a:spcBef>
                <a:spcPts val="0"/>
              </a:spcBef>
            </a:pPr>
            <a:r>
              <a:rPr lang="en-US" sz="1600" b="1" dirty="0">
                <a:effectLst/>
                <a:ea typeface="Calibri" panose="020F0502020204030204" pitchFamily="34" charset="0"/>
              </a:rPr>
              <a:t>During the FRN public comment period</a:t>
            </a:r>
            <a:r>
              <a:rPr lang="en-US" sz="1600" b="1" dirty="0">
                <a:ea typeface="Calibri" panose="020F0502020204030204" pitchFamily="34" charset="0"/>
              </a:rPr>
              <a:t>:</a:t>
            </a:r>
          </a:p>
          <a:p>
            <a:pPr lvl="1">
              <a:lnSpc>
                <a:spcPct val="100000"/>
              </a:lnSpc>
              <a:spcBef>
                <a:spcPts val="0"/>
              </a:spcBef>
            </a:pPr>
            <a:r>
              <a:rPr lang="en-US" sz="1400" dirty="0">
                <a:solidFill>
                  <a:srgbClr val="000000"/>
                </a:solidFill>
                <a:hlinkClick r:id="rId4"/>
              </a:rPr>
              <a:t>Public Virtual “Town Halls”</a:t>
            </a:r>
            <a:endParaRPr lang="en-US" sz="1400" b="0" i="0" dirty="0">
              <a:solidFill>
                <a:srgbClr val="000000"/>
              </a:solidFill>
              <a:effectLst/>
            </a:endParaRPr>
          </a:p>
          <a:p>
            <a:pPr lvl="1">
              <a:lnSpc>
                <a:spcPct val="100000"/>
              </a:lnSpc>
              <a:spcBef>
                <a:spcPts val="0"/>
              </a:spcBef>
            </a:pPr>
            <a:r>
              <a:rPr lang="en-US" sz="1400" dirty="0">
                <a:ea typeface="Calibri" panose="020F0502020204030204" pitchFamily="34" charset="0"/>
                <a:hlinkClick r:id="rId5"/>
              </a:rPr>
              <a:t>Tribal Consultation</a:t>
            </a:r>
            <a:endParaRPr lang="en-US" sz="1400" dirty="0">
              <a:ea typeface="Calibri" panose="020F0502020204030204" pitchFamily="34" charset="0"/>
            </a:endParaRPr>
          </a:p>
          <a:p>
            <a:pPr marL="457200" lvl="1" indent="0">
              <a:lnSpc>
                <a:spcPct val="100000"/>
              </a:lnSpc>
              <a:spcBef>
                <a:spcPts val="0"/>
              </a:spcBef>
              <a:buNone/>
            </a:pPr>
            <a:endParaRPr lang="en-US" sz="1600" dirty="0">
              <a:solidFill>
                <a:srgbClr val="FFFFFF"/>
              </a:solidFill>
              <a:ea typeface="Calibri" panose="020F0502020204030204" pitchFamily="34" charset="0"/>
            </a:endParaRPr>
          </a:p>
          <a:p>
            <a:pPr>
              <a:lnSpc>
                <a:spcPct val="100000"/>
              </a:lnSpc>
              <a:spcBef>
                <a:spcPts val="0"/>
              </a:spcBef>
            </a:pPr>
            <a:r>
              <a:rPr lang="en-US" sz="1600" b="1" dirty="0">
                <a:ea typeface="Calibri" panose="020F0502020204030204" pitchFamily="34" charset="0"/>
              </a:rPr>
              <a:t>Sessions with scholars, e.g., </a:t>
            </a:r>
          </a:p>
          <a:p>
            <a:pPr lvl="1">
              <a:lnSpc>
                <a:spcPct val="100000"/>
              </a:lnSpc>
              <a:spcBef>
                <a:spcPts val="0"/>
              </a:spcBef>
            </a:pPr>
            <a:r>
              <a:rPr lang="en-US" sz="1400" dirty="0">
                <a:ea typeface="Calibri" panose="020F0502020204030204" pitchFamily="34" charset="0"/>
              </a:rPr>
              <a:t>Population Association of America Annual Meeting </a:t>
            </a:r>
          </a:p>
          <a:p>
            <a:pPr lvl="1">
              <a:lnSpc>
                <a:spcPct val="100000"/>
              </a:lnSpc>
              <a:spcBef>
                <a:spcPts val="0"/>
              </a:spcBef>
            </a:pPr>
            <a:r>
              <a:rPr lang="en-US" sz="1400" dirty="0">
                <a:ea typeface="Calibri" panose="020F0502020204030204" pitchFamily="34" charset="0"/>
              </a:rPr>
              <a:t>American Statistical Association’s Joint Statistical Meetings</a:t>
            </a:r>
          </a:p>
          <a:p>
            <a:pPr lvl="1">
              <a:lnSpc>
                <a:spcPct val="100000"/>
              </a:lnSpc>
              <a:spcBef>
                <a:spcPts val="0"/>
              </a:spcBef>
            </a:pPr>
            <a:r>
              <a:rPr lang="en-US" sz="1400" dirty="0">
                <a:ea typeface="Calibri" panose="020F0502020204030204" pitchFamily="34" charset="0"/>
              </a:rPr>
              <a:t>American Sociological Association Annual Meeting</a:t>
            </a:r>
          </a:p>
          <a:p>
            <a:pPr marL="0" indent="0">
              <a:lnSpc>
                <a:spcPct val="100000"/>
              </a:lnSpc>
              <a:spcBef>
                <a:spcPts val="0"/>
              </a:spcBef>
              <a:buNone/>
            </a:pPr>
            <a:endParaRPr lang="en-US" sz="1600" b="1" dirty="0">
              <a:ea typeface="Calibri" panose="020F0502020204030204" pitchFamily="34" charset="0"/>
            </a:endParaRPr>
          </a:p>
          <a:p>
            <a:pPr>
              <a:lnSpc>
                <a:spcPct val="100000"/>
              </a:lnSpc>
              <a:spcBef>
                <a:spcPts val="0"/>
              </a:spcBef>
            </a:pPr>
            <a:r>
              <a:rPr lang="en-US" sz="1600" b="1" dirty="0">
                <a:ea typeface="Calibri" panose="020F0502020204030204" pitchFamily="34" charset="0"/>
                <a:hlinkClick r:id="rId6"/>
              </a:rPr>
              <a:t>On-going bi-monthly listening sessions</a:t>
            </a:r>
            <a:endParaRPr lang="en-US" sz="1600" b="1" dirty="0">
              <a:ea typeface="Calibri" panose="020F0502020204030204" pitchFamily="34" charset="0"/>
            </a:endParaRPr>
          </a:p>
          <a:p>
            <a:pPr lvl="1">
              <a:lnSpc>
                <a:spcPct val="100000"/>
              </a:lnSpc>
              <a:spcBef>
                <a:spcPts val="0"/>
              </a:spcBef>
            </a:pPr>
            <a:r>
              <a:rPr lang="en-US" sz="1400" dirty="0">
                <a:ea typeface="Calibri" panose="020F0502020204030204" pitchFamily="34" charset="0"/>
              </a:rPr>
              <a:t>From Fall 2022 – Fall 2023</a:t>
            </a:r>
          </a:p>
        </p:txBody>
      </p:sp>
      <p:sp>
        <p:nvSpPr>
          <p:cNvPr id="12" name="Content Placeholder 11">
            <a:extLst>
              <a:ext uri="{FF2B5EF4-FFF2-40B4-BE49-F238E27FC236}">
                <a16:creationId xmlns:a16="http://schemas.microsoft.com/office/drawing/2014/main" id="{6EC7892E-D4D6-8240-2237-50BD1752822E}"/>
              </a:ext>
            </a:extLst>
          </p:cNvPr>
          <p:cNvSpPr>
            <a:spLocks noGrp="1"/>
          </p:cNvSpPr>
          <p:nvPr>
            <p:ph sz="quarter" idx="4"/>
          </p:nvPr>
        </p:nvSpPr>
        <p:spPr/>
        <p:txBody>
          <a:bodyPr>
            <a:normAutofit/>
          </a:bodyPr>
          <a:lstStyle/>
          <a:p>
            <a:r>
              <a:rPr lang="en-US" sz="1600" b="1" dirty="0">
                <a:ea typeface="Calibri" panose="020F0502020204030204" pitchFamily="34" charset="0"/>
              </a:rPr>
              <a:t>Regular updates to the Working Group’s website, </a:t>
            </a:r>
            <a:r>
              <a:rPr lang="en-US" sz="1600" b="1" dirty="0">
                <a:ea typeface="Calibri" panose="020F0502020204030204" pitchFamily="34" charset="0"/>
                <a:hlinkClick r:id="rId7"/>
              </a:rPr>
              <a:t>spd15revision.gov </a:t>
            </a:r>
            <a:endParaRPr lang="en-US" sz="1600" b="1" dirty="0">
              <a:ea typeface="Calibri" panose="020F0502020204030204" pitchFamily="34" charset="0"/>
            </a:endParaRPr>
          </a:p>
        </p:txBody>
      </p:sp>
      <p:pic>
        <p:nvPicPr>
          <p:cNvPr id="13" name="Picture 12">
            <a:extLst>
              <a:ext uri="{FF2B5EF4-FFF2-40B4-BE49-F238E27FC236}">
                <a16:creationId xmlns:a16="http://schemas.microsoft.com/office/drawing/2014/main" id="{06139E44-B3CE-785B-58F5-418F62439B4F}"/>
              </a:ext>
            </a:extLst>
          </p:cNvPr>
          <p:cNvPicPr>
            <a:picLocks noChangeAspect="1"/>
          </p:cNvPicPr>
          <p:nvPr/>
        </p:nvPicPr>
        <p:blipFill rotWithShape="1">
          <a:blip r:embed="rId8"/>
          <a:srcRect b="55942"/>
          <a:stretch/>
        </p:blipFill>
        <p:spPr>
          <a:xfrm>
            <a:off x="6361134" y="3098037"/>
            <a:ext cx="5179921" cy="3021496"/>
          </a:xfrm>
          <a:prstGeom prst="rect">
            <a:avLst/>
          </a:prstGeom>
          <a:ln>
            <a:solidFill>
              <a:schemeClr val="tx1"/>
            </a:solidFill>
          </a:ln>
        </p:spPr>
      </p:pic>
      <p:sp>
        <p:nvSpPr>
          <p:cNvPr id="6" name="Slide Number Placeholder 5">
            <a:extLst>
              <a:ext uri="{FF2B5EF4-FFF2-40B4-BE49-F238E27FC236}">
                <a16:creationId xmlns:a16="http://schemas.microsoft.com/office/drawing/2014/main" id="{0DB8DCDA-4908-9BBC-530C-0ADD73A3B6A1}"/>
              </a:ext>
            </a:extLst>
          </p:cNvPr>
          <p:cNvSpPr>
            <a:spLocks noGrp="1"/>
          </p:cNvSpPr>
          <p:nvPr>
            <p:ph type="sldNum" sz="quarter" idx="12"/>
          </p:nvPr>
        </p:nvSpPr>
        <p:spPr/>
        <p:txBody>
          <a:bodyPr/>
          <a:lstStyle/>
          <a:p>
            <a:fld id="{FFDF261E-40FD-4AAD-9A0E-39B1D9AE6F96}" type="slidenum">
              <a:rPr lang="en-US" smtClean="0"/>
              <a:t>14</a:t>
            </a:fld>
            <a:endParaRPr lang="en-US" dirty="0"/>
          </a:p>
        </p:txBody>
      </p:sp>
    </p:spTree>
    <p:extLst>
      <p:ext uri="{BB962C8B-B14F-4D97-AF65-F5344CB8AC3E}">
        <p14:creationId xmlns:p14="http://schemas.microsoft.com/office/powerpoint/2010/main" val="2415167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055E-0FEB-36B1-9ACF-8DC7211B7256}"/>
              </a:ext>
            </a:extLst>
          </p:cNvPr>
          <p:cNvSpPr>
            <a:spLocks noGrp="1"/>
          </p:cNvSpPr>
          <p:nvPr>
            <p:ph type="title"/>
          </p:nvPr>
        </p:nvSpPr>
        <p:spPr/>
        <p:txBody>
          <a:bodyPr>
            <a:noAutofit/>
          </a:bodyPr>
          <a:lstStyle/>
          <a:p>
            <a:r>
              <a:rPr lang="en-US" sz="3200" b="1" dirty="0"/>
              <a:t>Please Help Us Encourage Public Input!</a:t>
            </a:r>
            <a:br>
              <a:rPr lang="en-US" sz="3200" b="1" dirty="0"/>
            </a:br>
            <a:r>
              <a:rPr lang="en-US" sz="2400" i="1" dirty="0"/>
              <a:t>During Federal Register Notice’s Public Comment Period, January 27 – April 12</a:t>
            </a:r>
            <a:endParaRPr lang="en-US" sz="3600" i="1" dirty="0"/>
          </a:p>
        </p:txBody>
      </p:sp>
      <p:sp>
        <p:nvSpPr>
          <p:cNvPr id="6" name="Content Placeholder 5">
            <a:extLst>
              <a:ext uri="{FF2B5EF4-FFF2-40B4-BE49-F238E27FC236}">
                <a16:creationId xmlns:a16="http://schemas.microsoft.com/office/drawing/2014/main" id="{D2820CB1-11D6-12E1-0FA4-73578C519F44}"/>
              </a:ext>
            </a:extLst>
          </p:cNvPr>
          <p:cNvSpPr>
            <a:spLocks noGrp="1"/>
          </p:cNvSpPr>
          <p:nvPr>
            <p:ph idx="1"/>
          </p:nvPr>
        </p:nvSpPr>
        <p:spPr/>
        <p:txBody>
          <a:bodyPr>
            <a:normAutofit/>
          </a:bodyPr>
          <a:lstStyle/>
          <a:p>
            <a:pPr marL="0" indent="0">
              <a:buNone/>
            </a:pPr>
            <a:r>
              <a:rPr lang="en-US" sz="2400" b="1" dirty="0">
                <a:solidFill>
                  <a:srgbClr val="79B37D"/>
                </a:solidFill>
              </a:rPr>
              <a:t>Spread The Word!</a:t>
            </a:r>
          </a:p>
          <a:p>
            <a:pPr marL="0" indent="0">
              <a:buNone/>
            </a:pPr>
            <a:endParaRPr lang="en-US" sz="800" b="1" dirty="0"/>
          </a:p>
          <a:p>
            <a:pPr marL="514350" indent="-514350">
              <a:buAutoNum type="arabicPeriod"/>
            </a:pPr>
            <a:r>
              <a:rPr lang="en-US" sz="1800" b="1" dirty="0"/>
              <a:t>Share the following with your networks:</a:t>
            </a:r>
          </a:p>
          <a:p>
            <a:pPr lvl="1"/>
            <a:r>
              <a:rPr lang="en-US" sz="1800" dirty="0">
                <a:hlinkClick r:id="rId3"/>
              </a:rPr>
              <a:t>Dr. Karin Orvis’ (CSOTUS) White House blog post</a:t>
            </a:r>
            <a:endParaRPr lang="en-US" sz="1800" dirty="0"/>
          </a:p>
          <a:p>
            <a:pPr lvl="1"/>
            <a:r>
              <a:rPr lang="en-US" sz="1800" dirty="0"/>
              <a:t>Working Group’s website, </a:t>
            </a:r>
            <a:r>
              <a:rPr lang="en-US" sz="1800" dirty="0">
                <a:hlinkClick r:id="rId4"/>
              </a:rPr>
              <a:t>spd15revision.gov </a:t>
            </a:r>
            <a:endParaRPr lang="en-US" sz="1800" dirty="0"/>
          </a:p>
          <a:p>
            <a:pPr lvl="1"/>
            <a:r>
              <a:rPr lang="en-US" sz="1800" dirty="0">
                <a:hlinkClick r:id="rId5"/>
              </a:rPr>
              <a:t>Federal Register Notice</a:t>
            </a:r>
            <a:endParaRPr lang="en-US" sz="1800" dirty="0"/>
          </a:p>
        </p:txBody>
      </p:sp>
      <p:sp>
        <p:nvSpPr>
          <p:cNvPr id="13" name="Slide Number Placeholder 12">
            <a:extLst>
              <a:ext uri="{FF2B5EF4-FFF2-40B4-BE49-F238E27FC236}">
                <a16:creationId xmlns:a16="http://schemas.microsoft.com/office/drawing/2014/main" id="{41BD7E43-EC13-BBCC-92B2-C4156823FF3E}"/>
              </a:ext>
            </a:extLst>
          </p:cNvPr>
          <p:cNvSpPr>
            <a:spLocks noGrp="1"/>
          </p:cNvSpPr>
          <p:nvPr>
            <p:ph type="sldNum" sz="quarter" idx="12"/>
          </p:nvPr>
        </p:nvSpPr>
        <p:spPr/>
        <p:txBody>
          <a:bodyPr/>
          <a:lstStyle/>
          <a:p>
            <a:fld id="{FFDF261E-40FD-4AAD-9A0E-39B1D9AE6F96}" type="slidenum">
              <a:rPr lang="en-US" smtClean="0"/>
              <a:t>15</a:t>
            </a:fld>
            <a:endParaRPr lang="en-US" dirty="0"/>
          </a:p>
        </p:txBody>
      </p:sp>
    </p:spTree>
    <p:extLst>
      <p:ext uri="{BB962C8B-B14F-4D97-AF65-F5344CB8AC3E}">
        <p14:creationId xmlns:p14="http://schemas.microsoft.com/office/powerpoint/2010/main" val="416428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9C41-CD3A-1319-042E-DE69B1A3B494}"/>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A1FBB451-248E-984F-4413-67FB0F89F8F9}"/>
              </a:ext>
            </a:extLst>
          </p:cNvPr>
          <p:cNvSpPr>
            <a:spLocks noGrp="1"/>
          </p:cNvSpPr>
          <p:nvPr>
            <p:ph idx="1"/>
          </p:nvPr>
        </p:nvSpPr>
        <p:spPr>
          <a:xfrm>
            <a:off x="437322" y="1543050"/>
            <a:ext cx="11155680" cy="4633913"/>
          </a:xfrm>
        </p:spPr>
        <p:txBody>
          <a:bodyPr>
            <a:normAutofit/>
          </a:bodyPr>
          <a:lstStyle/>
          <a:p>
            <a:pPr marL="0" indent="0" algn="ctr">
              <a:buNone/>
            </a:pPr>
            <a:r>
              <a:rPr lang="en-US" b="1" dirty="0"/>
              <a:t>Collecting of detailed race and ethnicity categories</a:t>
            </a:r>
          </a:p>
          <a:p>
            <a:pPr marL="0" indent="0" algn="ctr">
              <a:buNone/>
            </a:pPr>
            <a:endParaRPr lang="en-US" b="1" dirty="0"/>
          </a:p>
          <a:p>
            <a:pPr marL="457200" lvl="1" indent="0">
              <a:buNone/>
            </a:pPr>
            <a:r>
              <a:rPr lang="en-US" dirty="0"/>
              <a:t>Is it appropriate for agencies to collect detailed data even though those data may not be published or may require combining multiple years of data due to small sample sizes?</a:t>
            </a:r>
          </a:p>
          <a:p>
            <a:pPr marL="457200" lvl="1" indent="0">
              <a:buNone/>
            </a:pPr>
            <a:endParaRPr lang="en-US" dirty="0"/>
          </a:p>
          <a:p>
            <a:pPr marL="457200" lvl="1" indent="0">
              <a:buNone/>
            </a:pPr>
            <a:r>
              <a:rPr lang="en-US" dirty="0"/>
              <a:t>What should agencies consider when weighing the benefits and burdens of collecting or providing more granular data than the minimum categories?</a:t>
            </a:r>
          </a:p>
          <a:p>
            <a:pPr marL="457200" lvl="1" indent="0">
              <a:buNone/>
            </a:pPr>
            <a:endParaRPr lang="en-US" dirty="0"/>
          </a:p>
          <a:p>
            <a:pPr marL="457200" lvl="1" indent="0">
              <a:buNone/>
            </a:pPr>
            <a:r>
              <a:rPr lang="en-US" dirty="0"/>
              <a:t>The example design collects additional detail primarily by country of origin or tribe. What other potential types of detail would create useful data or help respondents to identify themselves?</a:t>
            </a:r>
          </a:p>
          <a:p>
            <a:pPr marL="0" indent="0">
              <a:buNone/>
            </a:pPr>
            <a:endParaRPr lang="en-US" dirty="0"/>
          </a:p>
        </p:txBody>
      </p:sp>
      <p:sp>
        <p:nvSpPr>
          <p:cNvPr id="4" name="Slide Number Placeholder 3">
            <a:extLst>
              <a:ext uri="{FF2B5EF4-FFF2-40B4-BE49-F238E27FC236}">
                <a16:creationId xmlns:a16="http://schemas.microsoft.com/office/drawing/2014/main" id="{2BA3B93C-E9AB-D0D4-E778-173F75AB48C1}"/>
              </a:ext>
            </a:extLst>
          </p:cNvPr>
          <p:cNvSpPr>
            <a:spLocks noGrp="1"/>
          </p:cNvSpPr>
          <p:nvPr>
            <p:ph type="sldNum" sz="quarter" idx="12"/>
          </p:nvPr>
        </p:nvSpPr>
        <p:spPr/>
        <p:txBody>
          <a:bodyPr/>
          <a:lstStyle/>
          <a:p>
            <a:fld id="{FFDF261E-40FD-4AAD-9A0E-39B1D9AE6F96}" type="slidenum">
              <a:rPr lang="en-US" smtClean="0"/>
              <a:t>16</a:t>
            </a:fld>
            <a:endParaRPr lang="en-US" dirty="0"/>
          </a:p>
        </p:txBody>
      </p:sp>
    </p:spTree>
    <p:extLst>
      <p:ext uri="{BB962C8B-B14F-4D97-AF65-F5344CB8AC3E}">
        <p14:creationId xmlns:p14="http://schemas.microsoft.com/office/powerpoint/2010/main" val="2233231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9C41-CD3A-1319-042E-DE69B1A3B494}"/>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A1FBB451-248E-984F-4413-67FB0F89F8F9}"/>
              </a:ext>
            </a:extLst>
          </p:cNvPr>
          <p:cNvSpPr>
            <a:spLocks noGrp="1"/>
          </p:cNvSpPr>
          <p:nvPr>
            <p:ph idx="1"/>
          </p:nvPr>
        </p:nvSpPr>
        <p:spPr>
          <a:xfrm>
            <a:off x="466725" y="1690688"/>
            <a:ext cx="11325225" cy="4486275"/>
          </a:xfrm>
        </p:spPr>
        <p:txBody>
          <a:bodyPr/>
          <a:lstStyle/>
          <a:p>
            <a:pPr marL="0" indent="0" algn="ctr">
              <a:buNone/>
            </a:pPr>
            <a:r>
              <a:rPr lang="en-US" b="1" dirty="0"/>
              <a:t>Collecting race and ethnicity information using one combined question</a:t>
            </a:r>
          </a:p>
          <a:p>
            <a:pPr marL="0" indent="0">
              <a:buNone/>
            </a:pPr>
            <a:endParaRPr lang="en-US" sz="2400" dirty="0"/>
          </a:p>
          <a:p>
            <a:pPr marL="0" indent="0">
              <a:buNone/>
            </a:pPr>
            <a:r>
              <a:rPr lang="en-US" sz="2400" dirty="0"/>
              <a:t>To what extent would a combined race and ethnicity question that allows for the selection of one or more categories impact people’s ability to self-report all aspects of their identity?</a:t>
            </a:r>
          </a:p>
          <a:p>
            <a:pPr marL="0" indent="0">
              <a:buNone/>
            </a:pPr>
            <a:endParaRPr lang="en-US" sz="2400" dirty="0"/>
          </a:p>
          <a:p>
            <a:pPr marL="0" indent="0">
              <a:buNone/>
            </a:pPr>
            <a:r>
              <a:rPr lang="en-US" sz="2400" dirty="0"/>
              <a:t>What else would you like the OMB to be aware of or take into consideration related to questionnaire format for race and ethnicity?</a:t>
            </a:r>
          </a:p>
          <a:p>
            <a:pPr marL="0" indent="0">
              <a:buNone/>
            </a:pPr>
            <a:endParaRPr lang="en-US" dirty="0"/>
          </a:p>
        </p:txBody>
      </p:sp>
      <p:sp>
        <p:nvSpPr>
          <p:cNvPr id="4" name="Slide Number Placeholder 3">
            <a:extLst>
              <a:ext uri="{FF2B5EF4-FFF2-40B4-BE49-F238E27FC236}">
                <a16:creationId xmlns:a16="http://schemas.microsoft.com/office/drawing/2014/main" id="{2BA3B93C-E9AB-D0D4-E778-173F75AB48C1}"/>
              </a:ext>
            </a:extLst>
          </p:cNvPr>
          <p:cNvSpPr>
            <a:spLocks noGrp="1"/>
          </p:cNvSpPr>
          <p:nvPr>
            <p:ph type="sldNum" sz="quarter" idx="12"/>
          </p:nvPr>
        </p:nvSpPr>
        <p:spPr/>
        <p:txBody>
          <a:bodyPr/>
          <a:lstStyle/>
          <a:p>
            <a:fld id="{FFDF261E-40FD-4AAD-9A0E-39B1D9AE6F96}" type="slidenum">
              <a:rPr lang="en-US" smtClean="0"/>
              <a:t>17</a:t>
            </a:fld>
            <a:endParaRPr lang="en-US" dirty="0"/>
          </a:p>
        </p:txBody>
      </p:sp>
    </p:spTree>
    <p:extLst>
      <p:ext uri="{BB962C8B-B14F-4D97-AF65-F5344CB8AC3E}">
        <p14:creationId xmlns:p14="http://schemas.microsoft.com/office/powerpoint/2010/main" val="3360253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9C41-CD3A-1319-042E-DE69B1A3B494}"/>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A1FBB451-248E-984F-4413-67FB0F89F8F9}"/>
              </a:ext>
            </a:extLst>
          </p:cNvPr>
          <p:cNvSpPr>
            <a:spLocks noGrp="1"/>
          </p:cNvSpPr>
          <p:nvPr>
            <p:ph idx="1"/>
          </p:nvPr>
        </p:nvSpPr>
        <p:spPr>
          <a:xfrm>
            <a:off x="397565" y="1431234"/>
            <a:ext cx="11521440" cy="4925115"/>
          </a:xfrm>
        </p:spPr>
        <p:txBody>
          <a:bodyPr>
            <a:normAutofit fontScale="92500" lnSpcReduction="20000"/>
          </a:bodyPr>
          <a:lstStyle/>
          <a:p>
            <a:pPr marL="0" marR="0" indent="0" algn="ctr">
              <a:lnSpc>
                <a:spcPct val="107000"/>
              </a:lnSpc>
              <a:spcBef>
                <a:spcPts val="0"/>
              </a:spcBef>
              <a:spcAft>
                <a:spcPts val="800"/>
              </a:spcAft>
              <a:buNone/>
            </a:pPr>
            <a:r>
              <a:rPr lang="en-US" sz="3000" b="1" dirty="0">
                <a:effectLst/>
                <a:latin typeface="Calibri" panose="020F0502020204030204" pitchFamily="34" charset="0"/>
                <a:ea typeface="Calibri" panose="020F0502020204030204" pitchFamily="34" charset="0"/>
                <a:cs typeface="Times New Roman" panose="02020603050405020304" pitchFamily="18" charset="0"/>
              </a:rPr>
              <a:t>Adding “Middle Eastern or North African” (MENA) as a new response category</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900" dirty="0">
                <a:effectLst/>
                <a:latin typeface="Calibri" panose="020F0502020204030204" pitchFamily="34" charset="0"/>
                <a:ea typeface="Calibri" panose="020F0502020204030204" pitchFamily="34" charset="0"/>
                <a:cs typeface="Times New Roman" panose="02020603050405020304" pitchFamily="18" charset="0"/>
              </a:rPr>
              <a:t>Middle Eastern or North African: The category ‘‘Middle Eastern or North African’’ includes all individuals who identify with one or more nationalities or ethnic groups originating in the Middle East or North Africa. Examples of these groups include, but are not limited to, Lebanese, Iranian, Egyptian, Syrian, Moroccan, and Israeli. The category also includes groups such as Algerian, Iraqi, Kurdish, Tunisian, Chaldean, Assyrian, etc.</a:t>
            </a:r>
          </a:p>
          <a:p>
            <a:pPr marL="0" marR="0" indent="0" algn="ctr">
              <a:lnSpc>
                <a:spcPct val="107000"/>
              </a:lnSpc>
              <a:spcBef>
                <a:spcPts val="0"/>
              </a:spcBef>
              <a:spcAft>
                <a:spcPts val="800"/>
              </a:spcAft>
              <a:buNone/>
            </a:pP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600" dirty="0">
                <a:effectLst/>
                <a:latin typeface="Calibri" panose="020F0502020204030204" pitchFamily="34" charset="0"/>
                <a:ea typeface="Calibri" panose="020F0502020204030204" pitchFamily="34" charset="0"/>
                <a:cs typeface="Times New Roman" panose="02020603050405020304" pitchFamily="18" charset="0"/>
              </a:rPr>
              <a:t>Given the particular context of answering questionnaires in the U.S. (e.g., decennial census, Federal surveys, public benefit forms), is the term ‘‘Middle Eastern or North African (MENA)’’ likely to continue to be understood and accepted by those in this community?</a:t>
            </a:r>
          </a:p>
          <a:p>
            <a:pPr marR="0" indent="0">
              <a:lnSpc>
                <a:spcPct val="107000"/>
              </a:lnSpc>
              <a:spcBef>
                <a:spcPts val="0"/>
              </a:spcBef>
              <a:spcAft>
                <a:spcPts val="0"/>
              </a:spcAft>
              <a:buNone/>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sz="2600" dirty="0">
                <a:effectLst/>
                <a:latin typeface="Calibri" panose="020F0502020204030204" pitchFamily="34" charset="0"/>
                <a:ea typeface="Calibri" panose="020F0502020204030204" pitchFamily="34" charset="0"/>
                <a:cs typeface="Times New Roman" panose="02020603050405020304" pitchFamily="18" charset="0"/>
              </a:rPr>
              <a:t>Do these proposed nationality and ethnic group examples adequately represent the MENA category? If not, what characteristics or group examples would make the definition more representative?</a:t>
            </a:r>
          </a:p>
          <a:p>
            <a:endParaRPr lang="en-US" dirty="0"/>
          </a:p>
        </p:txBody>
      </p:sp>
      <p:sp>
        <p:nvSpPr>
          <p:cNvPr id="4" name="Slide Number Placeholder 3">
            <a:extLst>
              <a:ext uri="{FF2B5EF4-FFF2-40B4-BE49-F238E27FC236}">
                <a16:creationId xmlns:a16="http://schemas.microsoft.com/office/drawing/2014/main" id="{2BA3B93C-E9AB-D0D4-E778-173F75AB48C1}"/>
              </a:ext>
            </a:extLst>
          </p:cNvPr>
          <p:cNvSpPr>
            <a:spLocks noGrp="1"/>
          </p:cNvSpPr>
          <p:nvPr>
            <p:ph type="sldNum" sz="quarter" idx="12"/>
          </p:nvPr>
        </p:nvSpPr>
        <p:spPr/>
        <p:txBody>
          <a:bodyPr/>
          <a:lstStyle/>
          <a:p>
            <a:fld id="{FFDF261E-40FD-4AAD-9A0E-39B1D9AE6F96}" type="slidenum">
              <a:rPr lang="en-US" smtClean="0"/>
              <a:t>18</a:t>
            </a:fld>
            <a:endParaRPr lang="en-US" dirty="0"/>
          </a:p>
        </p:txBody>
      </p:sp>
    </p:spTree>
    <p:extLst>
      <p:ext uri="{BB962C8B-B14F-4D97-AF65-F5344CB8AC3E}">
        <p14:creationId xmlns:p14="http://schemas.microsoft.com/office/powerpoint/2010/main" val="4081146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52AB-980F-F428-F57C-9E5FA78DE102}"/>
              </a:ext>
            </a:extLst>
          </p:cNvPr>
          <p:cNvSpPr>
            <a:spLocks noGrp="1"/>
          </p:cNvSpPr>
          <p:nvPr>
            <p:ph type="ctrTitle"/>
          </p:nvPr>
        </p:nvSpPr>
        <p:spPr/>
        <p:txBody>
          <a:bodyPr/>
          <a:lstStyle/>
          <a:p>
            <a:r>
              <a:rPr lang="en-US" b="1" dirty="0"/>
              <a:t>Thank You!</a:t>
            </a:r>
          </a:p>
        </p:txBody>
      </p:sp>
      <p:sp>
        <p:nvSpPr>
          <p:cNvPr id="6" name="Slide Number Placeholder 5">
            <a:extLst>
              <a:ext uri="{FF2B5EF4-FFF2-40B4-BE49-F238E27FC236}">
                <a16:creationId xmlns:a16="http://schemas.microsoft.com/office/drawing/2014/main" id="{98D26326-1DB3-F60E-4267-5627840E702E}"/>
              </a:ext>
            </a:extLst>
          </p:cNvPr>
          <p:cNvSpPr>
            <a:spLocks noGrp="1"/>
          </p:cNvSpPr>
          <p:nvPr>
            <p:ph type="sldNum" sz="quarter" idx="12"/>
          </p:nvPr>
        </p:nvSpPr>
        <p:spPr/>
        <p:txBody>
          <a:bodyPr/>
          <a:lstStyle/>
          <a:p>
            <a:fld id="{FFDF261E-40FD-4AAD-9A0E-39B1D9AE6F96}" type="slidenum">
              <a:rPr lang="en-US" smtClean="0"/>
              <a:t>19</a:t>
            </a:fld>
            <a:endParaRPr lang="en-US" dirty="0"/>
          </a:p>
        </p:txBody>
      </p:sp>
    </p:spTree>
    <p:extLst>
      <p:ext uri="{BB962C8B-B14F-4D97-AF65-F5344CB8AC3E}">
        <p14:creationId xmlns:p14="http://schemas.microsoft.com/office/powerpoint/2010/main" val="209793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rafted_x0020_By xmlns="f334ae4d-3f87-4367-b688-3922ffa294ee" xsi:nil="true"/>
    <Research_x0020_Types xmlns="f334ae4d-3f87-4367-b688-3922ffa294ee" xsi:nil="true"/>
    <lcf76f155ced4ddcb4097134ff3c332f xmlns="f334ae4d-3f87-4367-b688-3922ffa294ee">
      <Terms xmlns="http://schemas.microsoft.com/office/infopath/2007/PartnerControls"/>
    </lcf76f155ced4ddcb4097134ff3c332f>
    <Progress xmlns="f334ae4d-3f87-4367-b688-3922ffa294ee" xsi:nil="true"/>
    <TaxCatchAll xmlns="6e791d5b-3bd7-4d87-b80d-5e4c71e4c5f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75A111CBCA9D46B0025C8706360743" ma:contentTypeVersion="14" ma:contentTypeDescription="Create a new document." ma:contentTypeScope="" ma:versionID="3da8fc7273ad59292baf161ca09f5656">
  <xsd:schema xmlns:xsd="http://www.w3.org/2001/XMLSchema" xmlns:xs="http://www.w3.org/2001/XMLSchema" xmlns:p="http://schemas.microsoft.com/office/2006/metadata/properties" xmlns:ns2="f334ae4d-3f87-4367-b688-3922ffa294ee" xmlns:ns3="6e791d5b-3bd7-4d87-b80d-5e4c71e4c5f9" targetNamespace="http://schemas.microsoft.com/office/2006/metadata/properties" ma:root="true" ma:fieldsID="fa8e3b0202360571fd29884b65fb3486" ns2:_="" ns3:_="">
    <xsd:import namespace="f334ae4d-3f87-4367-b688-3922ffa294ee"/>
    <xsd:import namespace="6e791d5b-3bd7-4d87-b80d-5e4c71e4c5f9"/>
    <xsd:element name="properties">
      <xsd:complexType>
        <xsd:sequence>
          <xsd:element name="documentManagement">
            <xsd:complexType>
              <xsd:all>
                <xsd:element ref="ns2:Research_x0020_Types" minOccurs="0"/>
                <xsd:element ref="ns2:Progress" minOccurs="0"/>
                <xsd:element ref="ns2:Drafted_x0020_By"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34ae4d-3f87-4367-b688-3922ffa294ee" elementFormDefault="qualified">
    <xsd:import namespace="http://schemas.microsoft.com/office/2006/documentManagement/types"/>
    <xsd:import namespace="http://schemas.microsoft.com/office/infopath/2007/PartnerControls"/>
    <xsd:element name="Research_x0020_Types" ma:index="8" nillable="true" ma:displayName="Research Types" ma:internalName="Research_x0020_Types">
      <xsd:complexType>
        <xsd:complexContent>
          <xsd:extension base="dms:MultiChoice">
            <xsd:sequence>
              <xsd:element name="Value" maxOccurs="unbounded" minOccurs="0" nillable="true">
                <xsd:simpleType>
                  <xsd:restriction base="dms:Choice">
                    <xsd:enumeration value="1997 OMB Standards"/>
                    <xsd:enumeration value="2022 R/E ITWG"/>
                    <xsd:enumeration value="American Community Survey"/>
                    <xsd:enumeration value="Ancestry"/>
                    <xsd:enumeration value="Annotated Bibliographies"/>
                    <xsd:enumeration value="Category: American Indian or Alaska Native"/>
                    <xsd:enumeration value="Category: Asian"/>
                    <xsd:enumeration value="Category: Black or African American"/>
                    <xsd:enumeration value="Category: Hispanic or Latino"/>
                    <xsd:enumeration value="Category: Middle Eastern or North African"/>
                    <xsd:enumeration value="Category: Multiracial"/>
                    <xsd:enumeration value="Category: Native Hawaiian or Pacific Islander"/>
                    <xsd:enumeration value="Category: Some Other Race"/>
                    <xsd:enumeration value="Category: White"/>
                    <xsd:enumeration value="Census Program for Evaluations + Experiments"/>
                    <xsd:enumeration value="Coding + Classification"/>
                    <xsd:enumeration value="Content: Combined Question Format"/>
                    <xsd:enumeration value="Content: Instructions + Terminology"/>
                    <xsd:enumeration value="Content: Separate Questions Format"/>
                    <xsd:enumeration value="Data Products"/>
                    <xsd:enumeration value="Decennial Census"/>
                    <xsd:enumeration value="Differential Privacy"/>
                    <xsd:enumeration value="Diversity"/>
                    <xsd:enumeration value="Tests: Content"/>
                    <xsd:enumeration value="Tests: Operational"/>
                    <xsd:enumeration value="Miscellaneous"/>
                  </xsd:restriction>
                </xsd:simpleType>
              </xsd:element>
            </xsd:sequence>
          </xsd:extension>
        </xsd:complexContent>
      </xsd:complexType>
    </xsd:element>
    <xsd:element name="Progress" ma:index="9" nillable="true" ma:displayName="Progress" ma:format="Dropdown" ma:internalName="Progress">
      <xsd:complexType>
        <xsd:complexContent>
          <xsd:extension base="dms:MultiChoice">
            <xsd:sequence>
              <xsd:element name="Value" maxOccurs="unbounded" minOccurs="0" nillable="true">
                <xsd:simpleType>
                  <xsd:restriction base="dms:Choice">
                    <xsd:enumeration value="Not Started"/>
                    <xsd:enumeration value="In Progress"/>
                    <xsd:enumeration value="Complete"/>
                  </xsd:restriction>
                </xsd:simpleType>
              </xsd:element>
            </xsd:sequence>
          </xsd:extension>
        </xsd:complexContent>
      </xsd:complexType>
    </xsd:element>
    <xsd:element name="Drafted_x0020_By" ma:index="10" nillable="true" ma:displayName="Drafted By" ma:internalName="Drafted_x0020_By">
      <xsd:complexType>
        <xsd:complexContent>
          <xsd:extension base="dms:MultiChoiceFillIn">
            <xsd:sequence>
              <xsd:element name="Value" maxOccurs="unbounded" minOccurs="0" nillable="true">
                <xsd:simpleType>
                  <xsd:union memberTypes="dms:Text">
                    <xsd:simpleType>
                      <xsd:restriction base="dms:Choice">
                        <xsd:enumeration value="Alli Coritz"/>
                        <xsd:enumeration value="Ana Sánchez-Rivera"/>
                        <xsd:enumeration value="Angelica Menchaca"/>
                        <xsd:enumeration value="Angie Buchanan"/>
                        <xsd:enumeration value="Bev Pratt"/>
                        <xsd:enumeration value="Brad Hepler"/>
                        <xsd:enumeration value="Brittany Rico"/>
                        <xsd:enumeration value="Eric Jensen"/>
                        <xsd:enumeration value="Jessica Peña"/>
                        <xsd:enumeration value="Joe Brunn"/>
                        <xsd:enumeration value="​​​​​​​Karen Battle"/>
                        <xsd:enumeration value="Kimberly Orozco"/>
                        <xsd:enumeration value="Lauren Medina"/>
                        <xsd:enumeration value="Magdaliz Alvarez Figueroa"/>
                        <xsd:enumeration value="Merarys Ríos-Vargas"/>
                        <xsd:enumeration value="Nicholas Jones"/>
                        <xsd:enumeration value="Paul Jacobs"/>
                        <xsd:enumeration value="Paula Vines"/>
                        <xsd:enumeration value="Rachel Marks"/>
                        <xsd:enumeration value="Roberto Ramirez"/>
                        <xsd:enumeration value="Tallese Johnson​​​​​​​​​​​​​​"/>
                        <xsd:enumeration value="Outside Race + Ethnicity Area"/>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ea54593-d362-4dcd-bfd7-547f760de9d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791d5b-3bd7-4d87-b80d-5e4c71e4c5f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9c59d5b-361d-4205-927b-543ff5d7d280}" ma:internalName="TaxCatchAll" ma:showField="CatchAllData" ma:web="6e791d5b-3bd7-4d87-b80d-5e4c71e4c5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298E4-D5F8-4836-976E-3726650DB4A5}">
  <ds:schemaRefs>
    <ds:schemaRef ds:uri="http://purl.org/dc/dcmitype/"/>
    <ds:schemaRef ds:uri="http://schemas.microsoft.com/office/2006/documentManagement/types"/>
    <ds:schemaRef ds:uri="http://www.w3.org/XML/1998/namespace"/>
    <ds:schemaRef ds:uri="http://schemas.microsoft.com/office/2006/metadata/properties"/>
    <ds:schemaRef ds:uri="http://purl.org/dc/terms/"/>
    <ds:schemaRef ds:uri="f334ae4d-3f87-4367-b688-3922ffa294ee"/>
    <ds:schemaRef ds:uri="http://purl.org/dc/elements/1.1/"/>
    <ds:schemaRef ds:uri="http://schemas.microsoft.com/office/infopath/2007/PartnerControls"/>
    <ds:schemaRef ds:uri="http://schemas.openxmlformats.org/package/2006/metadata/core-properties"/>
    <ds:schemaRef ds:uri="6e791d5b-3bd7-4d87-b80d-5e4c71e4c5f9"/>
  </ds:schemaRefs>
</ds:datastoreItem>
</file>

<file path=customXml/itemProps2.xml><?xml version="1.0" encoding="utf-8"?>
<ds:datastoreItem xmlns:ds="http://schemas.openxmlformats.org/officeDocument/2006/customXml" ds:itemID="{68D49947-1763-4149-9AAB-0357ED804F78}">
  <ds:schemaRefs>
    <ds:schemaRef ds:uri="6e791d5b-3bd7-4d87-b80d-5e4c71e4c5f9"/>
    <ds:schemaRef ds:uri="f334ae4d-3f87-4367-b688-3922ffa294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910E7A2-C1F7-4645-A7D2-4AED0A0204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1770</TotalTime>
  <Words>2064</Words>
  <Application>Microsoft Office PowerPoint</Application>
  <PresentationFormat>Widescreen</PresentationFormat>
  <Paragraphs>168</Paragraphs>
  <Slides>19</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Symbol</vt:lpstr>
      <vt:lpstr>Office Theme</vt:lpstr>
      <vt:lpstr>PowerPoint Presentation</vt:lpstr>
      <vt:lpstr>Background and Current Review’s Scope Statistical Policy Directive No. 15 (SPD 15)</vt:lpstr>
      <vt:lpstr>1997’s SPD 15 Standards for Maintaining, Collecting, and Presenting  Federal Data on Race and Ethnicity</vt:lpstr>
      <vt:lpstr>Revising SPD 15 Where Are We?</vt:lpstr>
      <vt:lpstr>Please Note About Initial Proposals in the Federal Register Notice Initial Proposals For Updating OMB’s Race and Ethnicity Statistical Standards </vt:lpstr>
      <vt:lpstr>Working Group Assessed Existing Research and Evidence About Initial Proposals in the Federal Register Notice</vt:lpstr>
      <vt:lpstr>Current Federal Register Notice – Initial Proposal 1 Question Format</vt:lpstr>
      <vt:lpstr>Current Federal Register Notice – Initial Proposal 2 “Middle Eastern or North African”</vt:lpstr>
      <vt:lpstr>Current Federal Register Notice – Initial Proposal 3 Collecting Detailed Race and Ethnicity Data</vt:lpstr>
      <vt:lpstr>Current Federal Register Notice – Initial Proposal 3 Collecting Detailed Race and Ethnicity Data</vt:lpstr>
      <vt:lpstr>Current Federal Register Notice – Initial Proposal 3 Collecting Detailed Race and Ethnicity Data</vt:lpstr>
      <vt:lpstr>Current Federal Register Notice – Initial Proposal 4 Terminology</vt:lpstr>
      <vt:lpstr>Current Federal Register Notice Initial Proposed Example Designs for  Self-Response Data Collections</vt:lpstr>
      <vt:lpstr>Current and Planned Public Engagements During Federal Register Notice’s Public Comment Period, January 27 – April 12</vt:lpstr>
      <vt:lpstr>Please Help Us Encourage Public Input! During Federal Register Notice’s Public Comment Period, January 27 – April 12</vt:lpstr>
      <vt:lpstr>Discussion Questions</vt:lpstr>
      <vt:lpstr>Discussion Questions</vt:lpstr>
      <vt:lpstr>Discussion Questions</vt:lpstr>
      <vt:lpstr>Thank You!</vt:lpstr>
    </vt:vector>
  </TitlesOfParts>
  <Company>U.S. Census Bureau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 1: Calibri Light, 32 size font bold Heading 2: Calibri Light, 24 size font, italicized, not bold</dc:title>
  <dc:creator>Beverly Marie Pratt (CENSUS/POP FED)</dc:creator>
  <cp:lastModifiedBy>Van Horn, Struther - REE-NASS, Washington, DC</cp:lastModifiedBy>
  <cp:revision>48</cp:revision>
  <dcterms:created xsi:type="dcterms:W3CDTF">2023-02-09T17:29:04Z</dcterms:created>
  <dcterms:modified xsi:type="dcterms:W3CDTF">2023-03-27T14:34:27Z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0x0101000475A111CBCA9D46B0025C8706360743</vt:lpwstr>
  </property>
  <property fmtid="{D5CDD505-2E9C-101B-9397-08002B2CF9AE}" pid="3" name="MediaServiceImageTags">
    <vt:lpwstr/>
  </property>
</Properties>
</file>