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7" r:id="rId6"/>
    <p:sldId id="258" r:id="rId7"/>
    <p:sldId id="259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9A"/>
    <a:srgbClr val="91C33F"/>
    <a:srgbClr val="0178CD"/>
    <a:srgbClr val="0657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7CE405-8536-B32D-66BC-52DE54DFF169}" v="538" dt="2023-03-23T19:54:55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2"/>
    <p:restoredTop sz="61943" autoAdjust="0"/>
  </p:normalViewPr>
  <p:slideViewPr>
    <p:cSldViewPr snapToGrid="0" snapToObjects="1">
      <p:cViewPr varScale="1">
        <p:scale>
          <a:sx n="50" d="100"/>
          <a:sy n="50" d="100"/>
        </p:scale>
        <p:origin x="2232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1" d="100"/>
          <a:sy n="51" d="100"/>
        </p:scale>
        <p:origin x="269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2FEE47-EE70-2015-3003-CF4B0041DE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129948-CA11-8A1F-242F-16FC3CACA6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A6A06-CAE8-4CB1-8215-BB704915C4D0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3308F2-3A17-4FBF-9A9A-33D91561D76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172814-30DE-02BF-D22E-2B676A7BD7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D9B34-6508-41A8-AD26-84C85A503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49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3719E2-D431-9245-944A-383DD8F75FFC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D72C3-A6C7-5243-9849-BA91E44F2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056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GO TO VIEW &gt; MASTER</a:t>
            </a:r>
            <a:r>
              <a:rPr lang="en-US" baseline="0" dirty="0"/>
              <a:t> &gt; SLIDE MASTER TO EDIT THE IMAGES ON THE TITLE AND DIVIDER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D72C3-A6C7-5243-9849-BA91E44F28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56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D72C3-A6C7-5243-9849-BA91E44F28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83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D72C3-A6C7-5243-9849-BA91E44F28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1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11" Type="http://schemas.openxmlformats.org/officeDocument/2006/relationships/image" Target="../media/image11.jpe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Relationship Id="rId14" Type="http://schemas.openxmlformats.org/officeDocument/2006/relationships/image" Target="../media/image1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A0329B0-363F-0D4A-BA57-4513066D28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91" t="10367" r="591" b="3999"/>
          <a:stretch/>
        </p:blipFill>
        <p:spPr>
          <a:xfrm>
            <a:off x="4005783" y="919563"/>
            <a:ext cx="2648820" cy="1726356"/>
          </a:xfrm>
          <a:prstGeom prst="rect">
            <a:avLst/>
          </a:prstGeom>
        </p:spPr>
      </p:pic>
      <p:pic>
        <p:nvPicPr>
          <p:cNvPr id="10" name="Picture 9" descr="Cows in tall grass&#10;&#10;Description automatically generated with low confidence">
            <a:extLst>
              <a:ext uri="{FF2B5EF4-FFF2-40B4-BE49-F238E27FC236}">
                <a16:creationId xmlns:a16="http://schemas.microsoft.com/office/drawing/2014/main" id="{6175030C-7226-F83E-BF06-7892DBDE5F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7767" r="6304"/>
          <a:stretch/>
        </p:blipFill>
        <p:spPr>
          <a:xfrm>
            <a:off x="-966992" y="924309"/>
            <a:ext cx="2653422" cy="17242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BF044206-FAFD-4A42-89C5-DA6CA83C9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84" y="5699051"/>
            <a:ext cx="7134988" cy="9852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 descr="A group of people walking on a trail in a grassy field&#10;&#10;Description automatically generated with low confidence">
            <a:extLst>
              <a:ext uri="{FF2B5EF4-FFF2-40B4-BE49-F238E27FC236}">
                <a16:creationId xmlns:a16="http://schemas.microsoft.com/office/drawing/2014/main" id="{644CB089-008A-41BB-2734-FC967CA389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b="1476"/>
          <a:stretch/>
        </p:blipFill>
        <p:spPr>
          <a:xfrm>
            <a:off x="6654603" y="928037"/>
            <a:ext cx="2648821" cy="1725509"/>
          </a:xfrm>
          <a:prstGeom prst="rect">
            <a:avLst/>
          </a:prstGeom>
        </p:spPr>
      </p:pic>
      <p:pic>
        <p:nvPicPr>
          <p:cNvPr id="18" name="Picture 17" descr="A picture containing outdoor, sky, plant, vegetable&#10;&#10;Description automatically generated">
            <a:extLst>
              <a:ext uri="{FF2B5EF4-FFF2-40B4-BE49-F238E27FC236}">
                <a16:creationId xmlns:a16="http://schemas.microsoft.com/office/drawing/2014/main" id="{EC18EE65-159C-4A13-488D-0E3518587EA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6430" y="919563"/>
            <a:ext cx="2542484" cy="1733692"/>
          </a:xfrm>
          <a:prstGeom prst="rect">
            <a:avLst/>
          </a:prstGeom>
        </p:spPr>
      </p:pic>
      <p:pic>
        <p:nvPicPr>
          <p:cNvPr id="20" name="Picture 19" descr="A picture containing outdoor, ground, grass, plant&#10;&#10;Description automatically generated">
            <a:extLst>
              <a:ext uri="{FF2B5EF4-FFF2-40B4-BE49-F238E27FC236}">
                <a16:creationId xmlns:a16="http://schemas.microsoft.com/office/drawing/2014/main" id="{45737021-D6D0-6CE0-0E69-AD4B7043789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7602" y="2492387"/>
            <a:ext cx="2363665" cy="1728946"/>
          </a:xfrm>
          <a:prstGeom prst="rect">
            <a:avLst/>
          </a:prstGeom>
        </p:spPr>
      </p:pic>
      <p:pic>
        <p:nvPicPr>
          <p:cNvPr id="22" name="Picture 21" descr="A person and person walking through a field of corn&#10;&#10;Description automatically generated with low confidence">
            <a:extLst>
              <a:ext uri="{FF2B5EF4-FFF2-40B4-BE49-F238E27FC236}">
                <a16:creationId xmlns:a16="http://schemas.microsoft.com/office/drawing/2014/main" id="{4A4AA61D-20C0-10AE-820B-503C3CF4F00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289943" y="2485051"/>
            <a:ext cx="2675947" cy="1739884"/>
          </a:xfrm>
          <a:prstGeom prst="rect">
            <a:avLst/>
          </a:prstGeom>
        </p:spPr>
      </p:pic>
      <p:pic>
        <p:nvPicPr>
          <p:cNvPr id="24" name="Picture 2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5904152-CE20-6669-6CB3-EB67AAE595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b="28060"/>
          <a:stretch/>
        </p:blipFill>
        <p:spPr>
          <a:xfrm>
            <a:off x="4892929" y="2485125"/>
            <a:ext cx="3260461" cy="1739810"/>
          </a:xfrm>
          <a:prstGeom prst="rect">
            <a:avLst/>
          </a:prstGeom>
        </p:spPr>
      </p:pic>
      <p:pic>
        <p:nvPicPr>
          <p:cNvPr id="27" name="Picture 26" descr="A group of people standing under a bridge&#10;&#10;Description automatically generated with medium confidence">
            <a:extLst>
              <a:ext uri="{FF2B5EF4-FFF2-40B4-BE49-F238E27FC236}">
                <a16:creationId xmlns:a16="http://schemas.microsoft.com/office/drawing/2014/main" id="{1186CA74-4C91-632E-56C6-74A8FA7BF4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b="18645"/>
          <a:stretch/>
        </p:blipFill>
        <p:spPr>
          <a:xfrm>
            <a:off x="1817356" y="4152772"/>
            <a:ext cx="2585566" cy="1401361"/>
          </a:xfrm>
          <a:prstGeom prst="rect">
            <a:avLst/>
          </a:prstGeom>
        </p:spPr>
      </p:pic>
      <p:pic>
        <p:nvPicPr>
          <p:cNvPr id="25" name="Picture 24" descr="A picture containing outdoor, day&#10;&#10;Description automatically generated">
            <a:extLst>
              <a:ext uri="{FF2B5EF4-FFF2-40B4-BE49-F238E27FC236}">
                <a16:creationId xmlns:a16="http://schemas.microsoft.com/office/drawing/2014/main" id="{8FA8B12C-4260-E0D2-3139-2998C09994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2410"/>
          <a:stretch/>
        </p:blipFill>
        <p:spPr>
          <a:xfrm>
            <a:off x="-7602" y="4145812"/>
            <a:ext cx="1828800" cy="1408321"/>
          </a:xfrm>
          <a:prstGeom prst="rect">
            <a:avLst/>
          </a:prstGeom>
        </p:spPr>
      </p:pic>
      <p:pic>
        <p:nvPicPr>
          <p:cNvPr id="28" name="Picture 27" descr="A group of people standing in a field&#10;&#10;Description automatically generated with medium confidence">
            <a:extLst>
              <a:ext uri="{FF2B5EF4-FFF2-40B4-BE49-F238E27FC236}">
                <a16:creationId xmlns:a16="http://schemas.microsoft.com/office/drawing/2014/main" id="{AE699F21-E9EE-E120-0DD9-07FCFA4FAB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/>
          <a:srcRect t="4843" b="9868"/>
          <a:stretch/>
        </p:blipFill>
        <p:spPr>
          <a:xfrm>
            <a:off x="4396422" y="4148666"/>
            <a:ext cx="2210436" cy="1413933"/>
          </a:xfrm>
          <a:prstGeom prst="rect">
            <a:avLst/>
          </a:prstGeom>
        </p:spPr>
      </p:pic>
      <p:pic>
        <p:nvPicPr>
          <p:cNvPr id="29" name="Picture 28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713CF704-5249-70A3-3E69-4FB57A71EE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b="16602"/>
          <a:stretch/>
        </p:blipFill>
        <p:spPr>
          <a:xfrm>
            <a:off x="6606858" y="4153544"/>
            <a:ext cx="2533061" cy="14090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EE908A-51DD-AB40-9CDF-1D86E7DF32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512328" y="928037"/>
            <a:ext cx="1639080" cy="391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587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92372"/>
            <a:ext cx="8316876" cy="6983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104764" cy="4351338"/>
          </a:xfrm>
        </p:spPr>
        <p:txBody>
          <a:bodyPr/>
          <a:lstStyle>
            <a:lvl1pPr marL="0" indent="0">
              <a:buNone/>
              <a:defRPr b="1">
                <a:solidFill>
                  <a:srgbClr val="00559A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63984F8-6CE3-2F45-A61F-1F022068406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AD7C1D-1BAF-4A43-8B86-2FB8EFB0607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A872D2AA-E4CA-FF42-9D22-BFD20DD84E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25699" y="1825625"/>
            <a:ext cx="1119827" cy="3792660"/>
          </a:xfrm>
        </p:spPr>
      </p:sp>
    </p:spTree>
    <p:extLst>
      <p:ext uri="{BB962C8B-B14F-4D97-AF65-F5344CB8AC3E}">
        <p14:creationId xmlns:p14="http://schemas.microsoft.com/office/powerpoint/2010/main" val="1580013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992372"/>
            <a:ext cx="8337473" cy="69831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8800"/>
            <a:ext cx="6444273" cy="4297363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7151077" y="1828800"/>
            <a:ext cx="1867875" cy="375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209694" y="2558168"/>
            <a:ext cx="1760413" cy="2921882"/>
          </a:xfrm>
        </p:spPr>
        <p:txBody>
          <a:bodyPr>
            <a:normAutofit/>
          </a:bodyPr>
          <a:lstStyle>
            <a:lvl1pPr algn="l">
              <a:defRPr sz="1000" b="0">
                <a:solidFill>
                  <a:schemeClr val="tx1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Fifth level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7203905" y="1885814"/>
            <a:ext cx="1762218" cy="615339"/>
          </a:xfrm>
        </p:spPr>
        <p:txBody>
          <a:bodyPr>
            <a:noAutofit/>
          </a:bodyPr>
          <a:lstStyle>
            <a:lvl1pPr>
              <a:defRPr sz="1200">
                <a:solidFill>
                  <a:srgbClr val="139AB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1661" y="63236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C9244-15B3-8F40-A6D8-795DD2FF1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5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559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63984F8-6CE3-2F45-A61F-1F022068406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AD7C1D-1BAF-4A43-8B86-2FB8EFB0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321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7D3011CF-6652-3242-92AB-DE439D90EA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63984F8-6CE3-2F45-A61F-1F022068406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4FA8FC5F-F03F-6F4C-82D5-9D60678DB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C6BFF8BE-1CC5-4644-8FEF-F3E0B4D18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AD7C1D-1BAF-4A43-8B86-2FB8EFB0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637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35665"/>
            <a:ext cx="7886700" cy="75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63984F8-6CE3-2F45-A61F-1F022068406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AD7C1D-1BAF-4A43-8B86-2FB8EFB0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16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443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615608"/>
            <a:ext cx="2949178" cy="325337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63984F8-6CE3-2F45-A61F-1F022068406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4AD7C1D-1BAF-4A43-8B86-2FB8EFB06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2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92372"/>
            <a:ext cx="7104764" cy="698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10476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47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  <p:sldLayoutId id="2147483663" r:id="rId4"/>
    <p:sldLayoutId id="2147483664" r:id="rId5"/>
    <p:sldLayoutId id="2147483665" r:id="rId6"/>
    <p:sldLayoutId id="214748366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91C33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559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BB525D-6693-DF4A-B5EC-80C166CF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Natural Resources Conservation Service (NRCS) Updates</a:t>
            </a:r>
            <a:endParaRPr lang="en-US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D2AF541-531A-D5A0-C162-80C98F751A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09" b="8932"/>
          <a:stretch/>
        </p:blipFill>
        <p:spPr>
          <a:xfrm>
            <a:off x="2804" y="4140786"/>
            <a:ext cx="2525856" cy="1417417"/>
          </a:xfrm>
          <a:prstGeom prst="rect">
            <a:avLst/>
          </a:prstGeom>
        </p:spPr>
      </p:pic>
      <p:pic>
        <p:nvPicPr>
          <p:cNvPr id="2" name="Picture 4" descr="51668678330_3151b67499_w.jpg">
            <a:extLst>
              <a:ext uri="{FF2B5EF4-FFF2-40B4-BE49-F238E27FC236}">
                <a16:creationId xmlns:a16="http://schemas.microsoft.com/office/drawing/2014/main" id="{06841B3A-BA82-E06E-E0C6-A25A1DA12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1111" y="922684"/>
            <a:ext cx="2212943" cy="1571850"/>
          </a:xfrm>
          <a:prstGeom prst="rect">
            <a:avLst/>
          </a:prstGeom>
        </p:spPr>
      </p:pic>
      <p:pic>
        <p:nvPicPr>
          <p:cNvPr id="6" name="Picture 6" descr="50728543077_275fa4baf0_w.jpg">
            <a:extLst>
              <a:ext uri="{FF2B5EF4-FFF2-40B4-BE49-F238E27FC236}">
                <a16:creationId xmlns:a16="http://schemas.microsoft.com/office/drawing/2014/main" id="{BD1140EE-7965-D801-5532-9B846C33D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7977" y="922684"/>
            <a:ext cx="2342561" cy="1583632"/>
          </a:xfrm>
          <a:prstGeom prst="rect">
            <a:avLst/>
          </a:prstGeom>
        </p:spPr>
      </p:pic>
      <p:pic>
        <p:nvPicPr>
          <p:cNvPr id="7" name="Picture 7" descr="51650574736_c79004aab1_w.jpg">
            <a:extLst>
              <a:ext uri="{FF2B5EF4-FFF2-40B4-BE49-F238E27FC236}">
                <a16:creationId xmlns:a16="http://schemas.microsoft.com/office/drawing/2014/main" id="{C9FED26F-1435-8CAE-B248-BCCEDBF659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27727"/>
            <a:ext cx="2790333" cy="1578401"/>
          </a:xfrm>
          <a:prstGeom prst="rect">
            <a:avLst/>
          </a:prstGeom>
        </p:spPr>
      </p:pic>
      <p:pic>
        <p:nvPicPr>
          <p:cNvPr id="9" name="Picture 3" descr="52195822646_02fbf77179_w.jpg">
            <a:extLst>
              <a:ext uri="{FF2B5EF4-FFF2-40B4-BE49-F238E27FC236}">
                <a16:creationId xmlns:a16="http://schemas.microsoft.com/office/drawing/2014/main" id="{91E7540C-B845-FA90-BFDF-A25C7EDFD88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599" t="36301" b="15343"/>
          <a:stretch/>
        </p:blipFill>
        <p:spPr>
          <a:xfrm>
            <a:off x="2464220" y="4142241"/>
            <a:ext cx="1977794" cy="142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77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64309-97BF-EE82-98D8-81A297997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NRCS Refresher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BC920-2C75-2175-4167-4E6ADB843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romanUcPeriod"/>
            </a:pPr>
            <a:r>
              <a:rPr lang="en-US" dirty="0">
                <a:latin typeface="Arial"/>
                <a:cs typeface="Arial"/>
              </a:rPr>
              <a:t>NRCS offices and staffing</a:t>
            </a:r>
          </a:p>
          <a:p>
            <a:pPr marL="514350" indent="-514350">
              <a:buAutoNum type="romanUcPeriod"/>
            </a:pPr>
            <a:r>
              <a:rPr lang="en-US" dirty="0">
                <a:latin typeface="Arial"/>
                <a:cs typeface="Arial"/>
              </a:rPr>
              <a:t>NRCS technical assistance</a:t>
            </a:r>
            <a:endParaRPr lang="en-US" dirty="0"/>
          </a:p>
          <a:p>
            <a:pPr marL="514350" indent="-514350">
              <a:buAutoNum type="romanUcPeriod"/>
            </a:pPr>
            <a:r>
              <a:rPr lang="en-US" dirty="0">
                <a:latin typeface="Arial"/>
                <a:cs typeface="Arial"/>
              </a:rPr>
              <a:t>NRCS financial assistance </a:t>
            </a:r>
            <a:endParaRPr lang="en-US" dirty="0"/>
          </a:p>
          <a:p>
            <a:pPr marL="514350" indent="-514350">
              <a:buAutoNum type="romanUcPeriod"/>
            </a:pP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88300C8-C42C-579A-86B1-1E0354750E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665152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518D0-B42F-EC5C-B93E-0DE75F1F6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78639"/>
            <a:ext cx="8316876" cy="69831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/>
                <a:cs typeface="Arial"/>
              </a:rPr>
              <a:t>Equity in Conservation Outreach Cooperative Agreements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0314F-9B8C-5148-7E19-F9C22CD10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81225"/>
            <a:ext cx="710476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Char char="•"/>
            </a:pPr>
            <a:r>
              <a:rPr lang="en-US" dirty="0">
                <a:latin typeface="Arial"/>
                <a:cs typeface="Arial"/>
              </a:rPr>
              <a:t>$70 million in funding available </a:t>
            </a:r>
            <a:endParaRPr lang="en-US" dirty="0"/>
          </a:p>
          <a:p>
            <a:pPr marL="457200" indent="-457200">
              <a:buChar char="•"/>
            </a:pPr>
            <a:r>
              <a:rPr lang="en-US" dirty="0">
                <a:latin typeface="Arial"/>
                <a:cs typeface="Arial"/>
              </a:rPr>
              <a:t>Prioritizing projects for:</a:t>
            </a:r>
          </a:p>
          <a:p>
            <a:pPr marL="1143000" lvl="1" indent="-457200">
              <a:buChar char="•"/>
            </a:pPr>
            <a:r>
              <a:rPr lang="en-US" sz="1800" b="1" dirty="0">
                <a:solidFill>
                  <a:srgbClr val="00559A"/>
                </a:solidFill>
                <a:latin typeface="Arial"/>
                <a:cs typeface="Arial"/>
              </a:rPr>
              <a:t>Addressing local natural resource issues</a:t>
            </a:r>
          </a:p>
          <a:p>
            <a:pPr marL="1143000" lvl="1" indent="-457200">
              <a:buChar char="•"/>
            </a:pPr>
            <a:r>
              <a:rPr lang="en-US" sz="1800" b="1" dirty="0">
                <a:solidFill>
                  <a:srgbClr val="00559A"/>
                </a:solidFill>
                <a:latin typeface="Arial"/>
                <a:cs typeface="Arial"/>
              </a:rPr>
              <a:t>Promoting conservation career opportunities</a:t>
            </a:r>
          </a:p>
          <a:p>
            <a:pPr marL="1143000" lvl="1" indent="-457200">
              <a:buChar char="•"/>
            </a:pPr>
            <a:r>
              <a:rPr lang="en-US" sz="1800" b="1" dirty="0">
                <a:solidFill>
                  <a:srgbClr val="00559A"/>
                </a:solidFill>
                <a:latin typeface="Arial"/>
                <a:cs typeface="Arial"/>
              </a:rPr>
              <a:t>Promoting the adoption of climate-smart conservation</a:t>
            </a:r>
          </a:p>
          <a:p>
            <a:pPr marL="1143000" lvl="1" indent="-457200">
              <a:buChar char="•"/>
            </a:pPr>
            <a:r>
              <a:rPr lang="en-US" sz="1800" b="1" dirty="0">
                <a:solidFill>
                  <a:srgbClr val="00559A"/>
                </a:solidFill>
                <a:latin typeface="Arial"/>
                <a:cs typeface="Arial"/>
              </a:rPr>
              <a:t>Encouraging conservation in small-scale and urban agriculture</a:t>
            </a:r>
          </a:p>
          <a:p>
            <a:pPr marL="571500" indent="-571500">
              <a:buChar char="•"/>
            </a:pPr>
            <a:r>
              <a:rPr lang="en-US" b="1" dirty="0">
                <a:solidFill>
                  <a:srgbClr val="00559A"/>
                </a:solidFill>
                <a:latin typeface="Arial"/>
                <a:cs typeface="Arial"/>
              </a:rPr>
              <a:t>$100,000 to $1,000,000 maximum</a:t>
            </a:r>
          </a:p>
          <a:p>
            <a:pPr marL="571500" indent="-571500">
              <a:buChar char="•"/>
            </a:pPr>
            <a:r>
              <a:rPr lang="en-US" dirty="0">
                <a:latin typeface="Arial"/>
                <a:cs typeface="Arial"/>
              </a:rPr>
              <a:t>Due April 27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937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6BEAC-E1B6-D1A5-87A2-98E3F0960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Bipartisan Infrastructure Law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607B1-E9B6-B4F2-315F-0C5AD2C77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446485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lnSpc>
                <a:spcPct val="100000"/>
              </a:lnSpc>
              <a:buChar char="•"/>
            </a:pPr>
            <a:r>
              <a:rPr lang="en-US" sz="2000" dirty="0">
                <a:latin typeface="Arial"/>
                <a:cs typeface="Arial"/>
              </a:rPr>
              <a:t>Provided $918 million for Watershed Programs </a:t>
            </a:r>
            <a:r>
              <a:rPr lang="en-US" sz="2000" dirty="0" err="1">
                <a:latin typeface="Arial"/>
                <a:cs typeface="Arial"/>
              </a:rPr>
              <a:t>adminis-tered</a:t>
            </a:r>
            <a:r>
              <a:rPr lang="en-US" sz="2000" dirty="0">
                <a:latin typeface="Arial"/>
                <a:cs typeface="Arial"/>
              </a:rPr>
              <a:t> by NRCS</a:t>
            </a:r>
            <a:endParaRPr lang="en-US" sz="2000" dirty="0"/>
          </a:p>
          <a:p>
            <a:pPr marL="457200" indent="-457200">
              <a:lnSpc>
                <a:spcPct val="100000"/>
              </a:lnSpc>
              <a:buChar char="•"/>
            </a:pPr>
            <a:r>
              <a:rPr lang="en-US" sz="2000" dirty="0">
                <a:latin typeface="Arial"/>
                <a:cs typeface="Arial"/>
              </a:rPr>
              <a:t>Watershed Team overcame two major obstacles facing underserved communities: lack of Federal funding and funding commitment throughout all phases</a:t>
            </a:r>
          </a:p>
          <a:p>
            <a:pPr marL="1143000" lvl="1" indent="-457200">
              <a:lnSpc>
                <a:spcPct val="100000"/>
              </a:lnSpc>
              <a:buChar char="•"/>
            </a:pPr>
            <a:r>
              <a:rPr lang="en-US" sz="2000" b="1" dirty="0">
                <a:solidFill>
                  <a:srgbClr val="00559A"/>
                </a:solidFill>
                <a:latin typeface="Arial"/>
                <a:cs typeface="Arial"/>
              </a:rPr>
              <a:t>Revised agency policy to guarantee funding for all phases of watershed projects </a:t>
            </a:r>
          </a:p>
          <a:p>
            <a:pPr marL="1143000" lvl="1" indent="-457200">
              <a:lnSpc>
                <a:spcPct val="100000"/>
              </a:lnSpc>
              <a:buChar char="•"/>
            </a:pPr>
            <a:r>
              <a:rPr lang="en-US" sz="2000" b="1" dirty="0">
                <a:solidFill>
                  <a:srgbClr val="00559A"/>
                </a:solidFill>
                <a:latin typeface="Arial"/>
                <a:cs typeface="Arial"/>
              </a:rPr>
              <a:t>Led strategic NRCS organizational change that exceeded the charge of the President's Justice40 Initiative by allocating $432 million, or 47%, of the FY 2022 watershed programs funds to underserved communities</a:t>
            </a:r>
          </a:p>
        </p:txBody>
      </p:sp>
    </p:spTree>
    <p:extLst>
      <p:ext uri="{BB962C8B-B14F-4D97-AF65-F5344CB8AC3E}">
        <p14:creationId xmlns:p14="http://schemas.microsoft.com/office/powerpoint/2010/main" val="1845482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F3C3D-60D8-174A-E4F7-7B9DCE012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Inflation Reduction Act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12206-CBAC-0B02-EDD6-03BEEA161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411135" cy="4775544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marL="457200" indent="-457200">
              <a:lnSpc>
                <a:spcPct val="120000"/>
              </a:lnSpc>
              <a:spcBef>
                <a:spcPts val="0"/>
              </a:spcBef>
              <a:buChar char="•"/>
            </a:pPr>
            <a:r>
              <a:rPr lang="en-US" sz="4400" dirty="0">
                <a:latin typeface="Arial"/>
                <a:cs typeface="Arial"/>
              </a:rPr>
              <a:t>Approximately $20 billion for NRCS programs</a:t>
            </a:r>
            <a:endParaRPr lang="en-US" sz="4400" dirty="0"/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  <a:buChar char="•"/>
            </a:pPr>
            <a:r>
              <a:rPr lang="en-US" sz="3200" b="1" dirty="0">
                <a:solidFill>
                  <a:srgbClr val="00559A"/>
                </a:solidFill>
                <a:latin typeface="Arial"/>
                <a:cs typeface="Arial"/>
              </a:rPr>
              <a:t>EQIP &amp; CSP funding now available </a:t>
            </a:r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  <a:buChar char="•"/>
            </a:pPr>
            <a:r>
              <a:rPr lang="en-US" sz="3200" b="1" dirty="0">
                <a:solidFill>
                  <a:srgbClr val="00559A"/>
                </a:solidFill>
                <a:latin typeface="Arial"/>
                <a:cs typeface="Arial"/>
              </a:rPr>
              <a:t>ACEP national funding pools focusing on prioritize grasslands in areas of highest risk for conversion to non-grassland uses and wetland soils high in organic carbon  </a:t>
            </a:r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00559A"/>
                </a:solidFill>
                <a:latin typeface="Arial"/>
                <a:cs typeface="Arial"/>
              </a:rPr>
              <a:t>RCPP to be announced this spring </a:t>
            </a:r>
            <a:br>
              <a:rPr lang="en-US" sz="3200" b="1" dirty="0">
                <a:solidFill>
                  <a:srgbClr val="00559A"/>
                </a:solidFill>
                <a:latin typeface="Arial"/>
                <a:cs typeface="Arial"/>
              </a:rPr>
            </a:br>
            <a:endParaRPr lang="en-US" sz="3200" b="1" dirty="0">
              <a:solidFill>
                <a:srgbClr val="00559A"/>
              </a:solidFill>
              <a:latin typeface="Arial"/>
              <a:cs typeface="Arial"/>
            </a:endParaRP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buChar char="•"/>
            </a:pPr>
            <a:r>
              <a:rPr lang="en-US" sz="4400" dirty="0">
                <a:latin typeface="Arial"/>
                <a:cs typeface="Arial"/>
              </a:rPr>
              <a:t>Implementation strategy to: </a:t>
            </a:r>
            <a:endParaRPr lang="en-US" sz="4400" dirty="0"/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00559A"/>
                </a:solidFill>
                <a:latin typeface="Arial"/>
                <a:cs typeface="Arial"/>
              </a:rPr>
              <a:t>Expand capacity</a:t>
            </a:r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00559A"/>
                </a:solidFill>
                <a:latin typeface="Arial"/>
                <a:cs typeface="Arial"/>
              </a:rPr>
              <a:t>Target additional funding</a:t>
            </a:r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00559A"/>
                </a:solidFill>
                <a:latin typeface="Arial"/>
                <a:cs typeface="Arial"/>
              </a:rPr>
              <a:t>Streamline program delivery </a:t>
            </a:r>
            <a:endParaRPr lang="en-US" sz="3200" dirty="0">
              <a:latin typeface="Arial"/>
              <a:cs typeface="Arial"/>
            </a:endParaRPr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00559A"/>
                </a:solidFill>
                <a:latin typeface="Arial"/>
                <a:cs typeface="Arial"/>
              </a:rPr>
              <a:t>Leverage partnerships</a:t>
            </a:r>
            <a:endParaRPr lang="en-US" sz="3200" dirty="0">
              <a:latin typeface="Arial"/>
              <a:cs typeface="Arial"/>
            </a:endParaRPr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00559A"/>
                </a:solidFill>
                <a:latin typeface="Arial"/>
                <a:cs typeface="Arial"/>
              </a:rPr>
              <a:t>Advance equity</a:t>
            </a:r>
            <a:endParaRPr lang="en-US" sz="3200" dirty="0">
              <a:latin typeface="Arial"/>
              <a:cs typeface="Arial"/>
            </a:endParaRPr>
          </a:p>
          <a:p>
            <a:pPr marL="1143000" lvl="1" indent="-457200">
              <a:lnSpc>
                <a:spcPct val="120000"/>
              </a:lnSpc>
              <a:spcBef>
                <a:spcPts val="0"/>
              </a:spcBef>
            </a:pPr>
            <a:r>
              <a:rPr lang="en-US" sz="3200" b="1" dirty="0">
                <a:solidFill>
                  <a:srgbClr val="00559A"/>
                </a:solidFill>
                <a:latin typeface="Arial"/>
                <a:cs typeface="Arial"/>
              </a:rPr>
              <a:t>Quantify outcomes</a:t>
            </a:r>
            <a:endParaRPr lang="en-US" sz="3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6660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RCS_PPT_TEMPLATE" id="{531F0142-77CA-B642-A18B-52BEA00147DA}" vid="{BDA64A2C-1955-CF47-9140-04E546B5DC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0e830cf-fa80-4a1f-9556-2f9b87cacae9">
      <Terms xmlns="http://schemas.microsoft.com/office/infopath/2007/PartnerControls"/>
    </lcf76f155ced4ddcb4097134ff3c332f>
    <TaxCatchAll xmlns="73fb875a-8af9-4255-b008-0995492d31c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3316C2E3781E4EB22E2545026A4922" ma:contentTypeVersion="13" ma:contentTypeDescription="Create a new document." ma:contentTypeScope="" ma:versionID="56fcb4bd92372953c910cd208d26150d">
  <xsd:schema xmlns:xsd="http://www.w3.org/2001/XMLSchema" xmlns:xs="http://www.w3.org/2001/XMLSchema" xmlns:p="http://schemas.microsoft.com/office/2006/metadata/properties" xmlns:ns2="e0e830cf-fa80-4a1f-9556-2f9b87cacae9" xmlns:ns3="b47d352e-de42-46e4-9128-a55ac4aa993f" xmlns:ns4="73fb875a-8af9-4255-b008-0995492d31cd" targetNamespace="http://schemas.microsoft.com/office/2006/metadata/properties" ma:root="true" ma:fieldsID="d15244c688a2d63a12ec988a9a6097b7" ns2:_="" ns3:_="" ns4:_="">
    <xsd:import namespace="e0e830cf-fa80-4a1f-9556-2f9b87cacae9"/>
    <xsd:import namespace="b47d352e-de42-46e4-9128-a55ac4aa993f"/>
    <xsd:import namespace="73fb875a-8af9-4255-b008-0995492d31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830cf-fa80-4a1f-9556-2f9b87caca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8ff62593-b918-4deb-ac08-0d74ac0cc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d352e-de42-46e4-9128-a55ac4aa993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fb875a-8af9-4255-b008-0995492d31cd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22866a5e-861a-4c47-8605-9907db0fd1ab}" ma:internalName="TaxCatchAll" ma:showField="CatchAllData" ma:web="b47d352e-de42-46e4-9128-a55ac4aa99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533040-B6CC-4F1C-8450-D6A0F8025A53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73fb875a-8af9-4255-b008-0995492d31cd"/>
    <ds:schemaRef ds:uri="http://schemas.microsoft.com/office/2006/metadata/properties"/>
    <ds:schemaRef ds:uri="b47d352e-de42-46e4-9128-a55ac4aa993f"/>
    <ds:schemaRef ds:uri="e0e830cf-fa80-4a1f-9556-2f9b87cacae9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5AFB226-F24F-48AB-8530-09C95F586C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e830cf-fa80-4a1f-9556-2f9b87cacae9"/>
    <ds:schemaRef ds:uri="b47d352e-de42-46e4-9128-a55ac4aa993f"/>
    <ds:schemaRef ds:uri="73fb875a-8af9-4255-b008-0995492d31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F53AFC-3E4A-43A7-BEEB-9A30492CD1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2032</TotalTime>
  <Words>230</Words>
  <Application>Microsoft Office PowerPoint</Application>
  <PresentationFormat>On-screen Show (4:3)</PresentationFormat>
  <Paragraphs>35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Natural Resources Conservation Service (NRCS) Updates</vt:lpstr>
      <vt:lpstr>NRCS Refresher </vt:lpstr>
      <vt:lpstr>Equity in Conservation Outreach Cooperative Agreements</vt:lpstr>
      <vt:lpstr>Bipartisan Infrastructure Law</vt:lpstr>
      <vt:lpstr>Inflation Reduction 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Cole, Jennifer - FPAC-BC, Spokane, WA</dc:creator>
  <cp:lastModifiedBy>Cabrera, Rosalie - MRP-APHIS</cp:lastModifiedBy>
  <cp:revision>130</cp:revision>
  <cp:lastPrinted>2019-04-30T16:59:42Z</cp:lastPrinted>
  <dcterms:created xsi:type="dcterms:W3CDTF">2019-04-30T16:50:03Z</dcterms:created>
  <dcterms:modified xsi:type="dcterms:W3CDTF">2023-04-28T15:17:24Z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0x010100803316C2E3781E4EB22E2545026A4922</vt:lpwstr>
  </property>
  <property fmtid="{D5CDD505-2E9C-101B-9397-08002B2CF9AE}" pid="3" name="MediaServiceImageTags">
    <vt:lpwstr/>
  </property>
</Properties>
</file>