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14"/>
  </p:notesMasterIdLst>
  <p:handoutMasterIdLst>
    <p:handoutMasterId r:id="rId15"/>
  </p:handoutMasterIdLst>
  <p:sldIdLst>
    <p:sldId id="257" r:id="rId5"/>
    <p:sldId id="384" r:id="rId6"/>
    <p:sldId id="394" r:id="rId7"/>
    <p:sldId id="400" r:id="rId8"/>
    <p:sldId id="403" r:id="rId9"/>
    <p:sldId id="396" r:id="rId10"/>
    <p:sldId id="402" r:id="rId11"/>
    <p:sldId id="398" r:id="rId12"/>
    <p:sldId id="32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wers, Joelle - ASCR" initials="BJA" lastIdx="1" clrIdx="0">
    <p:extLst>
      <p:ext uri="{19B8F6BF-5375-455C-9EA6-DF929625EA0E}">
        <p15:presenceInfo xmlns:p15="http://schemas.microsoft.com/office/powerpoint/2012/main" userId="S::joelle.bowers@usda.gov::abf7b1aa-df30-4936-a45a-3d3638ebc4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73" autoAdjust="0"/>
    <p:restoredTop sz="93725" autoAdjust="0"/>
  </p:normalViewPr>
  <p:slideViewPr>
    <p:cSldViewPr snapToGrid="0">
      <p:cViewPr varScale="1">
        <p:scale>
          <a:sx n="66" d="100"/>
          <a:sy n="66" d="100"/>
        </p:scale>
        <p:origin x="82" y="67"/>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p:scale>
          <a:sx n="100" d="100"/>
          <a:sy n="100" d="100"/>
        </p:scale>
        <p:origin x="107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62962962962965E-2"/>
          <c:y val="0.29873484564429448"/>
          <c:w val="0.82407407407407407"/>
          <c:h val="0.70054618172728411"/>
        </c:manualLayout>
      </c:layout>
      <c:pie3DChart>
        <c:varyColors val="1"/>
        <c:ser>
          <c:idx val="0"/>
          <c:order val="0"/>
          <c:tx>
            <c:strRef>
              <c:f>Sheet1!$B$1</c:f>
              <c:strCache>
                <c:ptCount val="1"/>
                <c:pt idx="0">
                  <c:v>Complaint Bases</c:v>
                </c:pt>
              </c:strCache>
            </c:strRef>
          </c:tx>
          <c:dPt>
            <c:idx val="0"/>
            <c:bubble3D val="0"/>
            <c:explosion val="16"/>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CB9-491C-B8AD-41D4B5524F31}"/>
              </c:ext>
            </c:extLst>
          </c:dPt>
          <c:dPt>
            <c:idx val="1"/>
            <c:bubble3D val="0"/>
            <c:explosion val="8"/>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CB9-491C-B8AD-41D4B5524F31}"/>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1CB9-491C-B8AD-41D4B5524F31}"/>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1CB9-491C-B8AD-41D4B5524F31}"/>
              </c:ext>
            </c:extLst>
          </c:dPt>
          <c:dPt>
            <c:idx val="4"/>
            <c:bubble3D val="0"/>
            <c:explosion val="12"/>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1CB9-491C-B8AD-41D4B5524F31}"/>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1CB9-491C-B8AD-41D4B5524F31}"/>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1CB9-491C-B8AD-41D4B5524F31}"/>
              </c:ext>
            </c:extLst>
          </c:dPt>
          <c:dPt>
            <c:idx val="7"/>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1CB9-491C-B8AD-41D4B5524F31}"/>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1CB9-491C-B8AD-41D4B5524F31}"/>
              </c:ext>
            </c:extLst>
          </c:dPt>
          <c:dPt>
            <c:idx val="9"/>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3-1CB9-491C-B8AD-41D4B5524F31}"/>
              </c:ext>
            </c:extLst>
          </c:dPt>
          <c:dPt>
            <c:idx val="10"/>
            <c:bubble3D val="0"/>
            <c:spPr>
              <a:solidFill>
                <a:schemeClr val="accent5">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5-1CB9-491C-B8AD-41D4B5524F31}"/>
              </c:ext>
            </c:extLst>
          </c:dPt>
          <c:dPt>
            <c:idx val="11"/>
            <c:bubble3D val="0"/>
            <c:spPr>
              <a:solidFill>
                <a:schemeClr val="accent6">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7-1CB9-491C-B8AD-41D4B5524F31}"/>
              </c:ext>
            </c:extLst>
          </c:dPt>
          <c:dPt>
            <c:idx val="12"/>
            <c:bubble3D val="0"/>
            <c:spPr>
              <a:solidFill>
                <a:schemeClr val="accent1">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9-1CB9-491C-B8AD-41D4B5524F31}"/>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1CB9-491C-B8AD-41D4B5524F31}"/>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1CB9-491C-B8AD-41D4B5524F31}"/>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1CB9-491C-B8AD-41D4B5524F31}"/>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1CB9-491C-B8AD-41D4B5524F31}"/>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1CB9-491C-B8AD-41D4B5524F31}"/>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B-1CB9-491C-B8AD-41D4B5524F31}"/>
                </c:ext>
              </c:extLst>
            </c:dLbl>
            <c:dLbl>
              <c:idx val="6"/>
              <c:layout>
                <c:manualLayout>
                  <c:x val="-1.9004230211957521E-2"/>
                  <c:y val="1.910521694274708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1CB9-491C-B8AD-41D4B5524F31}"/>
                </c:ext>
              </c:extLst>
            </c:dLbl>
            <c:dLbl>
              <c:idx val="7"/>
              <c:layout>
                <c:manualLayout>
                  <c:x val="-3.8008460423915043E-2"/>
                  <c:y val="-2.1015738637021789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1CB9-491C-B8AD-41D4B5524F31}"/>
                </c:ext>
              </c:extLst>
            </c:dLbl>
            <c:dLbl>
              <c:idx val="8"/>
              <c:layout>
                <c:manualLayout>
                  <c:x val="-0.12162707335652814"/>
                  <c:y val="-9.1705041325185949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1CB9-491C-B8AD-41D4B5524F31}"/>
                </c:ext>
              </c:extLst>
            </c:dLbl>
            <c:dLbl>
              <c:idx val="9"/>
              <c:layout>
                <c:manualLayout>
                  <c:x val="6.3347434039858408E-3"/>
                  <c:y val="-1.5284173554197665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1CB9-491C-B8AD-41D4B5524F31}"/>
                </c:ext>
              </c:extLst>
            </c:dLbl>
            <c:dLbl>
              <c:idx val="10"/>
              <c:layout>
                <c:manualLayout>
                  <c:x val="-8.235166425181592E-2"/>
                  <c:y val="-0.11272077996220778"/>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1CB9-491C-B8AD-41D4B5524F31}"/>
                </c:ext>
              </c:extLst>
            </c:dLbl>
            <c:dLbl>
              <c:idx val="11"/>
              <c:layout>
                <c:manualLayout>
                  <c:x val="3.9275409104712208E-2"/>
                  <c:y val="-0.10125764979655956"/>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1CB9-491C-B8AD-41D4B5524F31}"/>
                </c:ext>
              </c:extLst>
            </c:dLbl>
            <c:dLbl>
              <c:idx val="12"/>
              <c:layout>
                <c:manualLayout>
                  <c:x val="0.12416097071812247"/>
                  <c:y val="-8.2152432853812449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80000"/>
                          <a:lumOff val="2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9-1CB9-491C-B8AD-41D4B5524F31}"/>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Sheet1!$A$2:$A$14</c:f>
              <c:strCache>
                <c:ptCount val="13"/>
                <c:pt idx="0">
                  <c:v>Disability</c:v>
                </c:pt>
                <c:pt idx="1">
                  <c:v>Race</c:v>
                </c:pt>
                <c:pt idx="2">
                  <c:v>Religion</c:v>
                </c:pt>
                <c:pt idx="3">
                  <c:v>Sex</c:v>
                </c:pt>
                <c:pt idx="4">
                  <c:v>Age</c:v>
                </c:pt>
                <c:pt idx="5">
                  <c:v>Color</c:v>
                </c:pt>
                <c:pt idx="6">
                  <c:v>National Origin</c:v>
                </c:pt>
                <c:pt idx="7">
                  <c:v>Politcal Beliefs</c:v>
                </c:pt>
                <c:pt idx="8">
                  <c:v>Sexual Orientation</c:v>
                </c:pt>
                <c:pt idx="9">
                  <c:v>Reprisal</c:v>
                </c:pt>
                <c:pt idx="10">
                  <c:v>Marital Status</c:v>
                </c:pt>
                <c:pt idx="11">
                  <c:v>Familial Status</c:v>
                </c:pt>
                <c:pt idx="12">
                  <c:v>Source of Income</c:v>
                </c:pt>
              </c:strCache>
            </c:strRef>
          </c:cat>
          <c:val>
            <c:numRef>
              <c:f>Sheet1!$B$2:$B$14</c:f>
              <c:numCache>
                <c:formatCode>General</c:formatCode>
                <c:ptCount val="13"/>
                <c:pt idx="0">
                  <c:v>95</c:v>
                </c:pt>
                <c:pt idx="1">
                  <c:v>102</c:v>
                </c:pt>
                <c:pt idx="2">
                  <c:v>10</c:v>
                </c:pt>
                <c:pt idx="3">
                  <c:v>30</c:v>
                </c:pt>
                <c:pt idx="4">
                  <c:v>48</c:v>
                </c:pt>
                <c:pt idx="5">
                  <c:v>30</c:v>
                </c:pt>
                <c:pt idx="6">
                  <c:v>28</c:v>
                </c:pt>
                <c:pt idx="7">
                  <c:v>2</c:v>
                </c:pt>
                <c:pt idx="8">
                  <c:v>1</c:v>
                </c:pt>
                <c:pt idx="9">
                  <c:v>16</c:v>
                </c:pt>
                <c:pt idx="10">
                  <c:v>4</c:v>
                </c:pt>
                <c:pt idx="11">
                  <c:v>3</c:v>
                </c:pt>
                <c:pt idx="12">
                  <c:v>13</c:v>
                </c:pt>
              </c:numCache>
            </c:numRef>
          </c:val>
          <c:extLst>
            <c:ext xmlns:c16="http://schemas.microsoft.com/office/drawing/2014/chart" uri="{C3380CC4-5D6E-409C-BE32-E72D297353CC}">
              <c16:uniqueId val="{0000001A-1CB9-491C-B8AD-41D4B5524F31}"/>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
          <c:w val="1"/>
          <c:h val="1"/>
        </c:manualLayout>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5141115643677072"/>
          <c:y val="0.24967571530521965"/>
          <c:w val="0.7222222222222221"/>
          <c:h val="0.63316667165653728"/>
        </c:manualLayout>
      </c:layout>
      <c:pie3DChart>
        <c:varyColors val="1"/>
        <c:ser>
          <c:idx val="0"/>
          <c:order val="0"/>
          <c:tx>
            <c:strRef>
              <c:f>Sheet1!$B$1</c:f>
              <c:strCache>
                <c:ptCount val="1"/>
                <c:pt idx="0">
                  <c:v>Complaint Issues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160F-440F-A67A-CD74775959F1}"/>
              </c:ext>
            </c:extLst>
          </c:dPt>
          <c:dPt>
            <c:idx val="1"/>
            <c:bubble3D val="0"/>
            <c:explosion val="1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160F-440F-A67A-CD74775959F1}"/>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160F-440F-A67A-CD74775959F1}"/>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160F-440F-A67A-CD74775959F1}"/>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160F-440F-A67A-CD74775959F1}"/>
              </c:ext>
            </c:extLst>
          </c:dPt>
          <c:dPt>
            <c:idx val="5"/>
            <c:bubble3D val="0"/>
            <c:explosion val="12"/>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160F-440F-A67A-CD74775959F1}"/>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160F-440F-A67A-CD74775959F1}"/>
              </c:ext>
            </c:extLst>
          </c:dPt>
          <c:dPt>
            <c:idx val="7"/>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160F-440F-A67A-CD74775959F1}"/>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160F-440F-A67A-CD74775959F1}"/>
              </c:ext>
            </c:extLst>
          </c:dPt>
          <c:dPt>
            <c:idx val="9"/>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3-160F-440F-A67A-CD74775959F1}"/>
              </c:ext>
            </c:extLst>
          </c:dPt>
          <c:dPt>
            <c:idx val="10"/>
            <c:bubble3D val="0"/>
            <c:spPr>
              <a:solidFill>
                <a:schemeClr val="accent5">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5-160F-440F-A67A-CD74775959F1}"/>
              </c:ext>
            </c:extLst>
          </c:dPt>
          <c:dPt>
            <c:idx val="11"/>
            <c:bubble3D val="0"/>
            <c:explosion val="10"/>
            <c:spPr>
              <a:solidFill>
                <a:schemeClr val="accent6">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7-160F-440F-A67A-CD74775959F1}"/>
              </c:ext>
            </c:extLst>
          </c:dPt>
          <c:dPt>
            <c:idx val="12"/>
            <c:bubble3D val="0"/>
            <c:spPr>
              <a:solidFill>
                <a:schemeClr val="accent1">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9-160F-440F-A67A-CD74775959F1}"/>
              </c:ext>
            </c:extLst>
          </c:dPt>
          <c:dPt>
            <c:idx val="13"/>
            <c:bubble3D val="0"/>
            <c:spPr>
              <a:solidFill>
                <a:schemeClr val="accent2">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B-160F-440F-A67A-CD74775959F1}"/>
              </c:ext>
            </c:extLst>
          </c:dPt>
          <c:dLbls>
            <c:dLbl>
              <c:idx val="0"/>
              <c:layout>
                <c:manualLayout>
                  <c:x val="5.9015440594409448E-2"/>
                  <c:y val="-4.2586976354266837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60F-440F-A67A-CD74775959F1}"/>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160F-440F-A67A-CD74775959F1}"/>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160F-440F-A67A-CD74775959F1}"/>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160F-440F-A67A-CD74775959F1}"/>
                </c:ext>
              </c:extLst>
            </c:dLbl>
            <c:dLbl>
              <c:idx val="4"/>
              <c:layout>
                <c:manualLayout>
                  <c:x val="-4.4003678454788198E-2"/>
                  <c:y val="1.2607632283348097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60F-440F-A67A-CD74775959F1}"/>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B-160F-440F-A67A-CD74775959F1}"/>
                </c:ext>
              </c:extLst>
            </c:dLbl>
            <c:dLbl>
              <c:idx val="6"/>
              <c:layout>
                <c:manualLayout>
                  <c:x val="-3.190023815914024E-2"/>
                  <c:y val="-7.5153487684000292E-3"/>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160F-440F-A67A-CD74775959F1}"/>
                </c:ext>
              </c:extLst>
            </c:dLbl>
            <c:dLbl>
              <c:idx val="7"/>
              <c:layout>
                <c:manualLayout>
                  <c:x val="-2.7115202435269208E-2"/>
                  <c:y val="-0.10521488275760041"/>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160F-440F-A67A-CD74775959F1}"/>
                </c:ext>
              </c:extLst>
            </c:dLbl>
            <c:dLbl>
              <c:idx val="8"/>
              <c:layout>
                <c:manualLayout>
                  <c:x val="9.5700714477420651E-3"/>
                  <c:y val="-0.13277116157506719"/>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160F-440F-A67A-CD74775959F1}"/>
                </c:ext>
              </c:extLst>
            </c:dLbl>
            <c:dLbl>
              <c:idx val="9"/>
              <c:layout>
                <c:manualLayout>
                  <c:x val="-3.3495250067097262E-2"/>
                  <c:y val="-6.2627906403333586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160F-440F-A67A-CD74775959F1}"/>
                </c:ext>
              </c:extLst>
            </c:dLbl>
            <c:dLbl>
              <c:idx val="10"/>
              <c:layout>
                <c:manualLayout>
                  <c:x val="2.5520190527312192E-2"/>
                  <c:y val="-0.14529674285573391"/>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160F-440F-A67A-CD74775959F1}"/>
                </c:ext>
              </c:extLst>
            </c:dLbl>
            <c:dLbl>
              <c:idx val="11"/>
              <c:layout>
                <c:manualLayout>
                  <c:x val="2.7115202435269145E-2"/>
                  <c:y val="-0.14529674285573391"/>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160F-440F-A67A-CD74775959F1}"/>
                </c:ext>
              </c:extLst>
            </c:dLbl>
            <c:dLbl>
              <c:idx val="12"/>
              <c:layout>
                <c:manualLayout>
                  <c:x val="1.1165083355699084E-2"/>
                  <c:y val="-7.515348768400032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80000"/>
                          <a:lumOff val="2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9-160F-440F-A67A-CD74775959F1}"/>
                </c:ext>
              </c:extLst>
            </c:dLbl>
            <c:dLbl>
              <c:idx val="13"/>
              <c:layout>
                <c:manualLayout>
                  <c:x val="7.9750595397850607E-2"/>
                  <c:y val="-0.12024558029440047"/>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lumMod val="80000"/>
                          <a:lumOff val="2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B-160F-440F-A67A-CD74775959F1}"/>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Eviction </c:v>
                </c:pt>
                <c:pt idx="1">
                  <c:v>Denial of Food Stamps</c:v>
                </c:pt>
                <c:pt idx="2">
                  <c:v>Denial of Benefits</c:v>
                </c:pt>
                <c:pt idx="3">
                  <c:v>Denial of Loan</c:v>
                </c:pt>
                <c:pt idx="4">
                  <c:v>Reduction of Benefits</c:v>
                </c:pt>
                <c:pt idx="5">
                  <c:v>Other</c:v>
                </c:pt>
                <c:pt idx="6">
                  <c:v>Rude Treatment</c:v>
                </c:pt>
                <c:pt idx="7">
                  <c:v>Denial of Rental Property</c:v>
                </c:pt>
                <c:pt idx="8">
                  <c:v>Failure to Provide R/A</c:v>
                </c:pt>
                <c:pt idx="9">
                  <c:v>Failure to Provide Tech Asst</c:v>
                </c:pt>
                <c:pt idx="10">
                  <c:v>Denial of Loan Serv</c:v>
                </c:pt>
                <c:pt idx="11">
                  <c:v>Delayed Processing</c:v>
                </c:pt>
                <c:pt idx="12">
                  <c:v>Harassment</c:v>
                </c:pt>
                <c:pt idx="13">
                  <c:v>Failure to Provide Assistance</c:v>
                </c:pt>
              </c:strCache>
            </c:strRef>
          </c:cat>
          <c:val>
            <c:numRef>
              <c:f>Sheet1!$B$2:$B$15</c:f>
              <c:numCache>
                <c:formatCode>General</c:formatCode>
                <c:ptCount val="14"/>
                <c:pt idx="0">
                  <c:v>11</c:v>
                </c:pt>
                <c:pt idx="1">
                  <c:v>69</c:v>
                </c:pt>
                <c:pt idx="2">
                  <c:v>15</c:v>
                </c:pt>
                <c:pt idx="3">
                  <c:v>6</c:v>
                </c:pt>
                <c:pt idx="4">
                  <c:v>14</c:v>
                </c:pt>
                <c:pt idx="5">
                  <c:v>36</c:v>
                </c:pt>
                <c:pt idx="6">
                  <c:v>7</c:v>
                </c:pt>
                <c:pt idx="7">
                  <c:v>2</c:v>
                </c:pt>
                <c:pt idx="8">
                  <c:v>23</c:v>
                </c:pt>
                <c:pt idx="9">
                  <c:v>11</c:v>
                </c:pt>
                <c:pt idx="10">
                  <c:v>1</c:v>
                </c:pt>
                <c:pt idx="11">
                  <c:v>28</c:v>
                </c:pt>
                <c:pt idx="12">
                  <c:v>5</c:v>
                </c:pt>
                <c:pt idx="13">
                  <c:v>1</c:v>
                </c:pt>
              </c:numCache>
            </c:numRef>
          </c:val>
          <c:extLst>
            <c:ext xmlns:c16="http://schemas.microsoft.com/office/drawing/2014/chart" uri="{C3380CC4-5D6E-409C-BE32-E72D297353CC}">
              <c16:uniqueId val="{0000001C-160F-440F-A67A-CD74775959F1}"/>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4/28/2023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4/28/2023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952500"/>
          </a:xfrm>
        </p:spPr>
        <p:txBody>
          <a:bodyPr/>
          <a:lstStyle/>
          <a:p>
            <a:r>
              <a:rPr lang="en-US" dirty="0"/>
              <a:t>This goal impacts all of USDA reinstituting compliance reviews and utilizing MD-715 reports and CRIAs to help drive consistency</a:t>
            </a:r>
          </a:p>
        </p:txBody>
      </p:sp>
      <p:sp>
        <p:nvSpPr>
          <p:cNvPr id="4" name="Slide Number Placeholder 3"/>
          <p:cNvSpPr>
            <a:spLocks noGrp="1"/>
          </p:cNvSpPr>
          <p:nvPr>
            <p:ph type="sldNum" sz="quarter" idx="5"/>
          </p:nvPr>
        </p:nvSpPr>
        <p:spPr/>
        <p:txBody>
          <a:bodyPr/>
          <a:lstStyle/>
          <a:p>
            <a:fld id="{1983A999-5E0E-42CA-8400-604AE921FF7C}" type="slidenum">
              <a:rPr lang="en-US" smtClean="0"/>
              <a:t>6</a:t>
            </a:fld>
            <a:endParaRPr lang="en-US"/>
          </a:p>
        </p:txBody>
      </p:sp>
    </p:spTree>
    <p:extLst>
      <p:ext uri="{BB962C8B-B14F-4D97-AF65-F5344CB8AC3E}">
        <p14:creationId xmlns:p14="http://schemas.microsoft.com/office/powerpoint/2010/main" val="4067561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952500"/>
          </a:xfrm>
        </p:spPr>
        <p:txBody>
          <a:bodyPr/>
          <a:lstStyle/>
          <a:p>
            <a:r>
              <a:rPr lang="en-US" dirty="0"/>
              <a:t>This goal impacts all of USDA reinstituting compliance reviews and utilizing MD-715 reports and CRIAs to help drive consistency</a:t>
            </a:r>
          </a:p>
        </p:txBody>
      </p:sp>
      <p:sp>
        <p:nvSpPr>
          <p:cNvPr id="4" name="Slide Number Placeholder 3"/>
          <p:cNvSpPr>
            <a:spLocks noGrp="1"/>
          </p:cNvSpPr>
          <p:nvPr>
            <p:ph type="sldNum" sz="quarter" idx="5"/>
          </p:nvPr>
        </p:nvSpPr>
        <p:spPr/>
        <p:txBody>
          <a:bodyPr/>
          <a:lstStyle/>
          <a:p>
            <a:fld id="{1983A999-5E0E-42CA-8400-604AE921FF7C}" type="slidenum">
              <a:rPr lang="en-US" smtClean="0"/>
              <a:t>7</a:t>
            </a:fld>
            <a:endParaRPr lang="en-US"/>
          </a:p>
        </p:txBody>
      </p:sp>
    </p:spTree>
    <p:extLst>
      <p:ext uri="{BB962C8B-B14F-4D97-AF65-F5344CB8AC3E}">
        <p14:creationId xmlns:p14="http://schemas.microsoft.com/office/powerpoint/2010/main" val="766190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952500"/>
          </a:xfrm>
        </p:spPr>
        <p:txBody>
          <a:bodyPr/>
          <a:lstStyle/>
          <a:p>
            <a:r>
              <a:rPr lang="en-US" dirty="0"/>
              <a:t>Finally, this goal also impacts all of USDA and commits to partnering with MA, Agencies and DEIA officer to help drive equitable change.</a:t>
            </a:r>
          </a:p>
        </p:txBody>
      </p:sp>
      <p:sp>
        <p:nvSpPr>
          <p:cNvPr id="4" name="Slide Number Placeholder 3"/>
          <p:cNvSpPr>
            <a:spLocks noGrp="1"/>
          </p:cNvSpPr>
          <p:nvPr>
            <p:ph type="sldNum" sz="quarter" idx="5"/>
          </p:nvPr>
        </p:nvSpPr>
        <p:spPr/>
        <p:txBody>
          <a:bodyPr/>
          <a:lstStyle/>
          <a:p>
            <a:fld id="{1983A999-5E0E-42CA-8400-604AE921FF7C}" type="slidenum">
              <a:rPr lang="en-US" smtClean="0"/>
              <a:t>8</a:t>
            </a:fld>
            <a:endParaRPr lang="en-US"/>
          </a:p>
        </p:txBody>
      </p:sp>
    </p:spTree>
    <p:extLst>
      <p:ext uri="{BB962C8B-B14F-4D97-AF65-F5344CB8AC3E}">
        <p14:creationId xmlns:p14="http://schemas.microsoft.com/office/powerpoint/2010/main" val="851272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9</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mailto:Monica.Rainge@usda.gov" TargetMode="External"/><Relationship Id="rId7"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hyperlink" Target="mailto:P.BrownReynolds@usd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1" name="Group 11">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22" name="Freeform: Shape 12">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Oval 13">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Oval 14">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Freeform: Shape 15">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26" name="Rectangle 17">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7960" y="1548770"/>
            <a:ext cx="5129030" cy="3202730"/>
          </a:xfrm>
        </p:spPr>
        <p:txBody>
          <a:bodyPr vert="horz" wrap="square" lIns="0" tIns="0" rIns="0" bIns="0" rtlCol="0" anchor="b" anchorCtr="0">
            <a:noAutofit/>
          </a:bodyPr>
          <a:lstStyle/>
          <a:p>
            <a:br>
              <a:rPr lang="en-US" sz="4400" dirty="0">
                <a:latin typeface="Roboto" panose="02000000000000000000" pitchFamily="2" charset="0"/>
                <a:ea typeface="Roboto" panose="02000000000000000000" pitchFamily="2" charset="0"/>
              </a:rPr>
            </a:br>
            <a:br>
              <a:rPr lang="en-US" sz="4400" dirty="0">
                <a:latin typeface="Roboto" panose="02000000000000000000" pitchFamily="2" charset="0"/>
                <a:ea typeface="Roboto" panose="02000000000000000000" pitchFamily="2" charset="0"/>
              </a:rPr>
            </a:br>
            <a:br>
              <a:rPr lang="en-US" sz="4400" dirty="0">
                <a:latin typeface="Roboto" panose="02000000000000000000" pitchFamily="2" charset="0"/>
                <a:ea typeface="Roboto" panose="02000000000000000000" pitchFamily="2" charset="0"/>
              </a:rPr>
            </a:br>
            <a:r>
              <a:rPr lang="en-US" sz="4400" dirty="0">
                <a:latin typeface="Roboto" panose="02000000000000000000" pitchFamily="2" charset="0"/>
                <a:ea typeface="Roboto" panose="02000000000000000000" pitchFamily="2" charset="0"/>
              </a:rPr>
              <a:t>Civil Rights Briefing</a:t>
            </a:r>
            <a:br>
              <a:rPr lang="en-US" sz="4400" dirty="0">
                <a:latin typeface="Roboto" panose="02000000000000000000" pitchFamily="2" charset="0"/>
                <a:ea typeface="Roboto" panose="02000000000000000000" pitchFamily="2" charset="0"/>
              </a:rPr>
            </a:br>
            <a:br>
              <a:rPr lang="en-US" sz="4400" dirty="0">
                <a:latin typeface="Roboto" panose="02000000000000000000" pitchFamily="2" charset="0"/>
                <a:ea typeface="Roboto" panose="02000000000000000000" pitchFamily="2" charset="0"/>
              </a:rPr>
            </a:br>
            <a:r>
              <a:rPr lang="en-US" sz="4400" dirty="0">
                <a:latin typeface="Roboto" panose="02000000000000000000" pitchFamily="2" charset="0"/>
                <a:ea typeface="Roboto" panose="02000000000000000000" pitchFamily="2" charset="0"/>
              </a:rPr>
              <a:t>Advisory Committee on Minority Farmers</a:t>
            </a:r>
            <a:endParaRPr lang="en-US" sz="4400" kern="1200" dirty="0">
              <a:solidFill>
                <a:schemeClr val="tx1"/>
              </a:solidFill>
              <a:latin typeface="Roboto" panose="02000000000000000000" pitchFamily="2" charset="0"/>
              <a:ea typeface="Roboto" panose="02000000000000000000" pitchFamily="2" charset="0"/>
            </a:endParaRP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1759" y="5302790"/>
            <a:ext cx="5129029" cy="1481068"/>
          </a:xfrm>
        </p:spPr>
        <p:txBody>
          <a:bodyPr vert="horz" wrap="square" lIns="0" tIns="0" rIns="0" bIns="0" rtlCol="0" anchor="t">
            <a:normAutofit/>
          </a:bodyPr>
          <a:lstStyle/>
          <a:p>
            <a:pPr marL="0" indent="0">
              <a:lnSpc>
                <a:spcPct val="100000"/>
              </a:lnSpc>
              <a:spcBef>
                <a:spcPts val="0"/>
              </a:spcBef>
              <a:spcAft>
                <a:spcPts val="0"/>
              </a:spcAft>
            </a:pPr>
            <a:r>
              <a:rPr lang="en-US" sz="3200" dirty="0"/>
              <a:t>Monica </a:t>
            </a:r>
            <a:r>
              <a:rPr lang="en-US" sz="3200" dirty="0" err="1"/>
              <a:t>Armster</a:t>
            </a:r>
            <a:r>
              <a:rPr lang="en-US" sz="3200" dirty="0"/>
              <a:t> Rainge</a:t>
            </a:r>
          </a:p>
          <a:p>
            <a:pPr marL="0" indent="0">
              <a:lnSpc>
                <a:spcPct val="100000"/>
              </a:lnSpc>
              <a:spcBef>
                <a:spcPts val="0"/>
              </a:spcBef>
              <a:spcAft>
                <a:spcPts val="0"/>
              </a:spcAft>
            </a:pPr>
            <a:r>
              <a:rPr lang="en-US" dirty="0"/>
              <a:t>Deputy Assistant Secretary for Civil Rights</a:t>
            </a:r>
          </a:p>
          <a:p>
            <a:pPr marL="0" indent="0">
              <a:lnSpc>
                <a:spcPct val="100000"/>
              </a:lnSpc>
              <a:spcBef>
                <a:spcPts val="0"/>
              </a:spcBef>
              <a:spcAft>
                <a:spcPts val="0"/>
              </a:spcAft>
            </a:pPr>
            <a:endParaRPr lang="en-US" sz="1600" dirty="0"/>
          </a:p>
          <a:p>
            <a:pPr marL="0" indent="0">
              <a:lnSpc>
                <a:spcPct val="100000"/>
              </a:lnSpc>
              <a:spcBef>
                <a:spcPts val="0"/>
              </a:spcBef>
              <a:spcAft>
                <a:spcPts val="0"/>
              </a:spcAft>
            </a:pPr>
            <a:r>
              <a:rPr lang="en-US" sz="2800" dirty="0"/>
              <a:t>March 30, 2023</a:t>
            </a:r>
          </a:p>
        </p:txBody>
      </p:sp>
      <p:pic>
        <p:nvPicPr>
          <p:cNvPr id="7" name="Picture Placeholder 6" descr="A picture containing outdoor, person, child, vegetable&#10;&#10;Description automatically generated">
            <a:extLst>
              <a:ext uri="{FF2B5EF4-FFF2-40B4-BE49-F238E27FC236}">
                <a16:creationId xmlns:a16="http://schemas.microsoft.com/office/drawing/2014/main" id="{419531DA-5609-4CDD-B911-CABBE00927A4}"/>
              </a:ext>
            </a:extLst>
          </p:cNvPr>
          <p:cNvPicPr>
            <a:picLocks noGrp="1" noChangeAspect="1"/>
          </p:cNvPicPr>
          <p:nvPr>
            <p:ph type="pic" sz="quarter" idx="13"/>
          </p:nvPr>
        </p:nvPicPr>
        <p:blipFill rotWithShape="1">
          <a:blip r:embed="rId3"/>
          <a:srcRect l="11839" r="11838" b="-1"/>
          <a:stretch/>
        </p:blipFill>
        <p:spPr>
          <a:xfrm>
            <a:off x="5327813" y="0"/>
            <a:ext cx="6864187"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20" name="Rectangle 19">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F99C46B-117E-42F3-9E61-05F872AD2618}"/>
              </a:ext>
            </a:extLst>
          </p:cNvPr>
          <p:cNvPicPr>
            <a:picLocks noChangeAspect="1"/>
          </p:cNvPicPr>
          <p:nvPr/>
        </p:nvPicPr>
        <p:blipFill>
          <a:blip r:embed="rId4"/>
          <a:stretch>
            <a:fillRect/>
          </a:stretch>
        </p:blipFill>
        <p:spPr>
          <a:xfrm>
            <a:off x="119063" y="326710"/>
            <a:ext cx="4238625" cy="895350"/>
          </a:xfrm>
          <a:prstGeom prst="rect">
            <a:avLst/>
          </a:prstGeom>
        </p:spPr>
      </p:pic>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183310" y="3851791"/>
            <a:ext cx="3734266" cy="2074934"/>
          </a:xfrm>
        </p:spPr>
        <p:txBody>
          <a:bodyPr/>
          <a:lstStyle/>
          <a:p>
            <a:r>
              <a:rPr lang="en-US" dirty="0">
                <a:latin typeface="Roboto" panose="02000000000000000000" pitchFamily="2" charset="0"/>
                <a:ea typeface="Roboto" panose="02000000000000000000" pitchFamily="2" charset="0"/>
              </a:rPr>
              <a:t>Office of the Assistant Secretary for Civil Rights</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a:t>
            </a:fld>
            <a:endParaRPr lang="en-US"/>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4527176" y="3995226"/>
            <a:ext cx="7234518" cy="2511986"/>
          </a:xfrm>
          <a:noFill/>
        </p:spPr>
        <p:txBody>
          <a:bodyPr>
            <a:normAutofit/>
          </a:bodyPr>
          <a:lstStyle/>
          <a:p>
            <a:pPr marL="0" indent="0">
              <a:buNone/>
            </a:pPr>
            <a:r>
              <a:rPr lang="en-US" sz="2800" b="0" i="0" dirty="0">
                <a:solidFill>
                  <a:schemeClr val="tx1"/>
                </a:solidFill>
                <a:effectLst/>
                <a:latin typeface="Source Sans Pro" panose="020B0503030403020204" pitchFamily="34" charset="0"/>
              </a:rPr>
              <a:t>Our mission is to provide leadership and direction for the fair and equitable treatment of all USDA customers and employees while ensuring the delivery of quality programs and enforcement of civil rights. </a:t>
            </a:r>
          </a:p>
        </p:txBody>
      </p:sp>
      <p:pic>
        <p:nvPicPr>
          <p:cNvPr id="14" name="Picture Placeholder 13" descr="A couple of flags in front of a building&#10;&#10;Description automatically generated with medium confidence">
            <a:extLst>
              <a:ext uri="{FF2B5EF4-FFF2-40B4-BE49-F238E27FC236}">
                <a16:creationId xmlns:a16="http://schemas.microsoft.com/office/drawing/2014/main" id="{3D575936-8478-4D67-96B5-051B03C6155A}"/>
              </a:ext>
            </a:extLst>
          </p:cNvPr>
          <p:cNvPicPr>
            <a:picLocks noGrp="1" noChangeAspect="1"/>
          </p:cNvPicPr>
          <p:nvPr>
            <p:ph type="pic" sz="quarter" idx="15"/>
          </p:nvPr>
        </p:nvPicPr>
        <p:blipFill>
          <a:blip r:embed="rId3"/>
          <a:srcRect l="17650" r="17650"/>
          <a:stretch>
            <a:fillRect/>
          </a:stretch>
        </p:blipFill>
        <p:spPr>
          <a:xfrm>
            <a:off x="5965822" y="0"/>
            <a:ext cx="3054096" cy="3776472"/>
          </a:xfrm>
        </p:spPr>
      </p:pic>
      <p:pic>
        <p:nvPicPr>
          <p:cNvPr id="19" name="Picture Placeholder 18" descr="A person using a touchscreen device&#10;&#10;Description automatically generated with low confidence">
            <a:extLst>
              <a:ext uri="{FF2B5EF4-FFF2-40B4-BE49-F238E27FC236}">
                <a16:creationId xmlns:a16="http://schemas.microsoft.com/office/drawing/2014/main" id="{07E9CE81-F092-405C-AD52-AB7C1D7F7256}"/>
              </a:ext>
            </a:extLst>
          </p:cNvPr>
          <p:cNvPicPr>
            <a:picLocks noGrp="1" noChangeAspect="1"/>
          </p:cNvPicPr>
          <p:nvPr>
            <p:ph type="pic" sz="quarter" idx="14"/>
          </p:nvPr>
        </p:nvPicPr>
        <p:blipFill>
          <a:blip r:embed="rId4"/>
          <a:srcRect t="8784" b="8784"/>
          <a:stretch>
            <a:fillRect/>
          </a:stretch>
        </p:blipFill>
        <p:spPr/>
      </p:pic>
      <p:pic>
        <p:nvPicPr>
          <p:cNvPr id="30" name="Picture Placeholder 29" descr="A group of people standing in a stream&#10;&#10;Description automatically generated with low confidence">
            <a:extLst>
              <a:ext uri="{FF2B5EF4-FFF2-40B4-BE49-F238E27FC236}">
                <a16:creationId xmlns:a16="http://schemas.microsoft.com/office/drawing/2014/main" id="{16613AEB-D061-4200-B854-66A054FE00E6}"/>
              </a:ext>
            </a:extLst>
          </p:cNvPr>
          <p:cNvPicPr>
            <a:picLocks noGrp="1" noChangeAspect="1"/>
          </p:cNvPicPr>
          <p:nvPr>
            <p:ph type="pic" sz="quarter" idx="13"/>
          </p:nvPr>
        </p:nvPicPr>
        <p:blipFill>
          <a:blip r:embed="rId5"/>
          <a:srcRect l="23042" r="23042"/>
          <a:stretch>
            <a:fillRect/>
          </a:stretch>
        </p:blipFill>
        <p:spPr/>
      </p:pic>
      <p:pic>
        <p:nvPicPr>
          <p:cNvPr id="2" name="Picture Placeholder 16" descr="A picture containing grass, outdoor, tree, person&#10;&#10;Description automatically generated">
            <a:extLst>
              <a:ext uri="{FF2B5EF4-FFF2-40B4-BE49-F238E27FC236}">
                <a16:creationId xmlns:a16="http://schemas.microsoft.com/office/drawing/2014/main" id="{96C88A0B-B594-B944-7F43-A5D6BCF0DB79}"/>
              </a:ext>
            </a:extLst>
          </p:cNvPr>
          <p:cNvPicPr>
            <a:picLocks noChangeAspect="1"/>
          </p:cNvPicPr>
          <p:nvPr/>
        </p:nvPicPr>
        <p:blipFill rotWithShape="1">
          <a:blip r:embed="rId6"/>
          <a:srcRect l="24886" t="7647" r="25557" b="1267"/>
          <a:stretch/>
        </p:blipFill>
        <p:spPr>
          <a:xfrm>
            <a:off x="8968508" y="1"/>
            <a:ext cx="3223492" cy="3776471"/>
          </a:xfrm>
          <a:prstGeom prst="rect">
            <a:avLst/>
          </a:prstGeom>
          <a:solidFill>
            <a:schemeClr val="accent5"/>
          </a:solidFill>
        </p:spPr>
      </p:pic>
    </p:spTree>
    <p:extLst>
      <p:ext uri="{BB962C8B-B14F-4D97-AF65-F5344CB8AC3E}">
        <p14:creationId xmlns:p14="http://schemas.microsoft.com/office/powerpoint/2010/main" val="21588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6" name="Freeform: Shape 35">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7" name="Oval 37">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8" name="Oval 39">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69" name="Group 41">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3" name="Freeform: Shape 42">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Oval 44">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Oval 45">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70" name="Rectangle 47">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87EDAD-DA39-486C-8696-B91F34B63C90}"/>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br>
              <a:rPr lang="en-US" sz="6400"/>
            </a:br>
            <a:endParaRPr lang="en-US" sz="6400"/>
          </a:p>
        </p:txBody>
      </p:sp>
      <p:sp>
        <p:nvSpPr>
          <p:cNvPr id="71" name="Oval 49">
            <a:extLst>
              <a:ext uri="{FF2B5EF4-FFF2-40B4-BE49-F238E27FC236}">
                <a16:creationId xmlns:a16="http://schemas.microsoft.com/office/drawing/2014/main" id="{BEBFBB3C-FA07-4A06-A8D8-D690F92A2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6000" y="501282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Slide Number Placeholder 8">
            <a:extLst>
              <a:ext uri="{FF2B5EF4-FFF2-40B4-BE49-F238E27FC236}">
                <a16:creationId xmlns:a16="http://schemas.microsoft.com/office/drawing/2014/main" id="{D2B702A1-26AD-4BF6-A06B-0471F2129AC6}"/>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3</a:t>
            </a:fld>
            <a:endParaRPr lang="en-US">
              <a:solidFill>
                <a:schemeClr val="tx1">
                  <a:alpha val="80000"/>
                </a:schemeClr>
              </a:solidFill>
            </a:endParaRPr>
          </a:p>
        </p:txBody>
      </p:sp>
      <p:sp>
        <p:nvSpPr>
          <p:cNvPr id="32" name="TextBox 31">
            <a:extLst>
              <a:ext uri="{FF2B5EF4-FFF2-40B4-BE49-F238E27FC236}">
                <a16:creationId xmlns:a16="http://schemas.microsoft.com/office/drawing/2014/main" id="{CA0DD032-1CEF-46E5-887A-331035CCA22A}"/>
              </a:ext>
            </a:extLst>
          </p:cNvPr>
          <p:cNvSpPr txBox="1"/>
          <p:nvPr/>
        </p:nvSpPr>
        <p:spPr>
          <a:xfrm>
            <a:off x="657225" y="451816"/>
            <a:ext cx="3319030" cy="6093976"/>
          </a:xfrm>
          <a:prstGeom prst="rect">
            <a:avLst/>
          </a:prstGeom>
          <a:noFill/>
        </p:spPr>
        <p:txBody>
          <a:bodyPr wrap="square" rtlCol="0">
            <a:spAutoFit/>
          </a:bodyPr>
          <a:lstStyle/>
          <a:p>
            <a:r>
              <a:rPr lang="en-US" sz="4400" dirty="0">
                <a:latin typeface="Roboto" panose="02000000000000000000" pitchFamily="2" charset="0"/>
                <a:ea typeface="Roboto" panose="02000000000000000000" pitchFamily="2" charset="0"/>
              </a:rPr>
              <a:t>Five Year Analysis of Program Complaint Data</a:t>
            </a:r>
          </a:p>
          <a:p>
            <a:endParaRPr lang="en-US" sz="4400" dirty="0">
              <a:latin typeface="Roboto" panose="02000000000000000000" pitchFamily="2" charset="0"/>
              <a:ea typeface="Roboto" panose="02000000000000000000" pitchFamily="2" charset="0"/>
            </a:endParaRPr>
          </a:p>
          <a:p>
            <a:endParaRPr lang="en-US" dirty="0">
              <a:latin typeface="Roboto" panose="02000000000000000000" pitchFamily="2" charset="0"/>
              <a:ea typeface="Roboto" panose="02000000000000000000" pitchFamily="2" charset="0"/>
            </a:endParaRPr>
          </a:p>
          <a:p>
            <a:endParaRPr lang="en-US" dirty="0">
              <a:latin typeface="Roboto" panose="02000000000000000000" pitchFamily="2" charset="0"/>
              <a:ea typeface="Roboto" panose="02000000000000000000" pitchFamily="2" charset="0"/>
            </a:endParaRPr>
          </a:p>
          <a:p>
            <a:endParaRPr lang="en-US" dirty="0">
              <a:latin typeface="Roboto" panose="02000000000000000000" pitchFamily="2" charset="0"/>
              <a:ea typeface="Roboto" panose="02000000000000000000" pitchFamily="2" charset="0"/>
            </a:endParaRPr>
          </a:p>
          <a:p>
            <a:endParaRPr lang="en-US" dirty="0">
              <a:latin typeface="Roboto" panose="02000000000000000000" pitchFamily="2" charset="0"/>
              <a:ea typeface="Roboto" panose="02000000000000000000" pitchFamily="2" charset="0"/>
            </a:endParaRPr>
          </a:p>
          <a:p>
            <a:endParaRPr lang="en-US" dirty="0">
              <a:latin typeface="Roboto" panose="02000000000000000000" pitchFamily="2" charset="0"/>
              <a:ea typeface="Roboto" panose="02000000000000000000" pitchFamily="2" charset="0"/>
            </a:endParaRPr>
          </a:p>
          <a:p>
            <a:endParaRPr lang="en-US" dirty="0">
              <a:latin typeface="Roboto" panose="02000000000000000000" pitchFamily="2" charset="0"/>
              <a:ea typeface="Roboto" panose="02000000000000000000" pitchFamily="2" charset="0"/>
            </a:endParaRPr>
          </a:p>
          <a:p>
            <a:r>
              <a:rPr lang="en-US" dirty="0">
                <a:latin typeface="Roboto" panose="02000000000000000000" pitchFamily="2" charset="0"/>
                <a:ea typeface="Roboto" panose="02000000000000000000" pitchFamily="2" charset="0"/>
              </a:rPr>
              <a:t>Does not include SOL cases.</a:t>
            </a:r>
          </a:p>
        </p:txBody>
      </p:sp>
      <p:graphicFrame>
        <p:nvGraphicFramePr>
          <p:cNvPr id="5" name="Table 4">
            <a:extLst>
              <a:ext uri="{FF2B5EF4-FFF2-40B4-BE49-F238E27FC236}">
                <a16:creationId xmlns:a16="http://schemas.microsoft.com/office/drawing/2014/main" id="{D0832AFF-875D-27D9-F15A-C5802656ABEB}"/>
              </a:ext>
            </a:extLst>
          </p:cNvPr>
          <p:cNvGraphicFramePr>
            <a:graphicFrameLocks noGrp="1"/>
          </p:cNvGraphicFramePr>
          <p:nvPr>
            <p:extLst>
              <p:ext uri="{D42A27DB-BD31-4B8C-83A1-F6EECF244321}">
                <p14:modId xmlns:p14="http://schemas.microsoft.com/office/powerpoint/2010/main" val="3388217539"/>
              </p:ext>
            </p:extLst>
          </p:nvPr>
        </p:nvGraphicFramePr>
        <p:xfrm>
          <a:off x="4744842" y="196900"/>
          <a:ext cx="7058637" cy="6503992"/>
        </p:xfrm>
        <a:graphic>
          <a:graphicData uri="http://schemas.openxmlformats.org/drawingml/2006/table">
            <a:tbl>
              <a:tblPr firstRow="1" firstCol="1" bandRow="1"/>
              <a:tblGrid>
                <a:gridCol w="2395529">
                  <a:extLst>
                    <a:ext uri="{9D8B030D-6E8A-4147-A177-3AD203B41FA5}">
                      <a16:colId xmlns:a16="http://schemas.microsoft.com/office/drawing/2014/main" val="573133042"/>
                    </a:ext>
                  </a:extLst>
                </a:gridCol>
                <a:gridCol w="908821">
                  <a:extLst>
                    <a:ext uri="{9D8B030D-6E8A-4147-A177-3AD203B41FA5}">
                      <a16:colId xmlns:a16="http://schemas.microsoft.com/office/drawing/2014/main" val="2940172906"/>
                    </a:ext>
                  </a:extLst>
                </a:gridCol>
                <a:gridCol w="908821">
                  <a:extLst>
                    <a:ext uri="{9D8B030D-6E8A-4147-A177-3AD203B41FA5}">
                      <a16:colId xmlns:a16="http://schemas.microsoft.com/office/drawing/2014/main" val="2337975937"/>
                    </a:ext>
                  </a:extLst>
                </a:gridCol>
                <a:gridCol w="886090">
                  <a:extLst>
                    <a:ext uri="{9D8B030D-6E8A-4147-A177-3AD203B41FA5}">
                      <a16:colId xmlns:a16="http://schemas.microsoft.com/office/drawing/2014/main" val="3489866697"/>
                    </a:ext>
                  </a:extLst>
                </a:gridCol>
                <a:gridCol w="951125">
                  <a:extLst>
                    <a:ext uri="{9D8B030D-6E8A-4147-A177-3AD203B41FA5}">
                      <a16:colId xmlns:a16="http://schemas.microsoft.com/office/drawing/2014/main" val="3425368802"/>
                    </a:ext>
                  </a:extLst>
                </a:gridCol>
                <a:gridCol w="1008251">
                  <a:extLst>
                    <a:ext uri="{9D8B030D-6E8A-4147-A177-3AD203B41FA5}">
                      <a16:colId xmlns:a16="http://schemas.microsoft.com/office/drawing/2014/main" val="427579033"/>
                    </a:ext>
                  </a:extLst>
                </a:gridCol>
              </a:tblGrid>
              <a:tr h="0">
                <a:tc>
                  <a:txBody>
                    <a:bodyPr/>
                    <a:lstStyle/>
                    <a:p>
                      <a:pPr marL="0" marR="0" algn="ctr">
                        <a:spcBef>
                          <a:spcPts val="1200"/>
                        </a:spcBef>
                        <a:spcAft>
                          <a:spcPts val="0"/>
                        </a:spcAft>
                      </a:pPr>
                      <a:r>
                        <a:rPr lang="en-US" sz="2400" b="1" dirty="0">
                          <a:solidFill>
                            <a:srgbClr val="FF0000"/>
                          </a:solidFill>
                          <a:effectLst/>
                          <a:latin typeface="Arial" panose="020B0604020202020204" pitchFamily="34" charset="0"/>
                          <a:cs typeface="Arial" panose="020B0604020202020204" pitchFamily="34" charset="0"/>
                        </a:rPr>
                        <a:t>Fiscal Year</a:t>
                      </a:r>
                    </a:p>
                  </a:txBody>
                  <a:tcPr marL="34762" marR="3476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2018</a:t>
                      </a: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b="1"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2019</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b="1"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2020</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b="1"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2021</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b="1"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2022</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rgbClr val="FF0000"/>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874256823"/>
                  </a:ext>
                </a:extLst>
              </a:tr>
              <a:tr h="393904">
                <a:tc>
                  <a:txBody>
                    <a:bodyPr/>
                    <a:lstStyle/>
                    <a:p>
                      <a:pPr marL="0" marR="0" algn="ctr">
                        <a:spcBef>
                          <a:spcPts val="0"/>
                        </a:spcBef>
                        <a:spcAft>
                          <a:spcPts val="0"/>
                        </a:spcAft>
                      </a:pPr>
                      <a:r>
                        <a:rPr lang="en-US" sz="11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Beginning Inventory</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306</a:t>
                      </a: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266</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240</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161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158</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3433658920"/>
                  </a:ext>
                </a:extLst>
              </a:tr>
              <a:tr h="382093">
                <a:tc>
                  <a:txBody>
                    <a:bodyPr/>
                    <a:lstStyle/>
                    <a:p>
                      <a:pPr marL="0" marR="0" algn="ctr">
                        <a:spcBef>
                          <a:spcPts val="0"/>
                        </a:spcBef>
                        <a:spcAft>
                          <a:spcPts val="0"/>
                        </a:spcAft>
                      </a:pPr>
                      <a:r>
                        <a:rPr lang="en-US" sz="11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Complaints Accepted</a:t>
                      </a: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p>
                    <a:p>
                      <a:pPr marL="0" marR="0" algn="ctr">
                        <a:spcBef>
                          <a:spcPts val="0"/>
                        </a:spcBef>
                        <a:spcAft>
                          <a:spcPts val="0"/>
                        </a:spcAft>
                      </a:pPr>
                      <a:r>
                        <a:rPr lang="en-US" sz="16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(Jurisdictional to USDA)</a:t>
                      </a:r>
                      <a:endParaRPr lang="en-US"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1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142</a:t>
                      </a: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145</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134</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139</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132</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389018649"/>
                  </a:ext>
                </a:extLst>
              </a:tr>
              <a:tr h="525205">
                <a:tc>
                  <a:txBody>
                    <a:bodyPr/>
                    <a:lstStyle/>
                    <a:p>
                      <a:pPr marL="0" marR="0" algn="ctr">
                        <a:spcBef>
                          <a:spcPts val="0"/>
                        </a:spcBef>
                        <a:spcAft>
                          <a:spcPts val="0"/>
                        </a:spcAft>
                      </a:pPr>
                      <a:r>
                        <a:rPr lang="en-US" sz="11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Complaint Closures</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6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(FAD &amp; Closures)</a:t>
                      </a:r>
                      <a:endParaRPr lang="en-US"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1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182</a:t>
                      </a: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171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213</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142</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133</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694878005"/>
                  </a:ext>
                </a:extLst>
              </a:tr>
              <a:tr h="393904">
                <a:tc>
                  <a:txBody>
                    <a:bodyPr/>
                    <a:lstStyle/>
                    <a:p>
                      <a:pPr marL="0" marR="0" algn="ctr">
                        <a:spcBef>
                          <a:spcPts val="0"/>
                        </a:spcBef>
                        <a:spcAft>
                          <a:spcPts val="0"/>
                        </a:spcAft>
                      </a:pPr>
                      <a:r>
                        <a:rPr lang="en-US" sz="11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Findings of Discrimination</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1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1</a:t>
                      </a: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760115249"/>
                  </a:ext>
                </a:extLst>
              </a:tr>
              <a:tr h="525205">
                <a:tc>
                  <a:txBody>
                    <a:bodyPr/>
                    <a:lstStyle/>
                    <a:p>
                      <a:pPr marL="0" marR="0" algn="ctr">
                        <a:spcBef>
                          <a:spcPts val="0"/>
                        </a:spcBef>
                        <a:spcAft>
                          <a:spcPts val="0"/>
                        </a:spcAft>
                      </a:pPr>
                      <a:r>
                        <a:rPr lang="en-US" sz="11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FYE Inventory</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1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266</a:t>
                      </a: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240</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161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158</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161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158834256"/>
                  </a:ext>
                </a:extLst>
              </a:tr>
              <a:tr h="1444312">
                <a:tc>
                  <a:txBody>
                    <a:bodyPr/>
                    <a:lstStyle/>
                    <a:p>
                      <a:pPr marL="0" marR="0" algn="ctr">
                        <a:spcBef>
                          <a:spcPts val="0"/>
                        </a:spcBef>
                        <a:spcAft>
                          <a:spcPts val="0"/>
                        </a:spcAft>
                      </a:pPr>
                      <a:r>
                        <a:rPr lang="en-US" sz="11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4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Average Processing Time</a:t>
                      </a:r>
                      <a:endParaRPr lang="en-US"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100" dirty="0">
                          <a:solidFill>
                            <a:schemeClr val="bg1"/>
                          </a:solidFill>
                          <a:effectLst/>
                          <a:highlight>
                            <a:srgbClr val="FFFF00"/>
                          </a:highligh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4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USDA </a:t>
                      </a:r>
                      <a:r>
                        <a:rPr lang="en-US" sz="11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(All Mission Areas)</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4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4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400" b="1" dirty="0">
                          <a:solidFill>
                            <a:schemeClr val="bg1"/>
                          </a:solidFill>
                          <a:effectLst/>
                          <a:latin typeface="Arial" panose="020B0604020202020204" pitchFamily="34" charset="0"/>
                          <a:ea typeface="Yu Mincho" panose="02020400000000000000" pitchFamily="18" charset="-128"/>
                          <a:cs typeface="Arial" panose="020B0604020202020204" pitchFamily="34" charset="0"/>
                        </a:rPr>
                        <a:t>USDA </a:t>
                      </a:r>
                      <a:r>
                        <a:rPr lang="en-US" sz="11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(USDA Non-FNS)</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1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479</a:t>
                      </a:r>
                    </a:p>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rPr>
                        <a:t>574</a:t>
                      </a: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513</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750</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407</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531</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385</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487</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marL="0" marR="0" algn="ctr">
                        <a:spcBef>
                          <a:spcPts val="0"/>
                        </a:spcBef>
                        <a:spcAft>
                          <a:spcPts val="0"/>
                        </a:spcAft>
                      </a:pPr>
                      <a:endPar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405 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 </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800" dirty="0">
                          <a:solidFill>
                            <a:schemeClr val="bg1"/>
                          </a:solidFill>
                          <a:effectLst/>
                          <a:latin typeface="Arial" panose="020B0604020202020204" pitchFamily="34" charset="0"/>
                          <a:ea typeface="Yu Mincho" panose="02020400000000000000" pitchFamily="18" charset="-128"/>
                          <a:cs typeface="Arial" panose="020B0604020202020204" pitchFamily="34" charset="0"/>
                        </a:rPr>
                        <a:t>490</a:t>
                      </a:r>
                      <a:endParaRPr lang="en-US" sz="1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34762" marR="3476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4144188895"/>
                  </a:ext>
                </a:extLst>
              </a:tr>
            </a:tbl>
          </a:graphicData>
        </a:graphic>
      </p:graphicFrame>
    </p:spTree>
    <p:extLst>
      <p:ext uri="{BB962C8B-B14F-4D97-AF65-F5344CB8AC3E}">
        <p14:creationId xmlns:p14="http://schemas.microsoft.com/office/powerpoint/2010/main" val="2556764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66" name="Freeform: Shape 35">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7" name="Oval 37">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8" name="Oval 39">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69" name="Group 41">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3" name="Freeform: Shape 42">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Oval 44">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Oval 45">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70" name="Rectangle 47">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87EDAD-DA39-486C-8696-B91F34B63C90}"/>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br>
              <a:rPr lang="en-US" sz="6400" dirty="0"/>
            </a:br>
            <a:endParaRPr lang="en-US" sz="6400" dirty="0"/>
          </a:p>
        </p:txBody>
      </p:sp>
      <p:sp>
        <p:nvSpPr>
          <p:cNvPr id="71" name="Oval 49">
            <a:extLst>
              <a:ext uri="{FF2B5EF4-FFF2-40B4-BE49-F238E27FC236}">
                <a16:creationId xmlns:a16="http://schemas.microsoft.com/office/drawing/2014/main" id="{BEBFBB3C-FA07-4A06-A8D8-D690F92A2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6000" y="501282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Slide Number Placeholder 8">
            <a:extLst>
              <a:ext uri="{FF2B5EF4-FFF2-40B4-BE49-F238E27FC236}">
                <a16:creationId xmlns:a16="http://schemas.microsoft.com/office/drawing/2014/main" id="{D2B702A1-26AD-4BF6-A06B-0471F2129AC6}"/>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4</a:t>
            </a:fld>
            <a:endParaRPr lang="en-US">
              <a:solidFill>
                <a:schemeClr val="tx1">
                  <a:alpha val="80000"/>
                </a:schemeClr>
              </a:solidFill>
            </a:endParaRPr>
          </a:p>
        </p:txBody>
      </p:sp>
      <p:graphicFrame>
        <p:nvGraphicFramePr>
          <p:cNvPr id="3" name="Chart 2">
            <a:extLst>
              <a:ext uri="{FF2B5EF4-FFF2-40B4-BE49-F238E27FC236}">
                <a16:creationId xmlns:a16="http://schemas.microsoft.com/office/drawing/2014/main" id="{CD8F2705-4AE0-E494-89FE-AD70470DAAB4}"/>
              </a:ext>
            </a:extLst>
          </p:cNvPr>
          <p:cNvGraphicFramePr/>
          <p:nvPr>
            <p:extLst>
              <p:ext uri="{D42A27DB-BD31-4B8C-83A1-F6EECF244321}">
                <p14:modId xmlns:p14="http://schemas.microsoft.com/office/powerpoint/2010/main" val="3172324260"/>
              </p:ext>
            </p:extLst>
          </p:nvPr>
        </p:nvGraphicFramePr>
        <p:xfrm>
          <a:off x="459833" y="210601"/>
          <a:ext cx="10024084" cy="664739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5F32172-1AF4-0697-0B8A-C8C6155585E7}"/>
              </a:ext>
            </a:extLst>
          </p:cNvPr>
          <p:cNvSpPr txBox="1"/>
          <p:nvPr/>
        </p:nvSpPr>
        <p:spPr>
          <a:xfrm>
            <a:off x="824753" y="198162"/>
            <a:ext cx="11594022" cy="923330"/>
          </a:xfrm>
          <a:prstGeom prst="rect">
            <a:avLst/>
          </a:prstGeom>
          <a:noFill/>
        </p:spPr>
        <p:txBody>
          <a:bodyPr wrap="square">
            <a:spAutoFit/>
          </a:bodyPr>
          <a:lstStyle/>
          <a:p>
            <a:r>
              <a:rPr lang="en-US" sz="5400" dirty="0">
                <a:solidFill>
                  <a:schemeClr val="bg1"/>
                </a:solidFill>
                <a:latin typeface="Roboto" panose="02000000000000000000" pitchFamily="2" charset="0"/>
                <a:ea typeface="Roboto" panose="02000000000000000000" pitchFamily="2" charset="0"/>
                <a:cs typeface="+mn-cs"/>
              </a:rPr>
              <a:t>FY 2022 Program Complaint Bases</a:t>
            </a:r>
            <a:endParaRPr lang="en-US" sz="5400" dirty="0">
              <a:solidFill>
                <a:schemeClr val="bg1"/>
              </a:solidFill>
            </a:endParaRPr>
          </a:p>
        </p:txBody>
      </p:sp>
    </p:spTree>
    <p:extLst>
      <p:ext uri="{BB962C8B-B14F-4D97-AF65-F5344CB8AC3E}">
        <p14:creationId xmlns:p14="http://schemas.microsoft.com/office/powerpoint/2010/main" val="2859193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66" name="Freeform: Shape 35">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7" name="Oval 37">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8" name="Oval 39">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69" name="Group 41">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3" name="Freeform: Shape 42">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5" name="Oval 44">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Oval 45">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70" name="Rectangle 47">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87EDAD-DA39-486C-8696-B91F34B63C90}"/>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br>
              <a:rPr lang="en-US" sz="6400" dirty="0"/>
            </a:br>
            <a:endParaRPr lang="en-US" sz="6400" dirty="0"/>
          </a:p>
        </p:txBody>
      </p:sp>
      <p:sp>
        <p:nvSpPr>
          <p:cNvPr id="71" name="Oval 49">
            <a:extLst>
              <a:ext uri="{FF2B5EF4-FFF2-40B4-BE49-F238E27FC236}">
                <a16:creationId xmlns:a16="http://schemas.microsoft.com/office/drawing/2014/main" id="{BEBFBB3C-FA07-4A06-A8D8-D690F92A2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56000" y="501282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Slide Number Placeholder 8">
            <a:extLst>
              <a:ext uri="{FF2B5EF4-FFF2-40B4-BE49-F238E27FC236}">
                <a16:creationId xmlns:a16="http://schemas.microsoft.com/office/drawing/2014/main" id="{D2B702A1-26AD-4BF6-A06B-0471F2129AC6}"/>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5</a:t>
            </a:fld>
            <a:endParaRPr lang="en-US">
              <a:solidFill>
                <a:schemeClr val="tx1">
                  <a:alpha val="80000"/>
                </a:schemeClr>
              </a:solidFill>
            </a:endParaRPr>
          </a:p>
        </p:txBody>
      </p:sp>
      <p:sp>
        <p:nvSpPr>
          <p:cNvPr id="6" name="TextBox 5">
            <a:extLst>
              <a:ext uri="{FF2B5EF4-FFF2-40B4-BE49-F238E27FC236}">
                <a16:creationId xmlns:a16="http://schemas.microsoft.com/office/drawing/2014/main" id="{35F32172-1AF4-0697-0B8A-C8C6155585E7}"/>
              </a:ext>
            </a:extLst>
          </p:cNvPr>
          <p:cNvSpPr txBox="1"/>
          <p:nvPr/>
        </p:nvSpPr>
        <p:spPr>
          <a:xfrm>
            <a:off x="699247" y="198162"/>
            <a:ext cx="11719528" cy="923330"/>
          </a:xfrm>
          <a:prstGeom prst="rect">
            <a:avLst/>
          </a:prstGeom>
          <a:noFill/>
        </p:spPr>
        <p:txBody>
          <a:bodyPr wrap="square">
            <a:spAutoFit/>
          </a:bodyPr>
          <a:lstStyle/>
          <a:p>
            <a:r>
              <a:rPr lang="en-US" sz="5400" dirty="0">
                <a:solidFill>
                  <a:schemeClr val="bg1"/>
                </a:solidFill>
                <a:latin typeface="Roboto" panose="02000000000000000000" pitchFamily="2" charset="0"/>
                <a:ea typeface="Roboto" panose="02000000000000000000" pitchFamily="2" charset="0"/>
                <a:cs typeface="+mn-cs"/>
              </a:rPr>
              <a:t>FY </a:t>
            </a:r>
            <a:r>
              <a:rPr lang="en-US" sz="5400" dirty="0">
                <a:solidFill>
                  <a:schemeClr val="bg1"/>
                </a:solidFill>
                <a:latin typeface="Roboto" panose="02000000000000000000" pitchFamily="2" charset="0"/>
                <a:ea typeface="Roboto" panose="02000000000000000000" pitchFamily="2" charset="0"/>
              </a:rPr>
              <a:t>2022 </a:t>
            </a:r>
            <a:r>
              <a:rPr lang="en-US" sz="5400" dirty="0">
                <a:solidFill>
                  <a:schemeClr val="bg1"/>
                </a:solidFill>
                <a:latin typeface="Roboto" panose="02000000000000000000" pitchFamily="2" charset="0"/>
                <a:ea typeface="Roboto" panose="02000000000000000000" pitchFamily="2" charset="0"/>
                <a:cs typeface="+mn-cs"/>
              </a:rPr>
              <a:t>Program Complaint Issues</a:t>
            </a:r>
            <a:endParaRPr lang="en-US" sz="5400" dirty="0">
              <a:solidFill>
                <a:schemeClr val="bg1"/>
              </a:solidFill>
            </a:endParaRPr>
          </a:p>
        </p:txBody>
      </p:sp>
      <p:graphicFrame>
        <p:nvGraphicFramePr>
          <p:cNvPr id="4" name="Chart 3">
            <a:extLst>
              <a:ext uri="{FF2B5EF4-FFF2-40B4-BE49-F238E27FC236}">
                <a16:creationId xmlns:a16="http://schemas.microsoft.com/office/drawing/2014/main" id="{1D4EF5C4-8DA0-4BC0-6206-7E11DF2D042D}"/>
              </a:ext>
            </a:extLst>
          </p:cNvPr>
          <p:cNvGraphicFramePr/>
          <p:nvPr>
            <p:extLst>
              <p:ext uri="{D42A27DB-BD31-4B8C-83A1-F6EECF244321}">
                <p14:modId xmlns:p14="http://schemas.microsoft.com/office/powerpoint/2010/main" val="2382527653"/>
              </p:ext>
            </p:extLst>
          </p:nvPr>
        </p:nvGraphicFramePr>
        <p:xfrm>
          <a:off x="1588554" y="310382"/>
          <a:ext cx="8332622" cy="562573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242C7DA5-E471-0DB7-1B20-EEF76708B3F7}"/>
              </a:ext>
            </a:extLst>
          </p:cNvPr>
          <p:cNvGraphicFramePr/>
          <p:nvPr>
            <p:extLst>
              <p:ext uri="{D42A27DB-BD31-4B8C-83A1-F6EECF244321}">
                <p14:modId xmlns:p14="http://schemas.microsoft.com/office/powerpoint/2010/main" val="3809234345"/>
              </p:ext>
            </p:extLst>
          </p:nvPr>
        </p:nvGraphicFramePr>
        <p:xfrm>
          <a:off x="578382" y="1347040"/>
          <a:ext cx="9812816" cy="60439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8918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0" y="196900"/>
            <a:ext cx="12192000" cy="6964516"/>
          </a:xfrm>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378070"/>
            <a:ext cx="11009766" cy="930608"/>
          </a:xfrm>
        </p:spPr>
        <p:txBody>
          <a:bodyPr vert="horz" wrap="square" lIns="0" tIns="0" rIns="0" bIns="0" rtlCol="0" anchor="b" anchorCtr="0">
            <a:normAutofit/>
          </a:bodyPr>
          <a:lstStyle/>
          <a:p>
            <a:pPr>
              <a:lnSpc>
                <a:spcPct val="100000"/>
              </a:lnSpc>
            </a:pPr>
            <a:r>
              <a:rPr lang="en-US" sz="5400" dirty="0">
                <a:latin typeface="Roboto" panose="02000000000000000000" pitchFamily="2" charset="0"/>
                <a:ea typeface="Roboto" panose="02000000000000000000" pitchFamily="2" charset="0"/>
                <a:cs typeface="+mn-cs"/>
              </a:rPr>
              <a:t>How Program Complaints Are Filed</a:t>
            </a:r>
            <a:endParaRPr lang="en-US" sz="6400" kern="1200" dirty="0">
              <a:solidFill>
                <a:schemeClr val="tx1"/>
              </a:solidFill>
              <a:latin typeface="+mj-lt"/>
              <a:ea typeface="+mj-ea"/>
              <a:cs typeface="+mj-cs"/>
            </a:endParaRP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146179" y="1833002"/>
            <a:ext cx="11880979" cy="4575760"/>
          </a:xfrm>
        </p:spPr>
        <p:txBody>
          <a:bodyPr vert="horz" wrap="square" lIns="0" tIns="0" rIns="0" bIns="0" rtlCol="0">
            <a:normAutofit/>
          </a:bodyPr>
          <a:lstStyle/>
          <a:p>
            <a:pPr marL="285750" marR="0" indent="-514350">
              <a:spcBef>
                <a:spcPts val="0"/>
              </a:spcBef>
              <a:spcAft>
                <a:spcPts val="1600"/>
              </a:spcAft>
              <a:buAutoNum type="arabicPeriod"/>
            </a:pPr>
            <a:r>
              <a:rPr lang="en-US" sz="2800" dirty="0">
                <a:solidFill>
                  <a:schemeClr val="tx1"/>
                </a:solidFill>
                <a:effectLst/>
                <a:latin typeface="Arial" panose="020B0604020202020204" pitchFamily="34" charset="0"/>
                <a:ea typeface="Yu Mincho" panose="02020400000000000000" pitchFamily="18" charset="-128"/>
                <a:cs typeface="Arial" panose="020B0604020202020204" pitchFamily="34" charset="0"/>
              </a:rPr>
              <a:t>Intake - Filed at OASCR Center for Civil Rights Enforcement</a:t>
            </a:r>
          </a:p>
          <a:p>
            <a:pPr marL="285750" marR="0" indent="-514350">
              <a:spcBef>
                <a:spcPts val="0"/>
              </a:spcBef>
              <a:spcAft>
                <a:spcPts val="1600"/>
              </a:spcAft>
              <a:buAutoNum type="arabicPeriod"/>
            </a:pPr>
            <a:r>
              <a:rPr lang="en-US" sz="2800" dirty="0">
                <a:solidFill>
                  <a:schemeClr val="tx1"/>
                </a:solidFill>
                <a:effectLst/>
                <a:latin typeface="Arial" panose="020B0604020202020204" pitchFamily="34" charset="0"/>
                <a:ea typeface="Yu Mincho" panose="02020400000000000000" pitchFamily="18" charset="-128"/>
                <a:cs typeface="Arial" panose="020B0604020202020204" pitchFamily="34" charset="0"/>
              </a:rPr>
              <a:t>Referred to USDA Mission Area for Counseling/ADR</a:t>
            </a:r>
          </a:p>
          <a:p>
            <a:pPr marL="285750" marR="0" indent="-514350">
              <a:spcBef>
                <a:spcPts val="0"/>
              </a:spcBef>
              <a:spcAft>
                <a:spcPts val="1600"/>
              </a:spcAft>
              <a:buAutoNum type="arabicPeriod"/>
            </a:pPr>
            <a:r>
              <a:rPr lang="en-US" sz="2800" dirty="0">
                <a:solidFill>
                  <a:schemeClr val="tx1"/>
                </a:solidFill>
                <a:latin typeface="Arial" panose="020B0604020202020204" pitchFamily="34" charset="0"/>
                <a:ea typeface="Yu Mincho" panose="02020400000000000000" pitchFamily="18" charset="-128"/>
                <a:cs typeface="Arial" panose="020B0604020202020204" pitchFamily="34" charset="0"/>
              </a:rPr>
              <a:t>If not resolved, complaint returned to OASCR for Acceptance/Dismissal</a:t>
            </a:r>
          </a:p>
          <a:p>
            <a:pPr marL="285750" marR="0" indent="-514350">
              <a:spcBef>
                <a:spcPts val="0"/>
              </a:spcBef>
              <a:spcAft>
                <a:spcPts val="1600"/>
              </a:spcAft>
              <a:buAutoNum type="arabicPeriod"/>
            </a:pPr>
            <a:r>
              <a:rPr lang="en-US" sz="2800" dirty="0">
                <a:solidFill>
                  <a:schemeClr val="tx1"/>
                </a:solidFill>
                <a:latin typeface="Arial" panose="020B0604020202020204" pitchFamily="34" charset="0"/>
                <a:ea typeface="Yu Mincho" panose="02020400000000000000" pitchFamily="18" charset="-128"/>
                <a:cs typeface="Arial" panose="020B0604020202020204" pitchFamily="34" charset="0"/>
              </a:rPr>
              <a:t>If accepted, forwarded for Investigation</a:t>
            </a:r>
          </a:p>
          <a:p>
            <a:pPr marL="285750" marR="0" indent="-514350">
              <a:spcBef>
                <a:spcPts val="0"/>
              </a:spcBef>
              <a:spcAft>
                <a:spcPts val="1600"/>
              </a:spcAft>
              <a:buAutoNum type="arabicPeriod"/>
            </a:pPr>
            <a:r>
              <a:rPr lang="en-US" sz="2800" dirty="0">
                <a:solidFill>
                  <a:schemeClr val="tx1"/>
                </a:solidFill>
                <a:latin typeface="Arial" panose="020B0604020202020204" pitchFamily="34" charset="0"/>
                <a:ea typeface="Yu Mincho" panose="02020400000000000000" pitchFamily="18" charset="-128"/>
                <a:cs typeface="Arial" panose="020B0604020202020204" pitchFamily="34" charset="0"/>
              </a:rPr>
              <a:t>Adjudication</a:t>
            </a:r>
          </a:p>
          <a:p>
            <a:pPr marL="285750" marR="0" indent="-514350">
              <a:spcBef>
                <a:spcPts val="0"/>
              </a:spcBef>
              <a:spcAft>
                <a:spcPts val="1600"/>
              </a:spcAft>
              <a:buAutoNum type="arabicPeriod"/>
            </a:pPr>
            <a:r>
              <a:rPr lang="en-US" sz="2800" dirty="0">
                <a:solidFill>
                  <a:schemeClr val="tx1"/>
                </a:solidFill>
                <a:latin typeface="Arial" panose="020B0604020202020204" pitchFamily="34" charset="0"/>
                <a:ea typeface="Yu Mincho" panose="02020400000000000000" pitchFamily="18" charset="-128"/>
                <a:cs typeface="Arial" panose="020B0604020202020204" pitchFamily="34" charset="0"/>
              </a:rPr>
              <a:t>Tracked in CRMS</a:t>
            </a:r>
            <a:endParaRPr lang="en-US" sz="280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p>
            <a:pPr marL="0" indent="0">
              <a:lnSpc>
                <a:spcPct val="100000"/>
              </a:lnSpc>
              <a:buNone/>
            </a:pPr>
            <a:endParaRPr lang="en-US" sz="2800" dirty="0">
              <a:latin typeface="Arial" panose="020B0604020202020204" pitchFamily="34" charset="0"/>
              <a:cs typeface="Arial" panose="020B0604020202020204" pitchFamily="34" charset="0"/>
            </a:endParaRPr>
          </a:p>
          <a:p>
            <a:pPr marL="0" indent="0">
              <a:lnSpc>
                <a:spcPct val="100000"/>
              </a:lnSpc>
              <a:buNone/>
            </a:pPr>
            <a:endParaRPr lang="en-US" sz="2800" kern="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6</a:t>
            </a:fld>
            <a:endParaRPr lang="en-US"/>
          </a:p>
        </p:txBody>
      </p:sp>
    </p:spTree>
    <p:extLst>
      <p:ext uri="{BB962C8B-B14F-4D97-AF65-F5344CB8AC3E}">
        <p14:creationId xmlns:p14="http://schemas.microsoft.com/office/powerpoint/2010/main" val="147446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0" y="196900"/>
            <a:ext cx="12192000" cy="6964516"/>
          </a:xfrm>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378070"/>
            <a:ext cx="11009766" cy="930608"/>
          </a:xfrm>
        </p:spPr>
        <p:txBody>
          <a:bodyPr vert="horz" wrap="square" lIns="0" tIns="0" rIns="0" bIns="0" rtlCol="0" anchor="b" anchorCtr="0">
            <a:normAutofit/>
          </a:bodyPr>
          <a:lstStyle/>
          <a:p>
            <a:pPr>
              <a:lnSpc>
                <a:spcPct val="100000"/>
              </a:lnSpc>
            </a:pPr>
            <a:r>
              <a:rPr lang="en-US" sz="5400" dirty="0">
                <a:latin typeface="Roboto" panose="02000000000000000000" pitchFamily="2" charset="0"/>
                <a:ea typeface="Roboto" panose="02000000000000000000" pitchFamily="2" charset="0"/>
                <a:cs typeface="+mn-cs"/>
              </a:rPr>
              <a:t>USDA Equity Commission</a:t>
            </a:r>
            <a:endParaRPr lang="en-US" sz="6400" kern="1200" dirty="0">
              <a:solidFill>
                <a:schemeClr val="tx1"/>
              </a:solidFill>
              <a:latin typeface="+mj-lt"/>
              <a:ea typeface="+mj-ea"/>
              <a:cs typeface="+mj-cs"/>
            </a:endParaRP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488549" y="1834434"/>
            <a:ext cx="11072080" cy="4645495"/>
          </a:xfrm>
        </p:spPr>
        <p:txBody>
          <a:bodyPr vert="horz" wrap="square" lIns="0" tIns="0" rIns="0" bIns="0" rtlCol="0">
            <a:normAutofit/>
          </a:bodyPr>
          <a:lstStyle/>
          <a:p>
            <a:pPr marL="285750" marR="0" indent="-514350">
              <a:spcBef>
                <a:spcPts val="0"/>
              </a:spcBef>
              <a:spcAft>
                <a:spcPts val="1600"/>
              </a:spcAft>
              <a:buAutoNum type="arabicPeriod"/>
            </a:pPr>
            <a:r>
              <a:rPr lang="en-US" sz="2800" dirty="0">
                <a:solidFill>
                  <a:schemeClr val="tx1"/>
                </a:solidFill>
                <a:effectLst/>
                <a:latin typeface="Arial" panose="020B0604020202020204" pitchFamily="34" charset="0"/>
                <a:ea typeface="Yu Mincho" panose="02020400000000000000" pitchFamily="18" charset="-128"/>
                <a:cs typeface="Arial" panose="020B0604020202020204" pitchFamily="34" charset="0"/>
              </a:rPr>
              <a:t>Launched in February 2022 and co-chaired by former Deputy Secretary Jewel </a:t>
            </a:r>
            <a:r>
              <a:rPr lang="en-US" sz="2800" dirty="0" err="1">
                <a:solidFill>
                  <a:schemeClr val="tx1"/>
                </a:solidFill>
                <a:effectLst/>
                <a:latin typeface="Arial" panose="020B0604020202020204" pitchFamily="34" charset="0"/>
                <a:ea typeface="Yu Mincho" panose="02020400000000000000" pitchFamily="18" charset="-128"/>
                <a:cs typeface="Arial" panose="020B0604020202020204" pitchFamily="34" charset="0"/>
              </a:rPr>
              <a:t>Bronough</a:t>
            </a:r>
            <a:endParaRPr lang="en-US" sz="2800" dirty="0">
              <a:solidFill>
                <a:schemeClr val="tx1"/>
              </a:solidFill>
              <a:effectLst/>
              <a:latin typeface="Arial" panose="020B0604020202020204" pitchFamily="34" charset="0"/>
              <a:ea typeface="Yu Mincho" panose="02020400000000000000" pitchFamily="18" charset="-128"/>
              <a:cs typeface="Arial" panose="020B0604020202020204" pitchFamily="34" charset="0"/>
            </a:endParaRPr>
          </a:p>
          <a:p>
            <a:pPr marL="285750" marR="0" indent="-514350">
              <a:spcBef>
                <a:spcPts val="0"/>
              </a:spcBef>
              <a:spcAft>
                <a:spcPts val="1600"/>
              </a:spcAft>
              <a:buAutoNum type="arabicPeriod"/>
            </a:pPr>
            <a:r>
              <a:rPr lang="en-US" sz="2800" dirty="0">
                <a:solidFill>
                  <a:schemeClr val="tx1"/>
                </a:solidFill>
                <a:effectLst/>
                <a:latin typeface="Arial" panose="020B0604020202020204" pitchFamily="34" charset="0"/>
                <a:ea typeface="Yu Mincho" panose="02020400000000000000" pitchFamily="18" charset="-128"/>
                <a:cs typeface="Arial" panose="020B0604020202020204" pitchFamily="34" charset="0"/>
              </a:rPr>
              <a:t>Advises the Secretary </a:t>
            </a:r>
            <a:r>
              <a:rPr lang="en-US" sz="2800">
                <a:solidFill>
                  <a:schemeClr val="tx1"/>
                </a:solidFill>
                <a:effectLst/>
                <a:latin typeface="Arial" panose="020B0604020202020204" pitchFamily="34" charset="0"/>
                <a:ea typeface="Yu Mincho" panose="02020400000000000000" pitchFamily="18" charset="-128"/>
                <a:cs typeface="Arial" panose="020B0604020202020204" pitchFamily="34" charset="0"/>
              </a:rPr>
              <a:t>and provides </a:t>
            </a:r>
            <a:r>
              <a:rPr lang="en-US" sz="2800" dirty="0">
                <a:solidFill>
                  <a:schemeClr val="tx1"/>
                </a:solidFill>
                <a:effectLst/>
                <a:latin typeface="Arial" panose="020B0604020202020204" pitchFamily="34" charset="0"/>
                <a:ea typeface="Yu Mincho" panose="02020400000000000000" pitchFamily="18" charset="-128"/>
                <a:cs typeface="Arial" panose="020B0604020202020204" pitchFamily="34" charset="0"/>
              </a:rPr>
              <a:t>USDA with analysis </a:t>
            </a:r>
          </a:p>
          <a:p>
            <a:pPr marL="285750" marR="0" indent="-514350">
              <a:spcBef>
                <a:spcPts val="0"/>
              </a:spcBef>
              <a:spcAft>
                <a:spcPts val="1600"/>
              </a:spcAft>
              <a:buAutoNum type="arabicPeriod"/>
            </a:pPr>
            <a:r>
              <a:rPr lang="en-US" sz="2800" dirty="0">
                <a:solidFill>
                  <a:schemeClr val="tx1"/>
                </a:solidFill>
                <a:effectLst/>
                <a:latin typeface="Arial" panose="020B0604020202020204" pitchFamily="34" charset="0"/>
                <a:ea typeface="Yu Mincho" panose="02020400000000000000" pitchFamily="18" charset="-128"/>
                <a:cs typeface="Arial" panose="020B0604020202020204" pitchFamily="34" charset="0"/>
              </a:rPr>
              <a:t>Provided interim report with 32 recommendations</a:t>
            </a:r>
          </a:p>
          <a:p>
            <a:pPr marL="285750" indent="-514350">
              <a:spcBef>
                <a:spcPts val="0"/>
              </a:spcBef>
              <a:spcAft>
                <a:spcPts val="1600"/>
              </a:spcAft>
              <a:buFont typeface="Arial" panose="020B0604020202020204" pitchFamily="34" charset="0"/>
              <a:buAutoNum type="arabicPeriod"/>
            </a:pPr>
            <a:r>
              <a:rPr lang="en-US" sz="2800" dirty="0">
                <a:solidFill>
                  <a:schemeClr val="tx1"/>
                </a:solidFill>
                <a:latin typeface="Arial" panose="020B0604020202020204" pitchFamily="34" charset="0"/>
                <a:ea typeface="Yu Mincho" panose="02020400000000000000" pitchFamily="18" charset="-128"/>
                <a:cs typeface="Arial" panose="020B0604020202020204" pitchFamily="34" charset="0"/>
              </a:rPr>
              <a:t>Recommendation 16: </a:t>
            </a:r>
            <a:r>
              <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rPr>
              <a:t>Transform and adequately fund the Office of the Assistant Secretary for Civil Rights by allocating necessary funding to ensure OASCR capacity to deal with all civil rights violations in a timely manner.</a:t>
            </a:r>
          </a:p>
          <a:p>
            <a:pPr marL="285750" marR="0" indent="-514350">
              <a:spcBef>
                <a:spcPts val="0"/>
              </a:spcBef>
              <a:spcAft>
                <a:spcPts val="1600"/>
              </a:spcAft>
              <a:buAutoNum type="arabicPeriod"/>
            </a:pPr>
            <a:endParaRPr lang="en-US" sz="280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p>
            <a:pPr marL="0" indent="0">
              <a:lnSpc>
                <a:spcPct val="100000"/>
              </a:lnSpc>
              <a:buNone/>
            </a:pPr>
            <a:endParaRPr lang="en-US" sz="2800" dirty="0">
              <a:latin typeface="Arial" panose="020B0604020202020204" pitchFamily="34" charset="0"/>
              <a:cs typeface="Arial" panose="020B0604020202020204" pitchFamily="34" charset="0"/>
            </a:endParaRPr>
          </a:p>
          <a:p>
            <a:pPr marL="0" indent="0">
              <a:lnSpc>
                <a:spcPct val="100000"/>
              </a:lnSpc>
              <a:buNone/>
            </a:pPr>
            <a:endParaRPr lang="en-US" sz="2800" kern="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7</a:t>
            </a:fld>
            <a:endParaRPr lang="en-US"/>
          </a:p>
        </p:txBody>
      </p:sp>
    </p:spTree>
    <p:extLst>
      <p:ext uri="{BB962C8B-B14F-4D97-AF65-F5344CB8AC3E}">
        <p14:creationId xmlns:p14="http://schemas.microsoft.com/office/powerpoint/2010/main" val="225431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0" y="32074"/>
            <a:ext cx="12192000" cy="6858000"/>
          </a:xfrm>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46656" y="259905"/>
            <a:ext cx="9840335" cy="2986234"/>
          </a:xfrm>
        </p:spPr>
        <p:txBody>
          <a:bodyPr vert="horz" wrap="square" lIns="0" tIns="0" rIns="0" bIns="0" rtlCol="0" anchor="b" anchorCtr="0">
            <a:normAutofit/>
          </a:bodyPr>
          <a:lstStyle/>
          <a:p>
            <a:pPr>
              <a:lnSpc>
                <a:spcPct val="100000"/>
              </a:lnSpc>
            </a:pPr>
            <a:r>
              <a:rPr lang="en-US" sz="5400" dirty="0">
                <a:latin typeface="Roboto" panose="02000000000000000000" pitchFamily="2" charset="0"/>
                <a:ea typeface="Roboto" panose="02000000000000000000" pitchFamily="2" charset="0"/>
                <a:cs typeface="+mn-cs"/>
              </a:rPr>
              <a:t>OASCR Strategic </a:t>
            </a:r>
            <a:br>
              <a:rPr lang="en-US" sz="5400" dirty="0">
                <a:latin typeface="Roboto" panose="02000000000000000000" pitchFamily="2" charset="0"/>
                <a:ea typeface="Roboto" panose="02000000000000000000" pitchFamily="2" charset="0"/>
                <a:cs typeface="+mn-cs"/>
              </a:rPr>
            </a:br>
            <a:r>
              <a:rPr lang="en-US" sz="5400" dirty="0">
                <a:latin typeface="Roboto" panose="02000000000000000000" pitchFamily="2" charset="0"/>
                <a:ea typeface="Roboto" panose="02000000000000000000" pitchFamily="2" charset="0"/>
                <a:cs typeface="+mn-cs"/>
              </a:rPr>
              <a:t>Mission Goal One</a:t>
            </a:r>
            <a:br>
              <a:rPr lang="en-US" dirty="0">
                <a:latin typeface="+mn-lt"/>
                <a:ea typeface="+mn-ea"/>
                <a:cs typeface="+mn-cs"/>
              </a:rPr>
            </a:br>
            <a:endParaRPr lang="en-US" sz="6400" kern="1200" dirty="0">
              <a:solidFill>
                <a:schemeClr val="tx1"/>
              </a:solidFill>
              <a:latin typeface="+mj-lt"/>
              <a:ea typeface="+mj-ea"/>
              <a:cs typeface="+mj-cs"/>
            </a:endParaRP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1152445" y="3292422"/>
            <a:ext cx="5235575" cy="2533276"/>
          </a:xfrm>
        </p:spPr>
        <p:txBody>
          <a:bodyPr vert="horz" wrap="square" lIns="0" tIns="0" rIns="0" bIns="0" rtlCol="0">
            <a:normAutofit fontScale="92500" lnSpcReduction="20000"/>
          </a:bodyPr>
          <a:lstStyle/>
          <a:p>
            <a:pPr marL="0" indent="0">
              <a:lnSpc>
                <a:spcPct val="100000"/>
              </a:lnSpc>
            </a:pPr>
            <a:r>
              <a:rPr lang="en-US" sz="4000" dirty="0">
                <a:solidFill>
                  <a:schemeClr val="tx1"/>
                </a:solidFill>
                <a:effectLst/>
                <a:latin typeface="Arial" panose="020B0604020202020204" pitchFamily="34" charset="0"/>
                <a:ea typeface="Yu Mincho" panose="02020400000000000000" pitchFamily="18" charset="-128"/>
                <a:cs typeface="Arial" panose="020B0604020202020204" pitchFamily="34" charset="0"/>
              </a:rPr>
              <a:t>Build Trust of the Public by Providing Timely, Consistent, and Efficient Production and Delivery of Services.</a:t>
            </a:r>
          </a:p>
          <a:p>
            <a:pPr marL="0" indent="0">
              <a:lnSpc>
                <a:spcPct val="100000"/>
              </a:lnSpc>
            </a:pPr>
            <a:endParaRPr lang="en-US" sz="2800" dirty="0">
              <a:solidFill>
                <a:schemeClr val="bg2">
                  <a:lumMod val="10000"/>
                  <a:lumOff val="90000"/>
                </a:schemeClr>
              </a:solidFill>
              <a:effectLst/>
              <a:latin typeface="Calibri" panose="020F0502020204030204" pitchFamily="34" charset="0"/>
              <a:ea typeface="Yu Mincho" panose="02020400000000000000" pitchFamily="18" charset="-128"/>
              <a:cs typeface="Arial" panose="020B0604020202020204" pitchFamily="34" charset="0"/>
            </a:endParaRPr>
          </a:p>
          <a:p>
            <a:pPr marL="0" indent="0">
              <a:lnSpc>
                <a:spcPct val="100000"/>
              </a:lnSpc>
              <a:buNone/>
            </a:pPr>
            <a:endParaRPr lang="en-US" kern="1200" dirty="0">
              <a:solidFill>
                <a:schemeClr val="bg2">
                  <a:lumMod val="10000"/>
                  <a:lumOff val="90000"/>
                </a:schemeClr>
              </a:solidFill>
              <a:latin typeface="+mn-lt"/>
              <a:ea typeface="+mn-ea"/>
              <a:cs typeface="+mn-cs"/>
            </a:endParaRP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8</a:t>
            </a:fld>
            <a:endParaRPr lang="en-US"/>
          </a:p>
        </p:txBody>
      </p:sp>
    </p:spTree>
    <p:extLst>
      <p:ext uri="{BB962C8B-B14F-4D97-AF65-F5344CB8AC3E}">
        <p14:creationId xmlns:p14="http://schemas.microsoft.com/office/powerpoint/2010/main" val="2799432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latin typeface="Roboto" panose="02000000000000000000" pitchFamily="2" charset="0"/>
                <a:ea typeface="Roboto" panose="02000000000000000000" pitchFamily="2" charset="0"/>
              </a:rPr>
              <a:t>Thank You</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4401671" y="3909391"/>
            <a:ext cx="7082152" cy="2597821"/>
          </a:xfrm>
        </p:spPr>
        <p:txBody>
          <a:bodyPr>
            <a:normAutofit/>
          </a:bodyPr>
          <a:lstStyle/>
          <a:p>
            <a:r>
              <a:rPr lang="en-US" sz="2800" b="1" dirty="0">
                <a:solidFill>
                  <a:schemeClr val="tx1"/>
                </a:solidFill>
                <a:latin typeface="Roboto" panose="02000000000000000000" pitchFamily="2" charset="0"/>
                <a:ea typeface="Roboto" panose="02000000000000000000" pitchFamily="2" charset="0"/>
              </a:rPr>
              <a:t>Questions?  Contact Us</a:t>
            </a:r>
          </a:p>
          <a:p>
            <a:r>
              <a:rPr lang="en-US" dirty="0">
                <a:solidFill>
                  <a:schemeClr val="tx1"/>
                </a:solidFill>
                <a:latin typeface="Roboto" panose="02000000000000000000" pitchFamily="2" charset="0"/>
                <a:ea typeface="Roboto" panose="02000000000000000000" pitchFamily="2" charset="0"/>
              </a:rPr>
              <a:t>Ms. Monica Rainge: </a:t>
            </a:r>
            <a:r>
              <a:rPr lang="en-US" dirty="0">
                <a:solidFill>
                  <a:schemeClr val="tx1"/>
                </a:solidFill>
                <a:latin typeface="Roboto" panose="02000000000000000000" pitchFamily="2" charset="0"/>
                <a:ea typeface="Roboto" panose="02000000000000000000" pitchFamily="2" charset="0"/>
                <a:hlinkClick r:id="rId3"/>
              </a:rPr>
              <a:t>Monica.Rainge@usda.gov</a:t>
            </a:r>
            <a:endParaRPr lang="en-US" dirty="0">
              <a:solidFill>
                <a:schemeClr val="tx1"/>
              </a:solidFill>
              <a:latin typeface="Roboto" panose="02000000000000000000" pitchFamily="2" charset="0"/>
              <a:ea typeface="Roboto" panose="02000000000000000000" pitchFamily="2" charset="0"/>
            </a:endParaRPr>
          </a:p>
          <a:p>
            <a:r>
              <a:rPr lang="en-US" dirty="0">
                <a:solidFill>
                  <a:schemeClr val="tx1"/>
                </a:solidFill>
                <a:latin typeface="Roboto" panose="02000000000000000000" pitchFamily="2" charset="0"/>
                <a:ea typeface="Roboto" panose="02000000000000000000" pitchFamily="2" charset="0"/>
              </a:rPr>
              <a:t>Dr. Penny Brown Reynolds: </a:t>
            </a:r>
            <a:r>
              <a:rPr lang="en-US" dirty="0">
                <a:solidFill>
                  <a:schemeClr val="tx1"/>
                </a:solidFill>
                <a:latin typeface="Roboto" panose="02000000000000000000" pitchFamily="2" charset="0"/>
                <a:ea typeface="Roboto" panose="02000000000000000000" pitchFamily="2" charset="0"/>
                <a:hlinkClick r:id="rId4"/>
              </a:rPr>
              <a:t>P.BrownReynolds@usda.gov</a:t>
            </a:r>
            <a:endParaRPr lang="en-US" dirty="0">
              <a:solidFill>
                <a:schemeClr val="tx1"/>
              </a:solidFill>
              <a:latin typeface="Roboto" panose="02000000000000000000" pitchFamily="2" charset="0"/>
              <a:ea typeface="Roboto" panose="02000000000000000000" pitchFamily="2" charset="0"/>
            </a:endParaRPr>
          </a:p>
          <a:p>
            <a:r>
              <a:rPr lang="en-US" dirty="0">
                <a:solidFill>
                  <a:schemeClr val="tx1"/>
                </a:solidFill>
                <a:latin typeface="Roboto" panose="02000000000000000000" pitchFamily="2" charset="0"/>
                <a:ea typeface="Roboto" panose="02000000000000000000" pitchFamily="2" charset="0"/>
              </a:rPr>
              <a:t>(202) 720-3808</a:t>
            </a:r>
          </a:p>
          <a:p>
            <a:endParaRPr lang="en-US" dirty="0">
              <a:solidFill>
                <a:schemeClr val="tx1"/>
              </a:solidFill>
              <a:latin typeface="Roboto" panose="02000000000000000000" pitchFamily="2" charset="0"/>
              <a:ea typeface="Roboto" panose="02000000000000000000" pitchFamily="2" charset="0"/>
            </a:endParaRP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9</a:t>
            </a:fld>
            <a:endParaRPr lang="en-US"/>
          </a:p>
        </p:txBody>
      </p:sp>
      <p:pic>
        <p:nvPicPr>
          <p:cNvPr id="10" name="Graphic 9">
            <a:extLst>
              <a:ext uri="{FF2B5EF4-FFF2-40B4-BE49-F238E27FC236}">
                <a16:creationId xmlns:a16="http://schemas.microsoft.com/office/drawing/2014/main" id="{510380E3-BF40-4FA4-B8DA-24D2873F95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0"/>
            <a:ext cx="4532079" cy="755913"/>
          </a:xfrm>
          <a:prstGeom prst="rect">
            <a:avLst/>
          </a:prstGeom>
        </p:spPr>
      </p:pic>
      <p:pic>
        <p:nvPicPr>
          <p:cNvPr id="15" name="Picture Placeholder 14" descr="A group of children eating food&#10;&#10;Description automatically generated with low confidence">
            <a:extLst>
              <a:ext uri="{FF2B5EF4-FFF2-40B4-BE49-F238E27FC236}">
                <a16:creationId xmlns:a16="http://schemas.microsoft.com/office/drawing/2014/main" id="{1205FA7F-A452-49F4-BB02-756A5D4F00DB}"/>
              </a:ext>
            </a:extLst>
          </p:cNvPr>
          <p:cNvPicPr>
            <a:picLocks noGrp="1" noChangeAspect="1"/>
          </p:cNvPicPr>
          <p:nvPr>
            <p:ph type="pic" sz="quarter" idx="13"/>
          </p:nvPr>
        </p:nvPicPr>
        <p:blipFill>
          <a:blip r:embed="rId7"/>
          <a:srcRect t="26621" b="26621"/>
          <a:stretch>
            <a:fillRect/>
          </a:stretch>
        </p:blipFill>
        <p:spPr/>
      </p:pic>
    </p:spTree>
    <p:extLst>
      <p:ext uri="{BB962C8B-B14F-4D97-AF65-F5344CB8AC3E}">
        <p14:creationId xmlns:p14="http://schemas.microsoft.com/office/powerpoint/2010/main" val="3521561301"/>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Gallery</Template>
  <TotalTime>3676</TotalTime>
  <Words>469</Words>
  <Application>Microsoft Office PowerPoint</Application>
  <PresentationFormat>Widescreen</PresentationFormat>
  <Paragraphs>169</Paragraphs>
  <Slides>9</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Gill Sans MT</vt:lpstr>
      <vt:lpstr>Roboto</vt:lpstr>
      <vt:lpstr>Source Sans Pro</vt:lpstr>
      <vt:lpstr>Walbaum Display</vt:lpstr>
      <vt:lpstr>3DFloatVTI</vt:lpstr>
      <vt:lpstr>   Civil Rights Briefing  Advisory Committee on Minority Farmers</vt:lpstr>
      <vt:lpstr>Office of the Assistant Secretary for Civil Rights</vt:lpstr>
      <vt:lpstr> </vt:lpstr>
      <vt:lpstr> </vt:lpstr>
      <vt:lpstr> </vt:lpstr>
      <vt:lpstr>How Program Complaints Are Filed</vt:lpstr>
      <vt:lpstr>USDA Equity Commission</vt:lpstr>
      <vt:lpstr>OASCR Strategic  Mission Goal One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OASCR Strategic Plan FY 2022 - 2066</dc:title>
  <dc:creator>Bowers, Joelle - ASCR</dc:creator>
  <cp:lastModifiedBy>Cabrera, Rosalie - MRP-APHIS</cp:lastModifiedBy>
  <cp:revision>27</cp:revision>
  <dcterms:created xsi:type="dcterms:W3CDTF">2022-07-14T14:20:53Z</dcterms:created>
  <dcterms:modified xsi:type="dcterms:W3CDTF">2023-04-28T15:29:42Z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