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62" r:id="rId5"/>
    <p:sldId id="263" r:id="rId6"/>
    <p:sldId id="291" r:id="rId7"/>
    <p:sldId id="290" r:id="rId8"/>
    <p:sldId id="266" r:id="rId9"/>
    <p:sldId id="273" r:id="rId10"/>
    <p:sldId id="264" r:id="rId11"/>
    <p:sldId id="293" r:id="rId12"/>
    <p:sldId id="281" r:id="rId13"/>
    <p:sldId id="265" r:id="rId14"/>
    <p:sldId id="270" r:id="rId15"/>
    <p:sldId id="282" r:id="rId16"/>
    <p:sldId id="269" r:id="rId17"/>
    <p:sldId id="268" r:id="rId18"/>
    <p:sldId id="267" r:id="rId19"/>
    <p:sldId id="275" r:id="rId20"/>
    <p:sldId id="272" r:id="rId21"/>
    <p:sldId id="278" r:id="rId22"/>
    <p:sldId id="294" r:id="rId23"/>
    <p:sldId id="271"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AF5258-EBBF-3B37-77D0-C89B9F100690}" name="Malkowski, Anton - OPPE, Washington, DC" initials="MAOWD" userId="S::anton.malkowski@usda.gov::8a556e1f-2cf5-4ee2-a2bf-9bc907c324dc"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snapToObjects="1">
      <p:cViewPr varScale="1">
        <p:scale>
          <a:sx n="82" d="100"/>
          <a:sy n="82" d="100"/>
        </p:scale>
        <p:origin x="1291" y="53"/>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C958B5-1CA7-42E2-8972-1964CF58EF4B}" type="datetimeFigureOut">
              <a:rPr lang="en-US" smtClean="0"/>
              <a:t>4/28/2023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54B25-209B-4EEB-8505-ED2F9E3245FE}" type="slidenum">
              <a:rPr lang="en-US" smtClean="0"/>
              <a:t>‹#›</a:t>
            </a:fld>
            <a:endParaRPr lang="en-US" dirty="0"/>
          </a:p>
        </p:txBody>
      </p:sp>
    </p:spTree>
    <p:extLst>
      <p:ext uri="{BB962C8B-B14F-4D97-AF65-F5344CB8AC3E}">
        <p14:creationId xmlns:p14="http://schemas.microsoft.com/office/powerpoint/2010/main" val="3677543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add a photo from each group and give tagline of what it is</a:t>
            </a:r>
          </a:p>
        </p:txBody>
      </p:sp>
      <p:sp>
        <p:nvSpPr>
          <p:cNvPr id="4" name="Slide Number Placeholder 3"/>
          <p:cNvSpPr>
            <a:spLocks noGrp="1"/>
          </p:cNvSpPr>
          <p:nvPr>
            <p:ph type="sldNum" sz="quarter" idx="5"/>
          </p:nvPr>
        </p:nvSpPr>
        <p:spPr/>
        <p:txBody>
          <a:bodyPr/>
          <a:lstStyle/>
          <a:p>
            <a:fld id="{E4054B25-209B-4EEB-8505-ED2F9E3245FE}" type="slidenum">
              <a:rPr lang="en-US" smtClean="0"/>
              <a:t>7</a:t>
            </a:fld>
            <a:endParaRPr lang="en-US" dirty="0"/>
          </a:p>
        </p:txBody>
      </p:sp>
    </p:spTree>
    <p:extLst>
      <p:ext uri="{BB962C8B-B14F-4D97-AF65-F5344CB8AC3E}">
        <p14:creationId xmlns:p14="http://schemas.microsoft.com/office/powerpoint/2010/main" val="1340775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Clean up language</a:t>
            </a:r>
          </a:p>
        </p:txBody>
      </p:sp>
      <p:sp>
        <p:nvSpPr>
          <p:cNvPr id="4" name="Slide Number Placeholder 3"/>
          <p:cNvSpPr>
            <a:spLocks noGrp="1"/>
          </p:cNvSpPr>
          <p:nvPr>
            <p:ph type="sldNum" sz="quarter" idx="5"/>
          </p:nvPr>
        </p:nvSpPr>
        <p:spPr/>
        <p:txBody>
          <a:bodyPr/>
          <a:lstStyle/>
          <a:p>
            <a:fld id="{E4054B25-209B-4EEB-8505-ED2F9E3245FE}" type="slidenum">
              <a:rPr lang="en-US" smtClean="0"/>
              <a:t>8</a:t>
            </a:fld>
            <a:endParaRPr lang="en-US"/>
          </a:p>
        </p:txBody>
      </p:sp>
    </p:spTree>
    <p:extLst>
      <p:ext uri="{BB962C8B-B14F-4D97-AF65-F5344CB8AC3E}">
        <p14:creationId xmlns:p14="http://schemas.microsoft.com/office/powerpoint/2010/main" val="1294999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Clean up language</a:t>
            </a:r>
          </a:p>
        </p:txBody>
      </p:sp>
      <p:sp>
        <p:nvSpPr>
          <p:cNvPr id="4" name="Slide Number Placeholder 3"/>
          <p:cNvSpPr>
            <a:spLocks noGrp="1"/>
          </p:cNvSpPr>
          <p:nvPr>
            <p:ph type="sldNum" sz="quarter" idx="5"/>
          </p:nvPr>
        </p:nvSpPr>
        <p:spPr/>
        <p:txBody>
          <a:bodyPr/>
          <a:lstStyle/>
          <a:p>
            <a:fld id="{E4054B25-209B-4EEB-8505-ED2F9E3245FE}" type="slidenum">
              <a:rPr lang="en-US" smtClean="0"/>
              <a:t>10</a:t>
            </a:fld>
            <a:endParaRPr lang="en-US" dirty="0"/>
          </a:p>
        </p:txBody>
      </p:sp>
    </p:spTree>
    <p:extLst>
      <p:ext uri="{BB962C8B-B14F-4D97-AF65-F5344CB8AC3E}">
        <p14:creationId xmlns:p14="http://schemas.microsoft.com/office/powerpoint/2010/main" val="2266490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longer Bill! Add Ram’s info</a:t>
            </a:r>
          </a:p>
        </p:txBody>
      </p:sp>
      <p:sp>
        <p:nvSpPr>
          <p:cNvPr id="4" name="Slide Number Placeholder 3"/>
          <p:cNvSpPr>
            <a:spLocks noGrp="1"/>
          </p:cNvSpPr>
          <p:nvPr>
            <p:ph type="sldNum" sz="quarter" idx="5"/>
          </p:nvPr>
        </p:nvSpPr>
        <p:spPr/>
        <p:txBody>
          <a:bodyPr/>
          <a:lstStyle/>
          <a:p>
            <a:fld id="{E4054B25-209B-4EEB-8505-ED2F9E3245FE}" type="slidenum">
              <a:rPr lang="en-US" smtClean="0"/>
              <a:t>11</a:t>
            </a:fld>
            <a:endParaRPr lang="en-US" dirty="0"/>
          </a:p>
        </p:txBody>
      </p:sp>
    </p:spTree>
    <p:extLst>
      <p:ext uri="{BB962C8B-B14F-4D97-AF65-F5344CB8AC3E}">
        <p14:creationId xmlns:p14="http://schemas.microsoft.com/office/powerpoint/2010/main" val="810403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Clean up language</a:t>
            </a:r>
          </a:p>
        </p:txBody>
      </p:sp>
      <p:sp>
        <p:nvSpPr>
          <p:cNvPr id="4" name="Slide Number Placeholder 3"/>
          <p:cNvSpPr>
            <a:spLocks noGrp="1"/>
          </p:cNvSpPr>
          <p:nvPr>
            <p:ph type="sldNum" sz="quarter" idx="5"/>
          </p:nvPr>
        </p:nvSpPr>
        <p:spPr/>
        <p:txBody>
          <a:bodyPr/>
          <a:lstStyle/>
          <a:p>
            <a:fld id="{E4054B25-209B-4EEB-8505-ED2F9E3245FE}" type="slidenum">
              <a:rPr lang="en-US" smtClean="0"/>
              <a:t>12</a:t>
            </a:fld>
            <a:endParaRPr lang="en-US" dirty="0"/>
          </a:p>
        </p:txBody>
      </p:sp>
    </p:spTree>
    <p:extLst>
      <p:ext uri="{BB962C8B-B14F-4D97-AF65-F5344CB8AC3E}">
        <p14:creationId xmlns:p14="http://schemas.microsoft.com/office/powerpoint/2010/main" val="265339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1082158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3210593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17430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3570320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99156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2130170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353019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1455187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2858217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163621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AE99E2-D640-CE46-903C-AF6E7F57988D}" type="datetimeFigureOut">
              <a:rPr lang="en-US" smtClean="0"/>
              <a:t>4/28/2023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637C728-5218-8E41-BD52-95328715D22E}" type="slidenum">
              <a:rPr lang="en-US" smtClean="0"/>
              <a:t>‹#›</a:t>
            </a:fld>
            <a:endParaRPr lang="en-US" dirty="0"/>
          </a:p>
        </p:txBody>
      </p:sp>
    </p:spTree>
    <p:extLst>
      <p:ext uri="{BB962C8B-B14F-4D97-AF65-F5344CB8AC3E}">
        <p14:creationId xmlns:p14="http://schemas.microsoft.com/office/powerpoint/2010/main" val="3553318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AE99E2-D640-CE46-903C-AF6E7F57988D}" type="datetimeFigureOut">
              <a:rPr lang="en-US" smtClean="0"/>
              <a:t>4/28/2023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7C728-5218-8E41-BD52-95328715D22E}" type="slidenum">
              <a:rPr lang="en-US" smtClean="0"/>
              <a:t>‹#›</a:t>
            </a:fld>
            <a:endParaRPr lang="en-US" dirty="0"/>
          </a:p>
        </p:txBody>
      </p:sp>
    </p:spTree>
    <p:extLst>
      <p:ext uri="{BB962C8B-B14F-4D97-AF65-F5344CB8AC3E}">
        <p14:creationId xmlns:p14="http://schemas.microsoft.com/office/powerpoint/2010/main" val="3812336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usda.gov/partnerships/socially-disadvantaged-farmers-and-ranchers"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hyperlink" Target="https://www.usda.gov/partnerships/higher-education-initiativ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www.usda.gov/youth"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hyperlink" Target="https://www.usda.gov/youth"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hyperlink" Target="https://www.usda.gov/our-agency/initiatives/veterans"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mailto:Silvia.Fabela@usda.gov" TargetMode="External"/><Relationship Id="rId7"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usda.gov/partnerships/special-initiatives-and-mandates" TargetMode="External"/><Relationship Id="rId5" Type="http://schemas.openxmlformats.org/officeDocument/2006/relationships/image" Target="../media/image1.png"/><Relationship Id="rId4" Type="http://schemas.openxmlformats.org/officeDocument/2006/relationships/hyperlink" Target="mailto:Maria.Goldberg@usda.gov" TargetMode="External"/><Relationship Id="rId9"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hyperlink" Target="https://www.usda.gov/our-agency/initiatives/women-agriculture" TargetMode="External"/><Relationship Id="rId7" Type="http://schemas.openxmlformats.org/officeDocument/2006/relationships/image" Target="../media/image29.jp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hyperlink" Target="Additional%20information:%20https:/www.usda.gov/partnerships/special-initiatives-and-mandates"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3" Type="http://schemas.openxmlformats.org/officeDocument/2006/relationships/hyperlink" Target="http://www.federalregister.gov/" TargetMode="External"/><Relationship Id="rId7"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hyperlink" Target="Press%20Release%20announcing%20all%20public%20meetings%20are%20posted%20on%20the%20Federal%20Register%20at:%20%20www.federalregister.go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federalregister.gov/" TargetMode="External"/><Relationship Id="rId7" Type="http://schemas.openxmlformats.org/officeDocument/2006/relationships/image" Target="../media/image38.jp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hyperlink" Target="Press%20Release%20announcing%20all%20public%20meetings%20are%20posted%20on%20the%20Federal%20Register%20at:%20%20www.federalregister.gov"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mailto:kenya.Nicholas@usda.gov" TargetMode="External"/><Relationship Id="rId7" Type="http://schemas.openxmlformats.org/officeDocument/2006/relationships/image" Target="../media/image40.jpg"/><Relationship Id="rId2" Type="http://schemas.openxmlformats.org/officeDocument/2006/relationships/hyperlink" Target="mailto:lisa.ramirez@usda.gov" TargetMode="External"/><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1.png"/><Relationship Id="rId4" Type="http://schemas.openxmlformats.org/officeDocument/2006/relationships/hyperlink" Target="mailto:rj.cabrera@usda.go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usda.gov/our-agency/staff-offices/office-partnerships-and-public-engagement-oppe/center-faith-based-and"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1016047"/>
            <a:ext cx="7772400" cy="1470025"/>
          </a:xfrm>
        </p:spPr>
        <p:txBody>
          <a:bodyPr/>
          <a:lstStyle/>
          <a:p>
            <a:r>
              <a:rPr lang="en-US" b="1" dirty="0">
                <a:solidFill>
                  <a:schemeClr val="accent1">
                    <a:lumMod val="75000"/>
                  </a:schemeClr>
                </a:solidFill>
              </a:rPr>
              <a:t>Office of Partnerships and Public Engagement</a:t>
            </a:r>
          </a:p>
        </p:txBody>
      </p:sp>
      <p:sp>
        <p:nvSpPr>
          <p:cNvPr id="3" name="Subtitle 2"/>
          <p:cNvSpPr>
            <a:spLocks noGrp="1"/>
          </p:cNvSpPr>
          <p:nvPr>
            <p:ph type="subTitle" idx="1"/>
          </p:nvPr>
        </p:nvSpPr>
        <p:spPr>
          <a:xfrm>
            <a:off x="1371598" y="4685644"/>
            <a:ext cx="6400800" cy="1752600"/>
          </a:xfrm>
        </p:spPr>
        <p:txBody>
          <a:bodyPr>
            <a:normAutofit lnSpcReduction="10000"/>
          </a:bodyPr>
          <a:lstStyle/>
          <a:p>
            <a:r>
              <a:rPr lang="en-US" dirty="0"/>
              <a:t>__________________________</a:t>
            </a:r>
          </a:p>
          <a:p>
            <a:pPr algn="r"/>
            <a:endParaRPr lang="en-US" sz="1800" dirty="0"/>
          </a:p>
          <a:p>
            <a:pPr algn="r"/>
            <a:endParaRPr lang="en-US" sz="1800" dirty="0"/>
          </a:p>
          <a:p>
            <a:pPr algn="r"/>
            <a:r>
              <a:rPr lang="en-US" sz="1800" dirty="0"/>
              <a:t>Dr. Lisa R. Ramírez</a:t>
            </a:r>
          </a:p>
          <a:p>
            <a:pPr algn="r"/>
            <a:r>
              <a:rPr lang="en-US" sz="1800" dirty="0"/>
              <a:t>Director</a:t>
            </a:r>
          </a:p>
          <a:p>
            <a:endParaRPr lang="en-US"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pic>
        <p:nvPicPr>
          <p:cNvPr id="11" name="Picture 10" descr="A person wearing a hat&#10;&#10;Description automatically generated with medium confidence">
            <a:extLst>
              <a:ext uri="{FF2B5EF4-FFF2-40B4-BE49-F238E27FC236}">
                <a16:creationId xmlns:a16="http://schemas.microsoft.com/office/drawing/2014/main" id="{8603B66F-069A-48BB-B3CB-42C9B67E6098}"/>
              </a:ext>
            </a:extLst>
          </p:cNvPr>
          <p:cNvPicPr>
            <a:picLocks noChangeAspect="1"/>
          </p:cNvPicPr>
          <p:nvPr/>
        </p:nvPicPr>
        <p:blipFill>
          <a:blip r:embed="rId3"/>
          <a:stretch>
            <a:fillRect/>
          </a:stretch>
        </p:blipFill>
        <p:spPr>
          <a:xfrm>
            <a:off x="-1" y="2906565"/>
            <a:ext cx="1205461" cy="1854555"/>
          </a:xfrm>
          <a:prstGeom prst="rect">
            <a:avLst/>
          </a:prstGeom>
        </p:spPr>
      </p:pic>
      <p:pic>
        <p:nvPicPr>
          <p:cNvPr id="19" name="Picture 18">
            <a:extLst>
              <a:ext uri="{FF2B5EF4-FFF2-40B4-BE49-F238E27FC236}">
                <a16:creationId xmlns:a16="http://schemas.microsoft.com/office/drawing/2014/main" id="{720C838F-2C35-4F05-842F-BC5EEC1EDF0F}"/>
              </a:ext>
            </a:extLst>
          </p:cNvPr>
          <p:cNvPicPr>
            <a:picLocks noChangeAspect="1"/>
          </p:cNvPicPr>
          <p:nvPr/>
        </p:nvPicPr>
        <p:blipFill>
          <a:blip r:embed="rId4"/>
          <a:stretch>
            <a:fillRect/>
          </a:stretch>
        </p:blipFill>
        <p:spPr>
          <a:xfrm>
            <a:off x="3983819" y="2903682"/>
            <a:ext cx="1237914" cy="1854553"/>
          </a:xfrm>
          <a:prstGeom prst="rect">
            <a:avLst/>
          </a:prstGeom>
        </p:spPr>
      </p:pic>
      <p:pic>
        <p:nvPicPr>
          <p:cNvPr id="21" name="Picture 20" descr="A person standing next to a tractor&#10;&#10;Description automatically generated with medium confidence">
            <a:extLst>
              <a:ext uri="{FF2B5EF4-FFF2-40B4-BE49-F238E27FC236}">
                <a16:creationId xmlns:a16="http://schemas.microsoft.com/office/drawing/2014/main" id="{22B2155C-0D4D-460A-AD91-1CC59F97A894}"/>
              </a:ext>
            </a:extLst>
          </p:cNvPr>
          <p:cNvPicPr>
            <a:picLocks noChangeAspect="1"/>
          </p:cNvPicPr>
          <p:nvPr/>
        </p:nvPicPr>
        <p:blipFill>
          <a:blip r:embed="rId5"/>
          <a:stretch>
            <a:fillRect/>
          </a:stretch>
        </p:blipFill>
        <p:spPr>
          <a:xfrm>
            <a:off x="5221733" y="2906565"/>
            <a:ext cx="2772687" cy="1850769"/>
          </a:xfrm>
          <a:prstGeom prst="rect">
            <a:avLst/>
          </a:prstGeom>
        </p:spPr>
      </p:pic>
      <p:pic>
        <p:nvPicPr>
          <p:cNvPr id="23" name="Picture 22" descr="A group of people holding a flag&#10;&#10;Description automatically generated">
            <a:extLst>
              <a:ext uri="{FF2B5EF4-FFF2-40B4-BE49-F238E27FC236}">
                <a16:creationId xmlns:a16="http://schemas.microsoft.com/office/drawing/2014/main" id="{7E9284DE-79A5-43EA-8527-A6A6447BE661}"/>
              </a:ext>
            </a:extLst>
          </p:cNvPr>
          <p:cNvPicPr>
            <a:picLocks noChangeAspect="1"/>
          </p:cNvPicPr>
          <p:nvPr/>
        </p:nvPicPr>
        <p:blipFill>
          <a:blip r:embed="rId6"/>
          <a:stretch>
            <a:fillRect/>
          </a:stretch>
        </p:blipFill>
        <p:spPr>
          <a:xfrm>
            <a:off x="1205460" y="2903683"/>
            <a:ext cx="2778359" cy="1854554"/>
          </a:xfrm>
          <a:prstGeom prst="rect">
            <a:avLst/>
          </a:prstGeom>
        </p:spPr>
      </p:pic>
      <p:pic>
        <p:nvPicPr>
          <p:cNvPr id="9" name="Picture 8" descr="A picture containing outdoor, person, plant, vegetable&#10;&#10;Description automatically generated">
            <a:extLst>
              <a:ext uri="{FF2B5EF4-FFF2-40B4-BE49-F238E27FC236}">
                <a16:creationId xmlns:a16="http://schemas.microsoft.com/office/drawing/2014/main" id="{110366A7-3DA1-4414-905F-2D6403A4E74D}"/>
              </a:ext>
            </a:extLst>
          </p:cNvPr>
          <p:cNvPicPr>
            <a:picLocks noChangeAspect="1"/>
          </p:cNvPicPr>
          <p:nvPr/>
        </p:nvPicPr>
        <p:blipFill>
          <a:blip r:embed="rId7"/>
          <a:stretch>
            <a:fillRect/>
          </a:stretch>
        </p:blipFill>
        <p:spPr>
          <a:xfrm>
            <a:off x="7906084" y="2902781"/>
            <a:ext cx="1237914" cy="1854553"/>
          </a:xfrm>
          <a:prstGeom prst="rect">
            <a:avLst/>
          </a:prstGeom>
        </p:spPr>
      </p:pic>
    </p:spTree>
    <p:extLst>
      <p:ext uri="{BB962C8B-B14F-4D97-AF65-F5344CB8AC3E}">
        <p14:creationId xmlns:p14="http://schemas.microsoft.com/office/powerpoint/2010/main" val="3399087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FFC4844F-55A4-44B8-BB60-F3A5D8052910}"/>
              </a:ext>
            </a:extLst>
          </p:cNvPr>
          <p:cNvSpPr>
            <a:spLocks noGrp="1"/>
          </p:cNvSpPr>
          <p:nvPr>
            <p:ph idx="1"/>
          </p:nvPr>
        </p:nvSpPr>
        <p:spPr>
          <a:xfrm>
            <a:off x="457200" y="2221140"/>
            <a:ext cx="8229600" cy="3336147"/>
          </a:xfrm>
        </p:spPr>
        <p:txBody>
          <a:bodyPr vert="horz" lIns="91440" tIns="45720" rIns="91440" bIns="45720" rtlCol="0" anchor="t">
            <a:normAutofit fontScale="85000" lnSpcReduction="10000"/>
          </a:bodyPr>
          <a:lstStyle/>
          <a:p>
            <a:pPr marL="0" indent="0" algn="ctr">
              <a:buNone/>
            </a:pPr>
            <a:r>
              <a:rPr lang="en-US" dirty="0"/>
              <a:t>The Office of Partnerships and Public Engagement develops and maintains partnerships focused on solutions to challenges facing rural and underserved communities in the United States, and connects those communities to the education, tools, and resources available to them through U.S. Department of Agriculture programs and initiatives.</a:t>
            </a:r>
            <a:endParaRPr lang="en-US" dirty="0">
              <a:cs typeface="Arial"/>
            </a:endParaRP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itle 9">
            <a:extLst>
              <a:ext uri="{FF2B5EF4-FFF2-40B4-BE49-F238E27FC236}">
                <a16:creationId xmlns:a16="http://schemas.microsoft.com/office/drawing/2014/main" id="{22CA9D62-89E9-4614-BC33-4D7270870DBB}"/>
              </a:ext>
            </a:extLst>
          </p:cNvPr>
          <p:cNvSpPr>
            <a:spLocks noGrp="1"/>
          </p:cNvSpPr>
          <p:nvPr>
            <p:ph type="title"/>
          </p:nvPr>
        </p:nvSpPr>
        <p:spPr>
          <a:xfrm>
            <a:off x="457198" y="1092760"/>
            <a:ext cx="8229600" cy="804340"/>
          </a:xfrm>
        </p:spPr>
        <p:txBody>
          <a:bodyPr>
            <a:normAutofit/>
          </a:bodyPr>
          <a:lstStyle/>
          <a:p>
            <a:r>
              <a:rPr lang="en-US" sz="3600" b="1" dirty="0">
                <a:solidFill>
                  <a:schemeClr val="accent1">
                    <a:lumMod val="75000"/>
                  </a:schemeClr>
                </a:solidFill>
              </a:rPr>
              <a:t>Mission</a:t>
            </a:r>
          </a:p>
        </p:txBody>
      </p:sp>
    </p:spTree>
    <p:extLst>
      <p:ext uri="{BB962C8B-B14F-4D97-AF65-F5344CB8AC3E}">
        <p14:creationId xmlns:p14="http://schemas.microsoft.com/office/powerpoint/2010/main" val="2750175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FFC4844F-55A4-44B8-BB60-F3A5D8052910}"/>
              </a:ext>
            </a:extLst>
          </p:cNvPr>
          <p:cNvSpPr>
            <a:spLocks noGrp="1"/>
          </p:cNvSpPr>
          <p:nvPr>
            <p:ph idx="1"/>
          </p:nvPr>
        </p:nvSpPr>
        <p:spPr>
          <a:xfrm>
            <a:off x="155361" y="1897101"/>
            <a:ext cx="6245440" cy="4541144"/>
          </a:xfrm>
        </p:spPr>
        <p:txBody>
          <a:bodyPr>
            <a:normAutofit fontScale="70000" lnSpcReduction="20000"/>
          </a:bodyPr>
          <a:lstStyle/>
          <a:p>
            <a:pPr marL="514350" indent="-514350">
              <a:buFont typeface="+mj-lt"/>
              <a:buAutoNum type="arabicPeriod"/>
            </a:pPr>
            <a:r>
              <a:rPr lang="en-US" dirty="0"/>
              <a:t>Investing in climate resilience and U.S. agriculture’s ability to be part of the climate solution</a:t>
            </a:r>
          </a:p>
          <a:p>
            <a:pPr marL="514350" indent="-514350">
              <a:buFont typeface="+mj-lt"/>
              <a:buAutoNum type="arabicPeriod"/>
            </a:pPr>
            <a:r>
              <a:rPr lang="en-US" dirty="0"/>
              <a:t>Prioritizing consistent access to safe, nutritious food for all Americans</a:t>
            </a:r>
          </a:p>
          <a:p>
            <a:pPr marL="514350" indent="-514350">
              <a:buFont typeface="+mj-lt"/>
              <a:buAutoNum type="arabicPeriod"/>
            </a:pPr>
            <a:r>
              <a:rPr lang="en-US" dirty="0"/>
              <a:t>Developing more and better markets for U.S. agricultural producers</a:t>
            </a:r>
          </a:p>
          <a:p>
            <a:pPr marL="514350" indent="-514350">
              <a:buFont typeface="+mj-lt"/>
              <a:buAutoNum type="arabicPeriod"/>
            </a:pPr>
            <a:r>
              <a:rPr lang="en-US" dirty="0"/>
              <a:t>Building stronger rural economies</a:t>
            </a:r>
          </a:p>
          <a:p>
            <a:pPr marL="514350" indent="-514350">
              <a:buFont typeface="+mj-lt"/>
              <a:buAutoNum type="arabicPeriod"/>
            </a:pPr>
            <a:r>
              <a:rPr lang="en-US" dirty="0"/>
              <a:t>Ensuring underserved groups can more fully access and participate in USDA programs and services</a:t>
            </a:r>
          </a:p>
          <a:p>
            <a:pPr marL="514350" indent="-514350">
              <a:buFont typeface="+mj-lt"/>
              <a:buAutoNum type="arabicPeriod"/>
            </a:pPr>
            <a:r>
              <a:rPr lang="en-US" dirty="0"/>
              <a:t>Attracting, inspiring, and retaining an engaged and motivated workforce that’s proud to represent USDA and make it a best place to work</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itle 9">
            <a:extLst>
              <a:ext uri="{FF2B5EF4-FFF2-40B4-BE49-F238E27FC236}">
                <a16:creationId xmlns:a16="http://schemas.microsoft.com/office/drawing/2014/main" id="{22CA9D62-89E9-4614-BC33-4D7270870DBB}"/>
              </a:ext>
            </a:extLst>
          </p:cNvPr>
          <p:cNvSpPr>
            <a:spLocks noGrp="1"/>
          </p:cNvSpPr>
          <p:nvPr>
            <p:ph type="title"/>
          </p:nvPr>
        </p:nvSpPr>
        <p:spPr>
          <a:xfrm>
            <a:off x="457198" y="1092760"/>
            <a:ext cx="8229600" cy="804340"/>
          </a:xfrm>
        </p:spPr>
        <p:txBody>
          <a:bodyPr>
            <a:normAutofit/>
          </a:bodyPr>
          <a:lstStyle/>
          <a:p>
            <a:r>
              <a:rPr lang="en-US" sz="3600" b="1" dirty="0">
                <a:solidFill>
                  <a:schemeClr val="accent1">
                    <a:lumMod val="75000"/>
                  </a:schemeClr>
                </a:solidFill>
              </a:rPr>
              <a:t>USDA Key Priorities </a:t>
            </a:r>
          </a:p>
        </p:txBody>
      </p:sp>
      <p:pic>
        <p:nvPicPr>
          <p:cNvPr id="11" name="Picture 2" descr="Agriculture Secretary Tom Vilsack">
            <a:extLst>
              <a:ext uri="{FF2B5EF4-FFF2-40B4-BE49-F238E27FC236}">
                <a16:creationId xmlns:a16="http://schemas.microsoft.com/office/drawing/2014/main" id="{845A4E88-D7CC-428E-B548-EF83B0BDE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4468" y="2129824"/>
            <a:ext cx="169233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807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D7ED-B4AF-4CE2-AB80-FB77E2DCB337}"/>
              </a:ext>
            </a:extLst>
          </p:cNvPr>
          <p:cNvSpPr>
            <a:spLocks noGrp="1"/>
          </p:cNvSpPr>
          <p:nvPr>
            <p:ph type="title"/>
          </p:nvPr>
        </p:nvSpPr>
        <p:spPr>
          <a:xfrm>
            <a:off x="454024" y="744117"/>
            <a:ext cx="8229600" cy="1143000"/>
          </a:xfrm>
        </p:spPr>
        <p:txBody>
          <a:bodyPr>
            <a:normAutofit/>
          </a:bodyPr>
          <a:lstStyle/>
          <a:p>
            <a:r>
              <a:rPr lang="en-US" sz="3600" b="1" dirty="0">
                <a:solidFill>
                  <a:schemeClr val="accent1">
                    <a:lumMod val="75000"/>
                  </a:schemeClr>
                </a:solidFill>
              </a:rPr>
              <a:t>What is in the OPPE Portfolio?</a:t>
            </a:r>
          </a:p>
        </p:txBody>
      </p:sp>
      <p:sp>
        <p:nvSpPr>
          <p:cNvPr id="4" name="Content Placeholder 3">
            <a:extLst>
              <a:ext uri="{FF2B5EF4-FFF2-40B4-BE49-F238E27FC236}">
                <a16:creationId xmlns:a16="http://schemas.microsoft.com/office/drawing/2014/main" id="{6BAC4E6E-FCDA-4392-91D3-A6FC393253EB}"/>
              </a:ext>
            </a:extLst>
          </p:cNvPr>
          <p:cNvSpPr>
            <a:spLocks noGrp="1"/>
          </p:cNvSpPr>
          <p:nvPr>
            <p:ph sz="half" idx="2"/>
          </p:nvPr>
        </p:nvSpPr>
        <p:spPr>
          <a:xfrm>
            <a:off x="457199" y="1807534"/>
            <a:ext cx="4114801" cy="4518837"/>
          </a:xfrm>
        </p:spPr>
        <p:txBody>
          <a:bodyPr vert="horz" lIns="91440" tIns="45720" rIns="91440" bIns="45720" rtlCol="0" anchor="t">
            <a:noAutofit/>
          </a:bodyPr>
          <a:lstStyle/>
          <a:p>
            <a:pPr algn="l" rtl="0" fontAlgn="base">
              <a:lnSpc>
                <a:spcPct val="80000"/>
              </a:lnSpc>
              <a:buFont typeface="Arial" panose="020B0604020202020204" pitchFamily="34" charset="0"/>
              <a:buChar char="•"/>
            </a:pPr>
            <a:r>
              <a:rPr lang="en-US" sz="1800" b="0" i="0" dirty="0">
                <a:solidFill>
                  <a:srgbClr val="000000"/>
                </a:solidFill>
                <a:effectLst/>
              </a:rPr>
              <a:t>Outreach and Assistance for Socially Disadvantaged Farmers and Ranchers and Veteran Farmers and Ranchers Program (2501 Program) </a:t>
            </a:r>
          </a:p>
          <a:p>
            <a:pPr fontAlgn="base">
              <a:buFont typeface="Arial" panose="020B0604020202020204" pitchFamily="34" charset="0"/>
              <a:buChar char="•"/>
            </a:pPr>
            <a:r>
              <a:rPr lang="en-US" sz="1800" b="0" i="0" dirty="0">
                <a:solidFill>
                  <a:srgbClr val="000000"/>
                </a:solidFill>
                <a:effectLst/>
              </a:rPr>
              <a:t>Education Initiatives: 1890 Liaison Officer </a:t>
            </a:r>
            <a:r>
              <a:rPr lang="en-US" sz="1800" dirty="0">
                <a:solidFill>
                  <a:srgbClr val="000000"/>
                </a:solidFill>
              </a:rPr>
              <a:t>Program and</a:t>
            </a:r>
            <a:r>
              <a:rPr lang="en-US" sz="1800" b="0" i="0" dirty="0">
                <a:solidFill>
                  <a:srgbClr val="000000"/>
                </a:solidFill>
                <a:effectLst/>
              </a:rPr>
              <a:t> the Hispanic-Serving Institutions National Program</a:t>
            </a:r>
          </a:p>
          <a:p>
            <a:pPr algn="l" rtl="0" fontAlgn="base">
              <a:buFont typeface="Arial" panose="020B0604020202020204" pitchFamily="34" charset="0"/>
              <a:buChar char="•"/>
            </a:pPr>
            <a:r>
              <a:rPr lang="en-US" sz="1800" b="0" i="0" dirty="0">
                <a:solidFill>
                  <a:srgbClr val="000000"/>
                </a:solidFill>
                <a:effectLst/>
              </a:rPr>
              <a:t>Agricultural Youth Coordination</a:t>
            </a:r>
          </a:p>
          <a:p>
            <a:pPr fontAlgn="base">
              <a:buFont typeface="Arial" panose="020B0604020202020204" pitchFamily="34" charset="0"/>
              <a:buChar char="•"/>
            </a:pPr>
            <a:r>
              <a:rPr lang="en-US" sz="1800" b="0" i="0" dirty="0">
                <a:solidFill>
                  <a:srgbClr val="000000"/>
                </a:solidFill>
                <a:effectLst/>
              </a:rPr>
              <a:t>Military Veterans Agricultural Liaison and Supporting Veterans Program Initiative</a:t>
            </a:r>
            <a:endParaRPr lang="en-US" sz="1800" dirty="0">
              <a:solidFill>
                <a:srgbClr val="000000"/>
              </a:solidFill>
              <a:cs typeface="Arial"/>
            </a:endParaRPr>
          </a:p>
          <a:p>
            <a:pPr>
              <a:buFont typeface="Arial" panose="020B0604020202020204" pitchFamily="34" charset="0"/>
              <a:buChar char="•"/>
            </a:pPr>
            <a:r>
              <a:rPr lang="en-US" sz="1800" dirty="0">
                <a:solidFill>
                  <a:srgbClr val="000000"/>
                </a:solidFill>
              </a:rPr>
              <a:t>Farmworker Coordination</a:t>
            </a:r>
          </a:p>
        </p:txBody>
      </p:sp>
      <p:sp>
        <p:nvSpPr>
          <p:cNvPr id="6" name="Content Placeholder 5">
            <a:extLst>
              <a:ext uri="{FF2B5EF4-FFF2-40B4-BE49-F238E27FC236}">
                <a16:creationId xmlns:a16="http://schemas.microsoft.com/office/drawing/2014/main" id="{DEE06870-2683-47AD-8B65-421CF1ED0020}"/>
              </a:ext>
            </a:extLst>
          </p:cNvPr>
          <p:cNvSpPr>
            <a:spLocks noGrp="1"/>
          </p:cNvSpPr>
          <p:nvPr>
            <p:ph sz="quarter" idx="4"/>
          </p:nvPr>
        </p:nvSpPr>
        <p:spPr>
          <a:xfrm>
            <a:off x="4641849" y="1887117"/>
            <a:ext cx="4041775" cy="3951288"/>
          </a:xfrm>
        </p:spPr>
        <p:txBody>
          <a:bodyPr vert="horz" lIns="91440" tIns="45720" rIns="91440" bIns="45720" rtlCol="0" anchor="t">
            <a:normAutofit lnSpcReduction="10000"/>
          </a:bodyPr>
          <a:lstStyle/>
          <a:p>
            <a:pPr fontAlgn="base">
              <a:buFont typeface="Arial" panose="020B0604020202020204" pitchFamily="34" charset="0"/>
              <a:buChar char="•"/>
            </a:pPr>
            <a:r>
              <a:rPr lang="en-US" sz="1800" dirty="0">
                <a:solidFill>
                  <a:srgbClr val="000000"/>
                </a:solidFill>
              </a:rPr>
              <a:t>Women in Agriculture Initiative</a:t>
            </a:r>
            <a:endParaRPr lang="en-US" dirty="0"/>
          </a:p>
          <a:p>
            <a:pPr fontAlgn="base">
              <a:buFont typeface="Arial" panose="020B0604020202020204" pitchFamily="34" charset="0"/>
              <a:buChar char="•"/>
            </a:pPr>
            <a:r>
              <a:rPr lang="en-US" sz="1800" dirty="0">
                <a:solidFill>
                  <a:srgbClr val="000000"/>
                </a:solidFill>
              </a:rPr>
              <a:t>Asian American and Pacific and Hawaiian Islander Outreach</a:t>
            </a:r>
          </a:p>
          <a:p>
            <a:pPr fontAlgn="base">
              <a:buFont typeface="Arial" panose="020B0604020202020204" pitchFamily="34" charset="0"/>
              <a:buChar char="•"/>
            </a:pPr>
            <a:r>
              <a:rPr lang="en-US" sz="1800" dirty="0">
                <a:solidFill>
                  <a:srgbClr val="000000"/>
                </a:solidFill>
              </a:rPr>
              <a:t>Advisory Committee on Minority Farmers, and the Advisory Committee on Beginning Farmers</a:t>
            </a:r>
          </a:p>
          <a:p>
            <a:pPr fontAlgn="base">
              <a:buFont typeface="Arial" panose="020B0604020202020204" pitchFamily="34" charset="0"/>
              <a:buChar char="•"/>
            </a:pPr>
            <a:r>
              <a:rPr lang="en-US" sz="1800" b="0" i="0" dirty="0">
                <a:solidFill>
                  <a:srgbClr val="FF0000"/>
                </a:solidFill>
                <a:effectLst/>
              </a:rPr>
              <a:t>The Center for Faith Based and Neighborhood Partnerships Portfolio has transferred to the USDA Office of External and Intergovernmental Affairs</a:t>
            </a:r>
          </a:p>
          <a:p>
            <a:pPr>
              <a:buFont typeface="Arial" panose="020B0604020202020204" pitchFamily="34" charset="0"/>
              <a:buChar char="•"/>
            </a:pPr>
            <a:r>
              <a:rPr lang="en-US" sz="1800" dirty="0">
                <a:solidFill>
                  <a:srgbClr val="FF0000"/>
                </a:solidFill>
                <a:cs typeface="Arial"/>
              </a:rPr>
              <a:t>The 1994 Program has transitioned to the USDA Office of Tribal Relations</a:t>
            </a:r>
          </a:p>
          <a:p>
            <a:pPr fontAlgn="base">
              <a:buFont typeface="Arial" panose="020B0604020202020204" pitchFamily="34" charset="0"/>
              <a:buChar char="•"/>
            </a:pPr>
            <a:endParaRPr lang="en-US" sz="1900" dirty="0">
              <a:cs typeface="Arial"/>
            </a:endParaRPr>
          </a:p>
          <a:p>
            <a:pPr marL="0" indent="0">
              <a:buNone/>
            </a:pPr>
            <a:endParaRPr lang="en-US" dirty="0">
              <a:cs typeface="Arial"/>
            </a:endParaRPr>
          </a:p>
        </p:txBody>
      </p:sp>
      <p:sp>
        <p:nvSpPr>
          <p:cNvPr id="5" name="Rectangle 4">
            <a:extLst>
              <a:ext uri="{FF2B5EF4-FFF2-40B4-BE49-F238E27FC236}">
                <a16:creationId xmlns:a16="http://schemas.microsoft.com/office/drawing/2014/main" id="{23B211F8-80B2-47A3-A8D0-3C89622A741F}"/>
              </a:ext>
            </a:extLst>
          </p:cNvPr>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 SigLockup Master PwPt.Neg-transbg.png">
            <a:extLst>
              <a:ext uri="{FF2B5EF4-FFF2-40B4-BE49-F238E27FC236}">
                <a16:creationId xmlns:a16="http://schemas.microsoft.com/office/drawing/2014/main" id="{774807E1-4D0E-4D0E-8090-249CF91B7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14" name="TextBox 13">
            <a:extLst>
              <a:ext uri="{FF2B5EF4-FFF2-40B4-BE49-F238E27FC236}">
                <a16:creationId xmlns:a16="http://schemas.microsoft.com/office/drawing/2014/main" id="{9CB290FD-ECFC-4C56-AD2C-B1B86B531D66}"/>
              </a:ext>
            </a:extLst>
          </p:cNvPr>
          <p:cNvSpPr txBox="1"/>
          <p:nvPr/>
        </p:nvSpPr>
        <p:spPr>
          <a:xfrm>
            <a:off x="-3175" y="6552513"/>
            <a:ext cx="9143999" cy="307777"/>
          </a:xfrm>
          <a:prstGeom prst="rect">
            <a:avLst/>
          </a:prstGeom>
          <a:solidFill>
            <a:schemeClr val="tx1"/>
          </a:solidFill>
        </p:spPr>
        <p:txBody>
          <a:bodyPr wrap="square" rtlCol="0">
            <a:spAutoFit/>
          </a:bodyPr>
          <a:lstStyle/>
          <a:p>
            <a:pPr algn="ctr"/>
            <a:r>
              <a:rPr lang="en-US" sz="1400" dirty="0">
                <a:solidFill>
                  <a:schemeClr val="bg1"/>
                </a:solidFill>
              </a:rPr>
              <a:t>Office of Partnerships and Public Engagement</a:t>
            </a:r>
          </a:p>
        </p:txBody>
      </p:sp>
    </p:spTree>
    <p:extLst>
      <p:ext uri="{BB962C8B-B14F-4D97-AF65-F5344CB8AC3E}">
        <p14:creationId xmlns:p14="http://schemas.microsoft.com/office/powerpoint/2010/main" val="176541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 y="1250638"/>
            <a:ext cx="9143998" cy="861620"/>
          </a:xfrm>
        </p:spPr>
        <p:txBody>
          <a:bodyPr>
            <a:noAutofit/>
          </a:bodyPr>
          <a:lstStyle/>
          <a:p>
            <a:r>
              <a:rPr lang="en-US" sz="3200" b="1" dirty="0">
                <a:solidFill>
                  <a:schemeClr val="accent1">
                    <a:lumMod val="75000"/>
                  </a:schemeClr>
                </a:solidFill>
              </a:rPr>
              <a:t>Outreach and Assistance for Socially Disadvantaged and Veteran </a:t>
            </a:r>
            <a:br>
              <a:rPr lang="en-US" sz="3200" b="1" dirty="0">
                <a:solidFill>
                  <a:schemeClr val="accent1">
                    <a:lumMod val="75000"/>
                  </a:schemeClr>
                </a:solidFill>
              </a:rPr>
            </a:br>
            <a:r>
              <a:rPr lang="en-US" sz="3200" b="1" dirty="0">
                <a:solidFill>
                  <a:schemeClr val="accent1">
                    <a:lumMod val="75000"/>
                  </a:schemeClr>
                </a:solidFill>
              </a:rPr>
              <a:t>Farmers and Ranchers (2501 Program) </a:t>
            </a:r>
            <a:br>
              <a:rPr lang="en-US" sz="3200" b="1" dirty="0">
                <a:solidFill>
                  <a:schemeClr val="accent1">
                    <a:lumMod val="75000"/>
                  </a:schemeClr>
                </a:solidFill>
              </a:rPr>
            </a:br>
            <a:endParaRPr lang="en-US" sz="3200" b="1" dirty="0">
              <a:solidFill>
                <a:schemeClr val="accent1">
                  <a:lumMod val="75000"/>
                </a:schemeClr>
              </a:solidFill>
            </a:endParaRPr>
          </a:p>
        </p:txBody>
      </p:sp>
      <p:sp>
        <p:nvSpPr>
          <p:cNvPr id="10" name="Content Placeholder 9">
            <a:extLst>
              <a:ext uri="{FF2B5EF4-FFF2-40B4-BE49-F238E27FC236}">
                <a16:creationId xmlns:a16="http://schemas.microsoft.com/office/drawing/2014/main" id="{6715ADE8-CB08-4F8E-8636-6CD29E9F18DE}"/>
              </a:ext>
            </a:extLst>
          </p:cNvPr>
          <p:cNvSpPr>
            <a:spLocks noGrp="1"/>
          </p:cNvSpPr>
          <p:nvPr>
            <p:ph idx="1"/>
          </p:nvPr>
        </p:nvSpPr>
        <p:spPr>
          <a:xfrm>
            <a:off x="195307" y="4549957"/>
            <a:ext cx="8753379" cy="1703033"/>
          </a:xfrm>
        </p:spPr>
        <p:txBody>
          <a:bodyPr>
            <a:normAutofit/>
          </a:bodyPr>
          <a:lstStyle/>
          <a:p>
            <a:pPr marL="0" indent="0">
              <a:buNone/>
            </a:pPr>
            <a:r>
              <a:rPr lang="en-US" sz="2000" dirty="0"/>
              <a:t>This program awards grants to higher education institutions, non-profit, and community-based organizations that provide outreach and technical assistance for underserved farmers, ranchers, and foresters, in owning and operating sustainable farms and ranches. This year’s grants are planned to be publicized within the next 30-45 days.</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1" name="TextBox 10">
            <a:extLst>
              <a:ext uri="{FF2B5EF4-FFF2-40B4-BE49-F238E27FC236}">
                <a16:creationId xmlns:a16="http://schemas.microsoft.com/office/drawing/2014/main" id="{0619B7F3-8CD3-423C-9CC2-4429985CC7A3}"/>
              </a:ext>
            </a:extLst>
          </p:cNvPr>
          <p:cNvSpPr txBox="1"/>
          <p:nvPr/>
        </p:nvSpPr>
        <p:spPr>
          <a:xfrm>
            <a:off x="576480" y="6252990"/>
            <a:ext cx="7991034" cy="307777"/>
          </a:xfrm>
          <a:prstGeom prst="rect">
            <a:avLst/>
          </a:prstGeom>
          <a:noFill/>
        </p:spPr>
        <p:txBody>
          <a:bodyPr wrap="none" rtlCol="0">
            <a:spAutoFit/>
          </a:bodyPr>
          <a:lstStyle/>
          <a:p>
            <a:pPr algn="ctr"/>
            <a:r>
              <a:rPr lang="en-US" sz="1400" dirty="0"/>
              <a:t>More information: </a:t>
            </a:r>
            <a:r>
              <a:rPr lang="en-US" sz="1400" dirty="0">
                <a:hlinkClick r:id="rId3"/>
              </a:rPr>
              <a:t>https://www.usda.gov/partnerships/socially-disadvantaged-farmers-and-ranchers</a:t>
            </a:r>
            <a:endParaRPr lang="en-US" sz="1400" dirty="0"/>
          </a:p>
        </p:txBody>
      </p:sp>
      <p:pic>
        <p:nvPicPr>
          <p:cNvPr id="13" name="Picture 12" descr="A picture containing outdoor, building, plant, red&#10;&#10;Description automatically generated">
            <a:extLst>
              <a:ext uri="{FF2B5EF4-FFF2-40B4-BE49-F238E27FC236}">
                <a16:creationId xmlns:a16="http://schemas.microsoft.com/office/drawing/2014/main" id="{86B561CE-AC1E-48FC-A7EF-3EA5F31C9430}"/>
              </a:ext>
            </a:extLst>
          </p:cNvPr>
          <p:cNvPicPr>
            <a:picLocks noChangeAspect="1"/>
          </p:cNvPicPr>
          <p:nvPr/>
        </p:nvPicPr>
        <p:blipFill>
          <a:blip r:embed="rId4"/>
          <a:stretch>
            <a:fillRect/>
          </a:stretch>
        </p:blipFill>
        <p:spPr>
          <a:xfrm>
            <a:off x="237931" y="2261964"/>
            <a:ext cx="3135583" cy="2091697"/>
          </a:xfrm>
          <a:prstGeom prst="rect">
            <a:avLst/>
          </a:prstGeom>
        </p:spPr>
      </p:pic>
      <p:pic>
        <p:nvPicPr>
          <p:cNvPr id="15" name="Picture 14" descr="Two people standing in a field of plants&#10;&#10;Description automatically generated with medium confidence">
            <a:extLst>
              <a:ext uri="{FF2B5EF4-FFF2-40B4-BE49-F238E27FC236}">
                <a16:creationId xmlns:a16="http://schemas.microsoft.com/office/drawing/2014/main" id="{E2A8A4CC-CF04-49E9-98B4-25C0DAA6CCF1}"/>
              </a:ext>
            </a:extLst>
          </p:cNvPr>
          <p:cNvPicPr>
            <a:picLocks noChangeAspect="1"/>
          </p:cNvPicPr>
          <p:nvPr/>
        </p:nvPicPr>
        <p:blipFill rotWithShape="1">
          <a:blip r:embed="rId5"/>
          <a:srcRect b="12420"/>
          <a:stretch/>
        </p:blipFill>
        <p:spPr>
          <a:xfrm>
            <a:off x="3778444" y="2261964"/>
            <a:ext cx="1587112" cy="2083687"/>
          </a:xfrm>
          <a:prstGeom prst="rect">
            <a:avLst/>
          </a:prstGeom>
        </p:spPr>
      </p:pic>
      <p:pic>
        <p:nvPicPr>
          <p:cNvPr id="17" name="Picture 16">
            <a:extLst>
              <a:ext uri="{FF2B5EF4-FFF2-40B4-BE49-F238E27FC236}">
                <a16:creationId xmlns:a16="http://schemas.microsoft.com/office/drawing/2014/main" id="{F36D7A6E-1370-463D-A292-AAF0D2AFCDC0}"/>
              </a:ext>
            </a:extLst>
          </p:cNvPr>
          <p:cNvPicPr>
            <a:picLocks noChangeAspect="1"/>
          </p:cNvPicPr>
          <p:nvPr/>
        </p:nvPicPr>
        <p:blipFill>
          <a:blip r:embed="rId6"/>
          <a:stretch>
            <a:fillRect/>
          </a:stretch>
        </p:blipFill>
        <p:spPr>
          <a:xfrm>
            <a:off x="5770488" y="2261962"/>
            <a:ext cx="3138171" cy="2093423"/>
          </a:xfrm>
          <a:prstGeom prst="rect">
            <a:avLst/>
          </a:prstGeom>
          <a:solidFill>
            <a:schemeClr val="bg1"/>
          </a:solidFill>
        </p:spPr>
      </p:pic>
    </p:spTree>
    <p:extLst>
      <p:ext uri="{BB962C8B-B14F-4D97-AF65-F5344CB8AC3E}">
        <p14:creationId xmlns:p14="http://schemas.microsoft.com/office/powerpoint/2010/main" val="1753873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2" name="Title 1">
            <a:extLst>
              <a:ext uri="{FF2B5EF4-FFF2-40B4-BE49-F238E27FC236}">
                <a16:creationId xmlns:a16="http://schemas.microsoft.com/office/drawing/2014/main" id="{58706CF1-1749-43A7-859F-D6C0BB22EF85}"/>
              </a:ext>
            </a:extLst>
          </p:cNvPr>
          <p:cNvSpPr>
            <a:spLocks noGrp="1"/>
          </p:cNvSpPr>
          <p:nvPr>
            <p:ph type="ctrTitle"/>
          </p:nvPr>
        </p:nvSpPr>
        <p:spPr>
          <a:xfrm>
            <a:off x="685798" y="879702"/>
            <a:ext cx="7772400" cy="706993"/>
          </a:xfrm>
        </p:spPr>
        <p:txBody>
          <a:bodyPr>
            <a:noAutofit/>
          </a:bodyPr>
          <a:lstStyle/>
          <a:p>
            <a:r>
              <a:rPr kumimoji="0" lang="en-US" sz="3200" b="1" i="0" u="none" strike="noStrike" kern="1200" cap="none" spc="0" normalizeH="0" baseline="0" noProof="0" dirty="0">
                <a:ln>
                  <a:noFill/>
                </a:ln>
                <a:solidFill>
                  <a:srgbClr val="4F81BD">
                    <a:lumMod val="75000"/>
                  </a:srgbClr>
                </a:solidFill>
                <a:effectLst/>
                <a:uLnTx/>
                <a:uFillTx/>
                <a:latin typeface="Arial"/>
                <a:ea typeface="+mj-ea"/>
                <a:cs typeface="+mj-cs"/>
              </a:rPr>
              <a:t>USDA Internal Outreach Coordination</a:t>
            </a:r>
            <a:endParaRPr lang="en-US" sz="3200" dirty="0"/>
          </a:p>
        </p:txBody>
      </p:sp>
      <p:sp>
        <p:nvSpPr>
          <p:cNvPr id="3" name="Subtitle 2">
            <a:extLst>
              <a:ext uri="{FF2B5EF4-FFF2-40B4-BE49-F238E27FC236}">
                <a16:creationId xmlns:a16="http://schemas.microsoft.com/office/drawing/2014/main" id="{7E422DA4-B85F-400D-BE15-22942EA1FBC2}"/>
              </a:ext>
            </a:extLst>
          </p:cNvPr>
          <p:cNvSpPr>
            <a:spLocks noGrp="1"/>
          </p:cNvSpPr>
          <p:nvPr>
            <p:ph type="subTitle" idx="1"/>
          </p:nvPr>
        </p:nvSpPr>
        <p:spPr>
          <a:xfrm>
            <a:off x="490489" y="1935719"/>
            <a:ext cx="7881154" cy="4118852"/>
          </a:xfrm>
        </p:spPr>
        <p:txBody>
          <a:bodyPr>
            <a:normAutofit fontScale="77500" lnSpcReduction="20000"/>
          </a:bodyPr>
          <a:lstStyle/>
          <a:p>
            <a:pPr marL="457200" indent="-457200" algn="l">
              <a:buFont typeface="Arial" panose="020B0604020202020204" pitchFamily="34" charset="0"/>
              <a:buChar char="•"/>
            </a:pPr>
            <a:r>
              <a:rPr lang="en-US" sz="2300" dirty="0"/>
              <a:t>OPPE hosts monthly outreach coordinators meetings to share information regarding events, funding opportunities, and programmatic updates, etc. </a:t>
            </a:r>
          </a:p>
          <a:p>
            <a:pPr algn="l"/>
            <a:endParaRPr lang="en-US" sz="2300" dirty="0"/>
          </a:p>
          <a:p>
            <a:pPr marL="457200" lvl="2" indent="-457200" algn="l">
              <a:buFont typeface="Arial" panose="020B0604020202020204" pitchFamily="34" charset="0"/>
              <a:buChar char="•"/>
            </a:pPr>
            <a:r>
              <a:rPr lang="en-US" sz="2300" dirty="0">
                <a:solidFill>
                  <a:schemeClr val="tx1"/>
                </a:solidFill>
              </a:rPr>
              <a:t>Attendees include designated outreach coordinators from each agency/mission area, and OPPE staff (including field-based USDA liaisons)</a:t>
            </a:r>
          </a:p>
          <a:p>
            <a:pPr algn="l"/>
            <a:endParaRPr lang="en-US" sz="2300" dirty="0"/>
          </a:p>
          <a:p>
            <a:pPr marL="457200" indent="-457200" algn="l">
              <a:buFont typeface="Arial" panose="020B0604020202020204" pitchFamily="34" charset="0"/>
              <a:buChar char="•"/>
            </a:pPr>
            <a:r>
              <a:rPr lang="en-US" sz="2300" dirty="0"/>
              <a:t>Agency outreach coordinators are designated by each agency head (updates required to be reported to OPPE outreach coordinators).</a:t>
            </a:r>
          </a:p>
          <a:p>
            <a:pPr algn="l"/>
            <a:endParaRPr lang="en-US" sz="2300" dirty="0"/>
          </a:p>
          <a:p>
            <a:pPr marL="457200" indent="-457200" algn="l">
              <a:buFont typeface="Arial" panose="020B0604020202020204" pitchFamily="34" charset="0"/>
              <a:buChar char="•"/>
            </a:pPr>
            <a:r>
              <a:rPr lang="en-US" sz="2300" dirty="0"/>
              <a:t>USDA OPPE liaisons share the information with their local communities, non-profits, universities, MSIs, farmers, and ranchers.</a:t>
            </a:r>
          </a:p>
          <a:p>
            <a:pPr algn="l"/>
            <a:endParaRPr lang="en-US" sz="2300" dirty="0"/>
          </a:p>
          <a:p>
            <a:pPr marL="457200" indent="-457200" algn="l">
              <a:buFont typeface="Arial" panose="020B0604020202020204" pitchFamily="34" charset="0"/>
              <a:buChar char="•"/>
            </a:pPr>
            <a:r>
              <a:rPr lang="en-US" sz="2300" dirty="0"/>
              <a:t>Agencies share the information with their field offices for further distribution to their networks.</a:t>
            </a:r>
          </a:p>
          <a:p>
            <a:pPr marL="457200" indent="-457200" algn="l">
              <a:buFont typeface="Arial" panose="020B0604020202020204" pitchFamily="34" charset="0"/>
              <a:buChar char="•"/>
            </a:pPr>
            <a:endParaRPr lang="en-US" dirty="0"/>
          </a:p>
        </p:txBody>
      </p:sp>
    </p:spTree>
    <p:extLst>
      <p:ext uri="{BB962C8B-B14F-4D97-AF65-F5344CB8AC3E}">
        <p14:creationId xmlns:p14="http://schemas.microsoft.com/office/powerpoint/2010/main" val="395158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195" y="661391"/>
            <a:ext cx="8229600" cy="875807"/>
          </a:xfrm>
        </p:spPr>
        <p:txBody>
          <a:bodyPr>
            <a:normAutofit/>
          </a:bodyPr>
          <a:lstStyle/>
          <a:p>
            <a:r>
              <a:rPr lang="en-US" sz="3200" b="1" dirty="0">
                <a:solidFill>
                  <a:schemeClr val="accent1">
                    <a:lumMod val="75000"/>
                  </a:schemeClr>
                </a:solidFill>
              </a:rPr>
              <a:t>Education Initiatives</a:t>
            </a:r>
          </a:p>
        </p:txBody>
      </p:sp>
      <p:sp>
        <p:nvSpPr>
          <p:cNvPr id="16" name="Content Placeholder 15">
            <a:extLst>
              <a:ext uri="{FF2B5EF4-FFF2-40B4-BE49-F238E27FC236}">
                <a16:creationId xmlns:a16="http://schemas.microsoft.com/office/drawing/2014/main" id="{6357DE05-0FB9-4AA3-ACD8-ABFF6D5944CF}"/>
              </a:ext>
            </a:extLst>
          </p:cNvPr>
          <p:cNvSpPr>
            <a:spLocks noGrp="1"/>
          </p:cNvSpPr>
          <p:nvPr>
            <p:ph idx="1"/>
          </p:nvPr>
        </p:nvSpPr>
        <p:spPr>
          <a:xfrm>
            <a:off x="35869" y="1547554"/>
            <a:ext cx="9143998" cy="2278851"/>
          </a:xfrm>
        </p:spPr>
        <p:txBody>
          <a:bodyPr vert="horz" lIns="91440" tIns="45720" rIns="91440" bIns="45720" rtlCol="0" anchor="t">
            <a:normAutofit/>
          </a:bodyPr>
          <a:lstStyle/>
          <a:p>
            <a:r>
              <a:rPr lang="en-US" sz="2000" dirty="0"/>
              <a:t>In partnership with 1890 Historically Black Land-Grant Colleges and Universities and Hispanic-Serving Institutions, OPPE works to establish opportunities that ensure equitable participation in USDA programs, services, and resources for rural, and historically underserved students and their communities. </a:t>
            </a:r>
            <a:endParaRPr lang="en-US" sz="2000" dirty="0">
              <a:cs typeface="Arial"/>
            </a:endParaRPr>
          </a:p>
        </p:txBody>
      </p:sp>
      <p:sp>
        <p:nvSpPr>
          <p:cNvPr id="5" name="Rectangle 4"/>
          <p:cNvSpPr/>
          <p:nvPr/>
        </p:nvSpPr>
        <p:spPr>
          <a:xfrm>
            <a:off x="-5" y="-10965"/>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7" name="TextBox 16">
            <a:extLst>
              <a:ext uri="{FF2B5EF4-FFF2-40B4-BE49-F238E27FC236}">
                <a16:creationId xmlns:a16="http://schemas.microsoft.com/office/drawing/2014/main" id="{F8CB193F-4756-4FA7-A9F9-8F15D4EBA89F}"/>
              </a:ext>
            </a:extLst>
          </p:cNvPr>
          <p:cNvSpPr txBox="1"/>
          <p:nvPr/>
        </p:nvSpPr>
        <p:spPr>
          <a:xfrm>
            <a:off x="1306647" y="6263786"/>
            <a:ext cx="6530699" cy="307777"/>
          </a:xfrm>
          <a:prstGeom prst="rect">
            <a:avLst/>
          </a:prstGeom>
          <a:noFill/>
        </p:spPr>
        <p:txBody>
          <a:bodyPr wrap="none" rtlCol="0">
            <a:spAutoFit/>
          </a:bodyPr>
          <a:lstStyle/>
          <a:p>
            <a:pPr algn="ctr"/>
            <a:r>
              <a:rPr lang="en-US" sz="1400" dirty="0"/>
              <a:t>More information: </a:t>
            </a:r>
            <a:r>
              <a:rPr lang="en-US" sz="1400" dirty="0">
                <a:hlinkClick r:id="rId4"/>
              </a:rPr>
              <a:t>https://www.usda.gov/partnerships/higher-education-initiatives</a:t>
            </a:r>
            <a:endParaRPr lang="en-US" sz="1400" dirty="0"/>
          </a:p>
        </p:txBody>
      </p:sp>
      <p:pic>
        <p:nvPicPr>
          <p:cNvPr id="19" name="Picture 18" descr="A person addressing a group of people&#10;&#10;Description automatically generated with medium confidence">
            <a:extLst>
              <a:ext uri="{FF2B5EF4-FFF2-40B4-BE49-F238E27FC236}">
                <a16:creationId xmlns:a16="http://schemas.microsoft.com/office/drawing/2014/main" id="{BF8DF812-D560-4292-84DA-117B042D58A0}"/>
              </a:ext>
            </a:extLst>
          </p:cNvPr>
          <p:cNvPicPr>
            <a:picLocks noChangeAspect="1"/>
          </p:cNvPicPr>
          <p:nvPr/>
        </p:nvPicPr>
        <p:blipFill>
          <a:blip r:embed="rId5"/>
          <a:stretch>
            <a:fillRect/>
          </a:stretch>
        </p:blipFill>
        <p:spPr>
          <a:xfrm>
            <a:off x="-5" y="3821357"/>
            <a:ext cx="3072460" cy="2049588"/>
          </a:xfrm>
          <a:prstGeom prst="rect">
            <a:avLst/>
          </a:prstGeom>
        </p:spPr>
      </p:pic>
      <p:pic>
        <p:nvPicPr>
          <p:cNvPr id="21" name="Picture 20">
            <a:extLst>
              <a:ext uri="{FF2B5EF4-FFF2-40B4-BE49-F238E27FC236}">
                <a16:creationId xmlns:a16="http://schemas.microsoft.com/office/drawing/2014/main" id="{07D29911-1383-4F60-85CE-93157DBFD5A3}"/>
              </a:ext>
            </a:extLst>
          </p:cNvPr>
          <p:cNvPicPr>
            <a:picLocks noChangeAspect="1"/>
          </p:cNvPicPr>
          <p:nvPr/>
        </p:nvPicPr>
        <p:blipFill>
          <a:blip r:embed="rId6"/>
          <a:stretch>
            <a:fillRect/>
          </a:stretch>
        </p:blipFill>
        <p:spPr>
          <a:xfrm>
            <a:off x="6071534" y="3821356"/>
            <a:ext cx="3072461" cy="2049589"/>
          </a:xfrm>
          <a:prstGeom prst="rect">
            <a:avLst/>
          </a:prstGeom>
        </p:spPr>
      </p:pic>
      <p:pic>
        <p:nvPicPr>
          <p:cNvPr id="23" name="Picture 22" descr="A couple of men in lab coats&#10;&#10;Description automatically generated with low confidence">
            <a:extLst>
              <a:ext uri="{FF2B5EF4-FFF2-40B4-BE49-F238E27FC236}">
                <a16:creationId xmlns:a16="http://schemas.microsoft.com/office/drawing/2014/main" id="{97D682B4-6FB6-47EC-B498-9EC6D8BD2951}"/>
              </a:ext>
            </a:extLst>
          </p:cNvPr>
          <p:cNvPicPr>
            <a:picLocks noChangeAspect="1"/>
          </p:cNvPicPr>
          <p:nvPr/>
        </p:nvPicPr>
        <p:blipFill>
          <a:blip r:embed="rId7"/>
          <a:stretch>
            <a:fillRect/>
          </a:stretch>
        </p:blipFill>
        <p:spPr>
          <a:xfrm>
            <a:off x="3072460" y="3821356"/>
            <a:ext cx="3072460" cy="2049589"/>
          </a:xfrm>
          <a:prstGeom prst="rect">
            <a:avLst/>
          </a:prstGeom>
        </p:spPr>
      </p:pic>
    </p:spTree>
    <p:extLst>
      <p:ext uri="{BB962C8B-B14F-4D97-AF65-F5344CB8AC3E}">
        <p14:creationId xmlns:p14="http://schemas.microsoft.com/office/powerpoint/2010/main" val="2702326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6439" y="706993"/>
            <a:ext cx="4292353" cy="808438"/>
          </a:xfrm>
        </p:spPr>
        <p:txBody>
          <a:bodyPr>
            <a:normAutofit/>
          </a:bodyPr>
          <a:lstStyle/>
          <a:p>
            <a:pPr algn="l"/>
            <a:r>
              <a:rPr lang="en-US" sz="3200" b="1" dirty="0">
                <a:solidFill>
                  <a:schemeClr val="accent1">
                    <a:lumMod val="75000"/>
                  </a:schemeClr>
                </a:solidFill>
              </a:rPr>
              <a:t>The Next Generation</a:t>
            </a:r>
            <a:endParaRPr lang="en-US" sz="3200" b="1" dirty="0">
              <a:solidFill>
                <a:schemeClr val="accent1">
                  <a:lumMod val="75000"/>
                </a:schemeClr>
              </a:solidFill>
              <a:highlight>
                <a:srgbClr val="FFFF00"/>
              </a:highlight>
            </a:endParaRPr>
          </a:p>
        </p:txBody>
      </p:sp>
      <p:sp>
        <p:nvSpPr>
          <p:cNvPr id="9" name="Content Placeholder 8">
            <a:extLst>
              <a:ext uri="{FF2B5EF4-FFF2-40B4-BE49-F238E27FC236}">
                <a16:creationId xmlns:a16="http://schemas.microsoft.com/office/drawing/2014/main" id="{38DE42E0-49CF-4DD5-B22D-9287EBC7F21B}"/>
              </a:ext>
            </a:extLst>
          </p:cNvPr>
          <p:cNvSpPr>
            <a:spLocks noGrp="1"/>
          </p:cNvSpPr>
          <p:nvPr>
            <p:ph sz="half" idx="2"/>
          </p:nvPr>
        </p:nvSpPr>
        <p:spPr>
          <a:xfrm>
            <a:off x="4394447" y="1515431"/>
            <a:ext cx="4474345" cy="4778837"/>
          </a:xfrm>
        </p:spPr>
        <p:txBody>
          <a:bodyPr vert="horz" lIns="91440" tIns="45720" rIns="91440" bIns="45720" rtlCol="0" anchor="t">
            <a:normAutofit fontScale="92500" lnSpcReduction="10000"/>
          </a:bodyPr>
          <a:lstStyle/>
          <a:p>
            <a:r>
              <a:rPr lang="en-US" sz="2000" dirty="0"/>
              <a:t>1890 National Scholars Program - Currently open for applications until April 15</a:t>
            </a:r>
            <a:r>
              <a:rPr lang="en-US" sz="2000" baseline="30000" dirty="0"/>
              <a:t>th</a:t>
            </a:r>
            <a:endParaRPr lang="en-US" sz="2000" dirty="0"/>
          </a:p>
          <a:p>
            <a:pPr marL="0" indent="0">
              <a:buNone/>
            </a:pPr>
            <a:endParaRPr lang="en-US" sz="2000" dirty="0"/>
          </a:p>
          <a:p>
            <a:r>
              <a:rPr lang="en-US" sz="2000" dirty="0"/>
              <a:t>E. Kika De La Garza Fellowship Program – Selection process underway</a:t>
            </a:r>
          </a:p>
          <a:p>
            <a:pPr marL="0" indent="0">
              <a:buNone/>
            </a:pPr>
            <a:endParaRPr lang="en-US" sz="2000" dirty="0"/>
          </a:p>
          <a:p>
            <a:r>
              <a:rPr lang="en-US" sz="2000" dirty="0"/>
              <a:t>Hispanic Association of Colleges and Universities MOU</a:t>
            </a:r>
            <a:endParaRPr lang="en-US" sz="2000" dirty="0">
              <a:cs typeface="Arial"/>
            </a:endParaRPr>
          </a:p>
          <a:p>
            <a:pPr marL="0" indent="0">
              <a:buNone/>
            </a:pPr>
            <a:endParaRPr lang="en-US" sz="2000" dirty="0"/>
          </a:p>
          <a:p>
            <a:r>
              <a:rPr lang="en-US" sz="2000" dirty="0"/>
              <a:t>Internship Programs – TMCF, HACU National Internship Program, HEP/CAMP, Pathways, and others  at USAJobs.gov</a:t>
            </a:r>
            <a:endParaRPr lang="en-US" sz="2000" dirty="0">
              <a:cs typeface="Arial"/>
            </a:endParaRP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 SigLockup Master PwPt.Neg-transb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extBox 9">
            <a:extLst>
              <a:ext uri="{FF2B5EF4-FFF2-40B4-BE49-F238E27FC236}">
                <a16:creationId xmlns:a16="http://schemas.microsoft.com/office/drawing/2014/main" id="{6E464A3E-A0D9-4EBF-9598-FAB640747B3F}"/>
              </a:ext>
            </a:extLst>
          </p:cNvPr>
          <p:cNvSpPr txBox="1"/>
          <p:nvPr/>
        </p:nvSpPr>
        <p:spPr>
          <a:xfrm>
            <a:off x="2673642" y="6294268"/>
            <a:ext cx="3805593" cy="307777"/>
          </a:xfrm>
          <a:prstGeom prst="rect">
            <a:avLst/>
          </a:prstGeom>
          <a:noFill/>
        </p:spPr>
        <p:txBody>
          <a:bodyPr wrap="none" rtlCol="0">
            <a:spAutoFit/>
          </a:bodyPr>
          <a:lstStyle/>
          <a:p>
            <a:pPr algn="ctr"/>
            <a:r>
              <a:rPr lang="en-US" sz="1400" dirty="0"/>
              <a:t>More information: </a:t>
            </a:r>
            <a:r>
              <a:rPr lang="en-US" sz="1400" dirty="0">
                <a:hlinkClick r:id="rId4"/>
              </a:rPr>
              <a:t>https://www.usda.gov/youth</a:t>
            </a:r>
            <a:endParaRPr lang="en-US" sz="1400" dirty="0"/>
          </a:p>
        </p:txBody>
      </p:sp>
      <p:pic>
        <p:nvPicPr>
          <p:cNvPr id="12" name="Picture 11">
            <a:extLst>
              <a:ext uri="{FF2B5EF4-FFF2-40B4-BE49-F238E27FC236}">
                <a16:creationId xmlns:a16="http://schemas.microsoft.com/office/drawing/2014/main" id="{E1E1E702-E70F-41EF-BFE9-DD2A37DF6EFD}"/>
              </a:ext>
            </a:extLst>
          </p:cNvPr>
          <p:cNvPicPr>
            <a:picLocks noChangeAspect="1"/>
          </p:cNvPicPr>
          <p:nvPr/>
        </p:nvPicPr>
        <p:blipFill>
          <a:blip r:embed="rId5"/>
          <a:stretch>
            <a:fillRect/>
          </a:stretch>
        </p:blipFill>
        <p:spPr>
          <a:xfrm>
            <a:off x="241900" y="1109038"/>
            <a:ext cx="2880795" cy="1298798"/>
          </a:xfrm>
          <a:prstGeom prst="rect">
            <a:avLst/>
          </a:prstGeom>
        </p:spPr>
      </p:pic>
      <p:pic>
        <p:nvPicPr>
          <p:cNvPr id="13" name="Picture 12">
            <a:extLst>
              <a:ext uri="{FF2B5EF4-FFF2-40B4-BE49-F238E27FC236}">
                <a16:creationId xmlns:a16="http://schemas.microsoft.com/office/drawing/2014/main" id="{AC28B3EE-B882-41E6-9717-7C4160600553}"/>
              </a:ext>
            </a:extLst>
          </p:cNvPr>
          <p:cNvPicPr>
            <a:picLocks noChangeAspect="1"/>
          </p:cNvPicPr>
          <p:nvPr/>
        </p:nvPicPr>
        <p:blipFill>
          <a:blip r:embed="rId6"/>
          <a:stretch>
            <a:fillRect/>
          </a:stretch>
        </p:blipFill>
        <p:spPr>
          <a:xfrm>
            <a:off x="1049768" y="2685131"/>
            <a:ext cx="3255902" cy="1487739"/>
          </a:xfrm>
          <a:prstGeom prst="rect">
            <a:avLst/>
          </a:prstGeom>
        </p:spPr>
      </p:pic>
      <p:pic>
        <p:nvPicPr>
          <p:cNvPr id="15" name="Picture 14">
            <a:extLst>
              <a:ext uri="{FF2B5EF4-FFF2-40B4-BE49-F238E27FC236}">
                <a16:creationId xmlns:a16="http://schemas.microsoft.com/office/drawing/2014/main" id="{8F806DEF-FC6C-47B7-9063-98B46036D6FE}"/>
              </a:ext>
            </a:extLst>
          </p:cNvPr>
          <p:cNvPicPr>
            <a:picLocks noChangeAspect="1"/>
          </p:cNvPicPr>
          <p:nvPr/>
        </p:nvPicPr>
        <p:blipFill>
          <a:blip r:embed="rId7"/>
          <a:stretch>
            <a:fillRect/>
          </a:stretch>
        </p:blipFill>
        <p:spPr>
          <a:xfrm>
            <a:off x="237931" y="4498752"/>
            <a:ext cx="4139976" cy="1069131"/>
          </a:xfrm>
          <a:prstGeom prst="rect">
            <a:avLst/>
          </a:prstGeom>
        </p:spPr>
      </p:pic>
    </p:spTree>
    <p:extLst>
      <p:ext uri="{BB962C8B-B14F-4D97-AF65-F5344CB8AC3E}">
        <p14:creationId xmlns:p14="http://schemas.microsoft.com/office/powerpoint/2010/main" val="1905161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2" name="Title 1">
            <a:extLst>
              <a:ext uri="{FF2B5EF4-FFF2-40B4-BE49-F238E27FC236}">
                <a16:creationId xmlns:a16="http://schemas.microsoft.com/office/drawing/2014/main" id="{30B31F01-7B09-4473-A46B-BB48E6DBD0FD}"/>
              </a:ext>
            </a:extLst>
          </p:cNvPr>
          <p:cNvSpPr>
            <a:spLocks noGrp="1"/>
          </p:cNvSpPr>
          <p:nvPr>
            <p:ph type="ctrTitle"/>
          </p:nvPr>
        </p:nvSpPr>
        <p:spPr>
          <a:xfrm>
            <a:off x="685800" y="790352"/>
            <a:ext cx="7772400" cy="706994"/>
          </a:xfrm>
        </p:spPr>
        <p:txBody>
          <a:bodyPr>
            <a:norm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US" sz="3200" b="1" dirty="0">
                <a:solidFill>
                  <a:schemeClr val="accent1">
                    <a:lumMod val="75000"/>
                  </a:schemeClr>
                </a:solidFill>
              </a:rPr>
              <a:t>USDA Liaisons</a:t>
            </a:r>
          </a:p>
        </p:txBody>
      </p:sp>
      <p:sp>
        <p:nvSpPr>
          <p:cNvPr id="3" name="Subtitle 2">
            <a:extLst>
              <a:ext uri="{FF2B5EF4-FFF2-40B4-BE49-F238E27FC236}">
                <a16:creationId xmlns:a16="http://schemas.microsoft.com/office/drawing/2014/main" id="{0C94CC52-4E14-4392-B3EC-7E6F4FC3408D}"/>
              </a:ext>
            </a:extLst>
          </p:cNvPr>
          <p:cNvSpPr>
            <a:spLocks noGrp="1"/>
          </p:cNvSpPr>
          <p:nvPr>
            <p:ph type="subTitle" idx="1"/>
          </p:nvPr>
        </p:nvSpPr>
        <p:spPr>
          <a:xfrm>
            <a:off x="621437" y="1162083"/>
            <a:ext cx="7836763" cy="5409479"/>
          </a:xfrm>
        </p:spPr>
        <p:txBody>
          <a:bodyPr vert="horz" lIns="91440" tIns="45720" rIns="91440" bIns="45720" rtlCol="0" anchor="t">
            <a:noAutofit/>
          </a:bodyPr>
          <a:lstStyle/>
          <a:p>
            <a:pPr marL="457200" indent="-457200" algn="l">
              <a:buFont typeface="Arial" panose="020B0604020202020204" pitchFamily="34" charset="0"/>
              <a:buChar char="•"/>
            </a:pP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lgn="l">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a:ea typeface="Calibri" panose="020F0502020204030204" pitchFamily="34" charset="0"/>
                <a:cs typeface="Times New Roman"/>
              </a:rPr>
              <a:t>1890 National Scholars </a:t>
            </a:r>
            <a:r>
              <a:rPr lang="en-US" sz="1800" dirty="0">
                <a:latin typeface="Calibri"/>
                <a:ea typeface="Calibri" panose="020F0502020204030204" pitchFamily="34" charset="0"/>
                <a:cs typeface="Times New Roman"/>
              </a:rPr>
              <a:t>Program - 19 Liaisons on 1890 HBCU Land-Grant campuses </a:t>
            </a:r>
          </a:p>
          <a:p>
            <a:pPr marL="342900" indent="-342900" algn="l">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a:ea typeface="Calibri" panose="020F0502020204030204" pitchFamily="34" charset="0"/>
                <a:cs typeface="Times New Roman"/>
              </a:rPr>
              <a:t>HSI National Program - 6 USDA Liaisons serving regionally </a:t>
            </a:r>
          </a:p>
          <a:p>
            <a:pPr marL="342900" indent="-342900" algn="l">
              <a:lnSpc>
                <a:spcPct val="107000"/>
              </a:lnSpc>
              <a:spcBef>
                <a:spcPts val="0"/>
              </a:spcBef>
              <a:spcAft>
                <a:spcPts val="800"/>
              </a:spcAft>
              <a:buFont typeface="Arial" panose="020B0604020202020204" pitchFamily="34" charset="0"/>
              <a:buChar char="•"/>
              <a:tabLst>
                <a:tab pos="457200" algn="l"/>
              </a:tabLst>
            </a:pPr>
            <a:r>
              <a:rPr lang="en-US" sz="1800" dirty="0">
                <a:latin typeface="Calibri"/>
                <a:ea typeface="Calibri" panose="020F0502020204030204" pitchFamily="34" charset="0"/>
                <a:cs typeface="Times New Roman"/>
              </a:rPr>
              <a:t>1994 Land-Grant National Scholarship Program &amp; Institutions now administered through the Office of Tribal Relations</a:t>
            </a:r>
            <a:endParaRPr lang="en-US" sz="1800" dirty="0">
              <a:effectLst/>
              <a:latin typeface="Calibri"/>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800"/>
              </a:spcAft>
              <a:buFont typeface="Arial" panose="020B0604020202020204" pitchFamily="34" charset="0"/>
              <a:buChar char="•"/>
              <a:tabLst>
                <a:tab pos="45720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Liaisons a</a:t>
            </a:r>
            <a:r>
              <a:rPr lang="en-US" sz="1800" dirty="0">
                <a:effectLst/>
                <a:latin typeface="Calibri" panose="020F0502020204030204" pitchFamily="34" charset="0"/>
                <a:ea typeface="Calibri" panose="020F0502020204030204" pitchFamily="34" charset="0"/>
                <a:cs typeface="Times New Roman" panose="02020603050405020304" pitchFamily="18" charset="0"/>
              </a:rPr>
              <a:t>ssist communities, students, MSI faculty/staff/administrators, farmers, ranchers, foresters, and others on USDA programs and initiatives to ensure equitable access to resources and distribution of USDA products.</a:t>
            </a:r>
          </a:p>
          <a:p>
            <a:pPr marL="342900" marR="0" lvl="0" indent="-342900" algn="l">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Develop and maintain partnerships with local/field USDA offices and key local/regional stakeholders to enhance USDA outreach.</a:t>
            </a:r>
          </a:p>
          <a:p>
            <a:pPr marL="342900" marR="0" lvl="0" indent="-342900" algn="l">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a:ea typeface="Calibri" panose="020F0502020204030204" pitchFamily="34" charset="0"/>
                <a:cs typeface="Times New Roman"/>
              </a:rPr>
              <a:t>Serve as a point of contact on these partner campuses for USDA personnel for recruiting purposes.</a:t>
            </a:r>
          </a:p>
          <a:p>
            <a:pPr marL="342900" marR="0" lvl="0" indent="-342900" algn="l">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Provide support to the development of policies and procedures to strengthen institutional capacity-building initiatives concerned with improving minority representation.</a:t>
            </a:r>
          </a:p>
        </p:txBody>
      </p:sp>
    </p:spTree>
    <p:extLst>
      <p:ext uri="{BB962C8B-B14F-4D97-AF65-F5344CB8AC3E}">
        <p14:creationId xmlns:p14="http://schemas.microsoft.com/office/powerpoint/2010/main" val="1284884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23695" y="706993"/>
            <a:ext cx="4945097" cy="808438"/>
          </a:xfrm>
        </p:spPr>
        <p:txBody>
          <a:bodyPr>
            <a:noAutofit/>
          </a:bodyPr>
          <a:lstStyle/>
          <a:p>
            <a:pPr algn="l"/>
            <a:r>
              <a:rPr lang="en-US" sz="2400" b="1" dirty="0">
                <a:solidFill>
                  <a:schemeClr val="accent1">
                    <a:lumMod val="75000"/>
                  </a:schemeClr>
                </a:solidFill>
              </a:rPr>
              <a:t>Agricultural Youth Coordination</a:t>
            </a:r>
            <a:endParaRPr lang="en-US" sz="2400" b="1" dirty="0">
              <a:solidFill>
                <a:schemeClr val="accent1">
                  <a:lumMod val="75000"/>
                </a:schemeClr>
              </a:solidFill>
              <a:highlight>
                <a:srgbClr val="FFFF00"/>
              </a:highlight>
            </a:endParaRPr>
          </a:p>
        </p:txBody>
      </p:sp>
      <p:sp>
        <p:nvSpPr>
          <p:cNvPr id="9" name="Content Placeholder 8">
            <a:extLst>
              <a:ext uri="{FF2B5EF4-FFF2-40B4-BE49-F238E27FC236}">
                <a16:creationId xmlns:a16="http://schemas.microsoft.com/office/drawing/2014/main" id="{38DE42E0-49CF-4DD5-B22D-9287EBC7F21B}"/>
              </a:ext>
            </a:extLst>
          </p:cNvPr>
          <p:cNvSpPr>
            <a:spLocks noGrp="1"/>
          </p:cNvSpPr>
          <p:nvPr>
            <p:ph sz="half" idx="2"/>
          </p:nvPr>
        </p:nvSpPr>
        <p:spPr>
          <a:xfrm>
            <a:off x="4394447" y="1515431"/>
            <a:ext cx="4474345" cy="4778837"/>
          </a:xfrm>
        </p:spPr>
        <p:txBody>
          <a:bodyPr>
            <a:normAutofit fontScale="92500"/>
          </a:bodyPr>
          <a:lstStyle/>
          <a:p>
            <a:r>
              <a:rPr lang="en-US" sz="2400" dirty="0"/>
              <a:t>OPPE partners with private sector companies, higher education institutions, and youth-serving organizations to promote the role of school-based agricultural education in motivating and preparing young people to pursue careers in the agriculture, food, and natural resources systems.</a:t>
            </a:r>
          </a:p>
          <a:p>
            <a:r>
              <a:rPr lang="en-US" sz="2400" dirty="0"/>
              <a:t>Selection process under way for next Youth Coordinator.</a:t>
            </a:r>
          </a:p>
          <a:p>
            <a:r>
              <a:rPr lang="en-US" sz="2400" dirty="0"/>
              <a:t>youth@usda.gov</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extBox 9">
            <a:extLst>
              <a:ext uri="{FF2B5EF4-FFF2-40B4-BE49-F238E27FC236}">
                <a16:creationId xmlns:a16="http://schemas.microsoft.com/office/drawing/2014/main" id="{6E464A3E-A0D9-4EBF-9598-FAB640747B3F}"/>
              </a:ext>
            </a:extLst>
          </p:cNvPr>
          <p:cNvSpPr txBox="1"/>
          <p:nvPr/>
        </p:nvSpPr>
        <p:spPr>
          <a:xfrm>
            <a:off x="2673642" y="6294268"/>
            <a:ext cx="3805593" cy="307777"/>
          </a:xfrm>
          <a:prstGeom prst="rect">
            <a:avLst/>
          </a:prstGeom>
          <a:noFill/>
        </p:spPr>
        <p:txBody>
          <a:bodyPr wrap="none" rtlCol="0">
            <a:spAutoFit/>
          </a:bodyPr>
          <a:lstStyle/>
          <a:p>
            <a:pPr algn="ctr"/>
            <a:r>
              <a:rPr lang="en-US" sz="1400" dirty="0"/>
              <a:t>More information: </a:t>
            </a:r>
            <a:r>
              <a:rPr lang="en-US" sz="1400" dirty="0">
                <a:hlinkClick r:id="rId4"/>
              </a:rPr>
              <a:t>https://www.usda.gov/youth</a:t>
            </a:r>
            <a:endParaRPr lang="en-US" sz="1400" dirty="0"/>
          </a:p>
        </p:txBody>
      </p:sp>
      <p:pic>
        <p:nvPicPr>
          <p:cNvPr id="11" name="Picture 10" descr="A group of people standing in a hallway&#10;&#10;Description automatically generated with medium confidence">
            <a:extLst>
              <a:ext uri="{FF2B5EF4-FFF2-40B4-BE49-F238E27FC236}">
                <a16:creationId xmlns:a16="http://schemas.microsoft.com/office/drawing/2014/main" id="{0ADA0E58-95ED-4493-930D-2FAAC2250CE0}"/>
              </a:ext>
            </a:extLst>
          </p:cNvPr>
          <p:cNvPicPr>
            <a:picLocks noChangeAspect="1"/>
          </p:cNvPicPr>
          <p:nvPr/>
        </p:nvPicPr>
        <p:blipFill>
          <a:blip r:embed="rId5"/>
          <a:stretch>
            <a:fillRect/>
          </a:stretch>
        </p:blipFill>
        <p:spPr>
          <a:xfrm>
            <a:off x="1859185" y="2690340"/>
            <a:ext cx="2535262" cy="1691232"/>
          </a:xfrm>
          <a:prstGeom prst="rect">
            <a:avLst/>
          </a:prstGeom>
        </p:spPr>
      </p:pic>
      <p:pic>
        <p:nvPicPr>
          <p:cNvPr id="4" name="Picture 3" descr="A group of people posing for a photo in front of a building&#10;&#10;Description automatically generated">
            <a:extLst>
              <a:ext uri="{FF2B5EF4-FFF2-40B4-BE49-F238E27FC236}">
                <a16:creationId xmlns:a16="http://schemas.microsoft.com/office/drawing/2014/main" id="{1E811D87-F997-4773-9DAA-DE5793071D10}"/>
              </a:ext>
            </a:extLst>
          </p:cNvPr>
          <p:cNvPicPr>
            <a:picLocks noChangeAspect="1"/>
          </p:cNvPicPr>
          <p:nvPr/>
        </p:nvPicPr>
        <p:blipFill>
          <a:blip r:embed="rId6"/>
          <a:stretch>
            <a:fillRect/>
          </a:stretch>
        </p:blipFill>
        <p:spPr>
          <a:xfrm>
            <a:off x="338414" y="4480646"/>
            <a:ext cx="2671370" cy="1783140"/>
          </a:xfrm>
          <a:prstGeom prst="rect">
            <a:avLst/>
          </a:prstGeom>
        </p:spPr>
      </p:pic>
      <p:pic>
        <p:nvPicPr>
          <p:cNvPr id="14" name="Picture 13">
            <a:extLst>
              <a:ext uri="{FF2B5EF4-FFF2-40B4-BE49-F238E27FC236}">
                <a16:creationId xmlns:a16="http://schemas.microsoft.com/office/drawing/2014/main" id="{0535BBA8-F267-47E4-83E0-B7B63D279C7A}"/>
              </a:ext>
            </a:extLst>
          </p:cNvPr>
          <p:cNvPicPr>
            <a:picLocks noChangeAspect="1"/>
          </p:cNvPicPr>
          <p:nvPr/>
        </p:nvPicPr>
        <p:blipFill>
          <a:blip r:embed="rId7"/>
          <a:stretch>
            <a:fillRect/>
          </a:stretch>
        </p:blipFill>
        <p:spPr>
          <a:xfrm>
            <a:off x="158791" y="796272"/>
            <a:ext cx="2671371" cy="1783140"/>
          </a:xfrm>
          <a:prstGeom prst="rect">
            <a:avLst/>
          </a:prstGeom>
        </p:spPr>
      </p:pic>
    </p:spTree>
    <p:extLst>
      <p:ext uri="{BB962C8B-B14F-4D97-AF65-F5344CB8AC3E}">
        <p14:creationId xmlns:p14="http://schemas.microsoft.com/office/powerpoint/2010/main" val="2751734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3063" y="940505"/>
            <a:ext cx="3959605" cy="569835"/>
          </a:xfrm>
        </p:spPr>
        <p:txBody>
          <a:bodyPr>
            <a:noAutofit/>
          </a:bodyPr>
          <a:lstStyle/>
          <a:p>
            <a:pPr algn="l"/>
            <a:r>
              <a:rPr lang="en-US" sz="3200" b="1" dirty="0">
                <a:solidFill>
                  <a:schemeClr val="accent1">
                    <a:lumMod val="75000"/>
                  </a:schemeClr>
                </a:solidFill>
              </a:rPr>
              <a:t>Military Veterans</a:t>
            </a:r>
          </a:p>
        </p:txBody>
      </p:sp>
      <p:sp>
        <p:nvSpPr>
          <p:cNvPr id="4" name="Content Placeholder 3">
            <a:extLst>
              <a:ext uri="{FF2B5EF4-FFF2-40B4-BE49-F238E27FC236}">
                <a16:creationId xmlns:a16="http://schemas.microsoft.com/office/drawing/2014/main" id="{6B2D91E4-7DF7-4F96-93A8-2418D751C672}"/>
              </a:ext>
            </a:extLst>
          </p:cNvPr>
          <p:cNvSpPr>
            <a:spLocks noGrp="1"/>
          </p:cNvSpPr>
          <p:nvPr>
            <p:ph sz="half" idx="1"/>
          </p:nvPr>
        </p:nvSpPr>
        <p:spPr>
          <a:xfrm>
            <a:off x="339753" y="1833763"/>
            <a:ext cx="4161225" cy="4382478"/>
          </a:xfrm>
        </p:spPr>
        <p:txBody>
          <a:bodyPr>
            <a:normAutofit fontScale="77500" lnSpcReduction="20000"/>
          </a:bodyPr>
          <a:lstStyle/>
          <a:p>
            <a:r>
              <a:rPr lang="en-US" dirty="0"/>
              <a:t>Connects military veterans with roles that keep America’s food supply safe and secure, preserve and strengthen rural communities, and restore and conserve the environment.</a:t>
            </a:r>
          </a:p>
          <a:p>
            <a:r>
              <a:rPr lang="en-US" dirty="0"/>
              <a:t>Assist service members, veterans, and their families to successfully transition into the food and agriculture sectors.</a:t>
            </a:r>
          </a:p>
          <a:p>
            <a:r>
              <a:rPr lang="en-US" dirty="0"/>
              <a:t>Monshi.Ramdass@usda.gov</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extBox 9">
            <a:extLst>
              <a:ext uri="{FF2B5EF4-FFF2-40B4-BE49-F238E27FC236}">
                <a16:creationId xmlns:a16="http://schemas.microsoft.com/office/drawing/2014/main" id="{452BDF13-8BD6-4D2B-8D7F-BA5A064F821C}"/>
              </a:ext>
            </a:extLst>
          </p:cNvPr>
          <p:cNvSpPr txBox="1"/>
          <p:nvPr/>
        </p:nvSpPr>
        <p:spPr>
          <a:xfrm>
            <a:off x="-1" y="6216241"/>
            <a:ext cx="5785302" cy="307777"/>
          </a:xfrm>
          <a:prstGeom prst="rect">
            <a:avLst/>
          </a:prstGeom>
          <a:noFill/>
        </p:spPr>
        <p:txBody>
          <a:bodyPr wrap="none" rtlCol="0">
            <a:spAutoFit/>
          </a:bodyPr>
          <a:lstStyle/>
          <a:p>
            <a:pPr algn="ctr"/>
            <a:r>
              <a:rPr lang="en-US" sz="1400" dirty="0"/>
              <a:t>More information: </a:t>
            </a:r>
            <a:r>
              <a:rPr lang="en-US" sz="1400" dirty="0">
                <a:hlinkClick r:id="rId4"/>
              </a:rPr>
              <a:t>https://www.usda.gov/our-agency/initiatives/veterans</a:t>
            </a:r>
            <a:endParaRPr lang="en-US" sz="1400" dirty="0"/>
          </a:p>
        </p:txBody>
      </p:sp>
      <p:pic>
        <p:nvPicPr>
          <p:cNvPr id="12" name="Picture 11" descr="A person holding a plant&#10;&#10;Description automatically generated with medium confidence">
            <a:extLst>
              <a:ext uri="{FF2B5EF4-FFF2-40B4-BE49-F238E27FC236}">
                <a16:creationId xmlns:a16="http://schemas.microsoft.com/office/drawing/2014/main" id="{5C6A928A-3864-429A-B38A-798C48A5C670}"/>
              </a:ext>
            </a:extLst>
          </p:cNvPr>
          <p:cNvPicPr>
            <a:picLocks noChangeAspect="1"/>
          </p:cNvPicPr>
          <p:nvPr/>
        </p:nvPicPr>
        <p:blipFill>
          <a:blip r:embed="rId5"/>
          <a:stretch>
            <a:fillRect/>
          </a:stretch>
        </p:blipFill>
        <p:spPr>
          <a:xfrm>
            <a:off x="4765648" y="2804281"/>
            <a:ext cx="2909683" cy="1636696"/>
          </a:xfrm>
          <a:prstGeom prst="rect">
            <a:avLst/>
          </a:prstGeom>
        </p:spPr>
      </p:pic>
      <p:pic>
        <p:nvPicPr>
          <p:cNvPr id="14" name="Picture 13" descr="A group of people standing in a field&#10;&#10;Description automatically generated with medium confidence">
            <a:extLst>
              <a:ext uri="{FF2B5EF4-FFF2-40B4-BE49-F238E27FC236}">
                <a16:creationId xmlns:a16="http://schemas.microsoft.com/office/drawing/2014/main" id="{14722B60-E034-4A66-8DDA-ED9E07113C3D}"/>
              </a:ext>
            </a:extLst>
          </p:cNvPr>
          <p:cNvPicPr>
            <a:picLocks noChangeAspect="1"/>
          </p:cNvPicPr>
          <p:nvPr/>
        </p:nvPicPr>
        <p:blipFill>
          <a:blip r:embed="rId6"/>
          <a:stretch>
            <a:fillRect/>
          </a:stretch>
        </p:blipFill>
        <p:spPr>
          <a:xfrm>
            <a:off x="6248038" y="986482"/>
            <a:ext cx="2621096" cy="1713542"/>
          </a:xfrm>
          <a:prstGeom prst="rect">
            <a:avLst/>
          </a:prstGeom>
        </p:spPr>
      </p:pic>
      <p:pic>
        <p:nvPicPr>
          <p:cNvPr id="9" name="Picture 8" descr="A group of people in a room&#10;&#10;Description automatically generated with medium confidence">
            <a:extLst>
              <a:ext uri="{FF2B5EF4-FFF2-40B4-BE49-F238E27FC236}">
                <a16:creationId xmlns:a16="http://schemas.microsoft.com/office/drawing/2014/main" id="{9645DE39-8E75-4245-A967-DA0FB458B97F}"/>
              </a:ext>
            </a:extLst>
          </p:cNvPr>
          <p:cNvPicPr>
            <a:picLocks noChangeAspect="1"/>
          </p:cNvPicPr>
          <p:nvPr/>
        </p:nvPicPr>
        <p:blipFill>
          <a:blip r:embed="rId7"/>
          <a:stretch>
            <a:fillRect/>
          </a:stretch>
        </p:blipFill>
        <p:spPr>
          <a:xfrm>
            <a:off x="6248038" y="4543943"/>
            <a:ext cx="2621095" cy="1749581"/>
          </a:xfrm>
          <a:prstGeom prst="rect">
            <a:avLst/>
          </a:prstGeom>
        </p:spPr>
      </p:pic>
    </p:spTree>
    <p:extLst>
      <p:ext uri="{BB962C8B-B14F-4D97-AF65-F5344CB8AC3E}">
        <p14:creationId xmlns:p14="http://schemas.microsoft.com/office/powerpoint/2010/main" val="1251737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568823" y="706993"/>
            <a:ext cx="5299969" cy="808438"/>
          </a:xfrm>
        </p:spPr>
        <p:txBody>
          <a:bodyPr>
            <a:normAutofit/>
          </a:bodyPr>
          <a:lstStyle/>
          <a:p>
            <a:pPr algn="l"/>
            <a:r>
              <a:rPr lang="en-US" sz="3200" b="1" dirty="0">
                <a:solidFill>
                  <a:schemeClr val="accent1">
                    <a:lumMod val="75000"/>
                  </a:schemeClr>
                </a:solidFill>
              </a:rPr>
              <a:t>Farmworker Coordination</a:t>
            </a:r>
            <a:endParaRPr lang="en-US" sz="3200" b="1" dirty="0">
              <a:solidFill>
                <a:schemeClr val="accent1">
                  <a:lumMod val="75000"/>
                </a:schemeClr>
              </a:solidFill>
              <a:highlight>
                <a:srgbClr val="FFFF00"/>
              </a:highlight>
            </a:endParaRPr>
          </a:p>
        </p:txBody>
      </p:sp>
      <p:sp>
        <p:nvSpPr>
          <p:cNvPr id="9" name="Content Placeholder 8">
            <a:extLst>
              <a:ext uri="{FF2B5EF4-FFF2-40B4-BE49-F238E27FC236}">
                <a16:creationId xmlns:a16="http://schemas.microsoft.com/office/drawing/2014/main" id="{38DE42E0-49CF-4DD5-B22D-9287EBC7F21B}"/>
              </a:ext>
            </a:extLst>
          </p:cNvPr>
          <p:cNvSpPr>
            <a:spLocks noGrp="1"/>
          </p:cNvSpPr>
          <p:nvPr>
            <p:ph sz="half" idx="2"/>
          </p:nvPr>
        </p:nvSpPr>
        <p:spPr>
          <a:xfrm>
            <a:off x="4394447" y="1515431"/>
            <a:ext cx="4474345" cy="4778837"/>
          </a:xfrm>
        </p:spPr>
        <p:txBody>
          <a:bodyPr>
            <a:normAutofit/>
          </a:bodyPr>
          <a:lstStyle/>
          <a:p>
            <a:r>
              <a:rPr lang="en-US" sz="2400" b="0" i="0" dirty="0">
                <a:solidFill>
                  <a:srgbClr val="111111"/>
                </a:solidFill>
                <a:effectLst/>
                <a:latin typeface="Roboto" panose="02000000000000000000" pitchFamily="2" charset="0"/>
              </a:rPr>
              <a:t>The Farmworker Coordinator</a:t>
            </a:r>
            <a:r>
              <a:rPr lang="en-US" sz="2400" b="1" i="0" dirty="0">
                <a:solidFill>
                  <a:srgbClr val="111111"/>
                </a:solidFill>
                <a:effectLst/>
                <a:latin typeface="Roboto" panose="02000000000000000000" pitchFamily="2" charset="0"/>
              </a:rPr>
              <a:t> </a:t>
            </a:r>
            <a:r>
              <a:rPr lang="en-US" sz="2400" i="0" dirty="0">
                <a:solidFill>
                  <a:srgbClr val="111111"/>
                </a:solidFill>
                <a:effectLst/>
                <a:latin typeface="Roboto" panose="02000000000000000000" pitchFamily="2" charset="0"/>
              </a:rPr>
              <a:t>identifies challenges faced by farmworkers </a:t>
            </a:r>
            <a:r>
              <a:rPr lang="en-US" sz="2400" b="0" i="0" dirty="0">
                <a:solidFill>
                  <a:srgbClr val="111111"/>
                </a:solidFill>
                <a:effectLst/>
                <a:latin typeface="Roboto" panose="02000000000000000000" pitchFamily="2" charset="0"/>
              </a:rPr>
              <a:t>and coordinates the community’s needs with USDA resources such as housing, safety, and training to advance into other agricultural careers.</a:t>
            </a:r>
          </a:p>
          <a:p>
            <a:r>
              <a:rPr lang="en-US" sz="2400" dirty="0">
                <a:solidFill>
                  <a:srgbClr val="111111"/>
                </a:solidFill>
                <a:latin typeface="Roboto" panose="02000000000000000000" pitchFamily="2" charset="0"/>
                <a:hlinkClick r:id="rId3"/>
              </a:rPr>
              <a:t>Silvia.Fabela@usda.gov</a:t>
            </a:r>
            <a:r>
              <a:rPr lang="en-US" sz="2400" dirty="0">
                <a:solidFill>
                  <a:srgbClr val="111111"/>
                </a:solidFill>
                <a:latin typeface="Roboto" panose="02000000000000000000" pitchFamily="2" charset="0"/>
              </a:rPr>
              <a:t> </a:t>
            </a:r>
            <a:r>
              <a:rPr lang="en-US" sz="2400" dirty="0">
                <a:solidFill>
                  <a:srgbClr val="111111"/>
                </a:solidFill>
                <a:latin typeface="Roboto" panose="02000000000000000000" pitchFamily="2" charset="0"/>
                <a:hlinkClick r:id="rId4"/>
              </a:rPr>
              <a:t>Maria.Goldberg@usda.gov</a:t>
            </a:r>
            <a:endParaRPr lang="en-US" sz="2400" dirty="0">
              <a:solidFill>
                <a:srgbClr val="111111"/>
              </a:solidFill>
              <a:latin typeface="Roboto" panose="02000000000000000000" pitchFamily="2" charset="0"/>
            </a:endParaRPr>
          </a:p>
          <a:p>
            <a:endParaRPr lang="en-US" sz="2400"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extBox 9">
            <a:extLst>
              <a:ext uri="{FF2B5EF4-FFF2-40B4-BE49-F238E27FC236}">
                <a16:creationId xmlns:a16="http://schemas.microsoft.com/office/drawing/2014/main" id="{6E464A3E-A0D9-4EBF-9598-FAB640747B3F}"/>
              </a:ext>
            </a:extLst>
          </p:cNvPr>
          <p:cNvSpPr txBox="1"/>
          <p:nvPr/>
        </p:nvSpPr>
        <p:spPr>
          <a:xfrm>
            <a:off x="1097089" y="6294268"/>
            <a:ext cx="6958700" cy="738664"/>
          </a:xfrm>
          <a:prstGeom prst="rect">
            <a:avLst/>
          </a:prstGeom>
          <a:noFill/>
        </p:spPr>
        <p:txBody>
          <a:bodyPr wrap="none" rtlCol="0">
            <a:spAutoFit/>
          </a:bodyPr>
          <a:lstStyle/>
          <a:p>
            <a:pPr algn="ctr"/>
            <a:r>
              <a:rPr lang="en-US" sz="1400" dirty="0"/>
              <a:t>More information: </a:t>
            </a:r>
            <a:r>
              <a:rPr lang="en-US" sz="1400" dirty="0">
                <a:hlinkClick r:id="rId6"/>
              </a:rPr>
              <a:t>https://www.usda.gov/partnerships/special-initiatives-and-mandates</a:t>
            </a:r>
            <a:endParaRPr lang="en-US" sz="1400" dirty="0"/>
          </a:p>
          <a:p>
            <a:pPr algn="ctr"/>
            <a:endParaRPr lang="en-US" sz="1400" dirty="0"/>
          </a:p>
          <a:p>
            <a:pPr algn="ctr"/>
            <a:endParaRPr lang="en-US" sz="1400" dirty="0"/>
          </a:p>
        </p:txBody>
      </p:sp>
      <p:pic>
        <p:nvPicPr>
          <p:cNvPr id="12" name="Picture 11" descr="A group of people working in a farm&#10;&#10;Description automatically generated with medium confidence">
            <a:extLst>
              <a:ext uri="{FF2B5EF4-FFF2-40B4-BE49-F238E27FC236}">
                <a16:creationId xmlns:a16="http://schemas.microsoft.com/office/drawing/2014/main" id="{0B338036-B9E3-4B2F-9FD6-F2131B107627}"/>
              </a:ext>
            </a:extLst>
          </p:cNvPr>
          <p:cNvPicPr>
            <a:picLocks noChangeAspect="1"/>
          </p:cNvPicPr>
          <p:nvPr/>
        </p:nvPicPr>
        <p:blipFill>
          <a:blip r:embed="rId7"/>
          <a:stretch>
            <a:fillRect/>
          </a:stretch>
        </p:blipFill>
        <p:spPr>
          <a:xfrm>
            <a:off x="275208" y="1027530"/>
            <a:ext cx="2632674" cy="1755116"/>
          </a:xfrm>
          <a:prstGeom prst="rect">
            <a:avLst/>
          </a:prstGeom>
        </p:spPr>
      </p:pic>
      <p:pic>
        <p:nvPicPr>
          <p:cNvPr id="1026" name="Picture 2" descr="91,631 Farm Worker Stock Photos, Pictures &amp; Royalty-Free Images - iStock">
            <a:extLst>
              <a:ext uri="{FF2B5EF4-FFF2-40B4-BE49-F238E27FC236}">
                <a16:creationId xmlns:a16="http://schemas.microsoft.com/office/drawing/2014/main" id="{2D5F7763-FB43-4907-9C06-9C5029A871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9124" y="2793442"/>
            <a:ext cx="2619375" cy="17045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arm Worker Pictures | Download Free Images on Unsplash">
            <a:extLst>
              <a:ext uri="{FF2B5EF4-FFF2-40B4-BE49-F238E27FC236}">
                <a16:creationId xmlns:a16="http://schemas.microsoft.com/office/drawing/2014/main" id="{396DEF5A-7235-4640-B245-D37FD53E85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7932" y="454039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727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13111" y="750564"/>
            <a:ext cx="8917770" cy="706993"/>
          </a:xfrm>
        </p:spPr>
        <p:txBody>
          <a:bodyPr>
            <a:normAutofit/>
          </a:bodyPr>
          <a:lstStyle/>
          <a:p>
            <a:r>
              <a:rPr lang="en-US" sz="3200" b="1" dirty="0">
                <a:solidFill>
                  <a:schemeClr val="accent1">
                    <a:lumMod val="75000"/>
                  </a:schemeClr>
                </a:solidFill>
              </a:rPr>
              <a:t>Women in Agriculture</a:t>
            </a:r>
          </a:p>
        </p:txBody>
      </p:sp>
      <p:sp>
        <p:nvSpPr>
          <p:cNvPr id="13" name="Content Placeholder 12">
            <a:extLst>
              <a:ext uri="{FF2B5EF4-FFF2-40B4-BE49-F238E27FC236}">
                <a16:creationId xmlns:a16="http://schemas.microsoft.com/office/drawing/2014/main" id="{90B78EDC-0330-4AED-8554-1D84F72F3846}"/>
              </a:ext>
            </a:extLst>
          </p:cNvPr>
          <p:cNvSpPr>
            <a:spLocks noGrp="1"/>
          </p:cNvSpPr>
          <p:nvPr>
            <p:ph sz="half" idx="2"/>
          </p:nvPr>
        </p:nvSpPr>
        <p:spPr>
          <a:xfrm>
            <a:off x="4682067" y="1741139"/>
            <a:ext cx="4248869" cy="4137131"/>
          </a:xfrm>
        </p:spPr>
        <p:txBody>
          <a:bodyPr>
            <a:noAutofit/>
          </a:bodyPr>
          <a:lstStyle/>
          <a:p>
            <a:r>
              <a:rPr lang="en-US" sz="2400" dirty="0"/>
              <a:t>OPPE supports Women in Agriculture initiatives to focus on mentorship and the development of science, technology, engineering, and math skills of the stakeholder group. </a:t>
            </a:r>
          </a:p>
          <a:p>
            <a:r>
              <a:rPr lang="en-US" sz="2400" dirty="0"/>
              <a:t>Maria.Goldberg@usda.gov</a:t>
            </a:r>
          </a:p>
          <a:p>
            <a:pPr marL="0" indent="0">
              <a:buNone/>
            </a:pPr>
            <a:endParaRPr lang="en-US" sz="2400"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4" name="TextBox 13">
            <a:extLst>
              <a:ext uri="{FF2B5EF4-FFF2-40B4-BE49-F238E27FC236}">
                <a16:creationId xmlns:a16="http://schemas.microsoft.com/office/drawing/2014/main" id="{A0F815A6-42EF-450E-AA7A-5D1EA539AA6F}"/>
              </a:ext>
            </a:extLst>
          </p:cNvPr>
          <p:cNvSpPr txBox="1"/>
          <p:nvPr/>
        </p:nvSpPr>
        <p:spPr>
          <a:xfrm>
            <a:off x="1286610" y="6222213"/>
            <a:ext cx="6570773" cy="307777"/>
          </a:xfrm>
          <a:prstGeom prst="rect">
            <a:avLst/>
          </a:prstGeom>
          <a:noFill/>
        </p:spPr>
        <p:txBody>
          <a:bodyPr wrap="none" rtlCol="0">
            <a:spAutoFit/>
          </a:bodyPr>
          <a:lstStyle/>
          <a:p>
            <a:pPr algn="ctr"/>
            <a:r>
              <a:rPr lang="en-US" sz="1400" dirty="0"/>
              <a:t>More information: </a:t>
            </a:r>
            <a:r>
              <a:rPr lang="en-US" sz="1400" dirty="0">
                <a:hlinkClick r:id="rId3"/>
              </a:rPr>
              <a:t>https://www.usda.gov/our-agency/initiatives/women-agriculture</a:t>
            </a:r>
            <a:endParaRPr lang="en-US" sz="1400" dirty="0"/>
          </a:p>
        </p:txBody>
      </p:sp>
      <p:pic>
        <p:nvPicPr>
          <p:cNvPr id="4" name="Picture 3" descr="A person standing next to a tree&#10;&#10;Description automatically generated with low confidence">
            <a:extLst>
              <a:ext uri="{FF2B5EF4-FFF2-40B4-BE49-F238E27FC236}">
                <a16:creationId xmlns:a16="http://schemas.microsoft.com/office/drawing/2014/main" id="{4D26CE07-DFA7-45B6-ABF1-8610168C8A3A}"/>
              </a:ext>
            </a:extLst>
          </p:cNvPr>
          <p:cNvPicPr>
            <a:picLocks noChangeAspect="1"/>
          </p:cNvPicPr>
          <p:nvPr/>
        </p:nvPicPr>
        <p:blipFill>
          <a:blip r:embed="rId4"/>
          <a:stretch>
            <a:fillRect/>
          </a:stretch>
        </p:blipFill>
        <p:spPr>
          <a:xfrm>
            <a:off x="113679" y="1535700"/>
            <a:ext cx="2206785" cy="1473029"/>
          </a:xfrm>
          <a:prstGeom prst="rect">
            <a:avLst/>
          </a:prstGeom>
        </p:spPr>
      </p:pic>
      <p:pic>
        <p:nvPicPr>
          <p:cNvPr id="10" name="Picture 9" descr="A person holding a watermelon&#10;&#10;Description automatically generated">
            <a:extLst>
              <a:ext uri="{FF2B5EF4-FFF2-40B4-BE49-F238E27FC236}">
                <a16:creationId xmlns:a16="http://schemas.microsoft.com/office/drawing/2014/main" id="{6FE3C220-35CE-4B8F-82C2-381C353D671A}"/>
              </a:ext>
            </a:extLst>
          </p:cNvPr>
          <p:cNvPicPr>
            <a:picLocks noChangeAspect="1"/>
          </p:cNvPicPr>
          <p:nvPr/>
        </p:nvPicPr>
        <p:blipFill>
          <a:blip r:embed="rId5"/>
          <a:stretch>
            <a:fillRect/>
          </a:stretch>
        </p:blipFill>
        <p:spPr>
          <a:xfrm>
            <a:off x="2391768" y="2520071"/>
            <a:ext cx="2256432" cy="1500527"/>
          </a:xfrm>
          <a:prstGeom prst="rect">
            <a:avLst/>
          </a:prstGeom>
        </p:spPr>
      </p:pic>
      <p:pic>
        <p:nvPicPr>
          <p:cNvPr id="12" name="Picture 11" descr="A picture containing person, indoor&#10;&#10;Description automatically generated">
            <a:extLst>
              <a:ext uri="{FF2B5EF4-FFF2-40B4-BE49-F238E27FC236}">
                <a16:creationId xmlns:a16="http://schemas.microsoft.com/office/drawing/2014/main" id="{76E468D2-BB36-440B-8585-CF0CB9FB7E26}"/>
              </a:ext>
            </a:extLst>
          </p:cNvPr>
          <p:cNvPicPr>
            <a:picLocks noChangeAspect="1"/>
          </p:cNvPicPr>
          <p:nvPr/>
        </p:nvPicPr>
        <p:blipFill>
          <a:blip r:embed="rId6"/>
          <a:stretch>
            <a:fillRect/>
          </a:stretch>
        </p:blipFill>
        <p:spPr>
          <a:xfrm>
            <a:off x="2391768" y="4559903"/>
            <a:ext cx="2256432" cy="1500527"/>
          </a:xfrm>
          <a:prstGeom prst="rect">
            <a:avLst/>
          </a:prstGeom>
        </p:spPr>
      </p:pic>
      <p:pic>
        <p:nvPicPr>
          <p:cNvPr id="20" name="Picture 19" descr="A picture containing outdoor, tree, grass&#10;&#10;Description automatically generated">
            <a:extLst>
              <a:ext uri="{FF2B5EF4-FFF2-40B4-BE49-F238E27FC236}">
                <a16:creationId xmlns:a16="http://schemas.microsoft.com/office/drawing/2014/main" id="{696AB3D8-F3EE-43AB-8383-61EDDEED7511}"/>
              </a:ext>
            </a:extLst>
          </p:cNvPr>
          <p:cNvPicPr>
            <a:picLocks noChangeAspect="1"/>
          </p:cNvPicPr>
          <p:nvPr/>
        </p:nvPicPr>
        <p:blipFill>
          <a:blip r:embed="rId7"/>
          <a:stretch>
            <a:fillRect/>
          </a:stretch>
        </p:blipFill>
        <p:spPr>
          <a:xfrm>
            <a:off x="113678" y="3711948"/>
            <a:ext cx="2206785" cy="1473029"/>
          </a:xfrm>
          <a:prstGeom prst="rect">
            <a:avLst/>
          </a:prstGeom>
        </p:spPr>
      </p:pic>
    </p:spTree>
    <p:extLst>
      <p:ext uri="{BB962C8B-B14F-4D97-AF65-F5344CB8AC3E}">
        <p14:creationId xmlns:p14="http://schemas.microsoft.com/office/powerpoint/2010/main" val="3638108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198" y="839124"/>
            <a:ext cx="8229600" cy="1143000"/>
          </a:xfrm>
        </p:spPr>
        <p:txBody>
          <a:bodyPr>
            <a:noAutofit/>
          </a:bodyPr>
          <a:lstStyle/>
          <a:p>
            <a:br>
              <a:rPr lang="en-US" sz="3200" dirty="0">
                <a:solidFill>
                  <a:schemeClr val="accent1"/>
                </a:solidFill>
                <a:latin typeface="Times New Roman" panose="02020603050405020304" pitchFamily="18" charset="0"/>
              </a:rPr>
            </a:br>
            <a:r>
              <a:rPr lang="en-US" sz="3200" b="1" dirty="0">
                <a:solidFill>
                  <a:schemeClr val="accent1">
                    <a:lumMod val="75000"/>
                  </a:schemeClr>
                </a:solidFill>
              </a:rPr>
              <a:t>Asian American and Pacific and Hawaiian Islander Outreach</a:t>
            </a:r>
            <a:br>
              <a:rPr lang="en-US" sz="3200" dirty="0">
                <a:solidFill>
                  <a:schemeClr val="accent1"/>
                </a:solidFill>
                <a:latin typeface="Times New Roman" panose="02020603050405020304" pitchFamily="18" charset="0"/>
              </a:rPr>
            </a:br>
            <a:endParaRPr lang="en-US" sz="3200" b="1" dirty="0">
              <a:solidFill>
                <a:schemeClr val="accent1"/>
              </a:solidFill>
            </a:endParaRPr>
          </a:p>
        </p:txBody>
      </p:sp>
      <p:sp>
        <p:nvSpPr>
          <p:cNvPr id="4" name="Content Placeholder 3">
            <a:extLst>
              <a:ext uri="{FF2B5EF4-FFF2-40B4-BE49-F238E27FC236}">
                <a16:creationId xmlns:a16="http://schemas.microsoft.com/office/drawing/2014/main" id="{9472725E-3E3F-47A6-B4F3-5EDC14FF7966}"/>
              </a:ext>
            </a:extLst>
          </p:cNvPr>
          <p:cNvSpPr>
            <a:spLocks noGrp="1"/>
          </p:cNvSpPr>
          <p:nvPr>
            <p:ph idx="1"/>
          </p:nvPr>
        </p:nvSpPr>
        <p:spPr>
          <a:xfrm>
            <a:off x="457200" y="4206764"/>
            <a:ext cx="8229600" cy="1883318"/>
          </a:xfrm>
        </p:spPr>
        <p:txBody>
          <a:bodyPr>
            <a:normAutofit fontScale="70000" lnSpcReduction="20000"/>
          </a:bodyPr>
          <a:lstStyle/>
          <a:p>
            <a:r>
              <a:rPr lang="en-US" dirty="0"/>
              <a:t>The White House Initiative on Asian Americans and Pacific Islanders (WHIAAPI) works to improve the quality of life for AAPI individuals and communities across the nation through increased access to and participation in federal programs. </a:t>
            </a:r>
          </a:p>
          <a:p>
            <a:r>
              <a:rPr lang="en-US" dirty="0"/>
              <a:t>USDA AAPI areas of focus include outreach and engagement, capacity-building, and data collection.</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9" name="TextBox 8">
            <a:extLst>
              <a:ext uri="{FF2B5EF4-FFF2-40B4-BE49-F238E27FC236}">
                <a16:creationId xmlns:a16="http://schemas.microsoft.com/office/drawing/2014/main" id="{F88B45DD-6067-4FDD-9D95-ADD4F8068634}"/>
              </a:ext>
            </a:extLst>
          </p:cNvPr>
          <p:cNvSpPr txBox="1"/>
          <p:nvPr/>
        </p:nvSpPr>
        <p:spPr>
          <a:xfrm>
            <a:off x="1092647" y="6222213"/>
            <a:ext cx="6958700" cy="307777"/>
          </a:xfrm>
          <a:prstGeom prst="rect">
            <a:avLst/>
          </a:prstGeom>
          <a:noFill/>
        </p:spPr>
        <p:txBody>
          <a:bodyPr wrap="none" rtlCol="0">
            <a:spAutoFit/>
          </a:bodyPr>
          <a:lstStyle/>
          <a:p>
            <a:pPr algn="ctr"/>
            <a:r>
              <a:rPr lang="en-US" sz="1400" dirty="0"/>
              <a:t>More information: </a:t>
            </a:r>
            <a:r>
              <a:rPr lang="en-US" sz="1400" dirty="0">
                <a:hlinkClick r:id="rId3"/>
              </a:rPr>
              <a:t>https://www.usda.gov/partnerships/special-initiatives-and-mandates</a:t>
            </a:r>
            <a:endParaRPr lang="en-US" sz="1400" dirty="0"/>
          </a:p>
        </p:txBody>
      </p:sp>
      <p:pic>
        <p:nvPicPr>
          <p:cNvPr id="10" name="Picture 9" descr="A picture containing person, flower, outdoor, yellow&#10;&#10;Description automatically generated">
            <a:extLst>
              <a:ext uri="{FF2B5EF4-FFF2-40B4-BE49-F238E27FC236}">
                <a16:creationId xmlns:a16="http://schemas.microsoft.com/office/drawing/2014/main" id="{829C82AE-46AE-4659-B0C6-78240F3A860A}"/>
              </a:ext>
            </a:extLst>
          </p:cNvPr>
          <p:cNvPicPr>
            <a:picLocks noChangeAspect="1"/>
          </p:cNvPicPr>
          <p:nvPr/>
        </p:nvPicPr>
        <p:blipFill>
          <a:blip r:embed="rId4"/>
          <a:stretch>
            <a:fillRect/>
          </a:stretch>
        </p:blipFill>
        <p:spPr>
          <a:xfrm>
            <a:off x="-1" y="2051061"/>
            <a:ext cx="2860585" cy="1887986"/>
          </a:xfrm>
          <a:prstGeom prst="rect">
            <a:avLst/>
          </a:prstGeom>
        </p:spPr>
      </p:pic>
      <p:pic>
        <p:nvPicPr>
          <p:cNvPr id="11" name="Picture 10" descr="A picture containing grass, outdoor, sky, person&#10;&#10;Description automatically generated">
            <a:extLst>
              <a:ext uri="{FF2B5EF4-FFF2-40B4-BE49-F238E27FC236}">
                <a16:creationId xmlns:a16="http://schemas.microsoft.com/office/drawing/2014/main" id="{C557DADC-73D8-4FA9-A6BE-322E60A37E56}"/>
              </a:ext>
            </a:extLst>
          </p:cNvPr>
          <p:cNvPicPr>
            <a:picLocks noChangeAspect="1"/>
          </p:cNvPicPr>
          <p:nvPr/>
        </p:nvPicPr>
        <p:blipFill>
          <a:blip r:embed="rId5"/>
          <a:stretch>
            <a:fillRect/>
          </a:stretch>
        </p:blipFill>
        <p:spPr>
          <a:xfrm>
            <a:off x="3017364" y="2051061"/>
            <a:ext cx="3146643" cy="1887986"/>
          </a:xfrm>
          <a:prstGeom prst="rect">
            <a:avLst/>
          </a:prstGeom>
        </p:spPr>
      </p:pic>
      <p:pic>
        <p:nvPicPr>
          <p:cNvPr id="14" name="Picture 13" descr="A picture containing outdoor, person, green&#10;&#10;Description automatically generated">
            <a:extLst>
              <a:ext uri="{FF2B5EF4-FFF2-40B4-BE49-F238E27FC236}">
                <a16:creationId xmlns:a16="http://schemas.microsoft.com/office/drawing/2014/main" id="{1C629025-ED78-4959-9420-0D6FB6F871C4}"/>
              </a:ext>
            </a:extLst>
          </p:cNvPr>
          <p:cNvPicPr>
            <a:picLocks noChangeAspect="1"/>
          </p:cNvPicPr>
          <p:nvPr/>
        </p:nvPicPr>
        <p:blipFill>
          <a:blip r:embed="rId6"/>
          <a:stretch>
            <a:fillRect/>
          </a:stretch>
        </p:blipFill>
        <p:spPr>
          <a:xfrm>
            <a:off x="6320788" y="2051062"/>
            <a:ext cx="2823210" cy="1883318"/>
          </a:xfrm>
          <a:prstGeom prst="rect">
            <a:avLst/>
          </a:prstGeom>
        </p:spPr>
      </p:pic>
    </p:spTree>
    <p:extLst>
      <p:ext uri="{BB962C8B-B14F-4D97-AF65-F5344CB8AC3E}">
        <p14:creationId xmlns:p14="http://schemas.microsoft.com/office/powerpoint/2010/main" val="92799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198" y="686448"/>
            <a:ext cx="8229600" cy="1143000"/>
          </a:xfrm>
        </p:spPr>
        <p:txBody>
          <a:bodyPr>
            <a:noAutofit/>
          </a:bodyPr>
          <a:lstStyle/>
          <a:p>
            <a:r>
              <a:rPr lang="en-US" sz="3200" b="1" dirty="0">
                <a:solidFill>
                  <a:schemeClr val="accent1">
                    <a:lumMod val="75000"/>
                  </a:schemeClr>
                </a:solidFill>
              </a:rPr>
              <a:t>Advisory Committee on Minority Farmers</a:t>
            </a:r>
          </a:p>
        </p:txBody>
      </p:sp>
      <p:sp>
        <p:nvSpPr>
          <p:cNvPr id="4" name="Content Placeholder 3">
            <a:extLst>
              <a:ext uri="{FF2B5EF4-FFF2-40B4-BE49-F238E27FC236}">
                <a16:creationId xmlns:a16="http://schemas.microsoft.com/office/drawing/2014/main" id="{5F76A0F0-4A53-4721-B671-98077DC00E5D}"/>
              </a:ext>
            </a:extLst>
          </p:cNvPr>
          <p:cNvSpPr>
            <a:spLocks noGrp="1"/>
          </p:cNvSpPr>
          <p:nvPr>
            <p:ph sz="half" idx="1"/>
          </p:nvPr>
        </p:nvSpPr>
        <p:spPr>
          <a:xfrm>
            <a:off x="457200" y="1585345"/>
            <a:ext cx="8229600" cy="1653424"/>
          </a:xfrm>
        </p:spPr>
        <p:txBody>
          <a:bodyPr vert="horz" lIns="91440" tIns="45720" rIns="91440" bIns="45720" rtlCol="0" anchor="t">
            <a:normAutofit lnSpcReduction="10000"/>
          </a:bodyPr>
          <a:lstStyle/>
          <a:p>
            <a:r>
              <a:rPr lang="en-US" sz="2000" dirty="0"/>
              <a:t>Advises the Secretary on the administration of the Outreach and Assistance for Socially Disadvantaged Farmers and Ranchers Competitive Grant Program and how to increase participation of socially disadvantaged farmers and ranchers in USDA programs.</a:t>
            </a:r>
            <a:endParaRPr lang="en-US" sz="2000" dirty="0">
              <a:cs typeface="Arial"/>
            </a:endParaRPr>
          </a:p>
          <a:p>
            <a:r>
              <a:rPr lang="en-US" sz="2000" dirty="0">
                <a:cs typeface="Arial"/>
              </a:rPr>
              <a:t>New members being solicited – Federal Register Notice Active</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extBox 9">
            <a:extLst>
              <a:ext uri="{FF2B5EF4-FFF2-40B4-BE49-F238E27FC236}">
                <a16:creationId xmlns:a16="http://schemas.microsoft.com/office/drawing/2014/main" id="{363740EC-A5C1-4F14-9BA4-A1AD42B53F6E}"/>
              </a:ext>
            </a:extLst>
          </p:cNvPr>
          <p:cNvSpPr txBox="1"/>
          <p:nvPr/>
        </p:nvSpPr>
        <p:spPr>
          <a:xfrm>
            <a:off x="-2" y="6002176"/>
            <a:ext cx="9143999" cy="523220"/>
          </a:xfrm>
          <a:prstGeom prst="rect">
            <a:avLst/>
          </a:prstGeom>
          <a:noFill/>
        </p:spPr>
        <p:txBody>
          <a:bodyPr wrap="square" rtlCol="0">
            <a:spAutoFit/>
          </a:bodyPr>
          <a:lstStyle/>
          <a:p>
            <a:pPr algn="ctr"/>
            <a:r>
              <a:rPr lang="en-US" sz="1400" dirty="0"/>
              <a:t>Press Releases announcing all public meetings are posted on the Federal Register:  </a:t>
            </a:r>
            <a:r>
              <a:rPr lang="en-US" sz="1400" dirty="0">
                <a:hlinkClick r:id="rId3"/>
              </a:rPr>
              <a:t>www.federalregister.gov</a:t>
            </a:r>
            <a:endParaRPr lang="en-US" sz="1400" dirty="0"/>
          </a:p>
          <a:p>
            <a:pPr algn="ctr"/>
            <a:r>
              <a:rPr lang="en-US" sz="1400" dirty="0"/>
              <a:t>More information: </a:t>
            </a:r>
            <a:r>
              <a:rPr lang="en-US" sz="1400" dirty="0">
                <a:hlinkClick r:id="rId4"/>
              </a:rPr>
              <a:t>https://www.usda.gov/partnerships/advisory-committees</a:t>
            </a:r>
            <a:endParaRPr lang="en-US" sz="1400" dirty="0"/>
          </a:p>
        </p:txBody>
      </p:sp>
      <p:pic>
        <p:nvPicPr>
          <p:cNvPr id="12" name="Picture 11" descr="A person and person standing in a garden&#10;&#10;Description automatically generated with low confidence">
            <a:extLst>
              <a:ext uri="{FF2B5EF4-FFF2-40B4-BE49-F238E27FC236}">
                <a16:creationId xmlns:a16="http://schemas.microsoft.com/office/drawing/2014/main" id="{1BF59972-D254-4F4C-8859-CB563D36FCD6}"/>
              </a:ext>
            </a:extLst>
          </p:cNvPr>
          <p:cNvPicPr>
            <a:picLocks noChangeAspect="1"/>
          </p:cNvPicPr>
          <p:nvPr/>
        </p:nvPicPr>
        <p:blipFill>
          <a:blip r:embed="rId5"/>
          <a:stretch>
            <a:fillRect/>
          </a:stretch>
        </p:blipFill>
        <p:spPr>
          <a:xfrm>
            <a:off x="457200" y="3220090"/>
            <a:ext cx="1735982" cy="2600722"/>
          </a:xfrm>
          <a:prstGeom prst="rect">
            <a:avLst/>
          </a:prstGeom>
        </p:spPr>
      </p:pic>
      <p:pic>
        <p:nvPicPr>
          <p:cNvPr id="2050" name="Picture 2" descr="Two Biden Priorities, Climate and Inequality, Meet on Black-Owned Farms -  The New York Times">
            <a:extLst>
              <a:ext uri="{FF2B5EF4-FFF2-40B4-BE49-F238E27FC236}">
                <a16:creationId xmlns:a16="http://schemas.microsoft.com/office/drawing/2014/main" id="{BBE6446F-52AC-493C-A884-97CA9F9002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7543" y="3238769"/>
            <a:ext cx="2160135" cy="25744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Young Asian Americans turn to farming as a means of cultural reclamation">
            <a:extLst>
              <a:ext uri="{FF2B5EF4-FFF2-40B4-BE49-F238E27FC236}">
                <a16:creationId xmlns:a16="http://schemas.microsoft.com/office/drawing/2014/main" id="{F0DA5A1E-C388-41F5-80AF-DA4BCE438A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46712" y="3420133"/>
            <a:ext cx="4089119" cy="2150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509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198" y="686448"/>
            <a:ext cx="8229600" cy="1143000"/>
          </a:xfrm>
        </p:spPr>
        <p:txBody>
          <a:bodyPr>
            <a:noAutofit/>
          </a:bodyPr>
          <a:lstStyle/>
          <a:p>
            <a:r>
              <a:rPr lang="en-US" sz="3200" b="1" dirty="0">
                <a:solidFill>
                  <a:schemeClr val="accent1">
                    <a:lumMod val="75000"/>
                  </a:schemeClr>
                </a:solidFill>
              </a:rPr>
              <a:t>Advisory Committee on Beginning Farmers and Ranchers</a:t>
            </a:r>
          </a:p>
        </p:txBody>
      </p:sp>
      <p:sp>
        <p:nvSpPr>
          <p:cNvPr id="4" name="Content Placeholder 3">
            <a:extLst>
              <a:ext uri="{FF2B5EF4-FFF2-40B4-BE49-F238E27FC236}">
                <a16:creationId xmlns:a16="http://schemas.microsoft.com/office/drawing/2014/main" id="{5F76A0F0-4A53-4721-B671-98077DC00E5D}"/>
              </a:ext>
            </a:extLst>
          </p:cNvPr>
          <p:cNvSpPr>
            <a:spLocks noGrp="1"/>
          </p:cNvSpPr>
          <p:nvPr>
            <p:ph sz="half" idx="1"/>
          </p:nvPr>
        </p:nvSpPr>
        <p:spPr>
          <a:xfrm>
            <a:off x="457197" y="1829448"/>
            <a:ext cx="8229600" cy="1955265"/>
          </a:xfrm>
        </p:spPr>
        <p:txBody>
          <a:bodyPr>
            <a:normAutofit fontScale="92500" lnSpcReduction="20000"/>
          </a:bodyPr>
          <a:lstStyle/>
          <a:p>
            <a:r>
              <a:rPr lang="en-US" sz="2000" dirty="0"/>
              <a:t>Advises the Secretary on ways to develop programs to provide coordinated assistance to beginning farmers and ranchers while maximizing new farming and ranching opportunities. </a:t>
            </a:r>
          </a:p>
          <a:p>
            <a:r>
              <a:rPr lang="en-US" sz="2000" dirty="0"/>
              <a:t>Works to enhance and expand federal-state partnerships to provide financing for beginning farmers and ranchers.</a:t>
            </a:r>
          </a:p>
          <a:p>
            <a:r>
              <a:rPr lang="en-US" sz="2000" dirty="0"/>
              <a:t>Currently being renewed for a 2-year term; solicitations for new members to follow.</a:t>
            </a:r>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10" name="TextBox 9">
            <a:extLst>
              <a:ext uri="{FF2B5EF4-FFF2-40B4-BE49-F238E27FC236}">
                <a16:creationId xmlns:a16="http://schemas.microsoft.com/office/drawing/2014/main" id="{363740EC-A5C1-4F14-9BA4-A1AD42B53F6E}"/>
              </a:ext>
            </a:extLst>
          </p:cNvPr>
          <p:cNvSpPr txBox="1"/>
          <p:nvPr/>
        </p:nvSpPr>
        <p:spPr>
          <a:xfrm>
            <a:off x="-3" y="5929339"/>
            <a:ext cx="9143999" cy="523220"/>
          </a:xfrm>
          <a:prstGeom prst="rect">
            <a:avLst/>
          </a:prstGeom>
          <a:noFill/>
        </p:spPr>
        <p:txBody>
          <a:bodyPr wrap="square" rtlCol="0">
            <a:spAutoFit/>
          </a:bodyPr>
          <a:lstStyle/>
          <a:p>
            <a:pPr algn="ctr"/>
            <a:r>
              <a:rPr lang="en-US" sz="1400" dirty="0"/>
              <a:t>Press Releases announcing all public meetings are posted on the Federal Register:  </a:t>
            </a:r>
            <a:r>
              <a:rPr lang="en-US" sz="1400" dirty="0">
                <a:hlinkClick r:id="rId3"/>
              </a:rPr>
              <a:t>www.federalregister.gov</a:t>
            </a:r>
            <a:endParaRPr lang="en-US" sz="1400" dirty="0"/>
          </a:p>
          <a:p>
            <a:pPr algn="ctr"/>
            <a:r>
              <a:rPr lang="en-US" sz="1400" dirty="0"/>
              <a:t>More information: </a:t>
            </a:r>
            <a:r>
              <a:rPr lang="en-US" sz="1400" dirty="0">
                <a:hlinkClick r:id="rId4"/>
              </a:rPr>
              <a:t>https://www.usda.gov/partnerships/advisory-committees</a:t>
            </a:r>
            <a:endParaRPr lang="en-US" sz="1400" dirty="0"/>
          </a:p>
        </p:txBody>
      </p:sp>
      <p:pic>
        <p:nvPicPr>
          <p:cNvPr id="9" name="Picture 8" descr="A picture containing person, person, indoor&#10;&#10;Description automatically generated">
            <a:extLst>
              <a:ext uri="{FF2B5EF4-FFF2-40B4-BE49-F238E27FC236}">
                <a16:creationId xmlns:a16="http://schemas.microsoft.com/office/drawing/2014/main" id="{4D532610-63B9-410A-B4CF-B10069F165B1}"/>
              </a:ext>
            </a:extLst>
          </p:cNvPr>
          <p:cNvPicPr>
            <a:picLocks noChangeAspect="1"/>
          </p:cNvPicPr>
          <p:nvPr/>
        </p:nvPicPr>
        <p:blipFill>
          <a:blip r:embed="rId5"/>
          <a:stretch>
            <a:fillRect/>
          </a:stretch>
        </p:blipFill>
        <p:spPr>
          <a:xfrm>
            <a:off x="1424866" y="3795580"/>
            <a:ext cx="1507835" cy="2094215"/>
          </a:xfrm>
          <a:prstGeom prst="rect">
            <a:avLst/>
          </a:prstGeom>
        </p:spPr>
      </p:pic>
      <p:pic>
        <p:nvPicPr>
          <p:cNvPr id="11" name="Picture 10" descr="A person holding a fruit&#10;&#10;Description automatically generated with low confidence">
            <a:extLst>
              <a:ext uri="{FF2B5EF4-FFF2-40B4-BE49-F238E27FC236}">
                <a16:creationId xmlns:a16="http://schemas.microsoft.com/office/drawing/2014/main" id="{286AFCA2-C1FC-4B26-8FAA-9E8C0DCA1CF9}"/>
              </a:ext>
            </a:extLst>
          </p:cNvPr>
          <p:cNvPicPr>
            <a:picLocks noChangeAspect="1"/>
          </p:cNvPicPr>
          <p:nvPr/>
        </p:nvPicPr>
        <p:blipFill>
          <a:blip r:embed="rId6"/>
          <a:stretch>
            <a:fillRect/>
          </a:stretch>
        </p:blipFill>
        <p:spPr>
          <a:xfrm>
            <a:off x="6211301" y="3795579"/>
            <a:ext cx="1575898" cy="2094216"/>
          </a:xfrm>
          <a:prstGeom prst="rect">
            <a:avLst/>
          </a:prstGeom>
        </p:spPr>
      </p:pic>
      <p:pic>
        <p:nvPicPr>
          <p:cNvPr id="12" name="Picture 11" descr="A picture containing ground, outdoor, person, outdoor object&#10;&#10;Description automatically generated">
            <a:extLst>
              <a:ext uri="{FF2B5EF4-FFF2-40B4-BE49-F238E27FC236}">
                <a16:creationId xmlns:a16="http://schemas.microsoft.com/office/drawing/2014/main" id="{0C5FACAA-6A49-4C62-908E-0626BFB099FF}"/>
              </a:ext>
            </a:extLst>
          </p:cNvPr>
          <p:cNvPicPr>
            <a:picLocks noChangeAspect="1"/>
          </p:cNvPicPr>
          <p:nvPr/>
        </p:nvPicPr>
        <p:blipFill>
          <a:blip r:embed="rId7"/>
          <a:stretch>
            <a:fillRect/>
          </a:stretch>
        </p:blipFill>
        <p:spPr>
          <a:xfrm>
            <a:off x="3055764" y="3796487"/>
            <a:ext cx="3032464" cy="2092400"/>
          </a:xfrm>
          <a:prstGeom prst="rect">
            <a:avLst/>
          </a:prstGeom>
        </p:spPr>
      </p:pic>
    </p:spTree>
    <p:extLst>
      <p:ext uri="{BB962C8B-B14F-4D97-AF65-F5344CB8AC3E}">
        <p14:creationId xmlns:p14="http://schemas.microsoft.com/office/powerpoint/2010/main" val="4218843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34615"/>
            <a:ext cx="7772400" cy="887875"/>
          </a:xfrm>
        </p:spPr>
        <p:txBody>
          <a:bodyPr>
            <a:normAutofit/>
          </a:bodyPr>
          <a:lstStyle/>
          <a:p>
            <a:r>
              <a:rPr lang="en-US" sz="3200" b="1" dirty="0">
                <a:solidFill>
                  <a:schemeClr val="accent1">
                    <a:lumMod val="75000"/>
                  </a:schemeClr>
                </a:solidFill>
              </a:rPr>
              <a:t>OPPE Points of Contact</a:t>
            </a:r>
          </a:p>
        </p:txBody>
      </p:sp>
      <p:sp>
        <p:nvSpPr>
          <p:cNvPr id="10" name="Content Placeholder 9">
            <a:extLst>
              <a:ext uri="{FF2B5EF4-FFF2-40B4-BE49-F238E27FC236}">
                <a16:creationId xmlns:a16="http://schemas.microsoft.com/office/drawing/2014/main" id="{DA6FAAD9-990F-4415-8D90-878AB291D518}"/>
              </a:ext>
            </a:extLst>
          </p:cNvPr>
          <p:cNvSpPr>
            <a:spLocks noGrp="1"/>
          </p:cNvSpPr>
          <p:nvPr>
            <p:ph type="subTitle" idx="1"/>
          </p:nvPr>
        </p:nvSpPr>
        <p:spPr>
          <a:xfrm>
            <a:off x="1371600" y="1875230"/>
            <a:ext cx="6400800" cy="1963964"/>
          </a:xfrm>
        </p:spPr>
        <p:txBody>
          <a:bodyPr>
            <a:normAutofit fontScale="92500" lnSpcReduction="20000"/>
          </a:bodyPr>
          <a:lstStyle/>
          <a:p>
            <a:pPr algn="l"/>
            <a:r>
              <a:rPr lang="en-US" sz="1800" dirty="0"/>
              <a:t>Director: Dr. Lisa Ramírez</a:t>
            </a:r>
          </a:p>
          <a:p>
            <a:pPr marL="457200" indent="-457200" algn="l">
              <a:buFont typeface="Arial" panose="020B0604020202020204" pitchFamily="34" charset="0"/>
              <a:buChar char="•"/>
            </a:pPr>
            <a:r>
              <a:rPr lang="en-US" sz="1800" dirty="0">
                <a:hlinkClick r:id="rId2"/>
              </a:rPr>
              <a:t>lisa.ramirez@usda.gov</a:t>
            </a:r>
            <a:endParaRPr lang="en-US" sz="1800" dirty="0"/>
          </a:p>
          <a:p>
            <a:pPr algn="l"/>
            <a:r>
              <a:rPr lang="en-US" sz="1800" dirty="0"/>
              <a:t>Deputy Director: Kenya Nicholas</a:t>
            </a:r>
          </a:p>
          <a:p>
            <a:pPr marL="457200" indent="-457200" algn="l">
              <a:buFont typeface="Arial" panose="020B0604020202020204" pitchFamily="34" charset="0"/>
              <a:buChar char="•"/>
            </a:pPr>
            <a:r>
              <a:rPr lang="en-US" sz="1800" dirty="0">
                <a:hlinkClick r:id="rId3"/>
              </a:rPr>
              <a:t>kenya.nicholas@usda.gov</a:t>
            </a:r>
            <a:endParaRPr lang="en-US" sz="1800" dirty="0"/>
          </a:p>
          <a:p>
            <a:pPr algn="l"/>
            <a:r>
              <a:rPr lang="en-US" sz="1800" dirty="0"/>
              <a:t>Designated Federal Officer: Rosalie “RJ” Cabrera</a:t>
            </a:r>
          </a:p>
          <a:p>
            <a:pPr lvl="1" algn="l"/>
            <a:r>
              <a:rPr lang="en-US" sz="1800" dirty="0">
                <a:hlinkClick r:id="rId4"/>
              </a:rPr>
              <a:t>rj.cabrera@usda.gov</a:t>
            </a:r>
            <a:r>
              <a:rPr lang="en-US" sz="1800" dirty="0"/>
              <a:t> </a:t>
            </a:r>
          </a:p>
          <a:p>
            <a:pPr algn="l"/>
            <a:r>
              <a:rPr lang="en-US" sz="1800" dirty="0"/>
              <a:t>Main Office:  202-720-6350</a:t>
            </a:r>
          </a:p>
          <a:p>
            <a:pPr marL="914400" lvl="1" indent="-457200" algn="l">
              <a:buFont typeface="Arial" panose="020B0604020202020204" pitchFamily="34" charset="0"/>
              <a:buChar char="•"/>
            </a:pPr>
            <a:endParaRPr lang="en-US"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pic>
        <p:nvPicPr>
          <p:cNvPr id="4" name="Picture 3" descr="A person standing in front of a tractor&#10;&#10;Description automatically generated">
            <a:extLst>
              <a:ext uri="{FF2B5EF4-FFF2-40B4-BE49-F238E27FC236}">
                <a16:creationId xmlns:a16="http://schemas.microsoft.com/office/drawing/2014/main" id="{B90E9ABD-4970-4BFE-8C2F-D1BC4683F271}"/>
              </a:ext>
            </a:extLst>
          </p:cNvPr>
          <p:cNvPicPr>
            <a:picLocks noChangeAspect="1"/>
          </p:cNvPicPr>
          <p:nvPr/>
        </p:nvPicPr>
        <p:blipFill>
          <a:blip r:embed="rId6"/>
          <a:stretch>
            <a:fillRect/>
          </a:stretch>
        </p:blipFill>
        <p:spPr>
          <a:xfrm>
            <a:off x="273694" y="4091934"/>
            <a:ext cx="2944104" cy="1963964"/>
          </a:xfrm>
          <a:prstGeom prst="rect">
            <a:avLst/>
          </a:prstGeom>
        </p:spPr>
      </p:pic>
      <p:pic>
        <p:nvPicPr>
          <p:cNvPr id="11" name="Picture 10" descr="Two men sitting on a truck&#10;&#10;Description automatically generated with low confidence">
            <a:extLst>
              <a:ext uri="{FF2B5EF4-FFF2-40B4-BE49-F238E27FC236}">
                <a16:creationId xmlns:a16="http://schemas.microsoft.com/office/drawing/2014/main" id="{E5D032D6-5E60-4EA0-B255-4504CD656F21}"/>
              </a:ext>
            </a:extLst>
          </p:cNvPr>
          <p:cNvPicPr>
            <a:picLocks noChangeAspect="1"/>
          </p:cNvPicPr>
          <p:nvPr/>
        </p:nvPicPr>
        <p:blipFill>
          <a:blip r:embed="rId7"/>
          <a:stretch>
            <a:fillRect/>
          </a:stretch>
        </p:blipFill>
        <p:spPr>
          <a:xfrm>
            <a:off x="5470223" y="4110881"/>
            <a:ext cx="3400083" cy="1963964"/>
          </a:xfrm>
          <a:prstGeom prst="rect">
            <a:avLst/>
          </a:prstGeom>
        </p:spPr>
      </p:pic>
      <p:pic>
        <p:nvPicPr>
          <p:cNvPr id="3074" name="Picture 2" descr="USDA Grant Will Support Farm Stress Assistance Regional Project | News">
            <a:extLst>
              <a:ext uri="{FF2B5EF4-FFF2-40B4-BE49-F238E27FC236}">
                <a16:creationId xmlns:a16="http://schemas.microsoft.com/office/drawing/2014/main" id="{4BD65732-4F60-4BC5-8565-9211B3831F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43665" y="4091934"/>
            <a:ext cx="1400690" cy="1963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158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pic>
        <p:nvPicPr>
          <p:cNvPr id="10" name="Picture 9">
            <a:extLst>
              <a:ext uri="{FF2B5EF4-FFF2-40B4-BE49-F238E27FC236}">
                <a16:creationId xmlns:a16="http://schemas.microsoft.com/office/drawing/2014/main" id="{BE335097-BDC6-4DD5-AF85-7213704E3EBF}"/>
              </a:ext>
            </a:extLst>
          </p:cNvPr>
          <p:cNvPicPr>
            <a:picLocks noChangeAspect="1"/>
          </p:cNvPicPr>
          <p:nvPr/>
        </p:nvPicPr>
        <p:blipFill>
          <a:blip r:embed="rId3"/>
          <a:stretch>
            <a:fillRect/>
          </a:stretch>
        </p:blipFill>
        <p:spPr>
          <a:xfrm>
            <a:off x="381000" y="1281840"/>
            <a:ext cx="8382000" cy="4714875"/>
          </a:xfrm>
          <a:prstGeom prst="rect">
            <a:avLst/>
          </a:prstGeom>
        </p:spPr>
      </p:pic>
    </p:spTree>
    <p:extLst>
      <p:ext uri="{BB962C8B-B14F-4D97-AF65-F5344CB8AC3E}">
        <p14:creationId xmlns:p14="http://schemas.microsoft.com/office/powerpoint/2010/main" val="2354698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0025E-1241-15A3-E292-463A6DE0B913}"/>
              </a:ext>
            </a:extLst>
          </p:cNvPr>
          <p:cNvSpPr>
            <a:spLocks noGrp="1"/>
          </p:cNvSpPr>
          <p:nvPr>
            <p:ph type="title"/>
          </p:nvPr>
        </p:nvSpPr>
        <p:spPr>
          <a:xfrm>
            <a:off x="457200" y="2864784"/>
            <a:ext cx="8229600" cy="1143000"/>
          </a:xfrm>
        </p:spPr>
        <p:txBody>
          <a:bodyPr/>
          <a:lstStyle/>
          <a:p>
            <a:r>
              <a:rPr lang="en-US" dirty="0">
                <a:cs typeface="Arial"/>
              </a:rPr>
              <a:t>Backup Slides</a:t>
            </a:r>
            <a:endParaRPr lang="en-US" dirty="0"/>
          </a:p>
        </p:txBody>
      </p:sp>
    </p:spTree>
    <p:extLst>
      <p:ext uri="{BB962C8B-B14F-4D97-AF65-F5344CB8AC3E}">
        <p14:creationId xmlns:p14="http://schemas.microsoft.com/office/powerpoint/2010/main" val="362797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CD7EFE-ED26-466F-9C6E-06D135E9BA3B}"/>
              </a:ext>
            </a:extLst>
          </p:cNvPr>
          <p:cNvSpPr/>
          <p:nvPr/>
        </p:nvSpPr>
        <p:spPr>
          <a:xfrm>
            <a:off x="0" y="6571563"/>
            <a:ext cx="9144000" cy="31857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37768" y="686448"/>
            <a:ext cx="8229600" cy="1143000"/>
          </a:xfrm>
        </p:spPr>
        <p:txBody>
          <a:bodyPr>
            <a:noAutofit/>
          </a:bodyPr>
          <a:lstStyle/>
          <a:p>
            <a:r>
              <a:rPr lang="en-US" sz="2900" b="1" dirty="0">
                <a:solidFill>
                  <a:schemeClr val="accent1">
                    <a:lumMod val="75000"/>
                  </a:schemeClr>
                </a:solidFill>
              </a:rPr>
              <a:t>Faith-Based and Neighborhood Partnerships </a:t>
            </a:r>
            <a:r>
              <a:rPr lang="en-US" sz="1400" b="1" dirty="0">
                <a:solidFill>
                  <a:srgbClr val="FF0000"/>
                </a:solidFill>
              </a:rPr>
              <a:t>(Management of this program has moved to the USDA Office of External Affairs within the Office of Congressional Relations)</a:t>
            </a:r>
            <a:endParaRPr lang="en-US" sz="2900" b="1" dirty="0"/>
          </a:p>
        </p:txBody>
      </p:sp>
      <p:sp>
        <p:nvSpPr>
          <p:cNvPr id="4" name="Content Placeholder 3">
            <a:extLst>
              <a:ext uri="{FF2B5EF4-FFF2-40B4-BE49-F238E27FC236}">
                <a16:creationId xmlns:a16="http://schemas.microsoft.com/office/drawing/2014/main" id="{8A965F3E-1C79-4C14-A542-8846E85C0C24}"/>
              </a:ext>
            </a:extLst>
          </p:cNvPr>
          <p:cNvSpPr>
            <a:spLocks noGrp="1"/>
          </p:cNvSpPr>
          <p:nvPr>
            <p:ph idx="1"/>
          </p:nvPr>
        </p:nvSpPr>
        <p:spPr>
          <a:xfrm>
            <a:off x="457198" y="1655977"/>
            <a:ext cx="8229600" cy="2020526"/>
          </a:xfrm>
        </p:spPr>
        <p:txBody>
          <a:bodyPr>
            <a:normAutofit fontScale="92500"/>
          </a:bodyPr>
          <a:lstStyle/>
          <a:p>
            <a:r>
              <a:rPr lang="en-US" sz="2600" dirty="0"/>
              <a:t>Supports local faith-based and secular community-based organizations to strengthen communities, nourish children, and support community prosperity.</a:t>
            </a:r>
          </a:p>
          <a:p>
            <a:r>
              <a:rPr lang="en-US" sz="2600" dirty="0"/>
              <a:t>Assists organizations with capacity-building to help communities connect with USDA priorities and programs. </a:t>
            </a:r>
          </a:p>
          <a:p>
            <a:endParaRPr lang="en-US" dirty="0"/>
          </a:p>
        </p:txBody>
      </p:sp>
      <p:sp>
        <p:nvSpPr>
          <p:cNvPr id="5" name="Rectangle 4"/>
          <p:cNvSpPr/>
          <p:nvPr/>
        </p:nvSpPr>
        <p:spPr>
          <a:xfrm>
            <a:off x="0" y="0"/>
            <a:ext cx="9144000" cy="7069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 SigLockup Master PwPt.Neg-transb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932" y="140810"/>
            <a:ext cx="2876453" cy="432864"/>
          </a:xfrm>
          <a:prstGeom prst="rect">
            <a:avLst/>
          </a:prstGeom>
        </p:spPr>
      </p:pic>
      <p:sp>
        <p:nvSpPr>
          <p:cNvPr id="6" name="TextBox 5"/>
          <p:cNvSpPr txBox="1"/>
          <p:nvPr/>
        </p:nvSpPr>
        <p:spPr>
          <a:xfrm>
            <a:off x="-1" y="6571563"/>
            <a:ext cx="9143999" cy="307777"/>
          </a:xfrm>
          <a:prstGeom prst="rect">
            <a:avLst/>
          </a:prstGeom>
          <a:noFill/>
        </p:spPr>
        <p:txBody>
          <a:bodyPr wrap="square" rtlCol="0">
            <a:spAutoFit/>
          </a:bodyPr>
          <a:lstStyle/>
          <a:p>
            <a:pPr algn="ctr"/>
            <a:r>
              <a:rPr lang="en-US" sz="1400" dirty="0">
                <a:solidFill>
                  <a:schemeClr val="bg1"/>
                </a:solidFill>
              </a:rPr>
              <a:t>Office of Partnerships and Public Engagement</a:t>
            </a:r>
          </a:p>
        </p:txBody>
      </p:sp>
      <p:sp>
        <p:nvSpPr>
          <p:cNvPr id="9" name="TextBox 8">
            <a:extLst>
              <a:ext uri="{FF2B5EF4-FFF2-40B4-BE49-F238E27FC236}">
                <a16:creationId xmlns:a16="http://schemas.microsoft.com/office/drawing/2014/main" id="{CFC9EC10-E811-4AEC-AD75-646DD11839F7}"/>
              </a:ext>
            </a:extLst>
          </p:cNvPr>
          <p:cNvSpPr txBox="1"/>
          <p:nvPr/>
        </p:nvSpPr>
        <p:spPr>
          <a:xfrm>
            <a:off x="2" y="5960603"/>
            <a:ext cx="9143998" cy="523220"/>
          </a:xfrm>
          <a:prstGeom prst="rect">
            <a:avLst/>
          </a:prstGeom>
          <a:noFill/>
        </p:spPr>
        <p:txBody>
          <a:bodyPr wrap="square" rtlCol="0">
            <a:spAutoFit/>
          </a:bodyPr>
          <a:lstStyle/>
          <a:p>
            <a:pPr algn="ctr"/>
            <a:r>
              <a:rPr lang="en-US" sz="1400" dirty="0"/>
              <a:t>More information: </a:t>
            </a:r>
            <a:r>
              <a:rPr lang="en-US" sz="1400" dirty="0">
                <a:hlinkClick r:id="rId3"/>
              </a:rPr>
              <a:t>https://www.usda.gov/our-agency/staff-offices/office-partnerships-and-public-engagement-oppe/center-faith-based-and</a:t>
            </a:r>
            <a:endParaRPr lang="en-US" sz="1400" dirty="0"/>
          </a:p>
        </p:txBody>
      </p:sp>
      <p:pic>
        <p:nvPicPr>
          <p:cNvPr id="11" name="Picture 10" descr="A group of people posing for a photo&#10;&#10;Description automatically generated">
            <a:extLst>
              <a:ext uri="{FF2B5EF4-FFF2-40B4-BE49-F238E27FC236}">
                <a16:creationId xmlns:a16="http://schemas.microsoft.com/office/drawing/2014/main" id="{9D7AAA47-11AE-4432-BD54-CBF99F9CE138}"/>
              </a:ext>
            </a:extLst>
          </p:cNvPr>
          <p:cNvPicPr>
            <a:picLocks noChangeAspect="1"/>
          </p:cNvPicPr>
          <p:nvPr/>
        </p:nvPicPr>
        <p:blipFill>
          <a:blip r:embed="rId4"/>
          <a:stretch>
            <a:fillRect/>
          </a:stretch>
        </p:blipFill>
        <p:spPr>
          <a:xfrm>
            <a:off x="1264230" y="3782833"/>
            <a:ext cx="4734600" cy="2079905"/>
          </a:xfrm>
          <a:prstGeom prst="rect">
            <a:avLst/>
          </a:prstGeom>
        </p:spPr>
      </p:pic>
      <p:pic>
        <p:nvPicPr>
          <p:cNvPr id="10" name="Picture 9" descr="A group of people sitting at a table&#10;&#10;Description automatically generated with medium confidence">
            <a:extLst>
              <a:ext uri="{FF2B5EF4-FFF2-40B4-BE49-F238E27FC236}">
                <a16:creationId xmlns:a16="http://schemas.microsoft.com/office/drawing/2014/main" id="{FD7590AB-491A-4825-8FC4-8BF19D413226}"/>
              </a:ext>
            </a:extLst>
          </p:cNvPr>
          <p:cNvPicPr>
            <a:picLocks noChangeAspect="1"/>
          </p:cNvPicPr>
          <p:nvPr/>
        </p:nvPicPr>
        <p:blipFill>
          <a:blip r:embed="rId5"/>
          <a:stretch>
            <a:fillRect/>
          </a:stretch>
        </p:blipFill>
        <p:spPr>
          <a:xfrm>
            <a:off x="5998830" y="3779065"/>
            <a:ext cx="3145168" cy="2083674"/>
          </a:xfrm>
          <a:prstGeom prst="rect">
            <a:avLst/>
          </a:prstGeom>
        </p:spPr>
      </p:pic>
      <p:pic>
        <p:nvPicPr>
          <p:cNvPr id="13" name="Picture 12" descr="A group of people standing around a table with food on it&#10;&#10;Description automatically generated with low confidence">
            <a:extLst>
              <a:ext uri="{FF2B5EF4-FFF2-40B4-BE49-F238E27FC236}">
                <a16:creationId xmlns:a16="http://schemas.microsoft.com/office/drawing/2014/main" id="{15F7AAC3-08A5-46F9-9036-5571E45052E3}"/>
              </a:ext>
            </a:extLst>
          </p:cNvPr>
          <p:cNvPicPr>
            <a:picLocks noChangeAspect="1"/>
          </p:cNvPicPr>
          <p:nvPr/>
        </p:nvPicPr>
        <p:blipFill rotWithShape="1">
          <a:blip r:embed="rId6"/>
          <a:srcRect t="18035" b="24000"/>
          <a:stretch/>
        </p:blipFill>
        <p:spPr>
          <a:xfrm>
            <a:off x="2" y="3779065"/>
            <a:ext cx="1264228" cy="2083674"/>
          </a:xfrm>
          <a:prstGeom prst="rect">
            <a:avLst/>
          </a:prstGeom>
        </p:spPr>
      </p:pic>
    </p:spTree>
    <p:extLst>
      <p:ext uri="{BB962C8B-B14F-4D97-AF65-F5344CB8AC3E}">
        <p14:creationId xmlns:p14="http://schemas.microsoft.com/office/powerpoint/2010/main" val="2381125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B236C8C896E140A6C0A00676FDFF25" ma:contentTypeVersion="9" ma:contentTypeDescription="Create a new document." ma:contentTypeScope="" ma:versionID="248ec8906ade913266b9da75c4163dc6">
  <xsd:schema xmlns:xsd="http://www.w3.org/2001/XMLSchema" xmlns:xs="http://www.w3.org/2001/XMLSchema" xmlns:p="http://schemas.microsoft.com/office/2006/metadata/properties" xmlns:ns2="0c0205a6-db34-4529-8077-d7a92e3e3354" xmlns:ns3="4ce865f6-d2b8-432a-ad72-977780d276f3" xmlns:ns4="73fb875a-8af9-4255-b008-0995492d31cd" targetNamespace="http://schemas.microsoft.com/office/2006/metadata/properties" ma:root="true" ma:fieldsID="56686c99734a4b097bad0e05ed2f97e2" ns2:_="" ns3:_="" ns4:_="">
    <xsd:import namespace="0c0205a6-db34-4529-8077-d7a92e3e3354"/>
    <xsd:import namespace="4ce865f6-d2b8-432a-ad72-977780d276f3"/>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0205a6-db34-4529-8077-d7a92e3e33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e865f6-d2b8-432a-ad72-977780d276f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8190aa9-1041-487b-9af2-de4bc49167f8}" ma:internalName="TaxCatchAll" ma:showField="CatchAllData" ma:web="4ce865f6-d2b8-432a-ad72-977780d276f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0205a6-db34-4529-8077-d7a92e3e3354">
      <Terms xmlns="http://schemas.microsoft.com/office/infopath/2007/PartnerControls"/>
    </lcf76f155ced4ddcb4097134ff3c332f>
    <TaxCatchAll xmlns="73fb875a-8af9-4255-b008-0995492d31cd" xsi:nil="true"/>
  </documentManagement>
</p:properties>
</file>

<file path=customXml/itemProps1.xml><?xml version="1.0" encoding="utf-8"?>
<ds:datastoreItem xmlns:ds="http://schemas.openxmlformats.org/officeDocument/2006/customXml" ds:itemID="{3207E989-60BF-4A36-933B-131F664CAE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0205a6-db34-4529-8077-d7a92e3e3354"/>
    <ds:schemaRef ds:uri="4ce865f6-d2b8-432a-ad72-977780d276f3"/>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1EDE41D-5361-431B-99B8-4008AD1870D5}">
  <ds:schemaRefs>
    <ds:schemaRef ds:uri="http://schemas.microsoft.com/sharepoint/v3/contenttype/forms"/>
  </ds:schemaRefs>
</ds:datastoreItem>
</file>

<file path=customXml/itemProps3.xml><?xml version="1.0" encoding="utf-8"?>
<ds:datastoreItem xmlns:ds="http://schemas.openxmlformats.org/officeDocument/2006/customXml" ds:itemID="{C74151CF-856A-4B1B-90AF-0C29E6E5C3E7}">
  <ds:schemaRefs>
    <ds:schemaRef ds:uri="http://schemas.microsoft.com/office/2006/metadata/properties"/>
    <ds:schemaRef ds:uri="http://schemas.microsoft.com/office/infopath/2007/PartnerControls"/>
    <ds:schemaRef ds:uri="0c0205a6-db34-4529-8077-d7a92e3e3354"/>
    <ds:schemaRef ds:uri="73fb875a-8af9-4255-b008-0995492d31cd"/>
  </ds:schemaRefs>
</ds:datastoreItem>
</file>

<file path=docProps/app.xml><?xml version="1.0" encoding="utf-8"?>
<Properties xmlns="http://schemas.openxmlformats.org/officeDocument/2006/extended-properties" xmlns:vt="http://schemas.openxmlformats.org/officeDocument/2006/docPropsVTypes">
  <TotalTime>5507</TotalTime>
  <Words>1497</Words>
  <Application>Microsoft Office PowerPoint</Application>
  <PresentationFormat>On-screen Show (4:3)</PresentationFormat>
  <Paragraphs>135</Paragraphs>
  <Slides>20</Slides>
  <Notes>5</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Roboto</vt:lpstr>
      <vt:lpstr>Times New Roman</vt:lpstr>
      <vt:lpstr>Office Theme</vt:lpstr>
      <vt:lpstr>Office of Partnerships and Public Engagement</vt:lpstr>
      <vt:lpstr>Mission</vt:lpstr>
      <vt:lpstr>USDA Key Priorities </vt:lpstr>
      <vt:lpstr>What is in the OPPE Portfolio?</vt:lpstr>
      <vt:lpstr>Outreach and Assistance for Socially Disadvantaged and Veteran  Farmers and Ranchers (2501 Program)  </vt:lpstr>
      <vt:lpstr>USDA Internal Outreach Coordination</vt:lpstr>
      <vt:lpstr>Education Initiatives</vt:lpstr>
      <vt:lpstr>The Next Generation</vt:lpstr>
      <vt:lpstr>USDA Liaisons</vt:lpstr>
      <vt:lpstr>Agricultural Youth Coordination</vt:lpstr>
      <vt:lpstr>Military Veterans</vt:lpstr>
      <vt:lpstr>Farmworker Coordination</vt:lpstr>
      <vt:lpstr>Women in Agriculture</vt:lpstr>
      <vt:lpstr> Asian American and Pacific and Hawaiian Islander Outreach </vt:lpstr>
      <vt:lpstr>Advisory Committee on Minority Farmers</vt:lpstr>
      <vt:lpstr>Advisory Committee on Beginning Farmers and Ranchers</vt:lpstr>
      <vt:lpstr>OPPE Points of Contact</vt:lpstr>
      <vt:lpstr>PowerPoint Presentation</vt:lpstr>
      <vt:lpstr>Backup Slides</vt:lpstr>
      <vt:lpstr>Faith-Based and Neighborhood Partnerships (Management of this program has moved to the USDA Office of External Affairs within the Office of Congressional Relations)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Cabrera, Rosalie - MRP-APHIS</cp:lastModifiedBy>
  <cp:revision>163</cp:revision>
  <cp:lastPrinted>2012-10-23T11:48:32Z</cp:lastPrinted>
  <dcterms:created xsi:type="dcterms:W3CDTF">2012-10-22T18:54:08Z</dcterms:created>
  <dcterms:modified xsi:type="dcterms:W3CDTF">2023-04-28T15:24:34Z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0x0101007BB236C8C896E140A6C0A00676FDFF25</vt:lpwstr>
  </property>
  <property fmtid="{D5CDD505-2E9C-101B-9397-08002B2CF9AE}" pid="3" name="MediaServiceImageTags">
    <vt:lpwstr/>
  </property>
</Properties>
</file>