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66"/>
  </p:notesMasterIdLst>
  <p:handoutMasterIdLst>
    <p:handoutMasterId r:id="rId67"/>
  </p:handoutMasterIdLst>
  <p:sldIdLst>
    <p:sldId id="331" r:id="rId2"/>
    <p:sldId id="373" r:id="rId3"/>
    <p:sldId id="372" r:id="rId4"/>
    <p:sldId id="374" r:id="rId5"/>
    <p:sldId id="432" r:id="rId6"/>
    <p:sldId id="335" r:id="rId7"/>
    <p:sldId id="337" r:id="rId8"/>
    <p:sldId id="339" r:id="rId9"/>
    <p:sldId id="430" r:id="rId10"/>
    <p:sldId id="444" r:id="rId11"/>
    <p:sldId id="431" r:id="rId12"/>
    <p:sldId id="340" r:id="rId13"/>
    <p:sldId id="341" r:id="rId14"/>
    <p:sldId id="342" r:id="rId15"/>
    <p:sldId id="343" r:id="rId16"/>
    <p:sldId id="345" r:id="rId17"/>
    <p:sldId id="346" r:id="rId18"/>
    <p:sldId id="386" r:id="rId19"/>
    <p:sldId id="441" r:id="rId20"/>
    <p:sldId id="438" r:id="rId21"/>
    <p:sldId id="439" r:id="rId22"/>
    <p:sldId id="387" r:id="rId23"/>
    <p:sldId id="388" r:id="rId24"/>
    <p:sldId id="389" r:id="rId25"/>
    <p:sldId id="390" r:id="rId26"/>
    <p:sldId id="391" r:id="rId27"/>
    <p:sldId id="392" r:id="rId28"/>
    <p:sldId id="393" r:id="rId29"/>
    <p:sldId id="394" r:id="rId30"/>
    <p:sldId id="395" r:id="rId31"/>
    <p:sldId id="396" r:id="rId32"/>
    <p:sldId id="397" r:id="rId33"/>
    <p:sldId id="398" r:id="rId34"/>
    <p:sldId id="399" r:id="rId35"/>
    <p:sldId id="400" r:id="rId36"/>
    <p:sldId id="401" r:id="rId37"/>
    <p:sldId id="402" r:id="rId38"/>
    <p:sldId id="403" r:id="rId39"/>
    <p:sldId id="413" r:id="rId40"/>
    <p:sldId id="415" r:id="rId41"/>
    <p:sldId id="382" r:id="rId42"/>
    <p:sldId id="383" r:id="rId43"/>
    <p:sldId id="434" r:id="rId44"/>
    <p:sldId id="329" r:id="rId45"/>
    <p:sldId id="303" r:id="rId46"/>
    <p:sldId id="304" r:id="rId47"/>
    <p:sldId id="297" r:id="rId48"/>
    <p:sldId id="308" r:id="rId49"/>
    <p:sldId id="315" r:id="rId50"/>
    <p:sldId id="312" r:id="rId51"/>
    <p:sldId id="313" r:id="rId52"/>
    <p:sldId id="314" r:id="rId53"/>
    <p:sldId id="323" r:id="rId54"/>
    <p:sldId id="324" r:id="rId55"/>
    <p:sldId id="325" r:id="rId56"/>
    <p:sldId id="327" r:id="rId57"/>
    <p:sldId id="435" r:id="rId58"/>
    <p:sldId id="385" r:id="rId59"/>
    <p:sldId id="436" r:id="rId60"/>
    <p:sldId id="375" r:id="rId61"/>
    <p:sldId id="363" r:id="rId62"/>
    <p:sldId id="442" r:id="rId63"/>
    <p:sldId id="443" r:id="rId64"/>
    <p:sldId id="330" r:id="rId65"/>
  </p:sldIdLst>
  <p:sldSz cx="9144000" cy="6858000" type="screen4x3"/>
  <p:notesSz cx="7010400" cy="9236075"/>
  <p:defaultTextStyle>
    <a:defPPr>
      <a:defRPr lang="en-US"/>
    </a:defPPr>
    <a:lvl1pPr algn="l" rtl="0" fontAlgn="base">
      <a:spcBef>
        <a:spcPct val="0"/>
      </a:spcBef>
      <a:spcAft>
        <a:spcPct val="0"/>
      </a:spcAft>
      <a:defRPr sz="2400" kern="1200">
        <a:solidFill>
          <a:schemeClr val="tx1"/>
        </a:solidFill>
        <a:latin typeface="Verdana" pitchFamily="34" charset="0"/>
        <a:ea typeface="MS Pゴシック" pitchFamily="-92" charset="-128"/>
        <a:cs typeface="+mn-cs"/>
      </a:defRPr>
    </a:lvl1pPr>
    <a:lvl2pPr marL="457200" algn="l" rtl="0" fontAlgn="base">
      <a:spcBef>
        <a:spcPct val="0"/>
      </a:spcBef>
      <a:spcAft>
        <a:spcPct val="0"/>
      </a:spcAft>
      <a:defRPr sz="2400" kern="1200">
        <a:solidFill>
          <a:schemeClr val="tx1"/>
        </a:solidFill>
        <a:latin typeface="Verdana" pitchFamily="34" charset="0"/>
        <a:ea typeface="MS Pゴシック" pitchFamily="-92" charset="-128"/>
        <a:cs typeface="+mn-cs"/>
      </a:defRPr>
    </a:lvl2pPr>
    <a:lvl3pPr marL="914400" algn="l" rtl="0" fontAlgn="base">
      <a:spcBef>
        <a:spcPct val="0"/>
      </a:spcBef>
      <a:spcAft>
        <a:spcPct val="0"/>
      </a:spcAft>
      <a:defRPr sz="2400" kern="1200">
        <a:solidFill>
          <a:schemeClr val="tx1"/>
        </a:solidFill>
        <a:latin typeface="Verdana" pitchFamily="34" charset="0"/>
        <a:ea typeface="MS Pゴシック" pitchFamily="-92" charset="-128"/>
        <a:cs typeface="+mn-cs"/>
      </a:defRPr>
    </a:lvl3pPr>
    <a:lvl4pPr marL="1371600" algn="l" rtl="0" fontAlgn="base">
      <a:spcBef>
        <a:spcPct val="0"/>
      </a:spcBef>
      <a:spcAft>
        <a:spcPct val="0"/>
      </a:spcAft>
      <a:defRPr sz="2400" kern="1200">
        <a:solidFill>
          <a:schemeClr val="tx1"/>
        </a:solidFill>
        <a:latin typeface="Verdana" pitchFamily="34" charset="0"/>
        <a:ea typeface="MS Pゴシック" pitchFamily="-92" charset="-128"/>
        <a:cs typeface="+mn-cs"/>
      </a:defRPr>
    </a:lvl4pPr>
    <a:lvl5pPr marL="1828800" algn="l" rtl="0" fontAlgn="base">
      <a:spcBef>
        <a:spcPct val="0"/>
      </a:spcBef>
      <a:spcAft>
        <a:spcPct val="0"/>
      </a:spcAft>
      <a:defRPr sz="2400" kern="1200">
        <a:solidFill>
          <a:schemeClr val="tx1"/>
        </a:solidFill>
        <a:latin typeface="Verdana" pitchFamily="34" charset="0"/>
        <a:ea typeface="MS Pゴシック" pitchFamily="-92" charset="-128"/>
        <a:cs typeface="+mn-cs"/>
      </a:defRPr>
    </a:lvl5pPr>
    <a:lvl6pPr marL="2286000" algn="l" defTabSz="914400" rtl="0" eaLnBrk="1" latinLnBrk="0" hangingPunct="1">
      <a:defRPr sz="2400" kern="1200">
        <a:solidFill>
          <a:schemeClr val="tx1"/>
        </a:solidFill>
        <a:latin typeface="Verdana" pitchFamily="34" charset="0"/>
        <a:ea typeface="MS Pゴシック" pitchFamily="-92" charset="-128"/>
        <a:cs typeface="+mn-cs"/>
      </a:defRPr>
    </a:lvl6pPr>
    <a:lvl7pPr marL="2743200" algn="l" defTabSz="914400" rtl="0" eaLnBrk="1" latinLnBrk="0" hangingPunct="1">
      <a:defRPr sz="2400" kern="1200">
        <a:solidFill>
          <a:schemeClr val="tx1"/>
        </a:solidFill>
        <a:latin typeface="Verdana" pitchFamily="34" charset="0"/>
        <a:ea typeface="MS Pゴシック" pitchFamily="-92" charset="-128"/>
        <a:cs typeface="+mn-cs"/>
      </a:defRPr>
    </a:lvl7pPr>
    <a:lvl8pPr marL="3200400" algn="l" defTabSz="914400" rtl="0" eaLnBrk="1" latinLnBrk="0" hangingPunct="1">
      <a:defRPr sz="2400" kern="1200">
        <a:solidFill>
          <a:schemeClr val="tx1"/>
        </a:solidFill>
        <a:latin typeface="Verdana" pitchFamily="34" charset="0"/>
        <a:ea typeface="MS Pゴシック" pitchFamily="-92" charset="-128"/>
        <a:cs typeface="+mn-cs"/>
      </a:defRPr>
    </a:lvl8pPr>
    <a:lvl9pPr marL="3657600" algn="l" defTabSz="914400" rtl="0" eaLnBrk="1" latinLnBrk="0" hangingPunct="1">
      <a:defRPr sz="2400" kern="1200">
        <a:solidFill>
          <a:schemeClr val="tx1"/>
        </a:solidFill>
        <a:latin typeface="Verdana" pitchFamily="34" charset="0"/>
        <a:ea typeface="MS Pゴシック" pitchFamily="-92"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80" autoAdjust="0"/>
    <p:restoredTop sz="88525" autoAdjust="0"/>
  </p:normalViewPr>
  <p:slideViewPr>
    <p:cSldViewPr>
      <p:cViewPr>
        <p:scale>
          <a:sx n="50" d="100"/>
          <a:sy n="50" d="100"/>
        </p:scale>
        <p:origin x="-1578" y="-1374"/>
      </p:cViewPr>
      <p:guideLst>
        <p:guide orient="horz" pos="432"/>
        <p:guide pos="5520"/>
      </p:guideLst>
    </p:cSldViewPr>
  </p:slideViewPr>
  <p:outlineViewPr>
    <p:cViewPr>
      <p:scale>
        <a:sx n="33" d="100"/>
        <a:sy n="33" d="100"/>
      </p:scale>
      <p:origin x="12" y="0"/>
    </p:cViewPr>
  </p:outlineViewPr>
  <p:notesTextViewPr>
    <p:cViewPr>
      <p:scale>
        <a:sx n="100" d="100"/>
        <a:sy n="100" d="100"/>
      </p:scale>
      <p:origin x="0" y="0"/>
    </p:cViewPr>
  </p:notesTextViewPr>
  <p:sorterViewPr>
    <p:cViewPr>
      <p:scale>
        <a:sx n="66" d="100"/>
        <a:sy n="66" d="100"/>
      </p:scale>
      <p:origin x="0" y="638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oleObject" Target="Chart%20in%20Microsoft%20Office%20PowerPoint"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MEMPHIS\unit_AFSCO$\1.UNIT%20ACTIVITIES\EXPERT%20DATABASE\5.%20EDB%20COMMITTEES\Validation%20file\EDB%20statistics\2013-05-05_EDB_STATS.xls"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2800"/>
            </a:pPr>
            <a:r>
              <a:rPr lang="en-US" sz="2800"/>
              <a:t>Scientific opinions</a:t>
            </a:r>
          </a:p>
        </c:rich>
      </c:tx>
      <c:overlay val="0"/>
    </c:title>
    <c:autoTitleDeleted val="0"/>
    <c:plotArea>
      <c:layout>
        <c:manualLayout>
          <c:layoutTarget val="inner"/>
          <c:xMode val="edge"/>
          <c:yMode val="edge"/>
          <c:x val="0.13080928702026853"/>
          <c:y val="0.2236133274852167"/>
          <c:w val="0.82543033550340583"/>
          <c:h val="0.51042395737096036"/>
        </c:manualLayout>
      </c:layout>
      <c:barChart>
        <c:barDir val="col"/>
        <c:grouping val="stacked"/>
        <c:varyColors val="0"/>
        <c:ser>
          <c:idx val="0"/>
          <c:order val="0"/>
          <c:tx>
            <c:strRef>
              <c:f>'[Chart in Microsoft Office PowerPoint]Sheet1'!$A$3</c:f>
              <c:strCache>
                <c:ptCount val="1"/>
                <c:pt idx="0">
                  <c:v># opinions</c:v>
                </c:pt>
              </c:strCache>
            </c:strRef>
          </c:tx>
          <c:invertIfNegative val="0"/>
          <c:cat>
            <c:strRef>
              <c:f>'[Chart in Microsoft Office PowerPoint]Sheet1'!$B$1:$J$2</c:f>
              <c:strCache>
                <c:ptCount val="9"/>
                <c:pt idx="0">
                  <c:v>2003</c:v>
                </c:pt>
                <c:pt idx="1">
                  <c:v>2004</c:v>
                </c:pt>
                <c:pt idx="2">
                  <c:v>2005</c:v>
                </c:pt>
                <c:pt idx="3">
                  <c:v>2006</c:v>
                </c:pt>
                <c:pt idx="4">
                  <c:v>2007</c:v>
                </c:pt>
                <c:pt idx="5">
                  <c:v>2008</c:v>
                </c:pt>
                <c:pt idx="6">
                  <c:v>2009</c:v>
                </c:pt>
                <c:pt idx="7">
                  <c:v>2010</c:v>
                </c:pt>
                <c:pt idx="8">
                  <c:v>2011</c:v>
                </c:pt>
              </c:strCache>
            </c:strRef>
          </c:cat>
          <c:val>
            <c:numRef>
              <c:f>'[Chart in Microsoft Office PowerPoint]Sheet1'!$B$3:$J$3</c:f>
              <c:numCache>
                <c:formatCode>General</c:formatCode>
                <c:ptCount val="9"/>
                <c:pt idx="0">
                  <c:v>23</c:v>
                </c:pt>
                <c:pt idx="1">
                  <c:v>144</c:v>
                </c:pt>
                <c:pt idx="2">
                  <c:v>138</c:v>
                </c:pt>
                <c:pt idx="3">
                  <c:v>136</c:v>
                </c:pt>
                <c:pt idx="4">
                  <c:v>147</c:v>
                </c:pt>
                <c:pt idx="5">
                  <c:v>248</c:v>
                </c:pt>
                <c:pt idx="6">
                  <c:v>352</c:v>
                </c:pt>
                <c:pt idx="7">
                  <c:v>306</c:v>
                </c:pt>
                <c:pt idx="8">
                  <c:v>376</c:v>
                </c:pt>
              </c:numCache>
            </c:numRef>
          </c:val>
        </c:ser>
        <c:dLbls>
          <c:showLegendKey val="0"/>
          <c:showVal val="0"/>
          <c:showCatName val="0"/>
          <c:showSerName val="0"/>
          <c:showPercent val="0"/>
          <c:showBubbleSize val="0"/>
        </c:dLbls>
        <c:gapWidth val="150"/>
        <c:overlap val="100"/>
        <c:axId val="71969024"/>
        <c:axId val="71970816"/>
      </c:barChart>
      <c:catAx>
        <c:axId val="71969024"/>
        <c:scaling>
          <c:orientation val="minMax"/>
        </c:scaling>
        <c:delete val="0"/>
        <c:axPos val="b"/>
        <c:majorTickMark val="out"/>
        <c:minorTickMark val="none"/>
        <c:tickLblPos val="nextTo"/>
        <c:txPr>
          <a:bodyPr/>
          <a:lstStyle/>
          <a:p>
            <a:pPr>
              <a:defRPr sz="1600" b="1"/>
            </a:pPr>
            <a:endParaRPr lang="en-US"/>
          </a:p>
        </c:txPr>
        <c:crossAx val="71970816"/>
        <c:crosses val="autoZero"/>
        <c:auto val="1"/>
        <c:lblAlgn val="ctr"/>
        <c:lblOffset val="100"/>
        <c:noMultiLvlLbl val="0"/>
      </c:catAx>
      <c:valAx>
        <c:axId val="71970816"/>
        <c:scaling>
          <c:orientation val="minMax"/>
        </c:scaling>
        <c:delete val="0"/>
        <c:axPos val="l"/>
        <c:majorGridlines/>
        <c:numFmt formatCode="General" sourceLinked="1"/>
        <c:majorTickMark val="out"/>
        <c:minorTickMark val="none"/>
        <c:tickLblPos val="nextTo"/>
        <c:txPr>
          <a:bodyPr/>
          <a:lstStyle/>
          <a:p>
            <a:pPr>
              <a:defRPr sz="1600" b="1"/>
            </a:pPr>
            <a:endParaRPr lang="en-US"/>
          </a:p>
        </c:txPr>
        <c:crossAx val="71969024"/>
        <c:crosses val="autoZero"/>
        <c:crossBetween val="between"/>
      </c:valAx>
    </c:plotArea>
    <c:plotVisOnly val="1"/>
    <c:dispBlanksAs val="gap"/>
    <c:showDLblsOverMax val="0"/>
  </c:chart>
  <c:spPr>
    <a:ln w="28575">
      <a:solidFill>
        <a:srgbClr val="DE7008"/>
      </a:solidFill>
    </a:ln>
  </c:sp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4"/>
    </mc:Choice>
    <mc:Fallback>
      <c:style val="34"/>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461219114495494"/>
          <c:y val="0.22136618309531444"/>
          <c:w val="0.54236508107719417"/>
          <c:h val="0.51050696026889997"/>
        </c:manualLayout>
      </c:layout>
      <c:pieChart>
        <c:varyColors val="1"/>
        <c:ser>
          <c:idx val="0"/>
          <c:order val="0"/>
          <c:spPr>
            <a:ln>
              <a:solidFill>
                <a:sysClr val="windowText" lastClr="000000"/>
              </a:solidFill>
            </a:ln>
          </c:spPr>
          <c:dPt>
            <c:idx val="16"/>
            <c:bubble3D val="0"/>
            <c:spPr>
              <a:solidFill>
                <a:srgbClr val="98D6AB"/>
              </a:solidFill>
              <a:ln>
                <a:solidFill>
                  <a:sysClr val="windowText" lastClr="000000"/>
                </a:solidFill>
              </a:ln>
            </c:spPr>
          </c:dPt>
          <c:dPt>
            <c:idx val="40"/>
            <c:bubble3D val="0"/>
            <c:spPr>
              <a:solidFill>
                <a:srgbClr val="3E87B4"/>
              </a:solidFill>
              <a:ln>
                <a:solidFill>
                  <a:sysClr val="windowText" lastClr="000000"/>
                </a:solidFill>
              </a:ln>
            </c:spPr>
          </c:dPt>
          <c:dPt>
            <c:idx val="41"/>
            <c:bubble3D val="0"/>
            <c:spPr>
              <a:solidFill>
                <a:schemeClr val="accent6">
                  <a:lumMod val="75000"/>
                </a:schemeClr>
              </a:solidFill>
              <a:ln>
                <a:solidFill>
                  <a:sysClr val="windowText" lastClr="000000"/>
                </a:solidFill>
              </a:ln>
            </c:spPr>
          </c:dPt>
          <c:dPt>
            <c:idx val="42"/>
            <c:bubble3D val="0"/>
            <c:spPr>
              <a:solidFill>
                <a:srgbClr val="00B0F0"/>
              </a:solidFill>
              <a:ln>
                <a:solidFill>
                  <a:sysClr val="windowText" lastClr="000000"/>
                </a:solidFill>
              </a:ln>
            </c:spPr>
          </c:dPt>
          <c:dPt>
            <c:idx val="45"/>
            <c:bubble3D val="0"/>
            <c:spPr>
              <a:solidFill>
                <a:srgbClr val="00B050"/>
              </a:solidFill>
              <a:ln>
                <a:solidFill>
                  <a:sysClr val="windowText" lastClr="000000"/>
                </a:solidFill>
              </a:ln>
            </c:spPr>
          </c:dPt>
          <c:dPt>
            <c:idx val="46"/>
            <c:bubble3D val="0"/>
            <c:spPr>
              <a:solidFill>
                <a:srgbClr val="F9A807"/>
              </a:solidFill>
              <a:ln>
                <a:solidFill>
                  <a:sysClr val="windowText" lastClr="000000"/>
                </a:solidFill>
              </a:ln>
            </c:spPr>
          </c:dPt>
          <c:dLbls>
            <c:dLbl>
              <c:idx val="0"/>
              <c:layout>
                <c:manualLayout>
                  <c:x val="-0.12297702174020712"/>
                  <c:y val="-0.10634477796874379"/>
                </c:manualLayout>
              </c:layout>
              <c:dLblPos val="bestFit"/>
              <c:showLegendKey val="0"/>
              <c:showVal val="1"/>
              <c:showCatName val="1"/>
              <c:showSerName val="0"/>
              <c:showPercent val="0"/>
              <c:showBubbleSize val="0"/>
            </c:dLbl>
            <c:dLbl>
              <c:idx val="1"/>
              <c:layout>
                <c:manualLayout>
                  <c:x val="-2.2716040211954641E-2"/>
                  <c:y val="-0.14121667532675169"/>
                </c:manualLayout>
              </c:layout>
              <c:dLblPos val="bestFit"/>
              <c:showLegendKey val="0"/>
              <c:showVal val="1"/>
              <c:showCatName val="1"/>
              <c:showSerName val="0"/>
              <c:showPercent val="0"/>
              <c:showBubbleSize val="0"/>
            </c:dLbl>
            <c:dLbl>
              <c:idx val="2"/>
              <c:layout>
                <c:manualLayout>
                  <c:x val="2.9562967364928441E-2"/>
                  <c:y val="-0.11544972487576108"/>
                </c:manualLayout>
              </c:layout>
              <c:dLblPos val="bestFit"/>
              <c:showLegendKey val="0"/>
              <c:showVal val="1"/>
              <c:showCatName val="1"/>
              <c:showSerName val="0"/>
              <c:showPercent val="0"/>
              <c:showBubbleSize val="0"/>
            </c:dLbl>
            <c:dLbl>
              <c:idx val="4"/>
              <c:layout>
                <c:manualLayout>
                  <c:x val="6.7981478730253064E-2"/>
                  <c:y val="-0.12433297360672556"/>
                </c:manualLayout>
              </c:layout>
              <c:dLblPos val="bestFit"/>
              <c:showLegendKey val="0"/>
              <c:showVal val="1"/>
              <c:showCatName val="1"/>
              <c:showSerName val="0"/>
              <c:showPercent val="0"/>
              <c:showBubbleSize val="0"/>
            </c:dLbl>
            <c:dLbl>
              <c:idx val="5"/>
              <c:layout>
                <c:manualLayout>
                  <c:x val="4.7484400534838926E-2"/>
                  <c:y val="-0.10521763459770557"/>
                </c:manualLayout>
              </c:layout>
              <c:dLblPos val="bestFit"/>
              <c:showLegendKey val="0"/>
              <c:showVal val="1"/>
              <c:showCatName val="1"/>
              <c:showSerName val="0"/>
              <c:showPercent val="0"/>
              <c:showBubbleSize val="0"/>
            </c:dLbl>
            <c:dLbl>
              <c:idx val="6"/>
              <c:layout>
                <c:manualLayout>
                  <c:x val="5.3910265933739508E-2"/>
                  <c:y val="-7.1166047137508834E-2"/>
                </c:manualLayout>
              </c:layout>
              <c:dLblPos val="bestFit"/>
              <c:showLegendKey val="0"/>
              <c:showVal val="1"/>
              <c:showCatName val="1"/>
              <c:showSerName val="0"/>
              <c:showPercent val="0"/>
              <c:showBubbleSize val="0"/>
            </c:dLbl>
            <c:dLbl>
              <c:idx val="7"/>
              <c:layout>
                <c:manualLayout>
                  <c:x val="0.11248749566681507"/>
                  <c:y val="-3.4908536179170495E-2"/>
                </c:manualLayout>
              </c:layout>
              <c:dLblPos val="bestFit"/>
              <c:showLegendKey val="0"/>
              <c:showVal val="1"/>
              <c:showCatName val="1"/>
              <c:showSerName val="0"/>
              <c:showPercent val="0"/>
              <c:showBubbleSize val="0"/>
            </c:dLbl>
            <c:dLbl>
              <c:idx val="8"/>
              <c:layout>
                <c:manualLayout>
                  <c:x val="9.4059575100282691E-2"/>
                  <c:y val="-1.1532302117057703E-2"/>
                </c:manualLayout>
              </c:layout>
              <c:dLblPos val="bestFit"/>
              <c:showLegendKey val="0"/>
              <c:showVal val="1"/>
              <c:showCatName val="1"/>
              <c:showSerName val="0"/>
              <c:showPercent val="0"/>
              <c:showBubbleSize val="0"/>
            </c:dLbl>
            <c:dLbl>
              <c:idx val="9"/>
              <c:layout>
                <c:manualLayout>
                  <c:x val="8.1578641113257064E-2"/>
                  <c:y val="1.0926362631067109E-2"/>
                </c:manualLayout>
              </c:layout>
              <c:dLblPos val="bestFit"/>
              <c:showLegendKey val="0"/>
              <c:showVal val="1"/>
              <c:showCatName val="1"/>
              <c:showSerName val="0"/>
              <c:showPercent val="0"/>
              <c:showBubbleSize val="0"/>
            </c:dLbl>
            <c:dLbl>
              <c:idx val="10"/>
              <c:layout>
                <c:manualLayout>
                  <c:x val="4.5338731243500408E-2"/>
                  <c:y val="-1.1360432737785977E-2"/>
                </c:manualLayout>
              </c:layout>
              <c:tx>
                <c:rich>
                  <a:bodyPr/>
                  <a:lstStyle/>
                  <a:p>
                    <a:r>
                      <a:rPr lang="en-US" dirty="0">
                        <a:solidFill>
                          <a:srgbClr val="FF0000"/>
                        </a:solidFill>
                      </a:rPr>
                      <a:t>CANADA, 40</a:t>
                    </a:r>
                  </a:p>
                </c:rich>
              </c:tx>
              <c:dLblPos val="bestFit"/>
              <c:showLegendKey val="0"/>
              <c:showVal val="1"/>
              <c:showCatName val="1"/>
              <c:showSerName val="0"/>
              <c:showPercent val="0"/>
              <c:showBubbleSize val="0"/>
            </c:dLbl>
            <c:dLbl>
              <c:idx val="11"/>
              <c:layout>
                <c:manualLayout>
                  <c:x val="6.9809339870252063E-2"/>
                  <c:y val="-5.8005990378791512E-2"/>
                </c:manualLayout>
              </c:layout>
              <c:dLblPos val="bestFit"/>
              <c:showLegendKey val="0"/>
              <c:showVal val="1"/>
              <c:showCatName val="1"/>
              <c:showSerName val="0"/>
              <c:showPercent val="0"/>
              <c:showBubbleSize val="0"/>
            </c:dLbl>
            <c:dLbl>
              <c:idx val="12"/>
              <c:layout>
                <c:manualLayout>
                  <c:x val="7.1970732432030907E-2"/>
                  <c:y val="-4.8787980461277684E-2"/>
                </c:manualLayout>
              </c:layout>
              <c:dLblPos val="bestFit"/>
              <c:showLegendKey val="0"/>
              <c:showVal val="1"/>
              <c:showCatName val="1"/>
              <c:showSerName val="0"/>
              <c:showPercent val="0"/>
              <c:showBubbleSize val="0"/>
            </c:dLbl>
            <c:dLbl>
              <c:idx val="13"/>
              <c:layout>
                <c:manualLayout>
                  <c:x val="6.8801069677611057E-2"/>
                  <c:y val="-3.1548556430446191E-2"/>
                </c:manualLayout>
              </c:layout>
              <c:dLblPos val="bestFit"/>
              <c:showLegendKey val="0"/>
              <c:showVal val="1"/>
              <c:showCatName val="1"/>
              <c:showSerName val="0"/>
              <c:showPercent val="0"/>
              <c:showBubbleSize val="0"/>
            </c:dLbl>
            <c:dLbl>
              <c:idx val="14"/>
              <c:layout>
                <c:manualLayout>
                  <c:x val="7.0718689644926697E-2"/>
                  <c:y val="-3.4059981081045076E-2"/>
                </c:manualLayout>
              </c:layout>
              <c:dLblPos val="bestFit"/>
              <c:showLegendKey val="0"/>
              <c:showVal val="1"/>
              <c:showCatName val="1"/>
              <c:showSerName val="0"/>
              <c:showPercent val="0"/>
              <c:showBubbleSize val="0"/>
            </c:dLbl>
            <c:dLbl>
              <c:idx val="15"/>
              <c:layout>
                <c:manualLayout>
                  <c:x val="8.8217946813252318E-2"/>
                  <c:y val="-5.7518552566715959E-2"/>
                </c:manualLayout>
              </c:layout>
              <c:dLblPos val="bestFit"/>
              <c:showLegendKey val="0"/>
              <c:showVal val="1"/>
              <c:showCatName val="1"/>
              <c:showSerName val="0"/>
              <c:showPercent val="0"/>
              <c:showBubbleSize val="0"/>
            </c:dLbl>
            <c:dLbl>
              <c:idx val="16"/>
              <c:layout>
                <c:manualLayout>
                  <c:x val="9.5574580300104128E-2"/>
                  <c:y val="-4.2809731270900812E-2"/>
                </c:manualLayout>
              </c:layout>
              <c:dLblPos val="bestFit"/>
              <c:showLegendKey val="0"/>
              <c:showVal val="1"/>
              <c:showCatName val="1"/>
              <c:showSerName val="0"/>
              <c:showPercent val="0"/>
              <c:showBubbleSize val="0"/>
            </c:dLbl>
            <c:dLbl>
              <c:idx val="17"/>
              <c:layout>
                <c:manualLayout>
                  <c:x val="0.10823998415292439"/>
                  <c:y val="-3.3553699188616649E-2"/>
                </c:manualLayout>
              </c:layout>
              <c:dLblPos val="bestFit"/>
              <c:showLegendKey val="0"/>
              <c:showVal val="1"/>
              <c:showCatName val="1"/>
              <c:showSerName val="0"/>
              <c:showPercent val="0"/>
              <c:showBubbleSize val="0"/>
            </c:dLbl>
            <c:dLbl>
              <c:idx val="18"/>
              <c:layout>
                <c:manualLayout>
                  <c:x val="8.7328282077947933E-2"/>
                  <c:y val="-3.3632972274404857E-2"/>
                </c:manualLayout>
              </c:layout>
              <c:dLblPos val="bestFit"/>
              <c:showLegendKey val="0"/>
              <c:showVal val="1"/>
              <c:showCatName val="1"/>
              <c:showSerName val="0"/>
              <c:showPercent val="0"/>
              <c:showBubbleSize val="0"/>
            </c:dLbl>
            <c:dLbl>
              <c:idx val="19"/>
              <c:layout>
                <c:manualLayout>
                  <c:x val="0.16635418214232719"/>
                  <c:y val="-4.1672995190322006E-2"/>
                </c:manualLayout>
              </c:layout>
              <c:dLblPos val="bestFit"/>
              <c:showLegendKey val="0"/>
              <c:showVal val="1"/>
              <c:showCatName val="1"/>
              <c:showSerName val="0"/>
              <c:showPercent val="0"/>
              <c:showBubbleSize val="0"/>
            </c:dLbl>
            <c:dLbl>
              <c:idx val="20"/>
              <c:layout>
                <c:manualLayout>
                  <c:x val="0.16405969890556138"/>
                  <c:y val="-7.1939992272539539E-3"/>
                </c:manualLayout>
              </c:layout>
              <c:dLblPos val="bestFit"/>
              <c:showLegendKey val="0"/>
              <c:showVal val="1"/>
              <c:showCatName val="1"/>
              <c:showSerName val="0"/>
              <c:showPercent val="0"/>
              <c:showBubbleSize val="0"/>
            </c:dLbl>
            <c:dLbl>
              <c:idx val="21"/>
              <c:layout>
                <c:manualLayout>
                  <c:x val="0.14109221017184212"/>
                  <c:y val="5.1744674047723895E-3"/>
                </c:manualLayout>
              </c:layout>
              <c:dLblPos val="bestFit"/>
              <c:showLegendKey val="0"/>
              <c:showVal val="1"/>
              <c:showCatName val="1"/>
              <c:showSerName val="0"/>
              <c:showPercent val="0"/>
              <c:showBubbleSize val="0"/>
            </c:dLbl>
            <c:dLbl>
              <c:idx val="22"/>
              <c:layout>
                <c:manualLayout>
                  <c:x val="0.12704253949388403"/>
                  <c:y val="2.1615991555297996E-2"/>
                </c:manualLayout>
              </c:layout>
              <c:dLblPos val="bestFit"/>
              <c:showLegendKey val="0"/>
              <c:showVal val="1"/>
              <c:showCatName val="1"/>
              <c:showSerName val="0"/>
              <c:showPercent val="0"/>
              <c:showBubbleSize val="0"/>
            </c:dLbl>
            <c:dLbl>
              <c:idx val="23"/>
              <c:layout>
                <c:manualLayout>
                  <c:x val="0.13166976179864287"/>
                  <c:y val="4.6882102935102712E-2"/>
                </c:manualLayout>
              </c:layout>
              <c:dLblPos val="bestFit"/>
              <c:showLegendKey val="0"/>
              <c:showVal val="1"/>
              <c:showCatName val="1"/>
              <c:showSerName val="0"/>
              <c:showPercent val="0"/>
              <c:showBubbleSize val="0"/>
            </c:dLbl>
            <c:dLbl>
              <c:idx val="24"/>
              <c:layout>
                <c:manualLayout>
                  <c:x val="0.15295003218937309"/>
                  <c:y val="8.0777009472800698E-2"/>
                </c:manualLayout>
              </c:layout>
              <c:dLblPos val="bestFit"/>
              <c:showLegendKey val="0"/>
              <c:showVal val="1"/>
              <c:showCatName val="1"/>
              <c:showSerName val="0"/>
              <c:showPercent val="0"/>
              <c:showBubbleSize val="0"/>
            </c:dLbl>
            <c:dLbl>
              <c:idx val="25"/>
              <c:layout>
                <c:manualLayout>
                  <c:x val="8.977504580795348E-2"/>
                  <c:y val="9.4404252767896685E-2"/>
                </c:manualLayout>
              </c:layout>
              <c:dLblPos val="bestFit"/>
              <c:showLegendKey val="0"/>
              <c:showVal val="1"/>
              <c:showCatName val="1"/>
              <c:showSerName val="0"/>
              <c:showPercent val="0"/>
              <c:showBubbleSize val="0"/>
            </c:dLbl>
            <c:dLbl>
              <c:idx val="26"/>
              <c:layout>
                <c:manualLayout>
                  <c:x val="0.11083593324419354"/>
                  <c:y val="0.13330175733109503"/>
                </c:manualLayout>
              </c:layout>
              <c:dLblPos val="bestFit"/>
              <c:showLegendKey val="0"/>
              <c:showVal val="1"/>
              <c:showCatName val="1"/>
              <c:showSerName val="0"/>
              <c:showPercent val="0"/>
              <c:showBubbleSize val="0"/>
            </c:dLbl>
            <c:dLbl>
              <c:idx val="27"/>
              <c:layout>
                <c:manualLayout>
                  <c:x val="0.12869657802208687"/>
                  <c:y val="0.16134138055078193"/>
                </c:manualLayout>
              </c:layout>
              <c:dLblPos val="bestFit"/>
              <c:showLegendKey val="0"/>
              <c:showVal val="1"/>
              <c:showCatName val="1"/>
              <c:showSerName val="0"/>
              <c:showPercent val="0"/>
              <c:showBubbleSize val="0"/>
            </c:dLbl>
            <c:dLbl>
              <c:idx val="28"/>
              <c:layout>
                <c:manualLayout>
                  <c:x val="1.0731813004506513E-2"/>
                  <c:y val="0.132363537045179"/>
                </c:manualLayout>
              </c:layout>
              <c:dLblPos val="bestFit"/>
              <c:showLegendKey val="0"/>
              <c:showVal val="1"/>
              <c:showCatName val="1"/>
              <c:showSerName val="0"/>
              <c:showPercent val="0"/>
              <c:showBubbleSize val="0"/>
            </c:dLbl>
            <c:dLbl>
              <c:idx val="29"/>
              <c:layout>
                <c:manualLayout>
                  <c:x val="1.9343708215718382E-2"/>
                  <c:y val="0.17001532168884981"/>
                </c:manualLayout>
              </c:layout>
              <c:dLblPos val="bestFit"/>
              <c:showLegendKey val="0"/>
              <c:showVal val="1"/>
              <c:showCatName val="1"/>
              <c:showSerName val="0"/>
              <c:showPercent val="0"/>
              <c:showBubbleSize val="0"/>
            </c:dLbl>
            <c:dLbl>
              <c:idx val="30"/>
              <c:layout>
                <c:manualLayout>
                  <c:x val="4.2392537017778655E-2"/>
                  <c:y val="0.19270222839040843"/>
                </c:manualLayout>
              </c:layout>
              <c:dLblPos val="bestFit"/>
              <c:showLegendKey val="0"/>
              <c:showVal val="1"/>
              <c:showCatName val="1"/>
              <c:showSerName val="0"/>
              <c:showPercent val="0"/>
              <c:showBubbleSize val="0"/>
            </c:dLbl>
            <c:dLbl>
              <c:idx val="31"/>
              <c:layout>
                <c:manualLayout>
                  <c:x val="-4.0135319170009356E-2"/>
                  <c:y val="0.21457852032455313"/>
                </c:manualLayout>
              </c:layout>
              <c:dLblPos val="bestFit"/>
              <c:showLegendKey val="0"/>
              <c:showVal val="1"/>
              <c:showCatName val="1"/>
              <c:showSerName val="0"/>
              <c:showPercent val="0"/>
              <c:showBubbleSize val="0"/>
            </c:dLbl>
            <c:dLbl>
              <c:idx val="32"/>
              <c:layout>
                <c:manualLayout>
                  <c:x val="-5.7859282919823896E-2"/>
                  <c:y val="0.17790612467857761"/>
                </c:manualLayout>
              </c:layout>
              <c:dLblPos val="bestFit"/>
              <c:showLegendKey val="0"/>
              <c:showVal val="1"/>
              <c:showCatName val="1"/>
              <c:showSerName val="0"/>
              <c:showPercent val="0"/>
              <c:showBubbleSize val="0"/>
            </c:dLbl>
            <c:dLbl>
              <c:idx val="33"/>
              <c:layout>
                <c:manualLayout>
                  <c:x val="-0.20616079829643941"/>
                  <c:y val="0.1726445234954769"/>
                </c:manualLayout>
              </c:layout>
              <c:dLblPos val="bestFit"/>
              <c:showLegendKey val="0"/>
              <c:showVal val="1"/>
              <c:showCatName val="1"/>
              <c:showSerName val="0"/>
              <c:showPercent val="0"/>
              <c:showBubbleSize val="0"/>
            </c:dLbl>
            <c:dLbl>
              <c:idx val="34"/>
              <c:layout>
                <c:manualLayout>
                  <c:x val="-0.23985069083345714"/>
                  <c:y val="0.13115472241096768"/>
                </c:manualLayout>
              </c:layout>
              <c:dLblPos val="bestFit"/>
              <c:showLegendKey val="0"/>
              <c:showVal val="1"/>
              <c:showCatName val="1"/>
              <c:showSerName val="0"/>
              <c:showPercent val="0"/>
              <c:showBubbleSize val="0"/>
            </c:dLbl>
            <c:dLbl>
              <c:idx val="35"/>
              <c:layout>
                <c:manualLayout>
                  <c:x val="-0.20688518298420244"/>
                  <c:y val="0.10453586819641558"/>
                </c:manualLayout>
              </c:layout>
              <c:dLblPos val="bestFit"/>
              <c:showLegendKey val="0"/>
              <c:showVal val="1"/>
              <c:showCatName val="1"/>
              <c:showSerName val="0"/>
              <c:showPercent val="0"/>
              <c:showBubbleSize val="0"/>
            </c:dLbl>
            <c:dLbl>
              <c:idx val="36"/>
              <c:layout>
                <c:manualLayout>
                  <c:x val="-0.21475833209528103"/>
                  <c:y val="8.8447446607245198E-2"/>
                </c:manualLayout>
              </c:layout>
              <c:dLblPos val="bestFit"/>
              <c:showLegendKey val="0"/>
              <c:showVal val="1"/>
              <c:showCatName val="1"/>
              <c:showSerName val="0"/>
              <c:showPercent val="0"/>
              <c:showBubbleSize val="0"/>
            </c:dLbl>
            <c:dLbl>
              <c:idx val="37"/>
              <c:layout>
                <c:manualLayout>
                  <c:x val="-0.18560751250433324"/>
                  <c:y val="6.7766364229852105E-2"/>
                </c:manualLayout>
              </c:layout>
              <c:dLblPos val="bestFit"/>
              <c:showLegendKey val="0"/>
              <c:showVal val="1"/>
              <c:showCatName val="1"/>
              <c:showSerName val="0"/>
              <c:showPercent val="0"/>
              <c:showBubbleSize val="0"/>
            </c:dLbl>
            <c:dLbl>
              <c:idx val="38"/>
              <c:layout>
                <c:manualLayout>
                  <c:x val="-0.1686922448373204"/>
                  <c:y val="4.2639100103271106E-2"/>
                </c:manualLayout>
              </c:layout>
              <c:dLblPos val="bestFit"/>
              <c:showLegendKey val="0"/>
              <c:showVal val="1"/>
              <c:showCatName val="1"/>
              <c:showSerName val="0"/>
              <c:showPercent val="0"/>
              <c:showBubbleSize val="0"/>
            </c:dLbl>
            <c:dLbl>
              <c:idx val="39"/>
              <c:layout>
                <c:manualLayout>
                  <c:x val="-0.18171940771554537"/>
                  <c:y val="1.5591025652198541E-2"/>
                </c:manualLayout>
              </c:layout>
              <c:dLblPos val="bestFit"/>
              <c:showLegendKey val="0"/>
              <c:showVal val="1"/>
              <c:showCatName val="1"/>
              <c:showSerName val="0"/>
              <c:showPercent val="0"/>
              <c:showBubbleSize val="0"/>
            </c:dLbl>
            <c:dLbl>
              <c:idx val="40"/>
              <c:layout>
                <c:manualLayout>
                  <c:x val="-0.17067585301837268"/>
                  <c:y val="-6.7307336171473792E-3"/>
                </c:manualLayout>
              </c:layout>
              <c:dLblPos val="bestFit"/>
              <c:showLegendKey val="0"/>
              <c:showVal val="1"/>
              <c:showCatName val="1"/>
              <c:showSerName val="0"/>
              <c:showPercent val="0"/>
              <c:showBubbleSize val="0"/>
            </c:dLbl>
            <c:dLbl>
              <c:idx val="41"/>
              <c:layout>
                <c:manualLayout>
                  <c:x val="-0.18178403407121319"/>
                  <c:y val="-2.5691541095434152E-2"/>
                </c:manualLayout>
              </c:layout>
              <c:dLblPos val="bestFit"/>
              <c:showLegendKey val="0"/>
              <c:showVal val="1"/>
              <c:showCatName val="1"/>
              <c:showSerName val="0"/>
              <c:showPercent val="0"/>
              <c:showBubbleSize val="0"/>
            </c:dLbl>
            <c:dLbl>
              <c:idx val="42"/>
              <c:layout>
                <c:manualLayout>
                  <c:x val="-0.12096914772445896"/>
                  <c:y val="-4.8720439132925793E-2"/>
                </c:manualLayout>
              </c:layout>
              <c:dLblPos val="bestFit"/>
              <c:showLegendKey val="0"/>
              <c:showVal val="1"/>
              <c:showCatName val="1"/>
              <c:showSerName val="0"/>
              <c:showPercent val="0"/>
              <c:showBubbleSize val="0"/>
            </c:dLbl>
            <c:dLbl>
              <c:idx val="43"/>
              <c:layout>
                <c:manualLayout>
                  <c:x val="-4.3600628930817717E-2"/>
                  <c:y val="-2.731870445128369E-2"/>
                </c:manualLayout>
              </c:layout>
              <c:dLblPos val="bestFit"/>
              <c:showLegendKey val="0"/>
              <c:showVal val="1"/>
              <c:showCatName val="1"/>
              <c:showSerName val="0"/>
              <c:showPercent val="0"/>
              <c:showBubbleSize val="0"/>
            </c:dLbl>
            <c:dLbl>
              <c:idx val="44"/>
              <c:layout>
                <c:manualLayout>
                  <c:x val="-6.4220398157777442E-2"/>
                  <c:y val="2.5026846263506403E-2"/>
                </c:manualLayout>
              </c:layout>
              <c:dLblPos val="bestFit"/>
              <c:showLegendKey val="0"/>
              <c:showVal val="1"/>
              <c:showCatName val="1"/>
              <c:showSerName val="0"/>
              <c:showPercent val="0"/>
              <c:showBubbleSize val="0"/>
            </c:dLbl>
            <c:dLbl>
              <c:idx val="45"/>
              <c:layout>
                <c:manualLayout>
                  <c:x val="-4.4918907542217744E-2"/>
                  <c:y val="-5.9554738398817013E-4"/>
                </c:manualLayout>
              </c:layout>
              <c:dLblPos val="bestFit"/>
              <c:showLegendKey val="0"/>
              <c:showVal val="1"/>
              <c:showCatName val="1"/>
              <c:showSerName val="0"/>
              <c:showPercent val="0"/>
              <c:showBubbleSize val="0"/>
            </c:dLbl>
            <c:dLbl>
              <c:idx val="46"/>
              <c:layout>
                <c:manualLayout>
                  <c:x val="-4.7927499628584162E-2"/>
                  <c:y val="-3.7538270914105359E-2"/>
                </c:manualLayout>
              </c:layout>
              <c:dLblPos val="bestFit"/>
              <c:showLegendKey val="0"/>
              <c:showVal val="1"/>
              <c:showCatName val="1"/>
              <c:showSerName val="0"/>
              <c:showPercent val="0"/>
              <c:showBubbleSize val="0"/>
            </c:dLbl>
            <c:dLbl>
              <c:idx val="47"/>
              <c:layout>
                <c:manualLayout>
                  <c:x val="-5.4035662704143984E-2"/>
                  <c:y val="3.4688738288338361E-3"/>
                </c:manualLayout>
              </c:layout>
              <c:tx>
                <c:rich>
                  <a:bodyPr/>
                  <a:lstStyle/>
                  <a:p>
                    <a:r>
                      <a:rPr lang="en-US" sz="800" dirty="0">
                        <a:solidFill>
                          <a:srgbClr val="FF0000"/>
                        </a:solidFill>
                      </a:rPr>
                      <a:t>U</a:t>
                    </a:r>
                    <a:r>
                      <a:rPr lang="en-US" dirty="0">
                        <a:solidFill>
                          <a:srgbClr val="FF0000"/>
                        </a:solidFill>
                      </a:rPr>
                      <a:t>NITED STATES, 134</a:t>
                    </a:r>
                  </a:p>
                </c:rich>
              </c:tx>
              <c:dLblPos val="bestFit"/>
              <c:showLegendKey val="0"/>
              <c:showVal val="1"/>
              <c:showCatName val="1"/>
              <c:showSerName val="0"/>
              <c:showPercent val="0"/>
              <c:showBubbleSize val="0"/>
            </c:dLbl>
            <c:dLbl>
              <c:idx val="48"/>
              <c:layout>
                <c:manualLayout>
                  <c:x val="-0.1322905214678354"/>
                  <c:y val="8.8196970302570309E-3"/>
                </c:manualLayout>
              </c:layout>
              <c:dLblPos val="bestFit"/>
              <c:showLegendKey val="0"/>
              <c:showVal val="1"/>
              <c:showCatName val="1"/>
              <c:showSerName val="0"/>
              <c:showPercent val="0"/>
              <c:showBubbleSize val="0"/>
            </c:dLbl>
            <c:dLbl>
              <c:idx val="49"/>
              <c:layout>
                <c:manualLayout>
                  <c:x val="-0.11846716683999405"/>
                  <c:y val="-3.3920753560627258E-2"/>
                </c:manualLayout>
              </c:layout>
              <c:dLblPos val="bestFit"/>
              <c:showLegendKey val="0"/>
              <c:showVal val="1"/>
              <c:showCatName val="1"/>
              <c:showSerName val="0"/>
              <c:showPercent val="0"/>
              <c:showBubbleSize val="0"/>
            </c:dLbl>
            <c:dLbl>
              <c:idx val="50"/>
              <c:layout>
                <c:manualLayout>
                  <c:x val="-0.11954235378596546"/>
                  <c:y val="-7.1145662629734735E-2"/>
                </c:manualLayout>
              </c:layout>
              <c:dLblPos val="bestFit"/>
              <c:showLegendKey val="0"/>
              <c:showVal val="1"/>
              <c:showCatName val="1"/>
              <c:showSerName val="0"/>
              <c:showPercent val="0"/>
              <c:showBubbleSize val="0"/>
            </c:dLbl>
            <c:txPr>
              <a:bodyPr/>
              <a:lstStyle/>
              <a:p>
                <a:pPr>
                  <a:defRPr sz="800" b="1" i="0" u="none" strike="noStrike" baseline="0">
                    <a:solidFill>
                      <a:srgbClr val="000000"/>
                    </a:solidFill>
                    <a:latin typeface="Arial"/>
                    <a:ea typeface="Arial"/>
                    <a:cs typeface="Arial"/>
                  </a:defRPr>
                </a:pPr>
                <a:endParaRPr lang="en-US"/>
              </a:p>
            </c:txPr>
            <c:dLblPos val="bestFit"/>
            <c:showLegendKey val="0"/>
            <c:showVal val="1"/>
            <c:showCatName val="1"/>
            <c:showSerName val="0"/>
            <c:showPercent val="0"/>
            <c:showBubbleSize val="0"/>
            <c:showLeaderLines val="1"/>
          </c:dLbls>
          <c:cat>
            <c:strRef>
              <c:f>'Stats Received 05.05.2013'!$B$38:$B$88</c:f>
              <c:strCache>
                <c:ptCount val="51"/>
                <c:pt idx="0">
                  <c:v>AFGHANISTAN</c:v>
                </c:pt>
                <c:pt idx="1">
                  <c:v>ALBANIA</c:v>
                </c:pt>
                <c:pt idx="2">
                  <c:v>ARGENTINA</c:v>
                </c:pt>
                <c:pt idx="3">
                  <c:v>ARMENIA</c:v>
                </c:pt>
                <c:pt idx="4">
                  <c:v>AUSTRALIA</c:v>
                </c:pt>
                <c:pt idx="5">
                  <c:v>BANGLADESH</c:v>
                </c:pt>
                <c:pt idx="6">
                  <c:v>BELIZE</c:v>
                </c:pt>
                <c:pt idx="7">
                  <c:v>BOSNIA AND HERZEGOVINA</c:v>
                </c:pt>
                <c:pt idx="8">
                  <c:v>BOTSWANA</c:v>
                </c:pt>
                <c:pt idx="9">
                  <c:v>BRAZIL</c:v>
                </c:pt>
                <c:pt idx="10">
                  <c:v>CANADA</c:v>
                </c:pt>
                <c:pt idx="11">
                  <c:v>CHILE</c:v>
                </c:pt>
                <c:pt idx="12">
                  <c:v>CHINA</c:v>
                </c:pt>
                <c:pt idx="13">
                  <c:v>COLOMBIA</c:v>
                </c:pt>
                <c:pt idx="14">
                  <c:v>CROATIA</c:v>
                </c:pt>
                <c:pt idx="15">
                  <c:v>CUBA</c:v>
                </c:pt>
                <c:pt idx="16">
                  <c:v>EGYPT</c:v>
                </c:pt>
                <c:pt idx="17">
                  <c:v>GEORGIA</c:v>
                </c:pt>
                <c:pt idx="18">
                  <c:v>INDIA</c:v>
                </c:pt>
                <c:pt idx="19">
                  <c:v>IRAN, ISLAMIC REPUBLIC OF</c:v>
                </c:pt>
                <c:pt idx="20">
                  <c:v>IRAQ</c:v>
                </c:pt>
                <c:pt idx="21">
                  <c:v>ISRAEL</c:v>
                </c:pt>
                <c:pt idx="22">
                  <c:v>JAPAN</c:v>
                </c:pt>
                <c:pt idx="23">
                  <c:v>LIBYAN ARAB JAMAHIRIYA</c:v>
                </c:pt>
                <c:pt idx="24">
                  <c:v>MACEDONIA, THE FORMER YUGOSLAV REPUBLIC OF</c:v>
                </c:pt>
                <c:pt idx="25">
                  <c:v>MEXICO</c:v>
                </c:pt>
                <c:pt idx="26">
                  <c:v>MONTENEGRO</c:v>
                </c:pt>
                <c:pt idx="27">
                  <c:v>MOROCCO</c:v>
                </c:pt>
                <c:pt idx="28">
                  <c:v>NEPAL</c:v>
                </c:pt>
                <c:pt idx="29">
                  <c:v>NEW ZEALAND</c:v>
                </c:pt>
                <c:pt idx="30">
                  <c:v>NIGERIA</c:v>
                </c:pt>
                <c:pt idx="31">
                  <c:v>PAKISTAN</c:v>
                </c:pt>
                <c:pt idx="32">
                  <c:v>QATAR</c:v>
                </c:pt>
                <c:pt idx="33">
                  <c:v>REPUBLIC OF KOREA</c:v>
                </c:pt>
                <c:pt idx="34">
                  <c:v>RUSSIAN FEDERATION</c:v>
                </c:pt>
                <c:pt idx="35">
                  <c:v>SAUDI ARABIA</c:v>
                </c:pt>
                <c:pt idx="36">
                  <c:v>SERBIA</c:v>
                </c:pt>
                <c:pt idx="37">
                  <c:v>SINGAPORE</c:v>
                </c:pt>
                <c:pt idx="38">
                  <c:v>SOUTH AFRICA</c:v>
                </c:pt>
                <c:pt idx="39">
                  <c:v>SRI LANKA</c:v>
                </c:pt>
                <c:pt idx="40">
                  <c:v>SUDAN</c:v>
                </c:pt>
                <c:pt idx="41">
                  <c:v>THAILAND</c:v>
                </c:pt>
                <c:pt idx="42">
                  <c:v>TUNISIA</c:v>
                </c:pt>
                <c:pt idx="43">
                  <c:v>TURKEY</c:v>
                </c:pt>
                <c:pt idx="44">
                  <c:v>UGANDA</c:v>
                </c:pt>
                <c:pt idx="45">
                  <c:v>UKRAINE</c:v>
                </c:pt>
                <c:pt idx="46">
                  <c:v>UNITED ARAB EMIRATES</c:v>
                </c:pt>
                <c:pt idx="47">
                  <c:v>UNITED STATES</c:v>
                </c:pt>
                <c:pt idx="48">
                  <c:v>URUGUAY</c:v>
                </c:pt>
                <c:pt idx="49">
                  <c:v>UZBEKISTAN</c:v>
                </c:pt>
                <c:pt idx="50">
                  <c:v>VIET NAM</c:v>
                </c:pt>
              </c:strCache>
            </c:strRef>
          </c:cat>
          <c:val>
            <c:numRef>
              <c:f>'Stats Received 05.05.2013'!$C$38:$C$88</c:f>
              <c:numCache>
                <c:formatCode>General</c:formatCode>
                <c:ptCount val="51"/>
                <c:pt idx="0">
                  <c:v>1</c:v>
                </c:pt>
                <c:pt idx="1">
                  <c:v>3</c:v>
                </c:pt>
                <c:pt idx="2">
                  <c:v>10</c:v>
                </c:pt>
                <c:pt idx="3">
                  <c:v>1</c:v>
                </c:pt>
                <c:pt idx="4">
                  <c:v>21</c:v>
                </c:pt>
                <c:pt idx="5">
                  <c:v>2</c:v>
                </c:pt>
                <c:pt idx="6">
                  <c:v>1</c:v>
                </c:pt>
                <c:pt idx="7">
                  <c:v>7</c:v>
                </c:pt>
                <c:pt idx="8">
                  <c:v>2</c:v>
                </c:pt>
                <c:pt idx="9">
                  <c:v>5</c:v>
                </c:pt>
                <c:pt idx="10">
                  <c:v>40</c:v>
                </c:pt>
                <c:pt idx="11">
                  <c:v>2</c:v>
                </c:pt>
                <c:pt idx="12">
                  <c:v>9</c:v>
                </c:pt>
                <c:pt idx="13">
                  <c:v>3</c:v>
                </c:pt>
                <c:pt idx="14">
                  <c:v>30</c:v>
                </c:pt>
                <c:pt idx="15">
                  <c:v>2</c:v>
                </c:pt>
                <c:pt idx="16">
                  <c:v>6</c:v>
                </c:pt>
                <c:pt idx="17">
                  <c:v>2</c:v>
                </c:pt>
                <c:pt idx="18">
                  <c:v>17</c:v>
                </c:pt>
                <c:pt idx="19">
                  <c:v>1</c:v>
                </c:pt>
                <c:pt idx="20">
                  <c:v>1</c:v>
                </c:pt>
                <c:pt idx="21">
                  <c:v>9</c:v>
                </c:pt>
                <c:pt idx="22">
                  <c:v>3</c:v>
                </c:pt>
                <c:pt idx="23">
                  <c:v>1</c:v>
                </c:pt>
                <c:pt idx="24">
                  <c:v>11</c:v>
                </c:pt>
                <c:pt idx="25">
                  <c:v>2</c:v>
                </c:pt>
                <c:pt idx="26">
                  <c:v>2</c:v>
                </c:pt>
                <c:pt idx="27">
                  <c:v>3</c:v>
                </c:pt>
                <c:pt idx="28">
                  <c:v>1</c:v>
                </c:pt>
                <c:pt idx="29">
                  <c:v>16</c:v>
                </c:pt>
                <c:pt idx="30">
                  <c:v>1</c:v>
                </c:pt>
                <c:pt idx="31">
                  <c:v>5</c:v>
                </c:pt>
                <c:pt idx="32">
                  <c:v>2</c:v>
                </c:pt>
                <c:pt idx="33">
                  <c:v>1</c:v>
                </c:pt>
                <c:pt idx="34">
                  <c:v>4</c:v>
                </c:pt>
                <c:pt idx="35">
                  <c:v>2</c:v>
                </c:pt>
                <c:pt idx="36">
                  <c:v>18</c:v>
                </c:pt>
                <c:pt idx="37">
                  <c:v>1</c:v>
                </c:pt>
                <c:pt idx="38">
                  <c:v>6</c:v>
                </c:pt>
                <c:pt idx="39">
                  <c:v>1</c:v>
                </c:pt>
                <c:pt idx="40">
                  <c:v>2</c:v>
                </c:pt>
                <c:pt idx="41">
                  <c:v>3</c:v>
                </c:pt>
                <c:pt idx="42">
                  <c:v>1</c:v>
                </c:pt>
                <c:pt idx="43">
                  <c:v>47</c:v>
                </c:pt>
                <c:pt idx="44">
                  <c:v>1</c:v>
                </c:pt>
                <c:pt idx="45">
                  <c:v>2</c:v>
                </c:pt>
                <c:pt idx="46">
                  <c:v>2</c:v>
                </c:pt>
                <c:pt idx="47">
                  <c:v>134</c:v>
                </c:pt>
                <c:pt idx="48">
                  <c:v>2</c:v>
                </c:pt>
                <c:pt idx="49">
                  <c:v>1</c:v>
                </c:pt>
                <c:pt idx="50">
                  <c:v>1</c:v>
                </c:pt>
              </c:numCache>
            </c:numRef>
          </c:val>
        </c:ser>
        <c:dLbls>
          <c:showLegendKey val="0"/>
          <c:showVal val="1"/>
          <c:showCatName val="1"/>
          <c:showSerName val="0"/>
          <c:showPercent val="0"/>
          <c:showBubbleSize val="0"/>
          <c:showLeaderLines val="1"/>
        </c:dLbls>
        <c:firstSliceAng val="0"/>
      </c:pieChart>
      <c:spPr>
        <a:noFill/>
        <a:ln w="25400">
          <a:noFill/>
        </a:ln>
      </c:spPr>
    </c:plotArea>
    <c:plotVisOnly val="1"/>
    <c:dispBlanksAs val="zero"/>
    <c:showDLblsOverMax val="0"/>
  </c:chart>
  <c:spPr>
    <a:ln>
      <a:noFill/>
    </a:ln>
  </c:spPr>
  <c:txPr>
    <a:bodyPr/>
    <a:lstStyle/>
    <a:p>
      <a:pPr>
        <a:defRPr sz="1000" b="0" i="0" u="none" strike="noStrike" baseline="0">
          <a:solidFill>
            <a:srgbClr val="000000"/>
          </a:solidFill>
          <a:latin typeface="Calibri"/>
          <a:ea typeface="Calibri"/>
          <a:cs typeface="Calibri"/>
        </a:defRPr>
      </a:pPr>
      <a:endParaRPr lang="en-US"/>
    </a:p>
  </c:txPr>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3177" tIns="46589" rIns="93177" bIns="46589" rtlCol="0"/>
          <a:lstStyle>
            <a:lvl1pPr algn="l" eaLnBrk="0" hangingPunct="0">
              <a:defRPr sz="1200">
                <a:latin typeface="Verdana" charset="0"/>
                <a:ea typeface="MS Pゴシック" pitchFamily="-92" charset="-128"/>
                <a:cs typeface="+mn-cs"/>
              </a:defRPr>
            </a:lvl1pPr>
          </a:lstStyle>
          <a:p>
            <a:pPr>
              <a:defRPr/>
            </a:pPr>
            <a:endParaRPr lang="en-GB"/>
          </a:p>
        </p:txBody>
      </p:sp>
      <p:sp>
        <p:nvSpPr>
          <p:cNvPr id="3" name="Date Placeholder 2"/>
          <p:cNvSpPr>
            <a:spLocks noGrp="1"/>
          </p:cNvSpPr>
          <p:nvPr>
            <p:ph type="dt" sz="quarter" idx="1"/>
          </p:nvPr>
        </p:nvSpPr>
        <p:spPr>
          <a:xfrm>
            <a:off x="3970338" y="0"/>
            <a:ext cx="3038475" cy="461963"/>
          </a:xfrm>
          <a:prstGeom prst="rect">
            <a:avLst/>
          </a:prstGeom>
        </p:spPr>
        <p:txBody>
          <a:bodyPr vert="horz" lIns="93177" tIns="46589" rIns="93177" bIns="46589" rtlCol="0"/>
          <a:lstStyle>
            <a:lvl1pPr algn="r" eaLnBrk="0" hangingPunct="0">
              <a:defRPr sz="1200">
                <a:latin typeface="Verdana" charset="0"/>
                <a:ea typeface="MS Pゴシック" pitchFamily="-92" charset="-128"/>
                <a:cs typeface="+mn-cs"/>
              </a:defRPr>
            </a:lvl1pPr>
          </a:lstStyle>
          <a:p>
            <a:pPr>
              <a:defRPr/>
            </a:pPr>
            <a:fld id="{D63832A7-12A0-4C54-876D-28F86F449737}" type="datetimeFigureOut">
              <a:rPr lang="en-US"/>
              <a:pPr>
                <a:defRPr/>
              </a:pPr>
              <a:t>6/4/2013</a:t>
            </a:fld>
            <a:endParaRPr lang="en-GB"/>
          </a:p>
        </p:txBody>
      </p:sp>
      <p:sp>
        <p:nvSpPr>
          <p:cNvPr id="4" name="Footer Placeholder 3"/>
          <p:cNvSpPr>
            <a:spLocks noGrp="1"/>
          </p:cNvSpPr>
          <p:nvPr>
            <p:ph type="ftr" sz="quarter" idx="2"/>
          </p:nvPr>
        </p:nvSpPr>
        <p:spPr>
          <a:xfrm>
            <a:off x="0" y="8772525"/>
            <a:ext cx="3038475" cy="461963"/>
          </a:xfrm>
          <a:prstGeom prst="rect">
            <a:avLst/>
          </a:prstGeom>
        </p:spPr>
        <p:txBody>
          <a:bodyPr vert="horz" lIns="93177" tIns="46589" rIns="93177" bIns="46589" rtlCol="0" anchor="b"/>
          <a:lstStyle>
            <a:lvl1pPr algn="l" eaLnBrk="0" hangingPunct="0">
              <a:defRPr sz="1200">
                <a:latin typeface="Verdana" charset="0"/>
                <a:ea typeface="MS Pゴシック" pitchFamily="-92" charset="-128"/>
                <a:cs typeface="+mn-cs"/>
              </a:defRPr>
            </a:lvl1pPr>
          </a:lstStyle>
          <a:p>
            <a:pPr>
              <a:defRPr/>
            </a:pPr>
            <a:endParaRPr lang="en-GB"/>
          </a:p>
        </p:txBody>
      </p:sp>
      <p:sp>
        <p:nvSpPr>
          <p:cNvPr id="5" name="Slide Number Placeholder 4"/>
          <p:cNvSpPr>
            <a:spLocks noGrp="1"/>
          </p:cNvSpPr>
          <p:nvPr>
            <p:ph type="sldNum" sz="quarter" idx="3"/>
          </p:nvPr>
        </p:nvSpPr>
        <p:spPr>
          <a:xfrm>
            <a:off x="3970338" y="8772525"/>
            <a:ext cx="3038475" cy="461963"/>
          </a:xfrm>
          <a:prstGeom prst="rect">
            <a:avLst/>
          </a:prstGeom>
        </p:spPr>
        <p:txBody>
          <a:bodyPr vert="horz" lIns="93177" tIns="46589" rIns="93177" bIns="46589" rtlCol="0" anchor="b"/>
          <a:lstStyle>
            <a:lvl1pPr algn="r" eaLnBrk="0" hangingPunct="0">
              <a:defRPr sz="1200">
                <a:latin typeface="Verdana" charset="0"/>
                <a:ea typeface="MS Pゴシック" pitchFamily="-92" charset="-128"/>
                <a:cs typeface="+mn-cs"/>
              </a:defRPr>
            </a:lvl1pPr>
          </a:lstStyle>
          <a:p>
            <a:pPr>
              <a:defRPr/>
            </a:pPr>
            <a:fld id="{C25AD416-7264-4E48-B3B9-998A5ACF6BF7}" type="slidenum">
              <a:rPr lang="en-GB"/>
              <a:pPr>
                <a:defRPr/>
              </a:pPr>
              <a:t>‹#›</a:t>
            </a:fld>
            <a:endParaRPr lang="en-GB"/>
          </a:p>
        </p:txBody>
      </p:sp>
    </p:spTree>
    <p:extLst>
      <p:ext uri="{BB962C8B-B14F-4D97-AF65-F5344CB8AC3E}">
        <p14:creationId xmlns:p14="http://schemas.microsoft.com/office/powerpoint/2010/main" val="29319587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038475" cy="4619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eaLnBrk="0" hangingPunct="0">
              <a:defRPr sz="1200">
                <a:latin typeface="Verdana" charset="0"/>
                <a:ea typeface="MS Pゴシック" pitchFamily="-92" charset="-128"/>
                <a:cs typeface="+mn-cs"/>
              </a:defRPr>
            </a:lvl1pPr>
          </a:lstStyle>
          <a:p>
            <a:pPr>
              <a:defRPr/>
            </a:pPr>
            <a:endParaRPr lang="en-GB"/>
          </a:p>
        </p:txBody>
      </p:sp>
      <p:sp>
        <p:nvSpPr>
          <p:cNvPr id="6147" name="Rectangle 3"/>
          <p:cNvSpPr>
            <a:spLocks noGrp="1" noChangeArrowheads="1"/>
          </p:cNvSpPr>
          <p:nvPr>
            <p:ph type="dt" idx="1"/>
          </p:nvPr>
        </p:nvSpPr>
        <p:spPr bwMode="auto">
          <a:xfrm>
            <a:off x="3971925" y="0"/>
            <a:ext cx="3038475" cy="4619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eaLnBrk="0" hangingPunct="0">
              <a:defRPr sz="1200">
                <a:latin typeface="Verdana" charset="0"/>
                <a:ea typeface="MS Pゴシック" pitchFamily="-92" charset="-128"/>
                <a:cs typeface="+mn-cs"/>
              </a:defRPr>
            </a:lvl1pPr>
          </a:lstStyle>
          <a:p>
            <a:pPr>
              <a:defRPr/>
            </a:pPr>
            <a:endParaRPr lang="en-GB"/>
          </a:p>
        </p:txBody>
      </p:sp>
      <p:sp>
        <p:nvSpPr>
          <p:cNvPr id="68612" name="Rectangle 4"/>
          <p:cNvSpPr>
            <a:spLocks noGrp="1" noRot="1" noChangeAspect="1" noChangeArrowheads="1" noTextEdit="1"/>
          </p:cNvSpPr>
          <p:nvPr>
            <p:ph type="sldImg" idx="2"/>
          </p:nvPr>
        </p:nvSpPr>
        <p:spPr bwMode="auto">
          <a:xfrm>
            <a:off x="1195388" y="692150"/>
            <a:ext cx="4619625" cy="34639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935038" y="4387850"/>
            <a:ext cx="5140325" cy="4156075"/>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6150" name="Rectangle 6"/>
          <p:cNvSpPr>
            <a:spLocks noGrp="1" noChangeArrowheads="1"/>
          </p:cNvSpPr>
          <p:nvPr>
            <p:ph type="ftr" sz="quarter" idx="4"/>
          </p:nvPr>
        </p:nvSpPr>
        <p:spPr bwMode="auto">
          <a:xfrm>
            <a:off x="0" y="8774113"/>
            <a:ext cx="3038475" cy="461962"/>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eaLnBrk="0" hangingPunct="0">
              <a:defRPr sz="1200">
                <a:latin typeface="Verdana" charset="0"/>
                <a:ea typeface="MS Pゴシック" pitchFamily="-92" charset="-128"/>
                <a:cs typeface="+mn-cs"/>
              </a:defRPr>
            </a:lvl1pPr>
          </a:lstStyle>
          <a:p>
            <a:pPr>
              <a:defRPr/>
            </a:pPr>
            <a:endParaRPr lang="en-GB"/>
          </a:p>
        </p:txBody>
      </p:sp>
      <p:sp>
        <p:nvSpPr>
          <p:cNvPr id="6151" name="Rectangle 7"/>
          <p:cNvSpPr>
            <a:spLocks noGrp="1" noChangeArrowheads="1"/>
          </p:cNvSpPr>
          <p:nvPr>
            <p:ph type="sldNum" sz="quarter" idx="5"/>
          </p:nvPr>
        </p:nvSpPr>
        <p:spPr bwMode="auto">
          <a:xfrm>
            <a:off x="3971925" y="8774113"/>
            <a:ext cx="3038475" cy="461962"/>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eaLnBrk="0" hangingPunct="0">
              <a:defRPr sz="1200">
                <a:latin typeface="Verdana" charset="0"/>
                <a:ea typeface="MS Pゴシック" pitchFamily="-92" charset="-128"/>
                <a:cs typeface="+mn-cs"/>
              </a:defRPr>
            </a:lvl1pPr>
          </a:lstStyle>
          <a:p>
            <a:pPr>
              <a:defRPr/>
            </a:pPr>
            <a:fld id="{12E5BA1D-7CD7-4AC0-AEFE-4DE20D54E7CB}" type="slidenum">
              <a:rPr lang="en-GB"/>
              <a:pPr>
                <a:defRPr/>
              </a:pPr>
              <a:t>‹#›</a:t>
            </a:fld>
            <a:endParaRPr lang="en-GB"/>
          </a:p>
        </p:txBody>
      </p:sp>
    </p:spTree>
    <p:extLst>
      <p:ext uri="{BB962C8B-B14F-4D97-AF65-F5344CB8AC3E}">
        <p14:creationId xmlns:p14="http://schemas.microsoft.com/office/powerpoint/2010/main" val="39059081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Verdana" charset="0"/>
        <a:ea typeface="MS Pゴシック" pitchFamily="-92" charset="-128"/>
        <a:cs typeface="MS Pゴシック"/>
      </a:defRPr>
    </a:lvl1pPr>
    <a:lvl2pPr marL="457200" algn="l" rtl="0" eaLnBrk="0" fontAlgn="base" hangingPunct="0">
      <a:spcBef>
        <a:spcPct val="30000"/>
      </a:spcBef>
      <a:spcAft>
        <a:spcPct val="0"/>
      </a:spcAft>
      <a:defRPr sz="1200" kern="1200">
        <a:solidFill>
          <a:schemeClr val="tx1"/>
        </a:solidFill>
        <a:latin typeface="Verdana" charset="0"/>
        <a:ea typeface="MS Pゴシック" pitchFamily="-92" charset="-128"/>
        <a:cs typeface="MS Pゴシック"/>
      </a:defRPr>
    </a:lvl2pPr>
    <a:lvl3pPr marL="914400" algn="l" rtl="0" eaLnBrk="0" fontAlgn="base" hangingPunct="0">
      <a:spcBef>
        <a:spcPct val="30000"/>
      </a:spcBef>
      <a:spcAft>
        <a:spcPct val="0"/>
      </a:spcAft>
      <a:defRPr sz="1200" kern="1200">
        <a:solidFill>
          <a:schemeClr val="tx1"/>
        </a:solidFill>
        <a:latin typeface="Verdana" charset="0"/>
        <a:ea typeface="MS Pゴシック" pitchFamily="-92" charset="-128"/>
        <a:cs typeface="MS Pゴシック"/>
      </a:defRPr>
    </a:lvl3pPr>
    <a:lvl4pPr marL="1371600" algn="l" rtl="0" eaLnBrk="0" fontAlgn="base" hangingPunct="0">
      <a:spcBef>
        <a:spcPct val="30000"/>
      </a:spcBef>
      <a:spcAft>
        <a:spcPct val="0"/>
      </a:spcAft>
      <a:defRPr sz="1200" kern="1200">
        <a:solidFill>
          <a:schemeClr val="tx1"/>
        </a:solidFill>
        <a:latin typeface="Verdana" charset="0"/>
        <a:ea typeface="MS Pゴシック" pitchFamily="-92" charset="-128"/>
        <a:cs typeface="MS Pゴシック"/>
      </a:defRPr>
    </a:lvl4pPr>
    <a:lvl5pPr marL="1828800" algn="l" rtl="0" eaLnBrk="0" fontAlgn="base" hangingPunct="0">
      <a:spcBef>
        <a:spcPct val="30000"/>
      </a:spcBef>
      <a:spcAft>
        <a:spcPct val="0"/>
      </a:spcAft>
      <a:defRPr sz="1200" kern="1200">
        <a:solidFill>
          <a:schemeClr val="tx1"/>
        </a:solidFill>
        <a:latin typeface="Verdana" charset="0"/>
        <a:ea typeface="MS Pゴシック" pitchFamily="-92" charset="-128"/>
        <a:cs typeface="MS Pゴシック"/>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xfrm>
            <a:off x="701675" y="4387850"/>
            <a:ext cx="5607050" cy="41560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Verdana" pitchFamily="34" charset="0"/>
            </a:endParaRPr>
          </a:p>
        </p:txBody>
      </p:sp>
      <p:sp>
        <p:nvSpPr>
          <p:cNvPr id="25604" name="Slide Number Placeholder 3"/>
          <p:cNvSpPr txBox="1">
            <a:spLocks noGrp="1"/>
          </p:cNvSpPr>
          <p:nvPr/>
        </p:nvSpPr>
        <p:spPr bwMode="auto">
          <a:xfrm>
            <a:off x="3970338" y="8772525"/>
            <a:ext cx="3038475" cy="461963"/>
          </a:xfrm>
          <a:prstGeom prst="rect">
            <a:avLst/>
          </a:prstGeom>
          <a:noFill/>
          <a:ln>
            <a:miter lim="800000"/>
            <a:headEnd/>
            <a:tailEnd/>
          </a:ln>
        </p:spPr>
        <p:txBody>
          <a:bodyPr lIns="88310" tIns="44155" rIns="88310" bIns="44155" anchor="b"/>
          <a:lstStyle/>
          <a:p>
            <a:pPr algn="r">
              <a:defRPr/>
            </a:pPr>
            <a:fld id="{46AC38BF-EF30-4A21-B950-6223BF2B1A1B}" type="slidenum">
              <a:rPr lang="en-GB">
                <a:latin typeface="Arial" charset="0"/>
                <a:ea typeface="+mn-ea"/>
                <a:cs typeface="Arial" charset="0"/>
              </a:rPr>
              <a:pPr algn="r">
                <a:defRPr/>
              </a:pPr>
              <a:t>4</a:t>
            </a:fld>
            <a:endParaRPr lang="en-GB">
              <a:latin typeface="Arial" charset="0"/>
              <a:ea typeface="+mn-ea"/>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fld id="{03900039-CE19-4646-9846-44D03F86B51C}" type="slidenum">
              <a:rPr lang="en-GB" sz="1100" smtClean="0"/>
              <a:pPr/>
              <a:t>20</a:t>
            </a:fld>
            <a:endParaRPr lang="en-GB" sz="1100" smtClean="0"/>
          </a:p>
        </p:txBody>
      </p:sp>
      <p:sp>
        <p:nvSpPr>
          <p:cNvPr id="78851" name="Rectangle 2"/>
          <p:cNvSpPr>
            <a:spLocks noChangeArrowheads="1" noTextEdit="1"/>
          </p:cNvSpPr>
          <p:nvPr>
            <p:ph type="sldImg"/>
          </p:nvPr>
        </p:nvSpPr>
        <p:spPr>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Verdana"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fld id="{AA1AE81D-5CAE-482F-B152-C6638502A976}" type="slidenum">
              <a:rPr lang="en-GB" sz="1100" smtClean="0"/>
              <a:pPr/>
              <a:t>21</a:t>
            </a:fld>
            <a:endParaRPr lang="en-GB" sz="1100" smtClean="0"/>
          </a:p>
        </p:txBody>
      </p:sp>
      <p:sp>
        <p:nvSpPr>
          <p:cNvPr id="79875" name="Rectangle 2"/>
          <p:cNvSpPr>
            <a:spLocks noRot="1" noChangeArrowheads="1" noTextEdit="1"/>
          </p:cNvSpPr>
          <p:nvPr>
            <p:ph type="sldImg"/>
          </p:nvPr>
        </p:nvSpPr>
        <p:spPr>
          <a:xfrm>
            <a:off x="1195388" y="693738"/>
            <a:ext cx="4616450" cy="3462337"/>
          </a:xfrm>
          <a:ln/>
        </p:spPr>
      </p:sp>
      <p:sp>
        <p:nvSpPr>
          <p:cNvPr id="79876" name="Rectangle 3"/>
          <p:cNvSpPr>
            <a:spLocks noGrp="1" noChangeArrowheads="1"/>
          </p:cNvSpPr>
          <p:nvPr>
            <p:ph type="body" idx="1"/>
          </p:nvPr>
        </p:nvSpPr>
        <p:spPr>
          <a:xfrm>
            <a:off x="701675" y="4386263"/>
            <a:ext cx="5607050" cy="41560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976" tIns="44990" rIns="89976" bIns="44990"/>
          <a:lstStyle/>
          <a:p>
            <a:pPr eaLnBrk="1" hangingPunct="1"/>
            <a:endParaRPr lang="en-US" smtClean="0">
              <a:latin typeface="Verdana"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Verdana" pitchFamily="34" charset="0"/>
            </a:endParaRPr>
          </a:p>
        </p:txBody>
      </p:sp>
      <p:sp>
        <p:nvSpPr>
          <p:cNvPr id="809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fld id="{33034AFC-F41B-4D91-8466-BD8596C027F5}" type="slidenum">
              <a:rPr lang="en-GB" sz="1200" smtClean="0"/>
              <a:pPr/>
              <a:t>31</a:t>
            </a:fld>
            <a:endParaRPr lang="en-GB" sz="120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txBox="1">
            <a:spLocks noGrp="1" noChangeArrowheads="1"/>
          </p:cNvSpPr>
          <p:nvPr/>
        </p:nvSpPr>
        <p:spPr bwMode="auto">
          <a:xfrm>
            <a:off x="3971925" y="8774113"/>
            <a:ext cx="3038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310" tIns="44155" rIns="88310" bIns="44155" anchor="b"/>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pPr algn="r" eaLnBrk="1" hangingPunct="1"/>
            <a:fld id="{5C28A8F7-A49E-4D72-AC9E-DB321BFA1753}" type="slidenum">
              <a:rPr lang="en-GB" sz="1200"/>
              <a:pPr algn="r" eaLnBrk="1" hangingPunct="1"/>
              <a:t>41</a:t>
            </a:fld>
            <a:endParaRPr lang="en-GB" sz="1200"/>
          </a:p>
        </p:txBody>
      </p:sp>
      <p:sp>
        <p:nvSpPr>
          <p:cNvPr id="81923" name="Rectangle 2"/>
          <p:cNvSpPr>
            <a:spLocks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Verdana"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txBox="1">
            <a:spLocks noGrp="1" noChangeArrowheads="1"/>
          </p:cNvSpPr>
          <p:nvPr/>
        </p:nvSpPr>
        <p:spPr bwMode="auto">
          <a:xfrm>
            <a:off x="3971925" y="8774113"/>
            <a:ext cx="3038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310" tIns="44155" rIns="88310" bIns="44155" anchor="b"/>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pPr algn="r" eaLnBrk="1" hangingPunct="1">
              <a:buFont typeface="Wingdings" pitchFamily="2" charset="2"/>
              <a:buNone/>
            </a:pPr>
            <a:fld id="{FB4C0ACE-A108-46A8-88CC-5D70909F7381}" type="slidenum">
              <a:rPr lang="en-GB" sz="1200"/>
              <a:pPr algn="r" eaLnBrk="1" hangingPunct="1">
                <a:buFont typeface="Wingdings" pitchFamily="2" charset="2"/>
                <a:buNone/>
              </a:pPr>
              <a:t>42</a:t>
            </a:fld>
            <a:endParaRPr lang="en-GB" sz="1200"/>
          </a:p>
        </p:txBody>
      </p:sp>
      <p:sp>
        <p:nvSpPr>
          <p:cNvPr id="82947" name="Rectangle 2"/>
          <p:cNvSpPr>
            <a:spLocks noChangeArrowheads="1" noTextEdit="1"/>
          </p:cNvSpPr>
          <p:nvPr>
            <p:ph type="sldImg"/>
          </p:nvPr>
        </p:nvSpPr>
        <p:spPr>
          <a:ln/>
        </p:spPr>
      </p:sp>
      <p:sp>
        <p:nvSpPr>
          <p:cNvPr id="82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Verdana"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fld id="{65A57F6D-5997-4EFB-8541-1774777DF464}" type="slidenum">
              <a:rPr lang="en-GB" sz="1200" smtClean="0"/>
              <a:pPr/>
              <a:t>45</a:t>
            </a:fld>
            <a:endParaRPr lang="en-GB" sz="1200" smtClean="0"/>
          </a:p>
        </p:txBody>
      </p:sp>
      <p:sp>
        <p:nvSpPr>
          <p:cNvPr id="83971" name="Rectangle 2"/>
          <p:cNvSpPr>
            <a:spLocks noRot="1" noChangeArrowheads="1" noTextEdit="1"/>
          </p:cNvSpPr>
          <p:nvPr>
            <p:ph type="sldImg"/>
          </p:nvPr>
        </p:nvSpPr>
        <p:spPr>
          <a:xfrm>
            <a:off x="1200150" y="690563"/>
            <a:ext cx="4621213" cy="3465512"/>
          </a:xfrm>
          <a:ln/>
        </p:spPr>
      </p:sp>
      <p:sp>
        <p:nvSpPr>
          <p:cNvPr id="83972" name="Rectangle 3"/>
          <p:cNvSpPr>
            <a:spLocks noGrp="1" noChangeArrowheads="1"/>
          </p:cNvSpPr>
          <p:nvPr>
            <p:ph type="body" idx="1"/>
          </p:nvPr>
        </p:nvSpPr>
        <p:spPr>
          <a:xfrm>
            <a:off x="703263" y="4387850"/>
            <a:ext cx="5603875" cy="41576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smtClean="0">
                <a:solidFill>
                  <a:srgbClr val="CC0000"/>
                </a:solidFill>
                <a:latin typeface="Verdana" pitchFamily="34" charset="0"/>
              </a:rPr>
              <a:t>Proposing a global system for the identification, prioritization, evaluation of emerging risks</a:t>
            </a:r>
          </a:p>
          <a:p>
            <a:pPr eaLnBrk="1" hangingPunct="1"/>
            <a:r>
              <a:rPr lang="en-GB" b="1" smtClean="0">
                <a:solidFill>
                  <a:srgbClr val="CC0000"/>
                </a:solidFill>
                <a:latin typeface="Verdana" pitchFamily="34" charset="0"/>
              </a:rPr>
              <a:t>Support the Authority to establish and maintain a network</a:t>
            </a:r>
          </a:p>
          <a:p>
            <a:pPr eaLnBrk="1" hangingPunct="1"/>
            <a:endParaRPr lang="en-GB" smtClean="0">
              <a:latin typeface="Verdana"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Verdana" pitchFamily="34" charset="0"/>
            </a:endParaRPr>
          </a:p>
        </p:txBody>
      </p:sp>
      <p:sp>
        <p:nvSpPr>
          <p:cNvPr id="849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fld id="{08107BD3-34D4-460B-9F48-14F948F4EDBD}" type="slidenum">
              <a:rPr lang="en-GB" sz="1200" smtClean="0"/>
              <a:pPr/>
              <a:t>49</a:t>
            </a:fld>
            <a:endParaRPr lang="en-GB" sz="120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Verdana" pitchFamily="34" charset="0"/>
            </a:endParaRPr>
          </a:p>
        </p:txBody>
      </p:sp>
      <p:sp>
        <p:nvSpPr>
          <p:cNvPr id="860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fld id="{3305C928-3D37-476B-AE60-A43A2F0AFF37}" type="slidenum">
              <a:rPr lang="en-GB" sz="1200" smtClean="0"/>
              <a:pPr/>
              <a:t>50</a:t>
            </a:fld>
            <a:endParaRPr lang="en-GB" sz="120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a:ln/>
        </p:spPr>
      </p:sp>
      <p:sp>
        <p:nvSpPr>
          <p:cNvPr id="870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Verdana" pitchFamily="34" charset="0"/>
            </a:endParaRPr>
          </a:p>
        </p:txBody>
      </p:sp>
      <p:sp>
        <p:nvSpPr>
          <p:cNvPr id="870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fld id="{F087E48D-C9B5-43E0-8718-0C1607B34B36}" type="slidenum">
              <a:rPr lang="en-GB" sz="1200" smtClean="0"/>
              <a:pPr/>
              <a:t>52</a:t>
            </a:fld>
            <a:endParaRPr lang="en-GB" sz="120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880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Verdana" pitchFamily="34" charset="0"/>
            </a:endParaRPr>
          </a:p>
        </p:txBody>
      </p:sp>
      <p:sp>
        <p:nvSpPr>
          <p:cNvPr id="880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fld id="{024928B1-AAD3-4E0A-8B72-8551C2E0915E}" type="slidenum">
              <a:rPr lang="en-GB" sz="1200" smtClean="0"/>
              <a:pPr/>
              <a:t>55</a:t>
            </a:fld>
            <a:endParaRPr lang="en-GB" sz="120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xfrm>
            <a:off x="1196975" y="695325"/>
            <a:ext cx="4618038" cy="3463925"/>
          </a:xfrm>
          <a:ln/>
        </p:spPr>
      </p:sp>
      <p:sp>
        <p:nvSpPr>
          <p:cNvPr id="70659" name="Rectangle 3"/>
          <p:cNvSpPr>
            <a:spLocks noGrp="1" noChangeArrowheads="1"/>
          </p:cNvSpPr>
          <p:nvPr>
            <p:ph type="body" idx="1"/>
          </p:nvPr>
        </p:nvSpPr>
        <p:spPr>
          <a:xfrm>
            <a:off x="757238" y="4392613"/>
            <a:ext cx="5497512" cy="3886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06" tIns="45503" rIns="91006" bIns="45503"/>
          <a:lstStyle/>
          <a:p>
            <a:pPr eaLnBrk="1" hangingPunct="1">
              <a:spcBef>
                <a:spcPct val="0"/>
              </a:spcBef>
            </a:pPr>
            <a:endParaRPr lang="en-GB" smtClean="0">
              <a:latin typeface="Verdana"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Verdana" pitchFamily="34" charset="0"/>
            </a:endParaRPr>
          </a:p>
        </p:txBody>
      </p:sp>
      <p:sp>
        <p:nvSpPr>
          <p:cNvPr id="716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fld id="{A47A7964-DFE7-4420-BE97-4EF8FD671D9A}" type="slidenum">
              <a:rPr lang="en-GB" sz="1200" smtClean="0"/>
              <a:pPr/>
              <a:t>7</a:t>
            </a:fld>
            <a:endParaRPr lang="en-GB" sz="120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fld id="{5791FFBE-28D0-4A11-BE9D-3F1DC1EFB845}" type="slidenum">
              <a:rPr lang="en-GB" sz="1200" smtClean="0"/>
              <a:pPr/>
              <a:t>9</a:t>
            </a:fld>
            <a:endParaRPr lang="en-GB" sz="1200" smtClean="0"/>
          </a:p>
        </p:txBody>
      </p:sp>
      <p:sp>
        <p:nvSpPr>
          <p:cNvPr id="72707" name="Rectangle 2"/>
          <p:cNvSpPr>
            <a:spLocks noRot="1" noChangeArrowheads="1" noTextEdit="1"/>
          </p:cNvSpPr>
          <p:nvPr>
            <p:ph type="sldImg"/>
          </p:nvPr>
        </p:nvSpPr>
        <p:spPr>
          <a:xfrm>
            <a:off x="1196975" y="693738"/>
            <a:ext cx="4616450" cy="3462337"/>
          </a:xfrm>
          <a:ln/>
        </p:spPr>
      </p:sp>
      <p:sp>
        <p:nvSpPr>
          <p:cNvPr id="72708" name="Rectangle 3"/>
          <p:cNvSpPr>
            <a:spLocks noGrp="1" noChangeArrowheads="1"/>
          </p:cNvSpPr>
          <p:nvPr>
            <p:ph type="body" idx="1"/>
          </p:nvPr>
        </p:nvSpPr>
        <p:spPr>
          <a:xfrm>
            <a:off x="935038" y="4386263"/>
            <a:ext cx="5140325" cy="41560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Verdana"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fld id="{E3D862F9-A37B-4943-B642-8B39AA0457A1}" type="slidenum">
              <a:rPr lang="en-US" sz="1200" smtClean="0"/>
              <a:pPr/>
              <a:t>11</a:t>
            </a:fld>
            <a:endParaRPr lang="en-US" sz="1200" smtClean="0"/>
          </a:p>
        </p:txBody>
      </p:sp>
      <p:sp>
        <p:nvSpPr>
          <p:cNvPr id="73731" name="Rectangle 2"/>
          <p:cNvSpPr>
            <a:spLocks noRot="1" noChangeArrowheads="1" noTextEdit="1"/>
          </p:cNvSpPr>
          <p:nvPr>
            <p:ph type="sldImg"/>
          </p:nvPr>
        </p:nvSpPr>
        <p:spPr>
          <a:xfrm>
            <a:off x="1201738" y="690563"/>
            <a:ext cx="4625975" cy="3470275"/>
          </a:xfrm>
          <a:ln/>
        </p:spPr>
      </p:sp>
      <p:sp>
        <p:nvSpPr>
          <p:cNvPr id="73732" name="Rectangle 3"/>
          <p:cNvSpPr>
            <a:spLocks noGrp="1" noChangeArrowheads="1"/>
          </p:cNvSpPr>
          <p:nvPr>
            <p:ph type="body" idx="1"/>
          </p:nvPr>
        </p:nvSpPr>
        <p:spPr>
          <a:xfrm>
            <a:off x="935038" y="4387850"/>
            <a:ext cx="5140325" cy="41576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Verdana"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fld id="{43CBD7B9-03A9-44D4-9AEC-479FC812CEBE}" type="slidenum">
              <a:rPr lang="en-GB" sz="1200" smtClean="0"/>
              <a:pPr/>
              <a:t>13</a:t>
            </a:fld>
            <a:endParaRPr lang="en-GB" sz="1200" smtClean="0"/>
          </a:p>
        </p:txBody>
      </p:sp>
      <p:sp>
        <p:nvSpPr>
          <p:cNvPr id="74755" name="Rectangle 2"/>
          <p:cNvSpPr>
            <a:spLocks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latin typeface="Verdana" pitchFamily="34" charset="0"/>
              </a:rPr>
              <a:t>First established June 2003 - re-established June 2006</a:t>
            </a:r>
          </a:p>
          <a:p>
            <a:pPr eaLnBrk="1" hangingPunct="1"/>
            <a:r>
              <a:rPr lang="en-GB" smtClean="0">
                <a:latin typeface="Verdana" pitchFamily="34" charset="0"/>
              </a:rPr>
              <a:t>Food additive and packaging to be split into two new panels (mid 2008)</a:t>
            </a:r>
            <a:endParaRPr lang="en-US" smtClean="0">
              <a:latin typeface="Verdana"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xfrm>
            <a:off x="1196975" y="695325"/>
            <a:ext cx="4618038" cy="3463925"/>
          </a:xfrm>
          <a:ln/>
        </p:spPr>
      </p:sp>
      <p:sp>
        <p:nvSpPr>
          <p:cNvPr id="75779" name="Rectangle 3"/>
          <p:cNvSpPr>
            <a:spLocks noGrp="1" noChangeArrowheads="1"/>
          </p:cNvSpPr>
          <p:nvPr>
            <p:ph type="body" idx="1"/>
          </p:nvPr>
        </p:nvSpPr>
        <p:spPr>
          <a:xfrm>
            <a:off x="757238" y="4392613"/>
            <a:ext cx="5497512" cy="3886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06" tIns="45503" rIns="91006" bIns="45503"/>
          <a:lstStyle/>
          <a:p>
            <a:pPr eaLnBrk="1" hangingPunct="1">
              <a:spcBef>
                <a:spcPct val="0"/>
              </a:spcBef>
            </a:pPr>
            <a:endParaRPr lang="en-GB" smtClean="0">
              <a:latin typeface="Verdana"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mtClean="0">
                <a:latin typeface="Verdana" pitchFamily="34" charset="0"/>
              </a:rPr>
              <a:t>- Scientific opinions:</a:t>
            </a:r>
          </a:p>
          <a:p>
            <a:r>
              <a:rPr lang="en-GB" smtClean="0">
                <a:latin typeface="Verdana" pitchFamily="34" charset="0"/>
              </a:rPr>
              <a:t>2003 = 1</a:t>
            </a:r>
            <a:r>
              <a:rPr lang="en-GB" baseline="30000" smtClean="0">
                <a:latin typeface="Verdana" pitchFamily="34" charset="0"/>
              </a:rPr>
              <a:t>st</a:t>
            </a:r>
            <a:r>
              <a:rPr lang="en-GB" smtClean="0">
                <a:latin typeface="Verdana" pitchFamily="34" charset="0"/>
              </a:rPr>
              <a:t> opinion</a:t>
            </a:r>
          </a:p>
          <a:p>
            <a:r>
              <a:rPr lang="en-GB" smtClean="0">
                <a:latin typeface="Verdana" pitchFamily="34" charset="0"/>
              </a:rPr>
              <a:t>2007 = 500</a:t>
            </a:r>
          </a:p>
          <a:p>
            <a:r>
              <a:rPr lang="en-GB" smtClean="0">
                <a:latin typeface="Verdana" pitchFamily="34" charset="0"/>
              </a:rPr>
              <a:t>2009  = 1000 (doubled in 2 years)</a:t>
            </a:r>
          </a:p>
          <a:p>
            <a:r>
              <a:rPr lang="en-GB" smtClean="0">
                <a:latin typeface="Verdana" pitchFamily="34" charset="0"/>
              </a:rPr>
              <a:t>February 2012 =1837</a:t>
            </a:r>
          </a:p>
          <a:p>
            <a:endParaRPr lang="en-GB" smtClean="0">
              <a:latin typeface="Verdana" pitchFamily="34" charset="0"/>
            </a:endParaRPr>
          </a:p>
          <a:p>
            <a:r>
              <a:rPr lang="en-GB" smtClean="0">
                <a:latin typeface="Verdana" pitchFamily="34" charset="0"/>
              </a:rPr>
              <a:t>- EFSA Journal created in 2010</a:t>
            </a:r>
          </a:p>
          <a:p>
            <a:pPr>
              <a:buFontTx/>
              <a:buChar char="-"/>
            </a:pPr>
            <a:r>
              <a:rPr lang="en-GB" smtClean="0">
                <a:latin typeface="Verdana" pitchFamily="34" charset="0"/>
              </a:rPr>
              <a:t>16 Scientific colloquia on key topics</a:t>
            </a:r>
          </a:p>
          <a:p>
            <a:endParaRPr lang="en-GB" smtClean="0">
              <a:latin typeface="Verdana" pitchFamily="34" charset="0"/>
            </a:endParaRPr>
          </a:p>
          <a:p>
            <a:pPr>
              <a:spcAft>
                <a:spcPts val="600"/>
              </a:spcAft>
            </a:pPr>
            <a:r>
              <a:rPr lang="en-GB" smtClean="0">
                <a:latin typeface="Verdana" pitchFamily="34" charset="0"/>
              </a:rPr>
              <a:t>International cooperation with </a:t>
            </a:r>
          </a:p>
          <a:p>
            <a:pPr>
              <a:spcAft>
                <a:spcPts val="600"/>
              </a:spcAft>
              <a:buFontTx/>
              <a:buChar char="-"/>
            </a:pPr>
            <a:r>
              <a:rPr lang="en-GB" smtClean="0">
                <a:latin typeface="Verdana" pitchFamily="34" charset="0"/>
              </a:rPr>
              <a:t>U. S. (FDA etc), Health Canada, Food Safety Commission of Japan, Food Standards Australia, New Zealand Food Safety Authority. MoU with Japan and formal agreement with FDA</a:t>
            </a:r>
          </a:p>
          <a:p>
            <a:pPr>
              <a:spcAft>
                <a:spcPts val="600"/>
              </a:spcAft>
              <a:buFontTx/>
              <a:buChar char="-"/>
            </a:pPr>
            <a:r>
              <a:rPr lang="en-GB" smtClean="0">
                <a:latin typeface="Verdana" pitchFamily="34" charset="0"/>
              </a:rPr>
              <a:t>WHO, OIE, FAO and CODEX alimentarius</a:t>
            </a:r>
          </a:p>
          <a:p>
            <a:endParaRPr lang="en-GB" smtClean="0">
              <a:latin typeface="Verdana" pitchFamily="34" charset="0"/>
            </a:endParaRPr>
          </a:p>
          <a:p>
            <a:pPr>
              <a:buFontTx/>
              <a:buChar char="-"/>
            </a:pPr>
            <a:endParaRPr lang="en-GB" smtClean="0">
              <a:latin typeface="Verdana" pitchFamily="34" charset="0"/>
            </a:endParaRPr>
          </a:p>
          <a:p>
            <a:endParaRPr lang="en-GB" smtClean="0">
              <a:latin typeface="Verdana" pitchFamily="34" charset="0"/>
            </a:endParaRPr>
          </a:p>
        </p:txBody>
      </p:sp>
      <p:sp>
        <p:nvSpPr>
          <p:cNvPr id="768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fld id="{239F193C-1667-49C4-88FF-82884B5BC6F1}" type="slidenum">
              <a:rPr lang="en-GB" sz="1200" smtClean="0"/>
              <a:pPr/>
              <a:t>17</a:t>
            </a:fld>
            <a:endParaRPr lang="en-GB" sz="120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fld id="{74BCE61E-B35D-45B1-836D-9E316E4EC195}" type="slidenum">
              <a:rPr lang="en-GB" sz="1100" smtClean="0"/>
              <a:pPr/>
              <a:t>19</a:t>
            </a:fld>
            <a:endParaRPr lang="en-GB" sz="1100" smtClean="0"/>
          </a:p>
        </p:txBody>
      </p:sp>
      <p:sp>
        <p:nvSpPr>
          <p:cNvPr id="77827" name="Rectangle 2"/>
          <p:cNvSpPr>
            <a:spLocks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Verdana"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33400" y="3581400"/>
            <a:ext cx="8229600" cy="838200"/>
          </a:xfrm>
        </p:spPr>
        <p:txBody>
          <a:bodyPr/>
          <a:lstStyle>
            <a:lvl1pPr algn="ctr">
              <a:defRPr>
                <a:solidFill>
                  <a:schemeClr val="tx1"/>
                </a:solidFill>
              </a:defRPr>
            </a:lvl1pPr>
          </a:lstStyle>
          <a:p>
            <a:r>
              <a:rPr lang="en-US"/>
              <a:t>Click to edit Master title style</a:t>
            </a:r>
          </a:p>
        </p:txBody>
      </p:sp>
      <p:sp>
        <p:nvSpPr>
          <p:cNvPr id="3075" name="Rectangle 3"/>
          <p:cNvSpPr>
            <a:spLocks noGrp="1" noChangeArrowheads="1"/>
          </p:cNvSpPr>
          <p:nvPr>
            <p:ph type="subTitle" idx="1"/>
          </p:nvPr>
        </p:nvSpPr>
        <p:spPr>
          <a:xfrm>
            <a:off x="457200" y="6172200"/>
            <a:ext cx="7315200" cy="685800"/>
          </a:xfrm>
        </p:spPr>
        <p:txBody>
          <a:bodyPr/>
          <a:lstStyle>
            <a:lvl1pPr marL="0" indent="0">
              <a:buFontTx/>
              <a:buNone/>
              <a:defRPr sz="2400">
                <a:solidFill>
                  <a:schemeClr val="bg1"/>
                </a:solidFill>
              </a:defRPr>
            </a:lvl1pPr>
          </a:lstStyle>
          <a:p>
            <a:r>
              <a:rPr lang="en-US"/>
              <a:t>Click to edit Master subtitle style</a:t>
            </a:r>
          </a:p>
        </p:txBody>
      </p:sp>
      <p:sp>
        <p:nvSpPr>
          <p:cNvPr id="4" name="Rectangle 3"/>
          <p:cNvSpPr>
            <a:spLocks noGrp="1" noChangeArrowheads="1"/>
          </p:cNvSpPr>
          <p:nvPr>
            <p:ph type="sldNum" sz="quarter" idx="10"/>
          </p:nvPr>
        </p:nvSpPr>
        <p:spPr>
          <a:xfrm>
            <a:off x="7772400" y="6324600"/>
            <a:ext cx="1066800" cy="457200"/>
          </a:xfrm>
        </p:spPr>
        <p:txBody>
          <a:bodyPr/>
          <a:lstStyle>
            <a:lvl1pPr>
              <a:defRPr>
                <a:solidFill>
                  <a:schemeClr val="bg1"/>
                </a:solidFill>
              </a:defRPr>
            </a:lvl1pPr>
          </a:lstStyle>
          <a:p>
            <a:pPr>
              <a:defRPr/>
            </a:pPr>
            <a:fld id="{5454C733-BE3D-49A5-B2BC-5891AC4C21BD}" type="slidenum">
              <a:rPr lang="en-US"/>
              <a:pPr>
                <a:defRPr/>
              </a:pPr>
              <a:t>‹#›</a:t>
            </a:fld>
            <a:endParaRPr lang="en-US"/>
          </a:p>
        </p:txBody>
      </p:sp>
    </p:spTree>
    <p:extLst>
      <p:ext uri="{BB962C8B-B14F-4D97-AF65-F5344CB8AC3E}">
        <p14:creationId xmlns:p14="http://schemas.microsoft.com/office/powerpoint/2010/main" val="744891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CAF960E-3C67-4AC5-8384-1D228E30A041}" type="slidenum">
              <a:rPr lang="en-US"/>
              <a:pPr>
                <a:defRPr/>
              </a:pPr>
              <a:t>‹#›</a:t>
            </a:fld>
            <a:endParaRPr lang="en-US"/>
          </a:p>
        </p:txBody>
      </p:sp>
    </p:spTree>
    <p:extLst>
      <p:ext uri="{BB962C8B-B14F-4D97-AF65-F5344CB8AC3E}">
        <p14:creationId xmlns:p14="http://schemas.microsoft.com/office/powerpoint/2010/main" val="796289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0"/>
            <a:ext cx="2076450" cy="60960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0"/>
            <a:ext cx="6076950" cy="6096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2AD27D4-1635-45DE-A1FE-7EAFC1E4AA88}" type="slidenum">
              <a:rPr lang="en-US"/>
              <a:pPr>
                <a:defRPr/>
              </a:pPr>
              <a:t>‹#›</a:t>
            </a:fld>
            <a:endParaRPr lang="en-US"/>
          </a:p>
        </p:txBody>
      </p:sp>
    </p:spTree>
    <p:extLst>
      <p:ext uri="{BB962C8B-B14F-4D97-AF65-F5344CB8AC3E}">
        <p14:creationId xmlns:p14="http://schemas.microsoft.com/office/powerpoint/2010/main" val="26078830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0"/>
            <a:ext cx="8305800" cy="609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1850310-B881-4BDC-8676-9D370E7D3707}" type="slidenum">
              <a:rPr lang="en-US"/>
              <a:pPr>
                <a:defRPr/>
              </a:pPr>
              <a:t>‹#›</a:t>
            </a:fld>
            <a:endParaRPr lang="en-US"/>
          </a:p>
        </p:txBody>
      </p:sp>
    </p:spTree>
    <p:extLst>
      <p:ext uri="{BB962C8B-B14F-4D97-AF65-F5344CB8AC3E}">
        <p14:creationId xmlns:p14="http://schemas.microsoft.com/office/powerpoint/2010/main" val="2580089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9E1B5BA-C72D-4870-AC6F-43D1F9792478}" type="slidenum">
              <a:rPr lang="en-US"/>
              <a:pPr>
                <a:defRPr/>
              </a:pPr>
              <a:t>‹#›</a:t>
            </a:fld>
            <a:endParaRPr lang="en-US"/>
          </a:p>
        </p:txBody>
      </p:sp>
    </p:spTree>
    <p:extLst>
      <p:ext uri="{BB962C8B-B14F-4D97-AF65-F5344CB8AC3E}">
        <p14:creationId xmlns:p14="http://schemas.microsoft.com/office/powerpoint/2010/main" val="37150735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BC27372-E674-47DA-981B-6D9637AD8476}" type="slidenum">
              <a:rPr lang="en-US"/>
              <a:pPr>
                <a:defRPr/>
              </a:pPr>
              <a:t>‹#›</a:t>
            </a:fld>
            <a:endParaRPr lang="en-US"/>
          </a:p>
        </p:txBody>
      </p:sp>
    </p:spTree>
    <p:extLst>
      <p:ext uri="{BB962C8B-B14F-4D97-AF65-F5344CB8AC3E}">
        <p14:creationId xmlns:p14="http://schemas.microsoft.com/office/powerpoint/2010/main" val="960732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5334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7244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FF28AAF-154F-4497-875F-4EC6C705DF83}" type="slidenum">
              <a:rPr lang="en-US"/>
              <a:pPr>
                <a:defRPr/>
              </a:pPr>
              <a:t>‹#›</a:t>
            </a:fld>
            <a:endParaRPr lang="en-US"/>
          </a:p>
        </p:txBody>
      </p:sp>
    </p:spTree>
    <p:extLst>
      <p:ext uri="{BB962C8B-B14F-4D97-AF65-F5344CB8AC3E}">
        <p14:creationId xmlns:p14="http://schemas.microsoft.com/office/powerpoint/2010/main" val="877380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1100394-023D-4156-8D93-2B81CB0816D3}" type="slidenum">
              <a:rPr lang="en-US"/>
              <a:pPr>
                <a:defRPr/>
              </a:pPr>
              <a:t>‹#›</a:t>
            </a:fld>
            <a:endParaRPr lang="en-US"/>
          </a:p>
        </p:txBody>
      </p:sp>
    </p:spTree>
    <p:extLst>
      <p:ext uri="{BB962C8B-B14F-4D97-AF65-F5344CB8AC3E}">
        <p14:creationId xmlns:p14="http://schemas.microsoft.com/office/powerpoint/2010/main" val="296393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618EC55-77FE-41F6-B196-EFEC0FB5E05D}" type="slidenum">
              <a:rPr lang="en-US"/>
              <a:pPr>
                <a:defRPr/>
              </a:pPr>
              <a:t>‹#›</a:t>
            </a:fld>
            <a:endParaRPr lang="en-US"/>
          </a:p>
        </p:txBody>
      </p:sp>
    </p:spTree>
    <p:extLst>
      <p:ext uri="{BB962C8B-B14F-4D97-AF65-F5344CB8AC3E}">
        <p14:creationId xmlns:p14="http://schemas.microsoft.com/office/powerpoint/2010/main" val="3776672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43B042B2-21B0-4594-B4E8-781828F3F21F}" type="slidenum">
              <a:rPr lang="en-US"/>
              <a:pPr>
                <a:defRPr/>
              </a:pPr>
              <a:t>‹#›</a:t>
            </a:fld>
            <a:endParaRPr lang="en-US"/>
          </a:p>
        </p:txBody>
      </p:sp>
    </p:spTree>
    <p:extLst>
      <p:ext uri="{BB962C8B-B14F-4D97-AF65-F5344CB8AC3E}">
        <p14:creationId xmlns:p14="http://schemas.microsoft.com/office/powerpoint/2010/main" val="2893011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04E37AB-AA65-470A-A304-81C5310C7111}" type="slidenum">
              <a:rPr lang="en-US"/>
              <a:pPr>
                <a:defRPr/>
              </a:pPr>
              <a:t>‹#›</a:t>
            </a:fld>
            <a:endParaRPr lang="en-US"/>
          </a:p>
        </p:txBody>
      </p:sp>
    </p:spTree>
    <p:extLst>
      <p:ext uri="{BB962C8B-B14F-4D97-AF65-F5344CB8AC3E}">
        <p14:creationId xmlns:p14="http://schemas.microsoft.com/office/powerpoint/2010/main" val="261967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B2E17EE-0803-49A3-90FF-C5565D350AFA}" type="slidenum">
              <a:rPr lang="en-US"/>
              <a:pPr>
                <a:defRPr/>
              </a:pPr>
              <a:t>‹#›</a:t>
            </a:fld>
            <a:endParaRPr lang="en-US"/>
          </a:p>
        </p:txBody>
      </p:sp>
    </p:spTree>
    <p:extLst>
      <p:ext uri="{BB962C8B-B14F-4D97-AF65-F5344CB8AC3E}">
        <p14:creationId xmlns:p14="http://schemas.microsoft.com/office/powerpoint/2010/main" val="1066232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0"/>
            <a:ext cx="693420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533400" y="1981200"/>
            <a:ext cx="8229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533400" y="63246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mn-lt"/>
                <a:ea typeface="MS Pゴシック" pitchFamily="-92" charset="-128"/>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3246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mn-lt"/>
                <a:ea typeface="MS Pゴシック" pitchFamily="-92" charset="-128"/>
                <a:cs typeface="+mn-cs"/>
              </a:defRPr>
            </a:lvl1pPr>
          </a:lstStyle>
          <a:p>
            <a:pPr>
              <a:defRPr/>
            </a:pPr>
            <a:endParaRPr lang="en-US"/>
          </a:p>
        </p:txBody>
      </p:sp>
      <p:sp>
        <p:nvSpPr>
          <p:cNvPr id="1030" name="Rectangle 6"/>
          <p:cNvSpPr>
            <a:spLocks noGrp="1" noChangeArrowheads="1"/>
          </p:cNvSpPr>
          <p:nvPr>
            <p:ph type="sldNum" sz="quarter" idx="4"/>
          </p:nvPr>
        </p:nvSpPr>
        <p:spPr bwMode="auto">
          <a:xfrm>
            <a:off x="6934200" y="63246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1">
                <a:latin typeface="+mn-lt"/>
                <a:ea typeface="MS Pゴシック" pitchFamily="-92" charset="-128"/>
                <a:cs typeface="+mn-cs"/>
              </a:defRPr>
            </a:lvl1pPr>
          </a:lstStyle>
          <a:p>
            <a:pPr>
              <a:defRPr/>
            </a:pPr>
            <a:fld id="{342718A8-C4CD-4F93-A325-0CC2CE66828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50" r:id="rId1"/>
    <p:sldLayoutId id="2147484239" r:id="rId2"/>
    <p:sldLayoutId id="2147484240" r:id="rId3"/>
    <p:sldLayoutId id="2147484241" r:id="rId4"/>
    <p:sldLayoutId id="2147484242" r:id="rId5"/>
    <p:sldLayoutId id="2147484243" r:id="rId6"/>
    <p:sldLayoutId id="2147484244" r:id="rId7"/>
    <p:sldLayoutId id="2147484245" r:id="rId8"/>
    <p:sldLayoutId id="2147484246" r:id="rId9"/>
    <p:sldLayoutId id="2147484247" r:id="rId10"/>
    <p:sldLayoutId id="2147484248" r:id="rId11"/>
    <p:sldLayoutId id="2147484249" r:id="rId12"/>
  </p:sldLayoutIdLst>
  <p:hf hdr="0" ftr="0" dt="0"/>
  <p:txStyles>
    <p:titleStyle>
      <a:lvl1pPr algn="l" rtl="0" eaLnBrk="0" fontAlgn="base" hangingPunct="0">
        <a:spcBef>
          <a:spcPct val="0"/>
        </a:spcBef>
        <a:spcAft>
          <a:spcPct val="0"/>
        </a:spcAft>
        <a:defRPr sz="3600">
          <a:solidFill>
            <a:schemeClr val="bg1"/>
          </a:solidFill>
          <a:latin typeface="+mj-lt"/>
          <a:ea typeface="+mj-ea"/>
          <a:cs typeface="MS Pゴシック"/>
        </a:defRPr>
      </a:lvl1pPr>
      <a:lvl2pPr algn="l" rtl="0" eaLnBrk="0" fontAlgn="base" hangingPunct="0">
        <a:spcBef>
          <a:spcPct val="0"/>
        </a:spcBef>
        <a:spcAft>
          <a:spcPct val="0"/>
        </a:spcAft>
        <a:defRPr sz="3600">
          <a:solidFill>
            <a:schemeClr val="bg1"/>
          </a:solidFill>
          <a:latin typeface="Myriad Pro" charset="0"/>
          <a:ea typeface="MS Pゴシック" pitchFamily="-92" charset="-128"/>
          <a:cs typeface="MS Pゴシック"/>
        </a:defRPr>
      </a:lvl2pPr>
      <a:lvl3pPr algn="l" rtl="0" eaLnBrk="0" fontAlgn="base" hangingPunct="0">
        <a:spcBef>
          <a:spcPct val="0"/>
        </a:spcBef>
        <a:spcAft>
          <a:spcPct val="0"/>
        </a:spcAft>
        <a:defRPr sz="3600">
          <a:solidFill>
            <a:schemeClr val="bg1"/>
          </a:solidFill>
          <a:latin typeface="Myriad Pro" charset="0"/>
          <a:ea typeface="MS Pゴシック" pitchFamily="-92" charset="-128"/>
          <a:cs typeface="MS Pゴシック"/>
        </a:defRPr>
      </a:lvl3pPr>
      <a:lvl4pPr algn="l" rtl="0" eaLnBrk="0" fontAlgn="base" hangingPunct="0">
        <a:spcBef>
          <a:spcPct val="0"/>
        </a:spcBef>
        <a:spcAft>
          <a:spcPct val="0"/>
        </a:spcAft>
        <a:defRPr sz="3600">
          <a:solidFill>
            <a:schemeClr val="bg1"/>
          </a:solidFill>
          <a:latin typeface="Myriad Pro" charset="0"/>
          <a:ea typeface="MS Pゴシック" pitchFamily="-92" charset="-128"/>
          <a:cs typeface="MS Pゴシック"/>
        </a:defRPr>
      </a:lvl4pPr>
      <a:lvl5pPr algn="l" rtl="0" eaLnBrk="0" fontAlgn="base" hangingPunct="0">
        <a:spcBef>
          <a:spcPct val="0"/>
        </a:spcBef>
        <a:spcAft>
          <a:spcPct val="0"/>
        </a:spcAft>
        <a:defRPr sz="3600">
          <a:solidFill>
            <a:schemeClr val="bg1"/>
          </a:solidFill>
          <a:latin typeface="Myriad Pro" charset="0"/>
          <a:ea typeface="MS Pゴシック" pitchFamily="-92" charset="-128"/>
          <a:cs typeface="MS Pゴシック"/>
        </a:defRPr>
      </a:lvl5pPr>
      <a:lvl6pPr marL="457200" algn="l" rtl="0" fontAlgn="base">
        <a:spcBef>
          <a:spcPct val="0"/>
        </a:spcBef>
        <a:spcAft>
          <a:spcPct val="0"/>
        </a:spcAft>
        <a:defRPr sz="3600">
          <a:solidFill>
            <a:schemeClr val="bg1"/>
          </a:solidFill>
          <a:latin typeface="Myriad Pro" charset="0"/>
          <a:ea typeface="MS Pゴシック" pitchFamily="-92" charset="-128"/>
        </a:defRPr>
      </a:lvl6pPr>
      <a:lvl7pPr marL="914400" algn="l" rtl="0" fontAlgn="base">
        <a:spcBef>
          <a:spcPct val="0"/>
        </a:spcBef>
        <a:spcAft>
          <a:spcPct val="0"/>
        </a:spcAft>
        <a:defRPr sz="3600">
          <a:solidFill>
            <a:schemeClr val="bg1"/>
          </a:solidFill>
          <a:latin typeface="Myriad Pro" charset="0"/>
          <a:ea typeface="MS Pゴシック" pitchFamily="-92" charset="-128"/>
        </a:defRPr>
      </a:lvl7pPr>
      <a:lvl8pPr marL="1371600" algn="l" rtl="0" fontAlgn="base">
        <a:spcBef>
          <a:spcPct val="0"/>
        </a:spcBef>
        <a:spcAft>
          <a:spcPct val="0"/>
        </a:spcAft>
        <a:defRPr sz="3600">
          <a:solidFill>
            <a:schemeClr val="bg1"/>
          </a:solidFill>
          <a:latin typeface="Myriad Pro" charset="0"/>
          <a:ea typeface="MS Pゴシック" pitchFamily="-92" charset="-128"/>
        </a:defRPr>
      </a:lvl8pPr>
      <a:lvl9pPr marL="1828800" algn="l" rtl="0" fontAlgn="base">
        <a:spcBef>
          <a:spcPct val="0"/>
        </a:spcBef>
        <a:spcAft>
          <a:spcPct val="0"/>
        </a:spcAft>
        <a:defRPr sz="3600">
          <a:solidFill>
            <a:schemeClr val="bg1"/>
          </a:solidFill>
          <a:latin typeface="Myriad Pro" charset="0"/>
          <a:ea typeface="MS Pゴシック" pitchFamily="-92" charset="-128"/>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S Pゴシック"/>
        </a:defRPr>
      </a:lvl1pPr>
      <a:lvl2pPr marL="742950" indent="-285750" algn="l" rtl="0" eaLnBrk="0" fontAlgn="base" hangingPunct="0">
        <a:spcBef>
          <a:spcPct val="20000"/>
        </a:spcBef>
        <a:spcAft>
          <a:spcPct val="0"/>
        </a:spcAft>
        <a:buChar char="–"/>
        <a:defRPr sz="2400">
          <a:solidFill>
            <a:schemeClr val="tx1"/>
          </a:solidFill>
          <a:latin typeface="+mn-lt"/>
          <a:ea typeface="+mn-ea"/>
          <a:cs typeface="MS Pゴシック"/>
        </a:defRPr>
      </a:lvl2pPr>
      <a:lvl3pPr marL="1143000" indent="-228600" algn="l" rtl="0" eaLnBrk="0" fontAlgn="base" hangingPunct="0">
        <a:spcBef>
          <a:spcPct val="20000"/>
        </a:spcBef>
        <a:spcAft>
          <a:spcPct val="0"/>
        </a:spcAft>
        <a:buChar char="•"/>
        <a:defRPr sz="2000">
          <a:solidFill>
            <a:schemeClr val="tx1"/>
          </a:solidFill>
          <a:latin typeface="+mn-lt"/>
          <a:ea typeface="+mn-ea"/>
          <a:cs typeface="MS Pゴシック"/>
        </a:defRPr>
      </a:lvl3pPr>
      <a:lvl4pPr marL="1600200" indent="-228600" algn="l" rtl="0" eaLnBrk="0" fontAlgn="base" hangingPunct="0">
        <a:spcBef>
          <a:spcPct val="20000"/>
        </a:spcBef>
        <a:spcAft>
          <a:spcPct val="0"/>
        </a:spcAft>
        <a:buChar char="–"/>
        <a:defRPr sz="2000">
          <a:solidFill>
            <a:schemeClr val="tx1"/>
          </a:solidFill>
          <a:latin typeface="+mn-lt"/>
          <a:ea typeface="+mn-ea"/>
          <a:cs typeface="MS Pゴシック"/>
        </a:defRPr>
      </a:lvl4pPr>
      <a:lvl5pPr marL="2057400" indent="-228600" algn="l" rtl="0" eaLnBrk="0" fontAlgn="base" hangingPunct="0">
        <a:spcBef>
          <a:spcPct val="20000"/>
        </a:spcBef>
        <a:spcAft>
          <a:spcPct val="0"/>
        </a:spcAft>
        <a:buChar char="»"/>
        <a:defRPr sz="2000">
          <a:solidFill>
            <a:schemeClr val="tx1"/>
          </a:solidFill>
          <a:latin typeface="+mn-lt"/>
          <a:ea typeface="+mn-ea"/>
          <a:cs typeface="MS Pゴシック"/>
        </a:defRPr>
      </a:lvl5pPr>
      <a:lvl6pPr marL="2514600" indent="-228600" algn="l" rtl="0" fontAlgn="base">
        <a:spcBef>
          <a:spcPct val="20000"/>
        </a:spcBef>
        <a:spcAft>
          <a:spcPct val="0"/>
        </a:spcAft>
        <a:buChar char="»"/>
        <a:defRPr>
          <a:solidFill>
            <a:schemeClr val="tx1"/>
          </a:solidFill>
          <a:latin typeface="+mn-lt"/>
          <a:ea typeface="+mn-ea"/>
        </a:defRPr>
      </a:lvl6pPr>
      <a:lvl7pPr marL="2971800" indent="-228600" algn="l" rtl="0" fontAlgn="base">
        <a:spcBef>
          <a:spcPct val="20000"/>
        </a:spcBef>
        <a:spcAft>
          <a:spcPct val="0"/>
        </a:spcAft>
        <a:buChar char="»"/>
        <a:defRPr>
          <a:solidFill>
            <a:schemeClr val="tx1"/>
          </a:solidFill>
          <a:latin typeface="+mn-lt"/>
          <a:ea typeface="+mn-ea"/>
        </a:defRPr>
      </a:lvl7pPr>
      <a:lvl8pPr marL="3429000" indent="-228600" algn="l" rtl="0" fontAlgn="base">
        <a:spcBef>
          <a:spcPct val="20000"/>
        </a:spcBef>
        <a:spcAft>
          <a:spcPct val="0"/>
        </a:spcAft>
        <a:buChar char="»"/>
        <a:defRPr>
          <a:solidFill>
            <a:schemeClr val="tx1"/>
          </a:solidFill>
          <a:latin typeface="+mn-lt"/>
          <a:ea typeface="+mn-ea"/>
        </a:defRPr>
      </a:lvl8pPr>
      <a:lvl9pPr marL="3886200" indent="-228600" algn="l" rtl="0" fontAlgn="base">
        <a:spcBef>
          <a:spcPct val="20000"/>
        </a:spcBef>
        <a:spcAft>
          <a:spcPct val="0"/>
        </a:spcAft>
        <a:buChar char="»"/>
        <a:defRPr>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eur-lex.europa.eu/LexUriServ/LexUriServ.do?uri=OJ:L:2005:070:0001:0016:EN:PDF"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eur-lex.europa.eu/en/index.htm"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ec.europa.eu/food/plant/protection/resources/publications_en.htm#residues"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ec.europa.eu/sanco_pesticides/public/index.cfm?event=activesubstance.selection"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7.e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ec.europa.eu/food/plant/protection/resources/publications_en.htm"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jpe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hyperlink" Target="http://www.efsa.europa.eu/fr/supporting/pub/358e.htm" TargetMode="Externa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europa.eu/abc/symbols/emblem/download_en.htm" TargetMode="External"/><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hyperlink" Target="http://europa.eu/abc/symbols/emblem/download_en.htm"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0.png"/><Relationship Id="rId7"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hyperlink" Target="http://europa.eu/abc/symbols/emblem/download_en.htm" TargetMode="External"/><Relationship Id="rId5" Type="http://schemas.openxmlformats.org/officeDocument/2006/relationships/image" Target="../media/image32.png"/><Relationship Id="rId4" Type="http://schemas.openxmlformats.org/officeDocument/2006/relationships/image" Target="../media/image31.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34.emf"/></Relationships>
</file>

<file path=ppt/slides/_rels/slide6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wmf"/><Relationship Id="rId7" Type="http://schemas.openxmlformats.org/officeDocument/2006/relationships/image" Target="../media/image17.jpeg"/><Relationship Id="rId2" Type="http://schemas.openxmlformats.org/officeDocument/2006/relationships/image" Target="../media/image12.wmf"/><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71500" y="3143250"/>
            <a:ext cx="8229600" cy="1962150"/>
          </a:xfrm>
        </p:spPr>
        <p:txBody>
          <a:bodyPr/>
          <a:lstStyle/>
          <a:p>
            <a:pPr eaLnBrk="1" hangingPunct="1"/>
            <a:r>
              <a:rPr lang="en-GB" sz="2400" b="1" smtClean="0"/>
              <a:t/>
            </a:r>
            <a:br>
              <a:rPr lang="en-GB" sz="2400" b="1" smtClean="0"/>
            </a:br>
            <a:r>
              <a:rPr lang="en-GB" sz="2400" b="1" smtClean="0"/>
              <a:t/>
            </a:r>
            <a:br>
              <a:rPr lang="en-GB" sz="2400" b="1" smtClean="0"/>
            </a:br>
            <a:r>
              <a:rPr lang="en-GB" sz="2400" b="1" smtClean="0"/>
              <a:t/>
            </a:r>
            <a:br>
              <a:rPr lang="en-GB" sz="2400" b="1" smtClean="0"/>
            </a:br>
            <a:r>
              <a:rPr lang="en-GB" sz="2400" b="1" smtClean="0"/>
              <a:t/>
            </a:r>
            <a:br>
              <a:rPr lang="en-GB" sz="2400" b="1" smtClean="0"/>
            </a:br>
            <a:r>
              <a:rPr lang="en-GB" sz="3200" b="1" smtClean="0"/>
              <a:t> </a:t>
            </a:r>
            <a:br>
              <a:rPr lang="en-GB" sz="3200" b="1" smtClean="0"/>
            </a:br>
            <a:r>
              <a:rPr lang="en-GB" sz="3200" b="1" smtClean="0"/>
              <a:t/>
            </a:r>
            <a:br>
              <a:rPr lang="en-GB" sz="3200" b="1" smtClean="0"/>
            </a:br>
            <a:r>
              <a:rPr lang="en-GB" sz="3200" b="1" smtClean="0"/>
              <a:t>Procedures for the Pesticide evaluation-assessment in the EU,  role of EFSA</a:t>
            </a:r>
            <a:br>
              <a:rPr lang="en-GB" sz="3200" b="1" smtClean="0"/>
            </a:br>
            <a:r>
              <a:rPr lang="en-GB" sz="3200" b="1" smtClean="0"/>
              <a:t/>
            </a:r>
            <a:br>
              <a:rPr lang="en-GB" sz="3200" b="1" smtClean="0"/>
            </a:br>
            <a:r>
              <a:rPr lang="en-GB" sz="2400" b="1" smtClean="0"/>
              <a:t> Jordi Serrratosa Ph.D.</a:t>
            </a:r>
            <a:r>
              <a:rPr lang="en-GB" sz="2400" smtClean="0"/>
              <a:t/>
            </a:r>
            <a:br>
              <a:rPr lang="en-GB" sz="2400" smtClean="0"/>
            </a:br>
            <a:r>
              <a:rPr lang="en-GB" sz="2400" b="1" smtClean="0"/>
              <a:t> EFSA Liaison officer at the FDA  </a:t>
            </a:r>
            <a:r>
              <a:rPr lang="en-GB" sz="3200" b="1" smtClean="0"/>
              <a:t/>
            </a:r>
            <a:br>
              <a:rPr lang="en-GB" sz="3200" b="1" smtClean="0"/>
            </a:br>
            <a:r>
              <a:rPr lang="en-GB" sz="1800" b="1" smtClean="0"/>
              <a:t>June 4, 2013</a:t>
            </a:r>
            <a:r>
              <a:rPr lang="en-GB" sz="1800" smtClean="0"/>
              <a:t/>
            </a:r>
            <a:br>
              <a:rPr lang="en-GB" sz="1800" smtClean="0"/>
            </a:br>
            <a:r>
              <a:rPr lang="en-GB" sz="2400" b="1" smtClean="0"/>
              <a:t/>
            </a:r>
            <a:br>
              <a:rPr lang="en-GB" sz="2400" b="1" smtClean="0"/>
            </a:br>
            <a:r>
              <a:rPr lang="en-GB" sz="2400" b="1" smtClean="0"/>
              <a:t/>
            </a:r>
            <a:br>
              <a:rPr lang="en-GB" sz="2400" b="1" smtClean="0"/>
            </a:br>
            <a:r>
              <a:rPr lang="en-GB" sz="2400" smtClean="0"/>
              <a:t/>
            </a:r>
            <a:br>
              <a:rPr lang="en-GB" sz="2400" smtClean="0"/>
            </a:br>
            <a:r>
              <a:rPr lang="en-GB" sz="2400" smtClean="0"/>
              <a:t/>
            </a:r>
            <a:br>
              <a:rPr lang="en-GB" sz="2400" smtClean="0"/>
            </a:br>
            <a:r>
              <a:rPr lang="en-GB" sz="2400" b="1" smtClean="0"/>
              <a:t/>
            </a:r>
            <a:br>
              <a:rPr lang="en-GB" sz="2400" b="1" smtClean="0"/>
            </a:br>
            <a:endParaRPr lang="en-GB" sz="2400" smtClean="0"/>
          </a:p>
        </p:txBody>
      </p:sp>
      <p:sp>
        <p:nvSpPr>
          <p:cNvPr id="3075" name="Rectangle 3"/>
          <p:cNvSpPr>
            <a:spLocks noGrp="1" noChangeArrowheads="1"/>
          </p:cNvSpPr>
          <p:nvPr>
            <p:ph type="subTitle" idx="1"/>
          </p:nvPr>
        </p:nvSpPr>
        <p:spPr>
          <a:xfrm>
            <a:off x="774700" y="5805488"/>
            <a:ext cx="7315200" cy="685800"/>
          </a:xfrm>
        </p:spPr>
        <p:txBody>
          <a:bodyPr/>
          <a:lstStyle/>
          <a:p>
            <a:pPr algn="ctr" eaLnBrk="1" hangingPunct="1"/>
            <a:r>
              <a:rPr lang="en-GB" sz="2000" b="1" smtClean="0"/>
              <a:t>USDA Office of Risk Assessment and Cost-Benefit Analyis and the National Capital Area Chapter of the Society for Risk Analysis</a:t>
            </a:r>
          </a:p>
        </p:txBody>
      </p:sp>
      <p:sp>
        <p:nvSpPr>
          <p:cNvPr id="307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pPr eaLnBrk="1" hangingPunct="1"/>
            <a:fld id="{3487DE02-8B2B-4CFA-97BD-FBFF38803F04}" type="slidenum">
              <a:rPr lang="en-US" sz="1200" smtClean="0">
                <a:solidFill>
                  <a:schemeClr val="bg1"/>
                </a:solidFill>
                <a:latin typeface="Myriad Pro" charset="0"/>
              </a:rPr>
              <a:pPr eaLnBrk="1" hangingPunct="1"/>
              <a:t>1</a:t>
            </a:fld>
            <a:endParaRPr lang="en-US" sz="1200" smtClean="0">
              <a:solidFill>
                <a:schemeClr val="bg1"/>
              </a:solidFill>
              <a:latin typeface="Myriad Pro" charset="0"/>
            </a:endParaRPr>
          </a:p>
        </p:txBody>
      </p:sp>
      <p:sp>
        <p:nvSpPr>
          <p:cNvPr id="3077" name="TextBox 8"/>
          <p:cNvSpPr txBox="1">
            <a:spLocks noChangeArrowheads="1"/>
          </p:cNvSpPr>
          <p:nvPr/>
        </p:nvSpPr>
        <p:spPr bwMode="auto">
          <a:xfrm flipH="1">
            <a:off x="4500563" y="333375"/>
            <a:ext cx="3311525"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pPr algn="ctr" eaLnBrk="1" hangingPunct="1"/>
            <a:r>
              <a:rPr lang="en-GB" sz="1200" b="1">
                <a:solidFill>
                  <a:srgbClr val="F28127"/>
                </a:solidFill>
                <a:latin typeface="Arial" charset="0"/>
              </a:rPr>
              <a:t>	     </a:t>
            </a:r>
            <a:r>
              <a:rPr lang="en-GB" sz="1100" b="1">
                <a:solidFill>
                  <a:srgbClr val="F28127"/>
                </a:solidFill>
                <a:latin typeface="Arial" charset="0"/>
              </a:rPr>
              <a:t>Committed since 2002 </a:t>
            </a:r>
          </a:p>
          <a:p>
            <a:pPr algn="ctr" eaLnBrk="1" hangingPunct="1"/>
            <a:r>
              <a:rPr lang="en-GB" sz="1100" b="1">
                <a:solidFill>
                  <a:srgbClr val="F28127"/>
                </a:solidFill>
                <a:latin typeface="Arial" charset="0"/>
              </a:rPr>
              <a:t>to ensuring that Europe’s food is safe</a:t>
            </a:r>
          </a:p>
        </p:txBody>
      </p:sp>
      <p:pic>
        <p:nvPicPr>
          <p:cNvPr id="3078" name="Picture 7" descr="W:\banners\10thAnniversary\10th_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0000">
            <a:off x="7675563" y="268288"/>
            <a:ext cx="89852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ChangeArrowheads="1"/>
          </p:cNvSpPr>
          <p:nvPr/>
        </p:nvSpPr>
        <p:spPr bwMode="auto">
          <a:xfrm>
            <a:off x="395288" y="1773238"/>
            <a:ext cx="7489825" cy="4464050"/>
          </a:xfrm>
          <a:prstGeom prst="rect">
            <a:avLst/>
          </a:prstGeom>
          <a:noFill/>
          <a:ln w="41275"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p>
            <a:endParaRPr lang="en-GB" sz="1800">
              <a:latin typeface="Arial" charset="0"/>
            </a:endParaRPr>
          </a:p>
        </p:txBody>
      </p:sp>
      <p:sp>
        <p:nvSpPr>
          <p:cNvPr id="354308" name="Text Box 4"/>
          <p:cNvSpPr txBox="1">
            <a:spLocks noChangeArrowheads="1"/>
          </p:cNvSpPr>
          <p:nvPr/>
        </p:nvSpPr>
        <p:spPr bwMode="auto">
          <a:xfrm>
            <a:off x="3770313" y="1844675"/>
            <a:ext cx="1601787"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pPr eaLnBrk="1" hangingPunct="1"/>
            <a:r>
              <a:rPr lang="it-IT" sz="2600">
                <a:latin typeface="Arial" charset="0"/>
              </a:rPr>
              <a:t>Mandate</a:t>
            </a:r>
            <a:endParaRPr lang="en-GB" sz="2600">
              <a:latin typeface="Arial" charset="0"/>
            </a:endParaRPr>
          </a:p>
        </p:txBody>
      </p:sp>
      <p:sp>
        <p:nvSpPr>
          <p:cNvPr id="354309" name="Rectangle 5"/>
          <p:cNvSpPr>
            <a:spLocks noChangeArrowheads="1"/>
          </p:cNvSpPr>
          <p:nvPr/>
        </p:nvSpPr>
        <p:spPr bwMode="auto">
          <a:xfrm>
            <a:off x="684213" y="2852738"/>
            <a:ext cx="3095625" cy="3095625"/>
          </a:xfrm>
          <a:prstGeom prst="rect">
            <a:avLst/>
          </a:prstGeom>
          <a:noFill/>
          <a:ln w="41275" algn="ctr">
            <a:solidFill>
              <a:srgbClr val="1300A0"/>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p>
            <a:endParaRPr lang="en-GB" sz="1800">
              <a:latin typeface="Arial" charset="0"/>
            </a:endParaRPr>
          </a:p>
        </p:txBody>
      </p:sp>
      <p:sp>
        <p:nvSpPr>
          <p:cNvPr id="354310" name="Text Box 6"/>
          <p:cNvSpPr txBox="1">
            <a:spLocks noChangeArrowheads="1"/>
          </p:cNvSpPr>
          <p:nvPr/>
        </p:nvSpPr>
        <p:spPr bwMode="auto">
          <a:xfrm>
            <a:off x="684213" y="2219325"/>
            <a:ext cx="12128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pPr eaLnBrk="1" hangingPunct="1"/>
            <a:r>
              <a:rPr lang="it-IT" sz="2600" b="1">
                <a:latin typeface="Arial" charset="0"/>
              </a:rPr>
              <a:t>Panel</a:t>
            </a:r>
            <a:endParaRPr lang="en-GB" sz="2600" b="1">
              <a:latin typeface="Arial" charset="0"/>
            </a:endParaRPr>
          </a:p>
        </p:txBody>
      </p:sp>
      <p:sp>
        <p:nvSpPr>
          <p:cNvPr id="354311" name="Oval 7"/>
          <p:cNvSpPr>
            <a:spLocks noChangeArrowheads="1"/>
          </p:cNvSpPr>
          <p:nvPr/>
        </p:nvSpPr>
        <p:spPr bwMode="auto">
          <a:xfrm>
            <a:off x="827088" y="5445125"/>
            <a:ext cx="358775" cy="360363"/>
          </a:xfrm>
          <a:prstGeom prst="ellipse">
            <a:avLst/>
          </a:prstGeom>
          <a:solidFill>
            <a:srgbClr val="FF0000"/>
          </a:solidFill>
          <a:ln w="9525" algn="ctr">
            <a:solidFill>
              <a:schemeClr val="tx1"/>
            </a:solidFill>
            <a:round/>
            <a:headEnd/>
            <a:tailEnd/>
          </a:ln>
        </p:spPr>
        <p:txBody>
          <a:bodyPr anchor="ctr">
            <a:spAutoFit/>
          </a:bodyPr>
          <a:lstStyle/>
          <a:p>
            <a:endParaRPr lang="en-GB" sz="1800">
              <a:latin typeface="Arial" charset="0"/>
            </a:endParaRPr>
          </a:p>
        </p:txBody>
      </p:sp>
      <p:sp>
        <p:nvSpPr>
          <p:cNvPr id="354312" name="Oval 8"/>
          <p:cNvSpPr>
            <a:spLocks noChangeArrowheads="1"/>
          </p:cNvSpPr>
          <p:nvPr/>
        </p:nvSpPr>
        <p:spPr bwMode="auto">
          <a:xfrm>
            <a:off x="827088" y="4954588"/>
            <a:ext cx="358775" cy="360362"/>
          </a:xfrm>
          <a:prstGeom prst="ellipse">
            <a:avLst/>
          </a:prstGeom>
          <a:solidFill>
            <a:srgbClr val="FF0000"/>
          </a:solidFill>
          <a:ln w="9525" algn="ctr">
            <a:solidFill>
              <a:schemeClr val="tx1"/>
            </a:solidFill>
            <a:round/>
            <a:headEnd/>
            <a:tailEnd/>
          </a:ln>
        </p:spPr>
        <p:txBody>
          <a:bodyPr anchor="ctr">
            <a:spAutoFit/>
          </a:bodyPr>
          <a:lstStyle/>
          <a:p>
            <a:endParaRPr lang="en-GB" sz="1800">
              <a:latin typeface="Arial" charset="0"/>
            </a:endParaRPr>
          </a:p>
        </p:txBody>
      </p:sp>
      <p:sp>
        <p:nvSpPr>
          <p:cNvPr id="354313" name="Oval 9"/>
          <p:cNvSpPr>
            <a:spLocks noChangeArrowheads="1"/>
          </p:cNvSpPr>
          <p:nvPr/>
        </p:nvSpPr>
        <p:spPr bwMode="auto">
          <a:xfrm>
            <a:off x="827088" y="4465638"/>
            <a:ext cx="358775" cy="360362"/>
          </a:xfrm>
          <a:prstGeom prst="ellipse">
            <a:avLst/>
          </a:prstGeom>
          <a:solidFill>
            <a:srgbClr val="FF0000"/>
          </a:solidFill>
          <a:ln w="9525" algn="ctr">
            <a:solidFill>
              <a:schemeClr val="tx1"/>
            </a:solidFill>
            <a:round/>
            <a:headEnd/>
            <a:tailEnd/>
          </a:ln>
        </p:spPr>
        <p:txBody>
          <a:bodyPr anchor="ctr">
            <a:spAutoFit/>
          </a:bodyPr>
          <a:lstStyle/>
          <a:p>
            <a:endParaRPr lang="en-GB" sz="1800">
              <a:latin typeface="Arial" charset="0"/>
            </a:endParaRPr>
          </a:p>
        </p:txBody>
      </p:sp>
      <p:sp>
        <p:nvSpPr>
          <p:cNvPr id="354314" name="Oval 10"/>
          <p:cNvSpPr>
            <a:spLocks noChangeArrowheads="1"/>
          </p:cNvSpPr>
          <p:nvPr/>
        </p:nvSpPr>
        <p:spPr bwMode="auto">
          <a:xfrm>
            <a:off x="827088" y="3975100"/>
            <a:ext cx="358775" cy="360363"/>
          </a:xfrm>
          <a:prstGeom prst="ellipse">
            <a:avLst/>
          </a:prstGeom>
          <a:solidFill>
            <a:srgbClr val="FF0000"/>
          </a:solidFill>
          <a:ln w="9525" algn="ctr">
            <a:solidFill>
              <a:schemeClr val="tx1"/>
            </a:solidFill>
            <a:round/>
            <a:headEnd/>
            <a:tailEnd/>
          </a:ln>
        </p:spPr>
        <p:txBody>
          <a:bodyPr anchor="ctr">
            <a:spAutoFit/>
          </a:bodyPr>
          <a:lstStyle/>
          <a:p>
            <a:endParaRPr lang="en-GB" sz="1800">
              <a:latin typeface="Arial" charset="0"/>
            </a:endParaRPr>
          </a:p>
        </p:txBody>
      </p:sp>
      <p:sp>
        <p:nvSpPr>
          <p:cNvPr id="354315" name="Oval 11"/>
          <p:cNvSpPr>
            <a:spLocks noChangeArrowheads="1"/>
          </p:cNvSpPr>
          <p:nvPr/>
        </p:nvSpPr>
        <p:spPr bwMode="auto">
          <a:xfrm>
            <a:off x="827088" y="3486150"/>
            <a:ext cx="358775" cy="360363"/>
          </a:xfrm>
          <a:prstGeom prst="ellipse">
            <a:avLst/>
          </a:prstGeom>
          <a:solidFill>
            <a:srgbClr val="FF0000"/>
          </a:solidFill>
          <a:ln w="9525" algn="ctr">
            <a:solidFill>
              <a:schemeClr val="tx1"/>
            </a:solidFill>
            <a:round/>
            <a:headEnd/>
            <a:tailEnd/>
          </a:ln>
        </p:spPr>
        <p:txBody>
          <a:bodyPr anchor="ctr">
            <a:spAutoFit/>
          </a:bodyPr>
          <a:lstStyle/>
          <a:p>
            <a:endParaRPr lang="en-GB" sz="1800">
              <a:latin typeface="Arial" charset="0"/>
            </a:endParaRPr>
          </a:p>
        </p:txBody>
      </p:sp>
      <p:sp>
        <p:nvSpPr>
          <p:cNvPr id="354316" name="Oval 12"/>
          <p:cNvSpPr>
            <a:spLocks noChangeArrowheads="1"/>
          </p:cNvSpPr>
          <p:nvPr/>
        </p:nvSpPr>
        <p:spPr bwMode="auto">
          <a:xfrm>
            <a:off x="2014538" y="2997200"/>
            <a:ext cx="358775" cy="360363"/>
          </a:xfrm>
          <a:prstGeom prst="ellipse">
            <a:avLst/>
          </a:prstGeom>
          <a:solidFill>
            <a:srgbClr val="FF0000"/>
          </a:solidFill>
          <a:ln w="9525" algn="ctr">
            <a:solidFill>
              <a:schemeClr val="tx1"/>
            </a:solidFill>
            <a:round/>
            <a:headEnd/>
            <a:tailEnd/>
          </a:ln>
        </p:spPr>
        <p:txBody>
          <a:bodyPr anchor="ctr">
            <a:spAutoFit/>
          </a:bodyPr>
          <a:lstStyle/>
          <a:p>
            <a:endParaRPr lang="en-GB" sz="1800">
              <a:latin typeface="Arial" charset="0"/>
            </a:endParaRPr>
          </a:p>
        </p:txBody>
      </p:sp>
      <p:sp>
        <p:nvSpPr>
          <p:cNvPr id="354317" name="Oval 13"/>
          <p:cNvSpPr>
            <a:spLocks noChangeArrowheads="1"/>
          </p:cNvSpPr>
          <p:nvPr/>
        </p:nvSpPr>
        <p:spPr bwMode="auto">
          <a:xfrm>
            <a:off x="2608263" y="2997200"/>
            <a:ext cx="358775" cy="360363"/>
          </a:xfrm>
          <a:prstGeom prst="ellipse">
            <a:avLst/>
          </a:prstGeom>
          <a:solidFill>
            <a:srgbClr val="FF0000"/>
          </a:solidFill>
          <a:ln w="9525" algn="ctr">
            <a:solidFill>
              <a:schemeClr val="tx1"/>
            </a:solidFill>
            <a:round/>
            <a:headEnd/>
            <a:tailEnd/>
          </a:ln>
        </p:spPr>
        <p:txBody>
          <a:bodyPr anchor="ctr">
            <a:spAutoFit/>
          </a:bodyPr>
          <a:lstStyle/>
          <a:p>
            <a:endParaRPr lang="en-GB" sz="1800">
              <a:latin typeface="Arial" charset="0"/>
            </a:endParaRPr>
          </a:p>
        </p:txBody>
      </p:sp>
      <p:sp>
        <p:nvSpPr>
          <p:cNvPr id="354318" name="Oval 14"/>
          <p:cNvSpPr>
            <a:spLocks noChangeArrowheads="1"/>
          </p:cNvSpPr>
          <p:nvPr/>
        </p:nvSpPr>
        <p:spPr bwMode="auto">
          <a:xfrm>
            <a:off x="827088" y="2997200"/>
            <a:ext cx="358775" cy="360363"/>
          </a:xfrm>
          <a:prstGeom prst="ellipse">
            <a:avLst/>
          </a:prstGeom>
          <a:solidFill>
            <a:srgbClr val="FF0000"/>
          </a:solidFill>
          <a:ln w="9525" algn="ctr">
            <a:solidFill>
              <a:schemeClr val="tx1"/>
            </a:solidFill>
            <a:round/>
            <a:headEnd/>
            <a:tailEnd/>
          </a:ln>
        </p:spPr>
        <p:txBody>
          <a:bodyPr anchor="ctr">
            <a:spAutoFit/>
          </a:bodyPr>
          <a:lstStyle/>
          <a:p>
            <a:endParaRPr lang="en-GB" sz="1800">
              <a:latin typeface="Arial" charset="0"/>
            </a:endParaRPr>
          </a:p>
        </p:txBody>
      </p:sp>
      <p:sp>
        <p:nvSpPr>
          <p:cNvPr id="354319" name="Oval 15"/>
          <p:cNvSpPr>
            <a:spLocks noChangeArrowheads="1"/>
          </p:cNvSpPr>
          <p:nvPr/>
        </p:nvSpPr>
        <p:spPr bwMode="auto">
          <a:xfrm>
            <a:off x="3203575" y="2997200"/>
            <a:ext cx="358775" cy="360363"/>
          </a:xfrm>
          <a:prstGeom prst="ellipse">
            <a:avLst/>
          </a:prstGeom>
          <a:solidFill>
            <a:srgbClr val="FF0000"/>
          </a:solidFill>
          <a:ln w="9525" algn="ctr">
            <a:solidFill>
              <a:schemeClr val="tx1"/>
            </a:solidFill>
            <a:round/>
            <a:headEnd/>
            <a:tailEnd/>
          </a:ln>
        </p:spPr>
        <p:txBody>
          <a:bodyPr anchor="ctr">
            <a:spAutoFit/>
          </a:bodyPr>
          <a:lstStyle/>
          <a:p>
            <a:endParaRPr lang="en-GB" sz="1800">
              <a:latin typeface="Arial" charset="0"/>
            </a:endParaRPr>
          </a:p>
        </p:txBody>
      </p:sp>
      <p:sp>
        <p:nvSpPr>
          <p:cNvPr id="354320" name="Oval 16"/>
          <p:cNvSpPr>
            <a:spLocks noChangeArrowheads="1"/>
          </p:cNvSpPr>
          <p:nvPr/>
        </p:nvSpPr>
        <p:spPr bwMode="auto">
          <a:xfrm>
            <a:off x="1420813" y="2997200"/>
            <a:ext cx="358775" cy="360363"/>
          </a:xfrm>
          <a:prstGeom prst="ellipse">
            <a:avLst/>
          </a:prstGeom>
          <a:solidFill>
            <a:srgbClr val="FF0000"/>
          </a:solidFill>
          <a:ln w="9525" algn="ctr">
            <a:solidFill>
              <a:schemeClr val="tx1"/>
            </a:solidFill>
            <a:round/>
            <a:headEnd/>
            <a:tailEnd/>
          </a:ln>
        </p:spPr>
        <p:txBody>
          <a:bodyPr anchor="ctr">
            <a:spAutoFit/>
          </a:bodyPr>
          <a:lstStyle/>
          <a:p>
            <a:endParaRPr lang="en-GB" sz="1800">
              <a:latin typeface="Arial" charset="0"/>
            </a:endParaRPr>
          </a:p>
        </p:txBody>
      </p:sp>
      <p:sp>
        <p:nvSpPr>
          <p:cNvPr id="354321" name="Oval 17"/>
          <p:cNvSpPr>
            <a:spLocks noChangeArrowheads="1"/>
          </p:cNvSpPr>
          <p:nvPr/>
        </p:nvSpPr>
        <p:spPr bwMode="auto">
          <a:xfrm>
            <a:off x="3203575" y="3500438"/>
            <a:ext cx="358775" cy="360362"/>
          </a:xfrm>
          <a:prstGeom prst="ellipse">
            <a:avLst/>
          </a:prstGeom>
          <a:solidFill>
            <a:srgbClr val="FF0000"/>
          </a:solidFill>
          <a:ln w="9525" algn="ctr">
            <a:solidFill>
              <a:schemeClr val="tx1"/>
            </a:solidFill>
            <a:round/>
            <a:headEnd/>
            <a:tailEnd/>
          </a:ln>
        </p:spPr>
        <p:txBody>
          <a:bodyPr anchor="ctr">
            <a:spAutoFit/>
          </a:bodyPr>
          <a:lstStyle/>
          <a:p>
            <a:endParaRPr lang="en-GB" sz="1800">
              <a:latin typeface="Arial" charset="0"/>
            </a:endParaRPr>
          </a:p>
        </p:txBody>
      </p:sp>
      <p:sp>
        <p:nvSpPr>
          <p:cNvPr id="354322" name="Oval 18"/>
          <p:cNvSpPr>
            <a:spLocks noChangeArrowheads="1"/>
          </p:cNvSpPr>
          <p:nvPr/>
        </p:nvSpPr>
        <p:spPr bwMode="auto">
          <a:xfrm>
            <a:off x="3203575" y="4003675"/>
            <a:ext cx="358775" cy="360363"/>
          </a:xfrm>
          <a:prstGeom prst="ellipse">
            <a:avLst/>
          </a:prstGeom>
          <a:solidFill>
            <a:srgbClr val="FF0000"/>
          </a:solidFill>
          <a:ln w="9525" algn="ctr">
            <a:solidFill>
              <a:schemeClr val="tx1"/>
            </a:solidFill>
            <a:round/>
            <a:headEnd/>
            <a:tailEnd/>
          </a:ln>
        </p:spPr>
        <p:txBody>
          <a:bodyPr anchor="ctr">
            <a:spAutoFit/>
          </a:bodyPr>
          <a:lstStyle/>
          <a:p>
            <a:endParaRPr lang="en-GB" sz="1800">
              <a:latin typeface="Arial" charset="0"/>
            </a:endParaRPr>
          </a:p>
        </p:txBody>
      </p:sp>
      <p:sp>
        <p:nvSpPr>
          <p:cNvPr id="354323" name="Oval 19"/>
          <p:cNvSpPr>
            <a:spLocks noChangeArrowheads="1"/>
          </p:cNvSpPr>
          <p:nvPr/>
        </p:nvSpPr>
        <p:spPr bwMode="auto">
          <a:xfrm>
            <a:off x="3203575" y="4508500"/>
            <a:ext cx="358775" cy="360363"/>
          </a:xfrm>
          <a:prstGeom prst="ellipse">
            <a:avLst/>
          </a:prstGeom>
          <a:solidFill>
            <a:srgbClr val="FF0000"/>
          </a:solidFill>
          <a:ln w="9525" algn="ctr">
            <a:solidFill>
              <a:schemeClr val="tx1"/>
            </a:solidFill>
            <a:round/>
            <a:headEnd/>
            <a:tailEnd/>
          </a:ln>
        </p:spPr>
        <p:txBody>
          <a:bodyPr anchor="ctr">
            <a:spAutoFit/>
          </a:bodyPr>
          <a:lstStyle/>
          <a:p>
            <a:endParaRPr lang="en-GB" sz="1800">
              <a:latin typeface="Arial" charset="0"/>
            </a:endParaRPr>
          </a:p>
        </p:txBody>
      </p:sp>
      <p:sp>
        <p:nvSpPr>
          <p:cNvPr id="354324" name="Oval 20"/>
          <p:cNvSpPr>
            <a:spLocks noChangeArrowheads="1"/>
          </p:cNvSpPr>
          <p:nvPr/>
        </p:nvSpPr>
        <p:spPr bwMode="auto">
          <a:xfrm>
            <a:off x="3203575" y="5011738"/>
            <a:ext cx="358775" cy="360362"/>
          </a:xfrm>
          <a:prstGeom prst="ellipse">
            <a:avLst/>
          </a:prstGeom>
          <a:solidFill>
            <a:srgbClr val="FF0000"/>
          </a:solidFill>
          <a:ln w="9525" algn="ctr">
            <a:solidFill>
              <a:schemeClr val="tx1"/>
            </a:solidFill>
            <a:round/>
            <a:headEnd/>
            <a:tailEnd/>
          </a:ln>
        </p:spPr>
        <p:txBody>
          <a:bodyPr anchor="ctr">
            <a:spAutoFit/>
          </a:bodyPr>
          <a:lstStyle/>
          <a:p>
            <a:endParaRPr lang="en-GB" sz="1800">
              <a:latin typeface="Arial" charset="0"/>
            </a:endParaRPr>
          </a:p>
        </p:txBody>
      </p:sp>
      <p:sp>
        <p:nvSpPr>
          <p:cNvPr id="354325" name="Oval 21"/>
          <p:cNvSpPr>
            <a:spLocks noChangeArrowheads="1"/>
          </p:cNvSpPr>
          <p:nvPr/>
        </p:nvSpPr>
        <p:spPr bwMode="auto">
          <a:xfrm>
            <a:off x="3203575" y="5516563"/>
            <a:ext cx="358775" cy="360362"/>
          </a:xfrm>
          <a:prstGeom prst="ellipse">
            <a:avLst/>
          </a:prstGeom>
          <a:solidFill>
            <a:srgbClr val="FF0000"/>
          </a:solidFill>
          <a:ln w="9525" algn="ctr">
            <a:solidFill>
              <a:schemeClr val="tx1"/>
            </a:solidFill>
            <a:round/>
            <a:headEnd/>
            <a:tailEnd/>
          </a:ln>
        </p:spPr>
        <p:txBody>
          <a:bodyPr anchor="ctr">
            <a:spAutoFit/>
          </a:bodyPr>
          <a:lstStyle/>
          <a:p>
            <a:endParaRPr lang="en-GB" sz="1800">
              <a:latin typeface="Arial" charset="0"/>
            </a:endParaRPr>
          </a:p>
        </p:txBody>
      </p:sp>
      <p:sp>
        <p:nvSpPr>
          <p:cNvPr id="354326" name="Oval 22"/>
          <p:cNvSpPr>
            <a:spLocks noChangeArrowheads="1"/>
          </p:cNvSpPr>
          <p:nvPr/>
        </p:nvSpPr>
        <p:spPr bwMode="auto">
          <a:xfrm>
            <a:off x="7451725" y="1196975"/>
            <a:ext cx="358775" cy="360363"/>
          </a:xfrm>
          <a:prstGeom prst="ellipse">
            <a:avLst/>
          </a:prstGeom>
          <a:solidFill>
            <a:srgbClr val="1300A0"/>
          </a:solidFill>
          <a:ln w="9525" algn="ctr">
            <a:solidFill>
              <a:srgbClr val="1300A0"/>
            </a:solidFill>
            <a:round/>
            <a:headEnd/>
            <a:tailEnd/>
          </a:ln>
        </p:spPr>
        <p:txBody>
          <a:bodyPr anchor="ctr">
            <a:spAutoFit/>
          </a:bodyPr>
          <a:lstStyle/>
          <a:p>
            <a:endParaRPr lang="en-GB" sz="1800">
              <a:latin typeface="Arial" charset="0"/>
            </a:endParaRPr>
          </a:p>
        </p:txBody>
      </p:sp>
      <p:sp>
        <p:nvSpPr>
          <p:cNvPr id="354327" name="Oval 23"/>
          <p:cNvSpPr>
            <a:spLocks noChangeArrowheads="1"/>
          </p:cNvSpPr>
          <p:nvPr/>
        </p:nvSpPr>
        <p:spPr bwMode="auto">
          <a:xfrm>
            <a:off x="8101013" y="1484313"/>
            <a:ext cx="358775" cy="360362"/>
          </a:xfrm>
          <a:prstGeom prst="ellipse">
            <a:avLst/>
          </a:prstGeom>
          <a:solidFill>
            <a:srgbClr val="1300A0"/>
          </a:solidFill>
          <a:ln w="9525" algn="ctr">
            <a:solidFill>
              <a:srgbClr val="1300A0"/>
            </a:solidFill>
            <a:round/>
            <a:headEnd/>
            <a:tailEnd/>
          </a:ln>
        </p:spPr>
        <p:txBody>
          <a:bodyPr anchor="ctr">
            <a:spAutoFit/>
          </a:bodyPr>
          <a:lstStyle/>
          <a:p>
            <a:endParaRPr lang="en-GB" sz="1800">
              <a:latin typeface="Arial" charset="0"/>
            </a:endParaRPr>
          </a:p>
        </p:txBody>
      </p:sp>
      <p:sp>
        <p:nvSpPr>
          <p:cNvPr id="354328" name="Oval 24"/>
          <p:cNvSpPr>
            <a:spLocks noChangeArrowheads="1"/>
          </p:cNvSpPr>
          <p:nvPr/>
        </p:nvSpPr>
        <p:spPr bwMode="auto">
          <a:xfrm>
            <a:off x="8534400" y="1916113"/>
            <a:ext cx="358775" cy="360362"/>
          </a:xfrm>
          <a:prstGeom prst="ellipse">
            <a:avLst/>
          </a:prstGeom>
          <a:solidFill>
            <a:srgbClr val="1300A0"/>
          </a:solidFill>
          <a:ln w="9525" algn="ctr">
            <a:solidFill>
              <a:srgbClr val="1300A0"/>
            </a:solidFill>
            <a:round/>
            <a:headEnd/>
            <a:tailEnd/>
          </a:ln>
        </p:spPr>
        <p:txBody>
          <a:bodyPr anchor="ctr">
            <a:spAutoFit/>
          </a:bodyPr>
          <a:lstStyle/>
          <a:p>
            <a:endParaRPr lang="en-GB" sz="1800">
              <a:latin typeface="Arial" charset="0"/>
            </a:endParaRPr>
          </a:p>
        </p:txBody>
      </p:sp>
      <p:sp>
        <p:nvSpPr>
          <p:cNvPr id="354329" name="Oval 25"/>
          <p:cNvSpPr>
            <a:spLocks noChangeArrowheads="1"/>
          </p:cNvSpPr>
          <p:nvPr/>
        </p:nvSpPr>
        <p:spPr bwMode="auto">
          <a:xfrm>
            <a:off x="4933950" y="2924175"/>
            <a:ext cx="2590800" cy="2376488"/>
          </a:xfrm>
          <a:prstGeom prst="ellipse">
            <a:avLst/>
          </a:prstGeom>
          <a:noFill/>
          <a:ln w="3175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p>
            <a:endParaRPr lang="en-GB" sz="1800">
              <a:latin typeface="Arial" charset="0"/>
            </a:endParaRPr>
          </a:p>
        </p:txBody>
      </p:sp>
      <p:sp>
        <p:nvSpPr>
          <p:cNvPr id="354330" name="Text Box 26"/>
          <p:cNvSpPr txBox="1">
            <a:spLocks noChangeArrowheads="1"/>
          </p:cNvSpPr>
          <p:nvPr/>
        </p:nvSpPr>
        <p:spPr bwMode="auto">
          <a:xfrm>
            <a:off x="4611688" y="2349500"/>
            <a:ext cx="29845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pPr eaLnBrk="1" hangingPunct="1"/>
            <a:r>
              <a:rPr lang="it-IT" sz="2600" b="1">
                <a:latin typeface="Arial" charset="0"/>
              </a:rPr>
              <a:t>Working Group</a:t>
            </a:r>
            <a:endParaRPr lang="en-GB" sz="2600" b="1">
              <a:latin typeface="Arial" charset="0"/>
            </a:endParaRPr>
          </a:p>
        </p:txBody>
      </p:sp>
      <p:sp>
        <p:nvSpPr>
          <p:cNvPr id="354333" name="Text Box 29"/>
          <p:cNvSpPr txBox="1">
            <a:spLocks noChangeArrowheads="1"/>
          </p:cNvSpPr>
          <p:nvPr/>
        </p:nvSpPr>
        <p:spPr bwMode="auto">
          <a:xfrm>
            <a:off x="179388" y="3857625"/>
            <a:ext cx="4176712" cy="579438"/>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pPr eaLnBrk="1" hangingPunct="1"/>
            <a:r>
              <a:rPr lang="it-IT" sz="3200" b="1">
                <a:latin typeface="Arial" charset="0"/>
              </a:rPr>
              <a:t>Opinion adopted</a:t>
            </a:r>
            <a:endParaRPr lang="en-GB" sz="3200" b="1">
              <a:latin typeface="Arial" charset="0"/>
            </a:endParaRPr>
          </a:p>
        </p:txBody>
      </p:sp>
      <p:sp>
        <p:nvSpPr>
          <p:cNvPr id="354334" name="Oval 30"/>
          <p:cNvSpPr>
            <a:spLocks noChangeArrowheads="1"/>
          </p:cNvSpPr>
          <p:nvPr/>
        </p:nvSpPr>
        <p:spPr bwMode="auto">
          <a:xfrm>
            <a:off x="6804025" y="1196975"/>
            <a:ext cx="358775" cy="360363"/>
          </a:xfrm>
          <a:prstGeom prst="ellipse">
            <a:avLst/>
          </a:prstGeom>
          <a:solidFill>
            <a:srgbClr val="1300A0"/>
          </a:solidFill>
          <a:ln w="9525" algn="ctr">
            <a:solidFill>
              <a:srgbClr val="1300A0"/>
            </a:solidFill>
            <a:round/>
            <a:headEnd/>
            <a:tailEnd/>
          </a:ln>
        </p:spPr>
        <p:txBody>
          <a:bodyPr anchor="ctr">
            <a:spAutoFit/>
          </a:bodyPr>
          <a:lstStyle/>
          <a:p>
            <a:endParaRPr lang="en-GB" sz="1800">
              <a:latin typeface="Arial" charset="0"/>
            </a:endParaRPr>
          </a:p>
        </p:txBody>
      </p:sp>
      <p:sp>
        <p:nvSpPr>
          <p:cNvPr id="354335" name="Oval 31"/>
          <p:cNvSpPr>
            <a:spLocks noChangeArrowheads="1"/>
          </p:cNvSpPr>
          <p:nvPr/>
        </p:nvSpPr>
        <p:spPr bwMode="auto">
          <a:xfrm>
            <a:off x="8604250" y="2492375"/>
            <a:ext cx="358775" cy="360363"/>
          </a:xfrm>
          <a:prstGeom prst="ellipse">
            <a:avLst/>
          </a:prstGeom>
          <a:solidFill>
            <a:srgbClr val="1300A0"/>
          </a:solidFill>
          <a:ln w="9525" algn="ctr">
            <a:solidFill>
              <a:srgbClr val="1300A0"/>
            </a:solidFill>
            <a:round/>
            <a:headEnd/>
            <a:tailEnd/>
          </a:ln>
        </p:spPr>
        <p:txBody>
          <a:bodyPr anchor="ctr">
            <a:spAutoFit/>
          </a:bodyPr>
          <a:lstStyle/>
          <a:p>
            <a:endParaRPr lang="en-GB" sz="1800">
              <a:latin typeface="Arial" charset="0"/>
            </a:endParaRPr>
          </a:p>
        </p:txBody>
      </p:sp>
      <p:sp>
        <p:nvSpPr>
          <p:cNvPr id="12317" name="Line 33"/>
          <p:cNvSpPr>
            <a:spLocks noChangeShapeType="1"/>
          </p:cNvSpPr>
          <p:nvPr/>
        </p:nvSpPr>
        <p:spPr bwMode="auto">
          <a:xfrm>
            <a:off x="3851275" y="4508500"/>
            <a:ext cx="1009650" cy="0"/>
          </a:xfrm>
          <a:prstGeom prst="line">
            <a:avLst/>
          </a:prstGeom>
          <a:noFill/>
          <a:ln w="889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0" name="Rectangle 29"/>
          <p:cNvSpPr/>
          <p:nvPr/>
        </p:nvSpPr>
        <p:spPr>
          <a:xfrm>
            <a:off x="285750" y="357188"/>
            <a:ext cx="7156450" cy="584200"/>
          </a:xfrm>
          <a:prstGeom prst="rect">
            <a:avLst/>
          </a:prstGeom>
        </p:spPr>
        <p:txBody>
          <a:bodyPr wrap="none">
            <a:spAutoFit/>
          </a:bodyPr>
          <a:lstStyle/>
          <a:p>
            <a:pPr>
              <a:defRPr/>
            </a:pPr>
            <a:r>
              <a:rPr lang="en-GB" sz="3200" b="1" dirty="0">
                <a:latin typeface="Arial" charset="0"/>
                <a:ea typeface="+mj-ea"/>
                <a:cs typeface="+mj-cs"/>
              </a:rPr>
              <a:t>How does </a:t>
            </a:r>
            <a:r>
              <a:rPr lang="en-GB" sz="3200" b="1" dirty="0" err="1">
                <a:latin typeface="Arial" charset="0"/>
                <a:ea typeface="+mj-ea"/>
                <a:cs typeface="+mj-cs"/>
              </a:rPr>
              <a:t>EFSA’s</a:t>
            </a:r>
            <a:r>
              <a:rPr lang="en-GB" sz="3200" b="1" dirty="0">
                <a:latin typeface="Arial" charset="0"/>
                <a:ea typeface="+mj-ea"/>
                <a:cs typeface="+mj-cs"/>
              </a:rPr>
              <a:t> Units work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2" nodeType="clickEffect">
                                  <p:stCondLst>
                                    <p:cond delay="0"/>
                                  </p:stCondLst>
                                  <p:childTnLst>
                                    <p:set>
                                      <p:cBhvr>
                                        <p:cTn id="6" dur="1" fill="hold">
                                          <p:stCondLst>
                                            <p:cond delay="0"/>
                                          </p:stCondLst>
                                        </p:cTn>
                                        <p:tgtEl>
                                          <p:spTgt spid="354308"/>
                                        </p:tgtEl>
                                        <p:attrNameLst>
                                          <p:attrName>style.visibility</p:attrName>
                                        </p:attrNameLst>
                                      </p:cBhvr>
                                      <p:to>
                                        <p:strVal val="visible"/>
                                      </p:to>
                                    </p:set>
                                    <p:animEffect transition="in" filter="slide(fromTop)">
                                      <p:cBhvr>
                                        <p:cTn id="7" dur="500"/>
                                        <p:tgtEl>
                                          <p:spTgt spid="3543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54310"/>
                                        </p:tgtEl>
                                        <p:attrNameLst>
                                          <p:attrName>style.visibility</p:attrName>
                                        </p:attrNameLst>
                                      </p:cBhvr>
                                      <p:to>
                                        <p:strVal val="visible"/>
                                      </p:to>
                                    </p:set>
                                  </p:childTnLst>
                                </p:cTn>
                              </p:par>
                              <p:par>
                                <p:cTn id="12" presetID="12" presetClass="entr" presetSubtype="4" fill="hold" grpId="0" nodeType="withEffect">
                                  <p:stCondLst>
                                    <p:cond delay="0"/>
                                  </p:stCondLst>
                                  <p:childTnLst>
                                    <p:set>
                                      <p:cBhvr>
                                        <p:cTn id="13" dur="1" fill="hold">
                                          <p:stCondLst>
                                            <p:cond delay="0"/>
                                          </p:stCondLst>
                                        </p:cTn>
                                        <p:tgtEl>
                                          <p:spTgt spid="354309"/>
                                        </p:tgtEl>
                                        <p:attrNameLst>
                                          <p:attrName>style.visibility</p:attrName>
                                        </p:attrNameLst>
                                      </p:cBhvr>
                                      <p:to>
                                        <p:strVal val="visible"/>
                                      </p:to>
                                    </p:set>
                                    <p:animEffect transition="in" filter="slide(fromBottom)">
                                      <p:cBhvr>
                                        <p:cTn id="14" dur="500"/>
                                        <p:tgtEl>
                                          <p:spTgt spid="354309"/>
                                        </p:tgtEl>
                                      </p:cBhvr>
                                    </p:animEffect>
                                  </p:childTnLst>
                                </p:cTn>
                              </p:par>
                              <p:par>
                                <p:cTn id="15" presetID="12" presetClass="entr" presetSubtype="4" fill="hold" grpId="0" nodeType="withEffect">
                                  <p:stCondLst>
                                    <p:cond delay="0"/>
                                  </p:stCondLst>
                                  <p:childTnLst>
                                    <p:set>
                                      <p:cBhvr>
                                        <p:cTn id="16" dur="1" fill="hold">
                                          <p:stCondLst>
                                            <p:cond delay="0"/>
                                          </p:stCondLst>
                                        </p:cTn>
                                        <p:tgtEl>
                                          <p:spTgt spid="354319"/>
                                        </p:tgtEl>
                                        <p:attrNameLst>
                                          <p:attrName>style.visibility</p:attrName>
                                        </p:attrNameLst>
                                      </p:cBhvr>
                                      <p:to>
                                        <p:strVal val="visible"/>
                                      </p:to>
                                    </p:set>
                                    <p:animEffect transition="in" filter="slide(fromBottom)">
                                      <p:cBhvr>
                                        <p:cTn id="17" dur="500"/>
                                        <p:tgtEl>
                                          <p:spTgt spid="354319"/>
                                        </p:tgtEl>
                                      </p:cBhvr>
                                    </p:animEffect>
                                  </p:childTnLst>
                                </p:cTn>
                              </p:par>
                              <p:par>
                                <p:cTn id="18" presetID="12" presetClass="entr" presetSubtype="4" fill="hold" grpId="0" nodeType="withEffect">
                                  <p:stCondLst>
                                    <p:cond delay="0"/>
                                  </p:stCondLst>
                                  <p:childTnLst>
                                    <p:set>
                                      <p:cBhvr>
                                        <p:cTn id="19" dur="1" fill="hold">
                                          <p:stCondLst>
                                            <p:cond delay="0"/>
                                          </p:stCondLst>
                                        </p:cTn>
                                        <p:tgtEl>
                                          <p:spTgt spid="354321"/>
                                        </p:tgtEl>
                                        <p:attrNameLst>
                                          <p:attrName>style.visibility</p:attrName>
                                        </p:attrNameLst>
                                      </p:cBhvr>
                                      <p:to>
                                        <p:strVal val="visible"/>
                                      </p:to>
                                    </p:set>
                                    <p:animEffect transition="in" filter="slide(fromBottom)">
                                      <p:cBhvr>
                                        <p:cTn id="20" dur="500"/>
                                        <p:tgtEl>
                                          <p:spTgt spid="354321"/>
                                        </p:tgtEl>
                                      </p:cBhvr>
                                    </p:animEffect>
                                  </p:childTnLst>
                                </p:cTn>
                              </p:par>
                              <p:par>
                                <p:cTn id="21" presetID="12" presetClass="entr" presetSubtype="4" fill="hold" grpId="0" nodeType="withEffect">
                                  <p:stCondLst>
                                    <p:cond delay="0"/>
                                  </p:stCondLst>
                                  <p:childTnLst>
                                    <p:set>
                                      <p:cBhvr>
                                        <p:cTn id="22" dur="1" fill="hold">
                                          <p:stCondLst>
                                            <p:cond delay="0"/>
                                          </p:stCondLst>
                                        </p:cTn>
                                        <p:tgtEl>
                                          <p:spTgt spid="354322"/>
                                        </p:tgtEl>
                                        <p:attrNameLst>
                                          <p:attrName>style.visibility</p:attrName>
                                        </p:attrNameLst>
                                      </p:cBhvr>
                                      <p:to>
                                        <p:strVal val="visible"/>
                                      </p:to>
                                    </p:set>
                                    <p:animEffect transition="in" filter="slide(fromBottom)">
                                      <p:cBhvr>
                                        <p:cTn id="23" dur="500"/>
                                        <p:tgtEl>
                                          <p:spTgt spid="354322"/>
                                        </p:tgtEl>
                                      </p:cBhvr>
                                    </p:animEffect>
                                  </p:childTnLst>
                                </p:cTn>
                              </p:par>
                              <p:par>
                                <p:cTn id="24" presetID="12" presetClass="entr" presetSubtype="4" fill="hold" grpId="0" nodeType="withEffect">
                                  <p:stCondLst>
                                    <p:cond delay="0"/>
                                  </p:stCondLst>
                                  <p:childTnLst>
                                    <p:set>
                                      <p:cBhvr>
                                        <p:cTn id="25" dur="1" fill="hold">
                                          <p:stCondLst>
                                            <p:cond delay="0"/>
                                          </p:stCondLst>
                                        </p:cTn>
                                        <p:tgtEl>
                                          <p:spTgt spid="354323"/>
                                        </p:tgtEl>
                                        <p:attrNameLst>
                                          <p:attrName>style.visibility</p:attrName>
                                        </p:attrNameLst>
                                      </p:cBhvr>
                                      <p:to>
                                        <p:strVal val="visible"/>
                                      </p:to>
                                    </p:set>
                                    <p:animEffect transition="in" filter="slide(fromBottom)">
                                      <p:cBhvr>
                                        <p:cTn id="26" dur="500"/>
                                        <p:tgtEl>
                                          <p:spTgt spid="354323"/>
                                        </p:tgtEl>
                                      </p:cBhvr>
                                    </p:animEffect>
                                  </p:childTnLst>
                                </p:cTn>
                              </p:par>
                              <p:par>
                                <p:cTn id="27" presetID="12" presetClass="entr" presetSubtype="4" fill="hold" grpId="0" nodeType="withEffect">
                                  <p:stCondLst>
                                    <p:cond delay="0"/>
                                  </p:stCondLst>
                                  <p:childTnLst>
                                    <p:set>
                                      <p:cBhvr>
                                        <p:cTn id="28" dur="1" fill="hold">
                                          <p:stCondLst>
                                            <p:cond delay="0"/>
                                          </p:stCondLst>
                                        </p:cTn>
                                        <p:tgtEl>
                                          <p:spTgt spid="354324"/>
                                        </p:tgtEl>
                                        <p:attrNameLst>
                                          <p:attrName>style.visibility</p:attrName>
                                        </p:attrNameLst>
                                      </p:cBhvr>
                                      <p:to>
                                        <p:strVal val="visible"/>
                                      </p:to>
                                    </p:set>
                                    <p:animEffect transition="in" filter="slide(fromBottom)">
                                      <p:cBhvr>
                                        <p:cTn id="29" dur="500"/>
                                        <p:tgtEl>
                                          <p:spTgt spid="354324"/>
                                        </p:tgtEl>
                                      </p:cBhvr>
                                    </p:animEffect>
                                  </p:childTnLst>
                                </p:cTn>
                              </p:par>
                              <p:par>
                                <p:cTn id="30" presetID="12" presetClass="entr" presetSubtype="4" fill="hold" grpId="0" nodeType="withEffect">
                                  <p:stCondLst>
                                    <p:cond delay="0"/>
                                  </p:stCondLst>
                                  <p:childTnLst>
                                    <p:set>
                                      <p:cBhvr>
                                        <p:cTn id="31" dur="1" fill="hold">
                                          <p:stCondLst>
                                            <p:cond delay="0"/>
                                          </p:stCondLst>
                                        </p:cTn>
                                        <p:tgtEl>
                                          <p:spTgt spid="354325"/>
                                        </p:tgtEl>
                                        <p:attrNameLst>
                                          <p:attrName>style.visibility</p:attrName>
                                        </p:attrNameLst>
                                      </p:cBhvr>
                                      <p:to>
                                        <p:strVal val="visible"/>
                                      </p:to>
                                    </p:set>
                                    <p:animEffect transition="in" filter="slide(fromBottom)">
                                      <p:cBhvr>
                                        <p:cTn id="32" dur="500"/>
                                        <p:tgtEl>
                                          <p:spTgt spid="354325"/>
                                        </p:tgtEl>
                                      </p:cBhvr>
                                    </p:animEffect>
                                  </p:childTnLst>
                                </p:cTn>
                              </p:par>
                              <p:par>
                                <p:cTn id="33" presetID="12" presetClass="entr" presetSubtype="4" fill="hold" grpId="0" nodeType="withEffect">
                                  <p:stCondLst>
                                    <p:cond delay="0"/>
                                  </p:stCondLst>
                                  <p:childTnLst>
                                    <p:set>
                                      <p:cBhvr>
                                        <p:cTn id="34" dur="1" fill="hold">
                                          <p:stCondLst>
                                            <p:cond delay="0"/>
                                          </p:stCondLst>
                                        </p:cTn>
                                        <p:tgtEl>
                                          <p:spTgt spid="354317"/>
                                        </p:tgtEl>
                                        <p:attrNameLst>
                                          <p:attrName>style.visibility</p:attrName>
                                        </p:attrNameLst>
                                      </p:cBhvr>
                                      <p:to>
                                        <p:strVal val="visible"/>
                                      </p:to>
                                    </p:set>
                                    <p:animEffect transition="in" filter="slide(fromBottom)">
                                      <p:cBhvr>
                                        <p:cTn id="35" dur="500"/>
                                        <p:tgtEl>
                                          <p:spTgt spid="354317"/>
                                        </p:tgtEl>
                                      </p:cBhvr>
                                    </p:animEffect>
                                  </p:childTnLst>
                                </p:cTn>
                              </p:par>
                              <p:par>
                                <p:cTn id="36" presetID="12" presetClass="entr" presetSubtype="4" fill="hold" grpId="0" nodeType="withEffect">
                                  <p:stCondLst>
                                    <p:cond delay="0"/>
                                  </p:stCondLst>
                                  <p:childTnLst>
                                    <p:set>
                                      <p:cBhvr>
                                        <p:cTn id="37" dur="1" fill="hold">
                                          <p:stCondLst>
                                            <p:cond delay="0"/>
                                          </p:stCondLst>
                                        </p:cTn>
                                        <p:tgtEl>
                                          <p:spTgt spid="354316"/>
                                        </p:tgtEl>
                                        <p:attrNameLst>
                                          <p:attrName>style.visibility</p:attrName>
                                        </p:attrNameLst>
                                      </p:cBhvr>
                                      <p:to>
                                        <p:strVal val="visible"/>
                                      </p:to>
                                    </p:set>
                                    <p:animEffect transition="in" filter="slide(fromBottom)">
                                      <p:cBhvr>
                                        <p:cTn id="38" dur="500"/>
                                        <p:tgtEl>
                                          <p:spTgt spid="354316"/>
                                        </p:tgtEl>
                                      </p:cBhvr>
                                    </p:animEffect>
                                  </p:childTnLst>
                                </p:cTn>
                              </p:par>
                              <p:par>
                                <p:cTn id="39" presetID="12" presetClass="entr" presetSubtype="4" fill="hold" grpId="0" nodeType="withEffect">
                                  <p:stCondLst>
                                    <p:cond delay="0"/>
                                  </p:stCondLst>
                                  <p:childTnLst>
                                    <p:set>
                                      <p:cBhvr>
                                        <p:cTn id="40" dur="1" fill="hold">
                                          <p:stCondLst>
                                            <p:cond delay="0"/>
                                          </p:stCondLst>
                                        </p:cTn>
                                        <p:tgtEl>
                                          <p:spTgt spid="354320"/>
                                        </p:tgtEl>
                                        <p:attrNameLst>
                                          <p:attrName>style.visibility</p:attrName>
                                        </p:attrNameLst>
                                      </p:cBhvr>
                                      <p:to>
                                        <p:strVal val="visible"/>
                                      </p:to>
                                    </p:set>
                                    <p:animEffect transition="in" filter="slide(fromBottom)">
                                      <p:cBhvr>
                                        <p:cTn id="41" dur="500"/>
                                        <p:tgtEl>
                                          <p:spTgt spid="354320"/>
                                        </p:tgtEl>
                                      </p:cBhvr>
                                    </p:animEffect>
                                  </p:childTnLst>
                                </p:cTn>
                              </p:par>
                              <p:par>
                                <p:cTn id="42" presetID="12" presetClass="entr" presetSubtype="4" fill="hold" grpId="0" nodeType="withEffect">
                                  <p:stCondLst>
                                    <p:cond delay="0"/>
                                  </p:stCondLst>
                                  <p:childTnLst>
                                    <p:set>
                                      <p:cBhvr>
                                        <p:cTn id="43" dur="1" fill="hold">
                                          <p:stCondLst>
                                            <p:cond delay="0"/>
                                          </p:stCondLst>
                                        </p:cTn>
                                        <p:tgtEl>
                                          <p:spTgt spid="354318"/>
                                        </p:tgtEl>
                                        <p:attrNameLst>
                                          <p:attrName>style.visibility</p:attrName>
                                        </p:attrNameLst>
                                      </p:cBhvr>
                                      <p:to>
                                        <p:strVal val="visible"/>
                                      </p:to>
                                    </p:set>
                                    <p:animEffect transition="in" filter="slide(fromBottom)">
                                      <p:cBhvr>
                                        <p:cTn id="44" dur="500"/>
                                        <p:tgtEl>
                                          <p:spTgt spid="354318"/>
                                        </p:tgtEl>
                                      </p:cBhvr>
                                    </p:animEffect>
                                  </p:childTnLst>
                                </p:cTn>
                              </p:par>
                              <p:par>
                                <p:cTn id="45" presetID="12" presetClass="entr" presetSubtype="4" fill="hold" grpId="0" nodeType="withEffect">
                                  <p:stCondLst>
                                    <p:cond delay="0"/>
                                  </p:stCondLst>
                                  <p:childTnLst>
                                    <p:set>
                                      <p:cBhvr>
                                        <p:cTn id="46" dur="1" fill="hold">
                                          <p:stCondLst>
                                            <p:cond delay="0"/>
                                          </p:stCondLst>
                                        </p:cTn>
                                        <p:tgtEl>
                                          <p:spTgt spid="354315"/>
                                        </p:tgtEl>
                                        <p:attrNameLst>
                                          <p:attrName>style.visibility</p:attrName>
                                        </p:attrNameLst>
                                      </p:cBhvr>
                                      <p:to>
                                        <p:strVal val="visible"/>
                                      </p:to>
                                    </p:set>
                                    <p:animEffect transition="in" filter="slide(fromBottom)">
                                      <p:cBhvr>
                                        <p:cTn id="47" dur="500"/>
                                        <p:tgtEl>
                                          <p:spTgt spid="354315"/>
                                        </p:tgtEl>
                                      </p:cBhvr>
                                    </p:animEffect>
                                  </p:childTnLst>
                                </p:cTn>
                              </p:par>
                              <p:par>
                                <p:cTn id="48" presetID="12" presetClass="entr" presetSubtype="4" fill="hold" grpId="0" nodeType="withEffect">
                                  <p:stCondLst>
                                    <p:cond delay="0"/>
                                  </p:stCondLst>
                                  <p:childTnLst>
                                    <p:set>
                                      <p:cBhvr>
                                        <p:cTn id="49" dur="1" fill="hold">
                                          <p:stCondLst>
                                            <p:cond delay="0"/>
                                          </p:stCondLst>
                                        </p:cTn>
                                        <p:tgtEl>
                                          <p:spTgt spid="354314"/>
                                        </p:tgtEl>
                                        <p:attrNameLst>
                                          <p:attrName>style.visibility</p:attrName>
                                        </p:attrNameLst>
                                      </p:cBhvr>
                                      <p:to>
                                        <p:strVal val="visible"/>
                                      </p:to>
                                    </p:set>
                                    <p:animEffect transition="in" filter="slide(fromBottom)">
                                      <p:cBhvr>
                                        <p:cTn id="50" dur="500"/>
                                        <p:tgtEl>
                                          <p:spTgt spid="354314"/>
                                        </p:tgtEl>
                                      </p:cBhvr>
                                    </p:animEffect>
                                  </p:childTnLst>
                                </p:cTn>
                              </p:par>
                              <p:par>
                                <p:cTn id="51" presetID="12" presetClass="entr" presetSubtype="4" fill="hold" grpId="0" nodeType="withEffect">
                                  <p:stCondLst>
                                    <p:cond delay="0"/>
                                  </p:stCondLst>
                                  <p:childTnLst>
                                    <p:set>
                                      <p:cBhvr>
                                        <p:cTn id="52" dur="1" fill="hold">
                                          <p:stCondLst>
                                            <p:cond delay="0"/>
                                          </p:stCondLst>
                                        </p:cTn>
                                        <p:tgtEl>
                                          <p:spTgt spid="354313"/>
                                        </p:tgtEl>
                                        <p:attrNameLst>
                                          <p:attrName>style.visibility</p:attrName>
                                        </p:attrNameLst>
                                      </p:cBhvr>
                                      <p:to>
                                        <p:strVal val="visible"/>
                                      </p:to>
                                    </p:set>
                                    <p:animEffect transition="in" filter="slide(fromBottom)">
                                      <p:cBhvr>
                                        <p:cTn id="53" dur="500"/>
                                        <p:tgtEl>
                                          <p:spTgt spid="354313"/>
                                        </p:tgtEl>
                                      </p:cBhvr>
                                    </p:animEffect>
                                  </p:childTnLst>
                                </p:cTn>
                              </p:par>
                              <p:par>
                                <p:cTn id="54" presetID="12" presetClass="entr" presetSubtype="4" fill="hold" grpId="0" nodeType="withEffect">
                                  <p:stCondLst>
                                    <p:cond delay="0"/>
                                  </p:stCondLst>
                                  <p:childTnLst>
                                    <p:set>
                                      <p:cBhvr>
                                        <p:cTn id="55" dur="1" fill="hold">
                                          <p:stCondLst>
                                            <p:cond delay="0"/>
                                          </p:stCondLst>
                                        </p:cTn>
                                        <p:tgtEl>
                                          <p:spTgt spid="354312"/>
                                        </p:tgtEl>
                                        <p:attrNameLst>
                                          <p:attrName>style.visibility</p:attrName>
                                        </p:attrNameLst>
                                      </p:cBhvr>
                                      <p:to>
                                        <p:strVal val="visible"/>
                                      </p:to>
                                    </p:set>
                                    <p:animEffect transition="in" filter="slide(fromBottom)">
                                      <p:cBhvr>
                                        <p:cTn id="56" dur="500"/>
                                        <p:tgtEl>
                                          <p:spTgt spid="354312"/>
                                        </p:tgtEl>
                                      </p:cBhvr>
                                    </p:animEffect>
                                  </p:childTnLst>
                                </p:cTn>
                              </p:par>
                              <p:par>
                                <p:cTn id="57" presetID="12" presetClass="entr" presetSubtype="4" fill="hold" grpId="0" nodeType="withEffect">
                                  <p:stCondLst>
                                    <p:cond delay="0"/>
                                  </p:stCondLst>
                                  <p:childTnLst>
                                    <p:set>
                                      <p:cBhvr>
                                        <p:cTn id="58" dur="1" fill="hold">
                                          <p:stCondLst>
                                            <p:cond delay="0"/>
                                          </p:stCondLst>
                                        </p:cTn>
                                        <p:tgtEl>
                                          <p:spTgt spid="354311"/>
                                        </p:tgtEl>
                                        <p:attrNameLst>
                                          <p:attrName>style.visibility</p:attrName>
                                        </p:attrNameLst>
                                      </p:cBhvr>
                                      <p:to>
                                        <p:strVal val="visible"/>
                                      </p:to>
                                    </p:set>
                                    <p:animEffect transition="in" filter="slide(fromBottom)">
                                      <p:cBhvr>
                                        <p:cTn id="59" dur="500"/>
                                        <p:tgtEl>
                                          <p:spTgt spid="354311"/>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49" presetClass="path" presetSubtype="0" accel="50000" decel="50000" fill="hold" grpId="0" nodeType="clickEffect">
                                  <p:stCondLst>
                                    <p:cond delay="0"/>
                                  </p:stCondLst>
                                  <p:childTnLst>
                                    <p:animMotion origin="layout" path="M 0 4.39306E-6 L -0.23628 0.26219 " pathEditMode="relative" rAng="0" ptsTypes="AA">
                                      <p:cBhvr>
                                        <p:cTn id="63" dur="2000" fill="hold"/>
                                        <p:tgtEl>
                                          <p:spTgt spid="354308"/>
                                        </p:tgtEl>
                                        <p:attrNameLst>
                                          <p:attrName>ppt_x</p:attrName>
                                          <p:attrName>ppt_y</p:attrName>
                                        </p:attrNameLst>
                                      </p:cBhvr>
                                      <p:rCtr x="-11823" y="13110"/>
                                    </p:animMotion>
                                  </p:childTnLst>
                                </p:cTn>
                              </p:par>
                            </p:childTnLst>
                          </p:cTn>
                        </p:par>
                      </p:childTnLst>
                    </p:cTn>
                  </p:par>
                  <p:par>
                    <p:cTn id="64" fill="hold" nodeType="clickPar">
                      <p:stCondLst>
                        <p:cond delay="indefinite"/>
                      </p:stCondLst>
                      <p:childTnLst>
                        <p:par>
                          <p:cTn id="65" fill="hold" nodeType="withGroup">
                            <p:stCondLst>
                              <p:cond delay="0"/>
                            </p:stCondLst>
                            <p:childTnLst>
                              <p:par>
                                <p:cTn id="66" presetID="12" presetClass="entr" presetSubtype="4" fill="hold" grpId="0" nodeType="clickEffect">
                                  <p:stCondLst>
                                    <p:cond delay="0"/>
                                  </p:stCondLst>
                                  <p:childTnLst>
                                    <p:set>
                                      <p:cBhvr>
                                        <p:cTn id="67" dur="1" fill="hold">
                                          <p:stCondLst>
                                            <p:cond delay="0"/>
                                          </p:stCondLst>
                                        </p:cTn>
                                        <p:tgtEl>
                                          <p:spTgt spid="354330"/>
                                        </p:tgtEl>
                                        <p:attrNameLst>
                                          <p:attrName>style.visibility</p:attrName>
                                        </p:attrNameLst>
                                      </p:cBhvr>
                                      <p:to>
                                        <p:strVal val="visible"/>
                                      </p:to>
                                    </p:set>
                                    <p:animEffect transition="in" filter="slide(fromBottom)">
                                      <p:cBhvr>
                                        <p:cTn id="68" dur="500"/>
                                        <p:tgtEl>
                                          <p:spTgt spid="354330"/>
                                        </p:tgtEl>
                                      </p:cBhvr>
                                    </p:animEffect>
                                  </p:childTnLst>
                                </p:cTn>
                              </p:par>
                              <p:par>
                                <p:cTn id="69" presetID="12" presetClass="entr" presetSubtype="4" fill="hold" grpId="0" nodeType="withEffect">
                                  <p:stCondLst>
                                    <p:cond delay="0"/>
                                  </p:stCondLst>
                                  <p:childTnLst>
                                    <p:set>
                                      <p:cBhvr>
                                        <p:cTn id="70" dur="1" fill="hold">
                                          <p:stCondLst>
                                            <p:cond delay="0"/>
                                          </p:stCondLst>
                                        </p:cTn>
                                        <p:tgtEl>
                                          <p:spTgt spid="354329"/>
                                        </p:tgtEl>
                                        <p:attrNameLst>
                                          <p:attrName>style.visibility</p:attrName>
                                        </p:attrNameLst>
                                      </p:cBhvr>
                                      <p:to>
                                        <p:strVal val="visible"/>
                                      </p:to>
                                    </p:set>
                                    <p:animEffect transition="in" filter="slide(fromBottom)">
                                      <p:cBhvr>
                                        <p:cTn id="71" dur="500"/>
                                        <p:tgtEl>
                                          <p:spTgt spid="354329"/>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63" presetClass="path" presetSubtype="0" accel="50000" decel="50000" fill="hold" grpId="1" nodeType="clickEffect">
                                  <p:stCondLst>
                                    <p:cond delay="0"/>
                                  </p:stCondLst>
                                  <p:childTnLst>
                                    <p:animMotion origin="layout" path="M -0.23629 0.26219 L 0.19705 0.26867 " pathEditMode="relative" rAng="0" ptsTypes="AA">
                                      <p:cBhvr>
                                        <p:cTn id="75" dur="2000" fill="hold"/>
                                        <p:tgtEl>
                                          <p:spTgt spid="354308"/>
                                        </p:tgtEl>
                                        <p:attrNameLst>
                                          <p:attrName>ppt_x</p:attrName>
                                          <p:attrName>ppt_y</p:attrName>
                                        </p:attrNameLst>
                                      </p:cBhvr>
                                      <p:rCtr x="21667" y="324"/>
                                    </p:animMotion>
                                  </p:childTnLst>
                                </p:cTn>
                              </p:par>
                            </p:childTnLst>
                          </p:cTn>
                        </p:par>
                      </p:childTnLst>
                    </p:cTn>
                  </p:par>
                  <p:par>
                    <p:cTn id="76" fill="hold" nodeType="clickPar">
                      <p:stCondLst>
                        <p:cond delay="indefinite"/>
                      </p:stCondLst>
                      <p:childTnLst>
                        <p:par>
                          <p:cTn id="77" fill="hold" nodeType="withGroup">
                            <p:stCondLst>
                              <p:cond delay="0"/>
                            </p:stCondLst>
                            <p:childTnLst>
                              <p:par>
                                <p:cTn id="78" presetID="63" presetClass="path" presetSubtype="0" accel="50000" decel="50000" fill="hold" grpId="1" nodeType="clickEffect">
                                  <p:stCondLst>
                                    <p:cond delay="0"/>
                                  </p:stCondLst>
                                  <p:childTnLst>
                                    <p:animMotion origin="layout" path="M 0.00017 -0.00509 L 0.43906 0.00023 " pathEditMode="relative" rAng="0" ptsTypes="AA">
                                      <p:cBhvr>
                                        <p:cTn id="79" dur="2000" fill="hold"/>
                                        <p:tgtEl>
                                          <p:spTgt spid="354316"/>
                                        </p:tgtEl>
                                        <p:attrNameLst>
                                          <p:attrName>ppt_x</p:attrName>
                                          <p:attrName>ppt_y</p:attrName>
                                        </p:attrNameLst>
                                      </p:cBhvr>
                                      <p:rCtr x="21944" y="254"/>
                                    </p:animMotion>
                                  </p:childTnLst>
                                </p:cTn>
                              </p:par>
                              <p:par>
                                <p:cTn id="80" presetID="63" presetClass="path" presetSubtype="0" accel="50000" decel="50000" fill="hold" grpId="1" nodeType="withEffect">
                                  <p:stCondLst>
                                    <p:cond delay="0"/>
                                  </p:stCondLst>
                                  <p:childTnLst>
                                    <p:animMotion origin="layout" path="M 5.55556E-7 -7.51445E-7 L 0.6026 -0.09942 " pathEditMode="relative" rAng="0" ptsTypes="AA">
                                      <p:cBhvr>
                                        <p:cTn id="81" dur="2000" fill="hold"/>
                                        <p:tgtEl>
                                          <p:spTgt spid="354311"/>
                                        </p:tgtEl>
                                        <p:attrNameLst>
                                          <p:attrName>ppt_x</p:attrName>
                                          <p:attrName>ppt_y</p:attrName>
                                        </p:attrNameLst>
                                      </p:cBhvr>
                                      <p:rCtr x="30122" y="-4971"/>
                                    </p:animMotion>
                                  </p:childTnLst>
                                </p:cTn>
                              </p:par>
                            </p:childTnLst>
                          </p:cTn>
                        </p:par>
                      </p:childTnLst>
                    </p:cTn>
                  </p:par>
                  <p:par>
                    <p:cTn id="82" fill="hold" nodeType="clickPar">
                      <p:stCondLst>
                        <p:cond delay="indefinite"/>
                      </p:stCondLst>
                      <p:childTnLst>
                        <p:par>
                          <p:cTn id="83" fill="hold" nodeType="withGroup">
                            <p:stCondLst>
                              <p:cond delay="0"/>
                            </p:stCondLst>
                            <p:childTnLst>
                              <p:par>
                                <p:cTn id="84" presetID="1" presetClass="entr" presetSubtype="0" fill="hold" grpId="0" nodeType="clickEffect">
                                  <p:stCondLst>
                                    <p:cond delay="0"/>
                                  </p:stCondLst>
                                  <p:childTnLst>
                                    <p:set>
                                      <p:cBhvr>
                                        <p:cTn id="85" dur="1" fill="hold">
                                          <p:stCondLst>
                                            <p:cond delay="0"/>
                                          </p:stCondLst>
                                        </p:cTn>
                                        <p:tgtEl>
                                          <p:spTgt spid="354334"/>
                                        </p:tgtEl>
                                        <p:attrNameLst>
                                          <p:attrName>style.visibility</p:attrName>
                                        </p:attrNameLst>
                                      </p:cBhvr>
                                      <p:to>
                                        <p:strVal val="visible"/>
                                      </p:to>
                                    </p:set>
                                  </p:childTnLst>
                                </p:cTn>
                              </p:par>
                              <p:par>
                                <p:cTn id="86" presetID="1" presetClass="entr" presetSubtype="0" fill="hold" grpId="0" nodeType="withEffect">
                                  <p:stCondLst>
                                    <p:cond delay="0"/>
                                  </p:stCondLst>
                                  <p:childTnLst>
                                    <p:set>
                                      <p:cBhvr>
                                        <p:cTn id="87" dur="1" fill="hold">
                                          <p:stCondLst>
                                            <p:cond delay="0"/>
                                          </p:stCondLst>
                                        </p:cTn>
                                        <p:tgtEl>
                                          <p:spTgt spid="354326"/>
                                        </p:tgtEl>
                                        <p:attrNameLst>
                                          <p:attrName>style.visibility</p:attrName>
                                        </p:attrNameLst>
                                      </p:cBhvr>
                                      <p:to>
                                        <p:strVal val="visible"/>
                                      </p:to>
                                    </p:set>
                                  </p:childTnLst>
                                </p:cTn>
                              </p:par>
                              <p:par>
                                <p:cTn id="88" presetID="1" presetClass="entr" presetSubtype="0" fill="hold" grpId="0" nodeType="withEffect">
                                  <p:stCondLst>
                                    <p:cond delay="0"/>
                                  </p:stCondLst>
                                  <p:childTnLst>
                                    <p:set>
                                      <p:cBhvr>
                                        <p:cTn id="89" dur="1" fill="hold">
                                          <p:stCondLst>
                                            <p:cond delay="0"/>
                                          </p:stCondLst>
                                        </p:cTn>
                                        <p:tgtEl>
                                          <p:spTgt spid="354335"/>
                                        </p:tgtEl>
                                        <p:attrNameLst>
                                          <p:attrName>style.visibility</p:attrName>
                                        </p:attrNameLst>
                                      </p:cBhvr>
                                      <p:to>
                                        <p:strVal val="visible"/>
                                      </p:to>
                                    </p:set>
                                  </p:childTnLst>
                                </p:cTn>
                              </p:par>
                              <p:par>
                                <p:cTn id="90" presetID="1" presetClass="entr" presetSubtype="0" fill="hold" grpId="0" nodeType="withEffect">
                                  <p:stCondLst>
                                    <p:cond delay="0"/>
                                  </p:stCondLst>
                                  <p:childTnLst>
                                    <p:set>
                                      <p:cBhvr>
                                        <p:cTn id="91" dur="1" fill="hold">
                                          <p:stCondLst>
                                            <p:cond delay="0"/>
                                          </p:stCondLst>
                                        </p:cTn>
                                        <p:tgtEl>
                                          <p:spTgt spid="354327"/>
                                        </p:tgtEl>
                                        <p:attrNameLst>
                                          <p:attrName>style.visibility</p:attrName>
                                        </p:attrNameLst>
                                      </p:cBhvr>
                                      <p:to>
                                        <p:strVal val="visible"/>
                                      </p:to>
                                    </p:set>
                                  </p:childTnLst>
                                </p:cTn>
                              </p:par>
                              <p:par>
                                <p:cTn id="92" presetID="1" presetClass="entr" presetSubtype="0" fill="hold" grpId="0" nodeType="withEffect">
                                  <p:stCondLst>
                                    <p:cond delay="0"/>
                                  </p:stCondLst>
                                  <p:childTnLst>
                                    <p:set>
                                      <p:cBhvr>
                                        <p:cTn id="93" dur="1" fill="hold">
                                          <p:stCondLst>
                                            <p:cond delay="0"/>
                                          </p:stCondLst>
                                        </p:cTn>
                                        <p:tgtEl>
                                          <p:spTgt spid="354328"/>
                                        </p:tgtEl>
                                        <p:attrNameLst>
                                          <p:attrName>style.visibility</p:attrName>
                                        </p:attrNameLst>
                                      </p:cBhvr>
                                      <p:to>
                                        <p:strVal val="visible"/>
                                      </p:to>
                                    </p:set>
                                  </p:childTnLst>
                                </p:cTn>
                              </p:par>
                            </p:childTnLst>
                          </p:cTn>
                        </p:par>
                      </p:childTnLst>
                    </p:cTn>
                  </p:par>
                  <p:par>
                    <p:cTn id="94" fill="hold" nodeType="clickPar">
                      <p:stCondLst>
                        <p:cond delay="indefinite"/>
                      </p:stCondLst>
                      <p:childTnLst>
                        <p:par>
                          <p:cTn id="95" fill="hold" nodeType="withGroup">
                            <p:stCondLst>
                              <p:cond delay="0"/>
                            </p:stCondLst>
                            <p:childTnLst>
                              <p:par>
                                <p:cTn id="96" presetID="42" presetClass="path" presetSubtype="0" accel="50000" decel="50000" fill="hold" grpId="1" nodeType="clickEffect">
                                  <p:stCondLst>
                                    <p:cond delay="0"/>
                                  </p:stCondLst>
                                  <p:childTnLst>
                                    <p:animMotion origin="layout" path="M 1.38889E-6 -2.42775E-6 L -0.24011 0.33041 " pathEditMode="relative" rAng="0" ptsTypes="AA">
                                      <p:cBhvr>
                                        <p:cTn id="97" dur="2000" fill="hold"/>
                                        <p:tgtEl>
                                          <p:spTgt spid="354326"/>
                                        </p:tgtEl>
                                        <p:attrNameLst>
                                          <p:attrName>ppt_x</p:attrName>
                                          <p:attrName>ppt_y</p:attrName>
                                        </p:attrNameLst>
                                      </p:cBhvr>
                                      <p:rCtr x="-12014" y="16509"/>
                                    </p:animMotion>
                                  </p:childTnLst>
                                </p:cTn>
                              </p:par>
                              <p:par>
                                <p:cTn id="98" presetID="42" presetClass="path" presetSubtype="0" accel="50000" decel="50000" fill="hold" grpId="1" nodeType="withEffect">
                                  <p:stCondLst>
                                    <p:cond delay="0"/>
                                  </p:stCondLst>
                                  <p:childTnLst>
                                    <p:animMotion origin="layout" path="M 4.44444E-6 -2.13873E-6 L -0.31112 0.44578 " pathEditMode="relative" rAng="0" ptsTypes="AA">
                                      <p:cBhvr>
                                        <p:cTn id="99" dur="2000" fill="hold"/>
                                        <p:tgtEl>
                                          <p:spTgt spid="354327"/>
                                        </p:tgtEl>
                                        <p:attrNameLst>
                                          <p:attrName>ppt_x</p:attrName>
                                          <p:attrName>ppt_y</p:attrName>
                                        </p:attrNameLst>
                                      </p:cBhvr>
                                      <p:rCtr x="-15556" y="22289"/>
                                    </p:animMotion>
                                  </p:childTnLst>
                                </p:cTn>
                              </p:par>
                              <p:par>
                                <p:cTn id="100" presetID="42" presetClass="path" presetSubtype="0" accel="50000" decel="50000" fill="hold" grpId="1" nodeType="withEffect">
                                  <p:stCondLst>
                                    <p:cond delay="0"/>
                                  </p:stCondLst>
                                  <p:childTnLst>
                                    <p:animMotion origin="layout" path="M -2.77778E-7 1.84971E-6 L -0.19288 0.35144 " pathEditMode="relative" rAng="0" ptsTypes="AA">
                                      <p:cBhvr>
                                        <p:cTn id="101" dur="2000" fill="hold"/>
                                        <p:tgtEl>
                                          <p:spTgt spid="354328"/>
                                        </p:tgtEl>
                                        <p:attrNameLst>
                                          <p:attrName>ppt_x</p:attrName>
                                          <p:attrName>ppt_y</p:attrName>
                                        </p:attrNameLst>
                                      </p:cBhvr>
                                      <p:rCtr x="-9653" y="17572"/>
                                    </p:animMotion>
                                  </p:childTnLst>
                                </p:cTn>
                              </p:par>
                            </p:childTnLst>
                          </p:cTn>
                        </p:par>
                      </p:childTnLst>
                    </p:cTn>
                  </p:par>
                  <p:par>
                    <p:cTn id="102" fill="hold" nodeType="clickPar">
                      <p:stCondLst>
                        <p:cond delay="indefinite"/>
                      </p:stCondLst>
                      <p:childTnLst>
                        <p:par>
                          <p:cTn id="103" fill="hold" nodeType="withGroup">
                            <p:stCondLst>
                              <p:cond delay="0"/>
                            </p:stCondLst>
                            <p:childTnLst>
                              <p:par>
                                <p:cTn id="104" presetID="35" presetClass="path" presetSubtype="0" accel="50000" decel="50000" fill="hold" grpId="3" nodeType="clickEffect">
                                  <p:stCondLst>
                                    <p:cond delay="0"/>
                                  </p:stCondLst>
                                  <p:childTnLst>
                                    <p:animMotion origin="layout" path="M 0.18211 0.27907 L -0.23611 0.27907 " pathEditMode="relative" rAng="0" ptsTypes="AA">
                                      <p:cBhvr>
                                        <p:cTn id="105" dur="2000" fill="hold"/>
                                        <p:tgtEl>
                                          <p:spTgt spid="354308"/>
                                        </p:tgtEl>
                                        <p:attrNameLst>
                                          <p:attrName>ppt_x</p:attrName>
                                          <p:attrName>ppt_y</p:attrName>
                                        </p:attrNameLst>
                                      </p:cBhvr>
                                      <p:rCtr x="-20920" y="0"/>
                                    </p:animMotion>
                                  </p:childTnLst>
                                </p:cTn>
                              </p:par>
                              <p:par>
                                <p:cTn id="106" presetID="35" presetClass="path" presetSubtype="0" accel="50000" decel="50000" fill="hold" grpId="2" nodeType="withEffect">
                                  <p:stCondLst>
                                    <p:cond delay="0"/>
                                  </p:stCondLst>
                                  <p:childTnLst>
                                    <p:animMotion origin="layout" path="M 0.42552 -0.00509 L 0.00017 -0.00509 " pathEditMode="relative" rAng="0" ptsTypes="AA">
                                      <p:cBhvr>
                                        <p:cTn id="107" dur="2000" fill="hold"/>
                                        <p:tgtEl>
                                          <p:spTgt spid="354316"/>
                                        </p:tgtEl>
                                        <p:attrNameLst>
                                          <p:attrName>ppt_x</p:attrName>
                                          <p:attrName>ppt_y</p:attrName>
                                        </p:attrNameLst>
                                      </p:cBhvr>
                                      <p:rCtr x="-21267" y="0"/>
                                    </p:animMotion>
                                  </p:childTnLst>
                                </p:cTn>
                              </p:par>
                              <p:par>
                                <p:cTn id="108" presetID="35" presetClass="path" presetSubtype="0" accel="50000" decel="50000" fill="hold" grpId="2" nodeType="withEffect">
                                  <p:stCondLst>
                                    <p:cond delay="0"/>
                                  </p:stCondLst>
                                  <p:childTnLst>
                                    <p:animMotion origin="layout" path="M 0.6026 -0.09942 L -0.00156 -0.00509 " pathEditMode="relative" rAng="0" ptsTypes="AA">
                                      <p:cBhvr>
                                        <p:cTn id="109" dur="2000" fill="hold"/>
                                        <p:tgtEl>
                                          <p:spTgt spid="354311"/>
                                        </p:tgtEl>
                                        <p:attrNameLst>
                                          <p:attrName>ppt_x</p:attrName>
                                          <p:attrName>ppt_y</p:attrName>
                                        </p:attrNameLst>
                                      </p:cBhvr>
                                      <p:rCtr x="-30208" y="4717"/>
                                    </p:animMotion>
                                  </p:childTnLst>
                                </p:cTn>
                              </p:par>
                              <p:par>
                                <p:cTn id="110" presetID="56" presetClass="path" presetSubtype="0" accel="50000" decel="50000" fill="hold" grpId="2" nodeType="withEffect">
                                  <p:stCondLst>
                                    <p:cond delay="0"/>
                                  </p:stCondLst>
                                  <p:childTnLst>
                                    <p:animMotion origin="layout" path="M -0.23802 0.33866 L 0.01198 0.00533 " pathEditMode="relative" rAng="0" ptsTypes="AA">
                                      <p:cBhvr>
                                        <p:cTn id="111" dur="2000" fill="hold"/>
                                        <p:tgtEl>
                                          <p:spTgt spid="354326"/>
                                        </p:tgtEl>
                                        <p:attrNameLst>
                                          <p:attrName>ppt_x</p:attrName>
                                          <p:attrName>ppt_y</p:attrName>
                                        </p:attrNameLst>
                                      </p:cBhvr>
                                      <p:rCtr x="12500" y="-16667"/>
                                    </p:animMotion>
                                  </p:childTnLst>
                                </p:cTn>
                              </p:par>
                              <p:par>
                                <p:cTn id="112" presetID="56" presetClass="path" presetSubtype="0" accel="50000" decel="50000" fill="hold" grpId="2" nodeType="withEffect">
                                  <p:stCondLst>
                                    <p:cond delay="0"/>
                                  </p:stCondLst>
                                  <p:childTnLst>
                                    <p:animMotion origin="layout" path="M -0.31112 0.4463 L -0.004 0.00533 " pathEditMode="relative" rAng="0" ptsTypes="AA">
                                      <p:cBhvr>
                                        <p:cTn id="113" dur="2000" fill="hold"/>
                                        <p:tgtEl>
                                          <p:spTgt spid="354327"/>
                                        </p:tgtEl>
                                        <p:attrNameLst>
                                          <p:attrName>ppt_x</p:attrName>
                                          <p:attrName>ppt_y</p:attrName>
                                        </p:attrNameLst>
                                      </p:cBhvr>
                                      <p:rCtr x="15347" y="-22060"/>
                                    </p:animMotion>
                                  </p:childTnLst>
                                </p:cTn>
                              </p:par>
                              <p:par>
                                <p:cTn id="114" presetID="56" presetClass="path" presetSubtype="0" accel="50000" decel="50000" fill="hold" grpId="2" nodeType="withEffect">
                                  <p:stCondLst>
                                    <p:cond delay="0"/>
                                  </p:stCondLst>
                                  <p:childTnLst>
                                    <p:animMotion origin="layout" path="M -0.19288 0.35139 L -0.00382 0.00486 " pathEditMode="relative" rAng="0" ptsTypes="AA">
                                      <p:cBhvr>
                                        <p:cTn id="115" dur="2000" fill="hold"/>
                                        <p:tgtEl>
                                          <p:spTgt spid="354328"/>
                                        </p:tgtEl>
                                        <p:attrNameLst>
                                          <p:attrName>ppt_x</p:attrName>
                                          <p:attrName>ppt_y</p:attrName>
                                        </p:attrNameLst>
                                      </p:cBhvr>
                                      <p:rCtr x="9444" y="-17338"/>
                                    </p:animMotion>
                                  </p:childTnLst>
                                </p:cTn>
                              </p:par>
                            </p:childTnLst>
                          </p:cTn>
                        </p:par>
                      </p:childTnLst>
                    </p:cTn>
                  </p:par>
                  <p:par>
                    <p:cTn id="116" fill="hold" nodeType="clickPar">
                      <p:stCondLst>
                        <p:cond delay="indefinite"/>
                      </p:stCondLst>
                      <p:childTnLst>
                        <p:par>
                          <p:cTn id="117" fill="hold" nodeType="withGroup">
                            <p:stCondLst>
                              <p:cond delay="0"/>
                            </p:stCondLst>
                            <p:childTnLst>
                              <p:par>
                                <p:cTn id="118" presetID="55" presetClass="entr" presetSubtype="0" fill="hold" grpId="0" nodeType="clickEffect">
                                  <p:stCondLst>
                                    <p:cond delay="0"/>
                                  </p:stCondLst>
                                  <p:childTnLst>
                                    <p:set>
                                      <p:cBhvr>
                                        <p:cTn id="119" dur="1" fill="hold">
                                          <p:stCondLst>
                                            <p:cond delay="0"/>
                                          </p:stCondLst>
                                        </p:cTn>
                                        <p:tgtEl>
                                          <p:spTgt spid="354333"/>
                                        </p:tgtEl>
                                        <p:attrNameLst>
                                          <p:attrName>style.visibility</p:attrName>
                                        </p:attrNameLst>
                                      </p:cBhvr>
                                      <p:to>
                                        <p:strVal val="visible"/>
                                      </p:to>
                                    </p:set>
                                    <p:anim calcmode="lin" valueType="num">
                                      <p:cBhvr>
                                        <p:cTn id="120" dur="1000" fill="hold"/>
                                        <p:tgtEl>
                                          <p:spTgt spid="354333"/>
                                        </p:tgtEl>
                                        <p:attrNameLst>
                                          <p:attrName>ppt_w</p:attrName>
                                        </p:attrNameLst>
                                      </p:cBhvr>
                                      <p:tavLst>
                                        <p:tav tm="0">
                                          <p:val>
                                            <p:strVal val="#ppt_w*0.70"/>
                                          </p:val>
                                        </p:tav>
                                        <p:tav tm="100000">
                                          <p:val>
                                            <p:strVal val="#ppt_w"/>
                                          </p:val>
                                        </p:tav>
                                      </p:tavLst>
                                    </p:anim>
                                    <p:anim calcmode="lin" valueType="num">
                                      <p:cBhvr>
                                        <p:cTn id="121" dur="1000" fill="hold"/>
                                        <p:tgtEl>
                                          <p:spTgt spid="354333"/>
                                        </p:tgtEl>
                                        <p:attrNameLst>
                                          <p:attrName>ppt_h</p:attrName>
                                        </p:attrNameLst>
                                      </p:cBhvr>
                                      <p:tavLst>
                                        <p:tav tm="0">
                                          <p:val>
                                            <p:strVal val="#ppt_h"/>
                                          </p:val>
                                        </p:tav>
                                        <p:tav tm="100000">
                                          <p:val>
                                            <p:strVal val="#ppt_h"/>
                                          </p:val>
                                        </p:tav>
                                      </p:tavLst>
                                    </p:anim>
                                    <p:animEffect transition="in" filter="fade">
                                      <p:cBhvr>
                                        <p:cTn id="122" dur="1000"/>
                                        <p:tgtEl>
                                          <p:spTgt spid="3543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4308" grpId="0"/>
      <p:bldP spid="354308" grpId="1"/>
      <p:bldP spid="354308" grpId="2"/>
      <p:bldP spid="354308" grpId="3"/>
      <p:bldP spid="354309" grpId="0" animBg="1"/>
      <p:bldP spid="354310" grpId="0"/>
      <p:bldP spid="354311" grpId="0" animBg="1"/>
      <p:bldP spid="354311" grpId="1" animBg="1"/>
      <p:bldP spid="354311" grpId="2" animBg="1"/>
      <p:bldP spid="354312" grpId="0" animBg="1"/>
      <p:bldP spid="354313" grpId="0" animBg="1"/>
      <p:bldP spid="354314" grpId="0" animBg="1"/>
      <p:bldP spid="354315" grpId="0" animBg="1"/>
      <p:bldP spid="354316" grpId="0" animBg="1"/>
      <p:bldP spid="354316" grpId="1" animBg="1"/>
      <p:bldP spid="354316" grpId="2" animBg="1"/>
      <p:bldP spid="354317" grpId="0" animBg="1"/>
      <p:bldP spid="354318" grpId="0" animBg="1"/>
      <p:bldP spid="354319" grpId="0" animBg="1"/>
      <p:bldP spid="354320" grpId="0" animBg="1"/>
      <p:bldP spid="354321" grpId="0" animBg="1"/>
      <p:bldP spid="354322" grpId="0" animBg="1"/>
      <p:bldP spid="354323" grpId="0" animBg="1"/>
      <p:bldP spid="354324" grpId="0" animBg="1"/>
      <p:bldP spid="354325" grpId="0" animBg="1"/>
      <p:bldP spid="354326" grpId="0" animBg="1"/>
      <p:bldP spid="354326" grpId="1" animBg="1"/>
      <p:bldP spid="354326" grpId="2" animBg="1"/>
      <p:bldP spid="354327" grpId="0" animBg="1"/>
      <p:bldP spid="354327" grpId="1" animBg="1"/>
      <p:bldP spid="354327" grpId="2" animBg="1"/>
      <p:bldP spid="354328" grpId="0" animBg="1"/>
      <p:bldP spid="354328" grpId="1" animBg="1"/>
      <p:bldP spid="354328" grpId="2" animBg="1"/>
      <p:bldP spid="354329" grpId="0" animBg="1"/>
      <p:bldP spid="354330" grpId="0"/>
      <p:bldP spid="354333" grpId="0" animBg="1"/>
      <p:bldP spid="354334" grpId="0" animBg="1"/>
      <p:bldP spid="35433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5"/>
          <p:cNvSpPr>
            <a:spLocks noGrp="1"/>
          </p:cNvSpPr>
          <p:nvPr>
            <p:ph type="sldNum" sz="quarter" idx="12"/>
          </p:nvPr>
        </p:nvSpPr>
        <p:spPr>
          <a:xfrm>
            <a:off x="3124200" y="6324600"/>
            <a:ext cx="28956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pPr algn="l"/>
            <a:fld id="{FBF55E60-E435-43FC-A140-A1AA6F4D210A}" type="slidenum">
              <a:rPr lang="en-US" sz="1200" b="0" smtClean="0">
                <a:latin typeface="Myriad Pro" charset="0"/>
              </a:rPr>
              <a:pPr algn="l"/>
              <a:t>11</a:t>
            </a:fld>
            <a:endParaRPr lang="en-US" sz="1200" b="0" smtClean="0">
              <a:latin typeface="Myriad Pro" charset="0"/>
            </a:endParaRPr>
          </a:p>
        </p:txBody>
      </p:sp>
      <p:sp>
        <p:nvSpPr>
          <p:cNvPr id="13315" name="Rectangle 3"/>
          <p:cNvSpPr>
            <a:spLocks noGrp="1" noChangeArrowheads="1"/>
          </p:cNvSpPr>
          <p:nvPr>
            <p:ph type="title"/>
          </p:nvPr>
        </p:nvSpPr>
        <p:spPr>
          <a:xfrm>
            <a:off x="107950" y="117475"/>
            <a:ext cx="7916863" cy="719138"/>
          </a:xfrm>
          <a:noFill/>
        </p:spPr>
        <p:txBody>
          <a:bodyPr lIns="92075" tIns="46038" rIns="92075" bIns="46038"/>
          <a:lstStyle/>
          <a:p>
            <a:pPr eaLnBrk="1" hangingPunct="1"/>
            <a:r>
              <a:rPr lang="en-GB" smtClean="0">
                <a:latin typeface="Arial" charset="0"/>
              </a:rPr>
              <a:t>Expert Database – Sign up today</a:t>
            </a:r>
          </a:p>
        </p:txBody>
      </p:sp>
      <p:pic>
        <p:nvPicPr>
          <p:cNvPr id="1331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49713" y="1414463"/>
            <a:ext cx="5059362" cy="532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50176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813" y="4292600"/>
            <a:ext cx="230505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7" descr="Satellite?blobcol=url_immagine1&amp;blobkey=id&amp;blobtable=EFSA_Image&amp;blobwhere=1178713010695&amp;ssbinary=tru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7813" y="2349500"/>
            <a:ext cx="2232025" cy="90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9" name="Text Box 8"/>
          <p:cNvSpPr txBox="1">
            <a:spLocks noChangeArrowheads="1"/>
          </p:cNvSpPr>
          <p:nvPr/>
        </p:nvSpPr>
        <p:spPr bwMode="auto">
          <a:xfrm rot="-5400000">
            <a:off x="-2437606" y="3667919"/>
            <a:ext cx="5734050" cy="64611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pPr eaLnBrk="1" hangingPunct="1">
              <a:spcBef>
                <a:spcPct val="50000"/>
              </a:spcBef>
            </a:pPr>
            <a:r>
              <a:rPr lang="en-GB" sz="3600">
                <a:solidFill>
                  <a:schemeClr val="bg1"/>
                </a:solidFill>
                <a:latin typeface="Arial" charset="0"/>
              </a:rPr>
              <a:t> www.efsa.europa.eu</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nodeType="withEffect">
                                  <p:stCondLst>
                                    <p:cond delay="1500"/>
                                  </p:stCondLst>
                                  <p:childTnLst>
                                    <p:animEffect transition="out" filter="fade">
                                      <p:cBhvr>
                                        <p:cTn id="6" dur="1000" tmFilter="0, 0; .2, .5; .8, .5; 1, 0"/>
                                        <p:tgtEl>
                                          <p:spTgt spid="501764"/>
                                        </p:tgtEl>
                                      </p:cBhvr>
                                    </p:animEffect>
                                    <p:animScale>
                                      <p:cBhvr>
                                        <p:cTn id="7" dur="500" autoRev="1" fill="hold"/>
                                        <p:tgtEl>
                                          <p:spTgt spid="50176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5"/>
          <p:cNvSpPr>
            <a:spLocks noGrp="1"/>
          </p:cNvSpPr>
          <p:nvPr>
            <p:ph type="sldNum" sz="quarter" idx="12"/>
          </p:nvPr>
        </p:nvSpPr>
        <p:spPr/>
        <p:txBody>
          <a:bodyPr/>
          <a:lstStyle/>
          <a:p>
            <a:pPr>
              <a:defRPr/>
            </a:pPr>
            <a:fld id="{9716C9C6-D349-4E75-B6A3-E1A6C27126AE}" type="slidenum">
              <a:rPr lang="en-US" smtClean="0"/>
              <a:pPr>
                <a:defRPr/>
              </a:pPr>
              <a:t>12</a:t>
            </a:fld>
            <a:endParaRPr lang="en-US" smtClean="0"/>
          </a:p>
        </p:txBody>
      </p:sp>
      <p:sp>
        <p:nvSpPr>
          <p:cNvPr id="14339" name="Rectangle 2"/>
          <p:cNvSpPr>
            <a:spLocks noGrp="1" noChangeArrowheads="1"/>
          </p:cNvSpPr>
          <p:nvPr>
            <p:ph type="title"/>
          </p:nvPr>
        </p:nvSpPr>
        <p:spPr/>
        <p:txBody>
          <a:bodyPr/>
          <a:lstStyle/>
          <a:p>
            <a:pPr eaLnBrk="1" hangingPunct="1"/>
            <a:r>
              <a:rPr lang="en-GB" sz="3200" smtClean="0"/>
              <a:t>EFSA structure</a:t>
            </a:r>
            <a:endParaRPr lang="en-US" sz="3200" smtClean="0"/>
          </a:p>
        </p:txBody>
      </p:sp>
      <p:sp>
        <p:nvSpPr>
          <p:cNvPr id="14340" name="Rectangle 8"/>
          <p:cNvSpPr>
            <a:spLocks noChangeArrowheads="1"/>
          </p:cNvSpPr>
          <p:nvPr/>
        </p:nvSpPr>
        <p:spPr bwMode="auto">
          <a:xfrm>
            <a:off x="1187450" y="1787525"/>
            <a:ext cx="2879725" cy="955675"/>
          </a:xfrm>
          <a:prstGeom prst="rect">
            <a:avLst/>
          </a:prstGeom>
          <a:solidFill>
            <a:srgbClr val="FFC775"/>
          </a:solidFill>
          <a:ln w="9525" algn="ctr">
            <a:solidFill>
              <a:schemeClr val="tx1"/>
            </a:solidFill>
            <a:miter lim="800000"/>
            <a:headEnd/>
            <a:tailEnd/>
          </a:ln>
        </p:spPr>
        <p:txBody>
          <a:bodyPr anchor="ctr">
            <a:spAutoFit/>
          </a:bodyPr>
          <a:lstStyle/>
          <a:p>
            <a:pPr algn="ctr"/>
            <a:r>
              <a:rPr lang="en-GB" sz="2800" b="1">
                <a:solidFill>
                  <a:schemeClr val="accent2"/>
                </a:solidFill>
                <a:latin typeface="Myriad Pro" charset="0"/>
              </a:rPr>
              <a:t>Management </a:t>
            </a:r>
          </a:p>
          <a:p>
            <a:pPr algn="ctr"/>
            <a:r>
              <a:rPr lang="en-GB" sz="2800" b="1">
                <a:solidFill>
                  <a:schemeClr val="accent2"/>
                </a:solidFill>
                <a:latin typeface="Myriad Pro" charset="0"/>
              </a:rPr>
              <a:t>Board</a:t>
            </a:r>
          </a:p>
        </p:txBody>
      </p:sp>
      <p:sp>
        <p:nvSpPr>
          <p:cNvPr id="14341" name="Rectangle 9"/>
          <p:cNvSpPr>
            <a:spLocks noChangeArrowheads="1"/>
          </p:cNvSpPr>
          <p:nvPr/>
        </p:nvSpPr>
        <p:spPr bwMode="auto">
          <a:xfrm>
            <a:off x="5076825" y="1787525"/>
            <a:ext cx="2879725" cy="955675"/>
          </a:xfrm>
          <a:prstGeom prst="rect">
            <a:avLst/>
          </a:prstGeom>
          <a:solidFill>
            <a:srgbClr val="FFC775"/>
          </a:solidFill>
          <a:ln w="9525" algn="ctr">
            <a:solidFill>
              <a:schemeClr val="tx1"/>
            </a:solidFill>
            <a:miter lim="800000"/>
            <a:headEnd/>
            <a:tailEnd/>
          </a:ln>
        </p:spPr>
        <p:txBody>
          <a:bodyPr anchor="ctr">
            <a:spAutoFit/>
          </a:bodyPr>
          <a:lstStyle/>
          <a:p>
            <a:pPr algn="ctr"/>
            <a:r>
              <a:rPr lang="en-GB" sz="2800" b="1">
                <a:solidFill>
                  <a:schemeClr val="accent2"/>
                </a:solidFill>
                <a:latin typeface="Myriad Pro" charset="0"/>
              </a:rPr>
              <a:t>Advisory </a:t>
            </a:r>
          </a:p>
          <a:p>
            <a:pPr algn="ctr"/>
            <a:r>
              <a:rPr lang="en-GB" sz="2800" b="1">
                <a:solidFill>
                  <a:schemeClr val="accent2"/>
                </a:solidFill>
                <a:latin typeface="Myriad Pro" charset="0"/>
              </a:rPr>
              <a:t>Forum</a:t>
            </a:r>
          </a:p>
        </p:txBody>
      </p:sp>
      <p:sp>
        <p:nvSpPr>
          <p:cNvPr id="14342" name="Rectangle 10"/>
          <p:cNvSpPr>
            <a:spLocks noChangeArrowheads="1"/>
          </p:cNvSpPr>
          <p:nvPr/>
        </p:nvSpPr>
        <p:spPr bwMode="auto">
          <a:xfrm>
            <a:off x="4787900" y="3382963"/>
            <a:ext cx="3960813" cy="955675"/>
          </a:xfrm>
          <a:prstGeom prst="rect">
            <a:avLst/>
          </a:prstGeom>
          <a:solidFill>
            <a:srgbClr val="FFC775"/>
          </a:solidFill>
          <a:ln w="9525" algn="ctr">
            <a:solidFill>
              <a:schemeClr val="tx1"/>
            </a:solidFill>
            <a:miter lim="800000"/>
            <a:headEnd/>
            <a:tailEnd/>
          </a:ln>
        </p:spPr>
        <p:txBody>
          <a:bodyPr anchor="ctr">
            <a:spAutoFit/>
          </a:bodyPr>
          <a:lstStyle/>
          <a:p>
            <a:pPr algn="ctr"/>
            <a:r>
              <a:rPr lang="en-GB" sz="2800" b="1">
                <a:solidFill>
                  <a:schemeClr val="accent2"/>
                </a:solidFill>
                <a:latin typeface="Myriad Pro" charset="0"/>
              </a:rPr>
              <a:t>Scientific Committee</a:t>
            </a:r>
          </a:p>
          <a:p>
            <a:pPr algn="ctr"/>
            <a:r>
              <a:rPr lang="en-GB" sz="2800" b="1">
                <a:solidFill>
                  <a:schemeClr val="accent2"/>
                </a:solidFill>
                <a:latin typeface="Myriad Pro" charset="0"/>
              </a:rPr>
              <a:t> and Panels</a:t>
            </a:r>
          </a:p>
        </p:txBody>
      </p:sp>
      <p:sp>
        <p:nvSpPr>
          <p:cNvPr id="14343" name="Rectangle 11"/>
          <p:cNvSpPr>
            <a:spLocks noChangeArrowheads="1"/>
          </p:cNvSpPr>
          <p:nvPr/>
        </p:nvSpPr>
        <p:spPr bwMode="auto">
          <a:xfrm>
            <a:off x="395288" y="3595688"/>
            <a:ext cx="3889375" cy="528637"/>
          </a:xfrm>
          <a:prstGeom prst="rect">
            <a:avLst/>
          </a:prstGeom>
          <a:solidFill>
            <a:srgbClr val="FFC775"/>
          </a:solidFill>
          <a:ln w="9525" algn="ctr">
            <a:solidFill>
              <a:schemeClr val="tx1"/>
            </a:solidFill>
            <a:miter lim="800000"/>
            <a:headEnd/>
            <a:tailEnd/>
          </a:ln>
        </p:spPr>
        <p:txBody>
          <a:bodyPr anchor="ctr">
            <a:spAutoFit/>
          </a:bodyPr>
          <a:lstStyle/>
          <a:p>
            <a:pPr algn="ctr"/>
            <a:r>
              <a:rPr lang="en-GB" sz="2800" b="1">
                <a:solidFill>
                  <a:schemeClr val="accent2"/>
                </a:solidFill>
                <a:latin typeface="Myriad Pro" charset="0"/>
              </a:rPr>
              <a:t>EFSA Staff</a:t>
            </a:r>
          </a:p>
        </p:txBody>
      </p:sp>
      <p:sp>
        <p:nvSpPr>
          <p:cNvPr id="153612" name="Text Box 12"/>
          <p:cNvSpPr txBox="1">
            <a:spLocks noChangeArrowheads="1"/>
          </p:cNvSpPr>
          <p:nvPr/>
        </p:nvSpPr>
        <p:spPr bwMode="auto">
          <a:xfrm>
            <a:off x="4408488" y="1997075"/>
            <a:ext cx="39211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pPr eaLnBrk="1" hangingPunct="1"/>
            <a:r>
              <a:rPr lang="en-GB" sz="2800" b="1">
                <a:latin typeface="Myriad Pro" charset="0"/>
              </a:rPr>
              <a:t>+</a:t>
            </a:r>
            <a:endParaRPr lang="en-US" sz="2800" b="1">
              <a:latin typeface="Myriad Pro" charset="0"/>
            </a:endParaRPr>
          </a:p>
        </p:txBody>
      </p:sp>
      <p:sp>
        <p:nvSpPr>
          <p:cNvPr id="153613" name="Text Box 13"/>
          <p:cNvSpPr txBox="1">
            <a:spLocks noChangeArrowheads="1"/>
          </p:cNvSpPr>
          <p:nvPr/>
        </p:nvSpPr>
        <p:spPr bwMode="auto">
          <a:xfrm>
            <a:off x="2411413" y="2838450"/>
            <a:ext cx="39211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pPr algn="ctr" eaLnBrk="1" hangingPunct="1"/>
            <a:r>
              <a:rPr lang="en-GB" sz="2800" b="1">
                <a:latin typeface="Myriad Pro" charset="0"/>
              </a:rPr>
              <a:t>+</a:t>
            </a:r>
            <a:endParaRPr lang="en-US" sz="2800" b="1">
              <a:latin typeface="Myriad Pro" charset="0"/>
            </a:endParaRPr>
          </a:p>
        </p:txBody>
      </p:sp>
      <p:sp>
        <p:nvSpPr>
          <p:cNvPr id="153614" name="Text Box 14"/>
          <p:cNvSpPr txBox="1">
            <a:spLocks noChangeArrowheads="1"/>
          </p:cNvSpPr>
          <p:nvPr/>
        </p:nvSpPr>
        <p:spPr bwMode="auto">
          <a:xfrm>
            <a:off x="6227763" y="2844800"/>
            <a:ext cx="39211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pPr algn="ctr" eaLnBrk="1" hangingPunct="1"/>
            <a:r>
              <a:rPr lang="en-GB" sz="2800" b="1">
                <a:latin typeface="Myriad Pro" charset="0"/>
              </a:rPr>
              <a:t>+</a:t>
            </a:r>
            <a:endParaRPr lang="en-US" sz="2800" b="1">
              <a:latin typeface="Myriad Pro" charset="0"/>
            </a:endParaRPr>
          </a:p>
        </p:txBody>
      </p:sp>
      <p:sp>
        <p:nvSpPr>
          <p:cNvPr id="153615" name="Text Box 15"/>
          <p:cNvSpPr txBox="1">
            <a:spLocks noChangeArrowheads="1"/>
          </p:cNvSpPr>
          <p:nvPr/>
        </p:nvSpPr>
        <p:spPr bwMode="auto">
          <a:xfrm>
            <a:off x="1909763" y="5065713"/>
            <a:ext cx="39211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pPr eaLnBrk="1" hangingPunct="1"/>
            <a:r>
              <a:rPr lang="en-GB" sz="2800" b="1">
                <a:latin typeface="Myriad Pro" charset="0"/>
              </a:rPr>
              <a:t>=</a:t>
            </a:r>
            <a:endParaRPr lang="en-US" sz="2800" b="1">
              <a:latin typeface="Myriad Pro" charset="0"/>
            </a:endParaRPr>
          </a:p>
        </p:txBody>
      </p:sp>
      <p:pic>
        <p:nvPicPr>
          <p:cNvPr id="153616" name="Picture 16" descr="EFSA_logo_EN_L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4025" y="4511675"/>
            <a:ext cx="3130550" cy="148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153612"/>
                                        </p:tgtEl>
                                        <p:attrNameLst>
                                          <p:attrName>style.visibility</p:attrName>
                                        </p:attrNameLst>
                                      </p:cBhvr>
                                      <p:to>
                                        <p:strVal val="visible"/>
                                      </p:to>
                                    </p:set>
                                    <p:animEffect transition="in" filter="slide(fromBottom)">
                                      <p:cBhvr>
                                        <p:cTn id="7" dur="500"/>
                                        <p:tgtEl>
                                          <p:spTgt spid="153612"/>
                                        </p:tgtEl>
                                      </p:cBhvr>
                                    </p:animEffect>
                                  </p:childTnLst>
                                </p:cTn>
                              </p:par>
                            </p:childTnLst>
                          </p:cTn>
                        </p:par>
                        <p:par>
                          <p:cTn id="8" fill="hold" nodeType="afterGroup">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153613"/>
                                        </p:tgtEl>
                                        <p:attrNameLst>
                                          <p:attrName>style.visibility</p:attrName>
                                        </p:attrNameLst>
                                      </p:cBhvr>
                                      <p:to>
                                        <p:strVal val="visible"/>
                                      </p:to>
                                    </p:set>
                                    <p:animEffect transition="in" filter="slide(fromBottom)">
                                      <p:cBhvr>
                                        <p:cTn id="11" dur="500"/>
                                        <p:tgtEl>
                                          <p:spTgt spid="153613"/>
                                        </p:tgtEl>
                                      </p:cBhvr>
                                    </p:animEffect>
                                  </p:childTnLst>
                                </p:cTn>
                              </p:par>
                            </p:childTnLst>
                          </p:cTn>
                        </p:par>
                        <p:par>
                          <p:cTn id="12" fill="hold" nodeType="afterGroup">
                            <p:stCondLst>
                              <p:cond delay="1000"/>
                            </p:stCondLst>
                            <p:childTnLst>
                              <p:par>
                                <p:cTn id="13" presetID="12" presetClass="entr" presetSubtype="4" fill="hold" grpId="0" nodeType="afterEffect">
                                  <p:stCondLst>
                                    <p:cond delay="0"/>
                                  </p:stCondLst>
                                  <p:childTnLst>
                                    <p:set>
                                      <p:cBhvr>
                                        <p:cTn id="14" dur="1" fill="hold">
                                          <p:stCondLst>
                                            <p:cond delay="0"/>
                                          </p:stCondLst>
                                        </p:cTn>
                                        <p:tgtEl>
                                          <p:spTgt spid="153614"/>
                                        </p:tgtEl>
                                        <p:attrNameLst>
                                          <p:attrName>style.visibility</p:attrName>
                                        </p:attrNameLst>
                                      </p:cBhvr>
                                      <p:to>
                                        <p:strVal val="visible"/>
                                      </p:to>
                                    </p:set>
                                    <p:animEffect transition="in" filter="slide(fromBottom)">
                                      <p:cBhvr>
                                        <p:cTn id="15" dur="500"/>
                                        <p:tgtEl>
                                          <p:spTgt spid="153614"/>
                                        </p:tgtEl>
                                      </p:cBhvr>
                                    </p:animEffect>
                                  </p:childTnLst>
                                </p:cTn>
                              </p:par>
                            </p:childTnLst>
                          </p:cTn>
                        </p:par>
                        <p:par>
                          <p:cTn id="16" fill="hold" nodeType="afterGroup">
                            <p:stCondLst>
                              <p:cond delay="1500"/>
                            </p:stCondLst>
                            <p:childTnLst>
                              <p:par>
                                <p:cTn id="17" presetID="12" presetClass="entr" presetSubtype="4" fill="hold" grpId="0" nodeType="afterEffect">
                                  <p:stCondLst>
                                    <p:cond delay="0"/>
                                  </p:stCondLst>
                                  <p:childTnLst>
                                    <p:set>
                                      <p:cBhvr>
                                        <p:cTn id="18" dur="1" fill="hold">
                                          <p:stCondLst>
                                            <p:cond delay="0"/>
                                          </p:stCondLst>
                                        </p:cTn>
                                        <p:tgtEl>
                                          <p:spTgt spid="153615"/>
                                        </p:tgtEl>
                                        <p:attrNameLst>
                                          <p:attrName>style.visibility</p:attrName>
                                        </p:attrNameLst>
                                      </p:cBhvr>
                                      <p:to>
                                        <p:strVal val="visible"/>
                                      </p:to>
                                    </p:set>
                                    <p:animEffect transition="in" filter="slide(fromBottom)">
                                      <p:cBhvr>
                                        <p:cTn id="19" dur="500"/>
                                        <p:tgtEl>
                                          <p:spTgt spid="153615"/>
                                        </p:tgtEl>
                                      </p:cBhvr>
                                    </p:animEffect>
                                  </p:childTnLst>
                                </p:cTn>
                              </p:par>
                            </p:childTnLst>
                          </p:cTn>
                        </p:par>
                        <p:par>
                          <p:cTn id="20" fill="hold" nodeType="afterGroup">
                            <p:stCondLst>
                              <p:cond delay="2000"/>
                            </p:stCondLst>
                            <p:childTnLst>
                              <p:par>
                                <p:cTn id="21" presetID="2" presetClass="entr" presetSubtype="4" fill="hold" nodeType="afterEffect">
                                  <p:stCondLst>
                                    <p:cond delay="0"/>
                                  </p:stCondLst>
                                  <p:childTnLst>
                                    <p:set>
                                      <p:cBhvr>
                                        <p:cTn id="22" dur="1" fill="hold">
                                          <p:stCondLst>
                                            <p:cond delay="0"/>
                                          </p:stCondLst>
                                        </p:cTn>
                                        <p:tgtEl>
                                          <p:spTgt spid="153616"/>
                                        </p:tgtEl>
                                        <p:attrNameLst>
                                          <p:attrName>style.visibility</p:attrName>
                                        </p:attrNameLst>
                                      </p:cBhvr>
                                      <p:to>
                                        <p:strVal val="visible"/>
                                      </p:to>
                                    </p:set>
                                    <p:anim calcmode="lin" valueType="num">
                                      <p:cBhvr additive="base">
                                        <p:cTn id="23" dur="500" fill="hold"/>
                                        <p:tgtEl>
                                          <p:spTgt spid="153616"/>
                                        </p:tgtEl>
                                        <p:attrNameLst>
                                          <p:attrName>ppt_x</p:attrName>
                                        </p:attrNameLst>
                                      </p:cBhvr>
                                      <p:tavLst>
                                        <p:tav tm="0">
                                          <p:val>
                                            <p:strVal val="#ppt_x"/>
                                          </p:val>
                                        </p:tav>
                                        <p:tav tm="100000">
                                          <p:val>
                                            <p:strVal val="#ppt_x"/>
                                          </p:val>
                                        </p:tav>
                                      </p:tavLst>
                                    </p:anim>
                                    <p:anim calcmode="lin" valueType="num">
                                      <p:cBhvr additive="base">
                                        <p:cTn id="24" dur="500" fill="hold"/>
                                        <p:tgtEl>
                                          <p:spTgt spid="1536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12" grpId="0"/>
      <p:bldP spid="153613" grpId="0"/>
      <p:bldP spid="153614" grpId="0"/>
      <p:bldP spid="1536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5"/>
          <p:cNvSpPr>
            <a:spLocks noGrp="1"/>
          </p:cNvSpPr>
          <p:nvPr>
            <p:ph type="sldNum" sz="quarter" idx="12"/>
          </p:nvPr>
        </p:nvSpPr>
        <p:spPr/>
        <p:txBody>
          <a:bodyPr/>
          <a:lstStyle/>
          <a:p>
            <a:pPr>
              <a:defRPr/>
            </a:pPr>
            <a:fld id="{39DCC63A-E8DD-4EA3-ADAE-532E3808E82E}" type="slidenum">
              <a:rPr lang="en-GB" smtClean="0"/>
              <a:pPr>
                <a:defRPr/>
              </a:pPr>
              <a:t>13</a:t>
            </a:fld>
            <a:endParaRPr lang="en-GB" smtClean="0"/>
          </a:p>
        </p:txBody>
      </p:sp>
      <p:sp>
        <p:nvSpPr>
          <p:cNvPr id="15363" name="Rectangle 2"/>
          <p:cNvSpPr>
            <a:spLocks noGrp="1" noChangeArrowheads="1"/>
          </p:cNvSpPr>
          <p:nvPr>
            <p:ph type="title"/>
          </p:nvPr>
        </p:nvSpPr>
        <p:spPr/>
        <p:txBody>
          <a:bodyPr/>
          <a:lstStyle/>
          <a:p>
            <a:pPr eaLnBrk="1" hangingPunct="1"/>
            <a:r>
              <a:rPr lang="en-GB" sz="3000" smtClean="0"/>
              <a:t>Scientific Committee and Panels</a:t>
            </a:r>
          </a:p>
        </p:txBody>
      </p:sp>
      <p:sp>
        <p:nvSpPr>
          <p:cNvPr id="15364" name="Rectangle 3"/>
          <p:cNvSpPr>
            <a:spLocks noGrp="1" noChangeArrowheads="1"/>
          </p:cNvSpPr>
          <p:nvPr>
            <p:ph type="body" idx="1"/>
          </p:nvPr>
        </p:nvSpPr>
        <p:spPr>
          <a:xfrm>
            <a:off x="571500" y="1571625"/>
            <a:ext cx="8229600" cy="2643188"/>
          </a:xfrm>
        </p:spPr>
        <p:txBody>
          <a:bodyPr/>
          <a:lstStyle/>
          <a:p>
            <a:pPr algn="just" eaLnBrk="1" hangingPunct="1"/>
            <a:r>
              <a:rPr lang="en-GB" sz="2200" smtClean="0"/>
              <a:t>10 Scientific Panels</a:t>
            </a:r>
          </a:p>
          <a:p>
            <a:pPr algn="just" eaLnBrk="1" hangingPunct="1"/>
            <a:r>
              <a:rPr lang="en-GB" sz="2200" smtClean="0"/>
              <a:t>Independent scientists selected on the basis of proven excellence</a:t>
            </a:r>
          </a:p>
          <a:p>
            <a:pPr algn="just" eaLnBrk="1" hangingPunct="1"/>
            <a:r>
              <a:rPr lang="en-GB" sz="2200" smtClean="0"/>
              <a:t>Open meetings as appropriate</a:t>
            </a:r>
          </a:p>
          <a:p>
            <a:pPr algn="just" eaLnBrk="1" hangingPunct="1"/>
            <a:r>
              <a:rPr lang="en-GB" sz="2200" smtClean="0"/>
              <a:t>Mandatory commitment to independence</a:t>
            </a:r>
          </a:p>
          <a:p>
            <a:pPr algn="just" eaLnBrk="1" hangingPunct="1"/>
            <a:r>
              <a:rPr lang="en-GB" sz="2200" smtClean="0"/>
              <a:t>Declaration of Interest (annual and per meeting)</a:t>
            </a:r>
          </a:p>
          <a:p>
            <a:pPr algn="just" eaLnBrk="1" hangingPunct="1">
              <a:buFontTx/>
              <a:buNone/>
            </a:pPr>
            <a:endParaRPr lang="en-GB" sz="2200" smtClean="0"/>
          </a:p>
        </p:txBody>
      </p:sp>
      <p:sp>
        <p:nvSpPr>
          <p:cNvPr id="15365" name="Text Box 5"/>
          <p:cNvSpPr txBox="1">
            <a:spLocks noChangeArrowheads="1"/>
          </p:cNvSpPr>
          <p:nvPr/>
        </p:nvSpPr>
        <p:spPr bwMode="auto">
          <a:xfrm>
            <a:off x="0" y="1071563"/>
            <a:ext cx="9144000" cy="358775"/>
          </a:xfrm>
          <a:prstGeom prst="rect">
            <a:avLst/>
          </a:prstGeom>
          <a:noFill/>
          <a:ln w="9525">
            <a:noFill/>
            <a:miter lim="800000"/>
            <a:headEnd/>
            <a:tailEnd/>
          </a:ln>
        </p:spPr>
        <p:txBody>
          <a:bodyPr anchor="ctr"/>
          <a:lstStyle/>
          <a:p>
            <a:pPr algn="ctr">
              <a:defRPr/>
            </a:pPr>
            <a:r>
              <a:rPr lang="en-GB" sz="2800" b="1" dirty="0">
                <a:latin typeface="+mj-lt"/>
              </a:rPr>
              <a:t>Scientific Panels</a:t>
            </a:r>
          </a:p>
        </p:txBody>
      </p:sp>
      <p:sp>
        <p:nvSpPr>
          <p:cNvPr id="15366" name="TextBox 5"/>
          <p:cNvSpPr txBox="1">
            <a:spLocks noChangeArrowheads="1"/>
          </p:cNvSpPr>
          <p:nvPr/>
        </p:nvSpPr>
        <p:spPr bwMode="auto">
          <a:xfrm>
            <a:off x="0" y="4214813"/>
            <a:ext cx="9144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pPr algn="ctr" eaLnBrk="1" hangingPunct="1"/>
            <a:r>
              <a:rPr lang="en-GB" sz="2800" b="1">
                <a:latin typeface="Myriad Pro" charset="0"/>
              </a:rPr>
              <a:t>Scientific Committee </a:t>
            </a:r>
            <a:endParaRPr lang="en-GB" sz="2800">
              <a:latin typeface="Myriad Pro" charset="0"/>
            </a:endParaRPr>
          </a:p>
        </p:txBody>
      </p:sp>
      <p:sp>
        <p:nvSpPr>
          <p:cNvPr id="15367" name="Rectangle 3"/>
          <p:cNvSpPr txBox="1">
            <a:spLocks noChangeArrowheads="1"/>
          </p:cNvSpPr>
          <p:nvPr/>
        </p:nvSpPr>
        <p:spPr bwMode="auto">
          <a:xfrm>
            <a:off x="571500" y="4714875"/>
            <a:ext cx="8229600"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pPr algn="just" eaLnBrk="1" hangingPunct="1">
              <a:spcBef>
                <a:spcPct val="20000"/>
              </a:spcBef>
              <a:buFontTx/>
              <a:buChar char="•"/>
            </a:pPr>
            <a:r>
              <a:rPr lang="en-GB" sz="2200">
                <a:latin typeface="Myriad Pro" charset="0"/>
              </a:rPr>
              <a:t>Chairs of Scientific Panels plus six independent scientists</a:t>
            </a:r>
          </a:p>
          <a:p>
            <a:pPr algn="just" eaLnBrk="1" hangingPunct="1">
              <a:spcBef>
                <a:spcPct val="20000"/>
              </a:spcBef>
              <a:buFontTx/>
              <a:buChar char="•"/>
            </a:pPr>
            <a:r>
              <a:rPr lang="en-GB" sz="2200">
                <a:latin typeface="Myriad Pro" charset="0"/>
              </a:rPr>
              <a:t>Horizontal scientific issues, consistency of scientific opinions, harmonised methodologies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5"/>
          <p:cNvSpPr>
            <a:spLocks noGrp="1"/>
          </p:cNvSpPr>
          <p:nvPr>
            <p:ph type="sldNum" sz="quarter" idx="12"/>
          </p:nvPr>
        </p:nvSpPr>
        <p:spPr/>
        <p:txBody>
          <a:bodyPr/>
          <a:lstStyle/>
          <a:p>
            <a:pPr>
              <a:defRPr/>
            </a:pPr>
            <a:fld id="{AC92324D-5A5C-407B-9BA8-2F2E7B43FF7B}" type="slidenum">
              <a:rPr lang="en-US" smtClean="0"/>
              <a:pPr>
                <a:defRPr/>
              </a:pPr>
              <a:t>14</a:t>
            </a:fld>
            <a:endParaRPr lang="en-US" smtClean="0"/>
          </a:p>
        </p:txBody>
      </p:sp>
      <p:sp>
        <p:nvSpPr>
          <p:cNvPr id="16387" name="Rectangle 2"/>
          <p:cNvSpPr>
            <a:spLocks noGrp="1" noChangeArrowheads="1"/>
          </p:cNvSpPr>
          <p:nvPr>
            <p:ph type="title"/>
          </p:nvPr>
        </p:nvSpPr>
        <p:spPr/>
        <p:txBody>
          <a:bodyPr/>
          <a:lstStyle/>
          <a:p>
            <a:pPr eaLnBrk="1" hangingPunct="1"/>
            <a:r>
              <a:rPr lang="en-GB" smtClean="0"/>
              <a:t>Advisory Forum</a:t>
            </a:r>
            <a:endParaRPr lang="en-US" smtClean="0"/>
          </a:p>
        </p:txBody>
      </p:sp>
      <p:sp>
        <p:nvSpPr>
          <p:cNvPr id="16388" name="Rectangle 3"/>
          <p:cNvSpPr>
            <a:spLocks noGrp="1" noChangeArrowheads="1"/>
          </p:cNvSpPr>
          <p:nvPr>
            <p:ph type="body" idx="1"/>
          </p:nvPr>
        </p:nvSpPr>
        <p:spPr>
          <a:xfrm>
            <a:off x="571500" y="1500188"/>
            <a:ext cx="8229600" cy="2000250"/>
          </a:xfrm>
        </p:spPr>
        <p:txBody>
          <a:bodyPr/>
          <a:lstStyle/>
          <a:p>
            <a:pPr eaLnBrk="1" hangingPunct="1"/>
            <a:r>
              <a:rPr lang="en-GB" sz="2400" smtClean="0">
                <a:solidFill>
                  <a:schemeClr val="accent2"/>
                </a:solidFill>
              </a:rPr>
              <a:t>Representatives of national food safety authorities with European Parliament and Commission represented as observers</a:t>
            </a:r>
          </a:p>
          <a:p>
            <a:pPr eaLnBrk="1" hangingPunct="1"/>
            <a:r>
              <a:rPr lang="en-GB" sz="2400" smtClean="0">
                <a:solidFill>
                  <a:schemeClr val="accent2"/>
                </a:solidFill>
              </a:rPr>
              <a:t>Special invitees (accession countries, observer status: Switzerland)</a:t>
            </a:r>
            <a:endParaRPr lang="en-US" sz="2400" smtClean="0"/>
          </a:p>
        </p:txBody>
      </p:sp>
      <p:sp>
        <p:nvSpPr>
          <p:cNvPr id="16389" name="Rectangle 4"/>
          <p:cNvSpPr>
            <a:spLocks noChangeArrowheads="1"/>
          </p:cNvSpPr>
          <p:nvPr/>
        </p:nvSpPr>
        <p:spPr bwMode="auto">
          <a:xfrm>
            <a:off x="0" y="1000125"/>
            <a:ext cx="9144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fr-BE" sz="2800" b="1">
                <a:solidFill>
                  <a:schemeClr val="accent2"/>
                </a:solidFill>
                <a:latin typeface="Myriad Pro" charset="0"/>
              </a:rPr>
              <a:t>Composition</a:t>
            </a:r>
            <a:endParaRPr lang="en-GB" sz="2800" b="1">
              <a:solidFill>
                <a:schemeClr val="accent2"/>
              </a:solidFill>
              <a:latin typeface="Myriad Pro" charset="0"/>
            </a:endParaRPr>
          </a:p>
        </p:txBody>
      </p:sp>
      <p:sp>
        <p:nvSpPr>
          <p:cNvPr id="16390" name="TextBox 6"/>
          <p:cNvSpPr txBox="1">
            <a:spLocks noChangeArrowheads="1"/>
          </p:cNvSpPr>
          <p:nvPr/>
        </p:nvSpPr>
        <p:spPr bwMode="auto">
          <a:xfrm>
            <a:off x="571500" y="4071938"/>
            <a:ext cx="83581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pPr eaLnBrk="1" hangingPunct="1"/>
            <a:endParaRPr lang="en-GB">
              <a:latin typeface="Myriad Pro" charset="0"/>
            </a:endParaRPr>
          </a:p>
        </p:txBody>
      </p:sp>
      <p:sp>
        <p:nvSpPr>
          <p:cNvPr id="16391" name="Rectangle 3"/>
          <p:cNvSpPr txBox="1">
            <a:spLocks noChangeArrowheads="1"/>
          </p:cNvSpPr>
          <p:nvPr/>
        </p:nvSpPr>
        <p:spPr bwMode="auto">
          <a:xfrm>
            <a:off x="642938" y="3500438"/>
            <a:ext cx="822960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pPr eaLnBrk="1" hangingPunct="1">
              <a:spcBef>
                <a:spcPct val="20000"/>
              </a:spcBef>
            </a:pPr>
            <a:r>
              <a:rPr lang="en-GB" b="1">
                <a:solidFill>
                  <a:schemeClr val="accent2"/>
                </a:solidFill>
                <a:latin typeface="Myriad Pro" charset="0"/>
              </a:rPr>
              <a:t>Role:</a:t>
            </a:r>
          </a:p>
          <a:p>
            <a:pPr eaLnBrk="1" hangingPunct="1">
              <a:spcBef>
                <a:spcPct val="20000"/>
              </a:spcBef>
              <a:buFontTx/>
              <a:buChar char="•"/>
            </a:pPr>
            <a:r>
              <a:rPr lang="en-GB">
                <a:solidFill>
                  <a:schemeClr val="accent2"/>
                </a:solidFill>
                <a:latin typeface="Myriad Pro" charset="0"/>
              </a:rPr>
              <a:t>Advise on scientific issues, work programme</a:t>
            </a:r>
          </a:p>
          <a:p>
            <a:pPr eaLnBrk="1" hangingPunct="1">
              <a:spcBef>
                <a:spcPct val="20000"/>
              </a:spcBef>
              <a:buFontTx/>
              <a:buChar char="•"/>
            </a:pPr>
            <a:r>
              <a:rPr lang="en-GB">
                <a:solidFill>
                  <a:schemeClr val="accent2"/>
                </a:solidFill>
                <a:latin typeface="Myriad Pro" charset="0"/>
              </a:rPr>
              <a:t>Information sharing</a:t>
            </a:r>
          </a:p>
          <a:p>
            <a:pPr eaLnBrk="1" hangingPunct="1">
              <a:spcBef>
                <a:spcPct val="20000"/>
              </a:spcBef>
              <a:buFontTx/>
              <a:buChar char="•"/>
            </a:pPr>
            <a:r>
              <a:rPr lang="en-GB">
                <a:solidFill>
                  <a:schemeClr val="accent2"/>
                </a:solidFill>
                <a:latin typeface="Myriad Pro" charset="0"/>
              </a:rPr>
              <a:t>Facilitate scientific cooperation</a:t>
            </a:r>
          </a:p>
          <a:p>
            <a:pPr eaLnBrk="1" hangingPunct="1">
              <a:spcBef>
                <a:spcPct val="20000"/>
              </a:spcBef>
              <a:buFontTx/>
              <a:buChar char="•"/>
            </a:pPr>
            <a:r>
              <a:rPr lang="en-GB">
                <a:solidFill>
                  <a:schemeClr val="accent2"/>
                </a:solidFill>
                <a:latin typeface="Myriad Pro" charset="0"/>
              </a:rPr>
              <a:t>Avoid divergent views</a:t>
            </a:r>
          </a:p>
          <a:p>
            <a:pPr eaLnBrk="1" hangingPunct="1">
              <a:spcBef>
                <a:spcPct val="20000"/>
              </a:spcBef>
              <a:buFontTx/>
              <a:buChar char="•"/>
            </a:pPr>
            <a:r>
              <a:rPr lang="en-GB">
                <a:solidFill>
                  <a:schemeClr val="accent2"/>
                </a:solidFill>
                <a:latin typeface="Myriad Pro" charset="0"/>
              </a:rPr>
              <a:t>Prevent duplication of effort</a:t>
            </a:r>
          </a:p>
          <a:p>
            <a:pPr eaLnBrk="1" hangingPunct="1">
              <a:spcBef>
                <a:spcPct val="20000"/>
              </a:spcBef>
              <a:buFontTx/>
              <a:buChar char="•"/>
            </a:pPr>
            <a:endParaRPr lang="en-GB">
              <a:solidFill>
                <a:schemeClr val="accent2"/>
              </a:solidFill>
              <a:latin typeface="Myriad Pro" charset="0"/>
            </a:endParaRPr>
          </a:p>
          <a:p>
            <a:pPr eaLnBrk="1" hangingPunct="1">
              <a:spcBef>
                <a:spcPct val="20000"/>
              </a:spcBef>
              <a:buFontTx/>
              <a:buChar char="•"/>
            </a:pPr>
            <a:endParaRPr lang="en-US">
              <a:latin typeface="Myriad Pro"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5"/>
          <p:cNvSpPr>
            <a:spLocks noGrp="1"/>
          </p:cNvSpPr>
          <p:nvPr>
            <p:ph type="sldNum" sz="quarter" idx="12"/>
          </p:nvPr>
        </p:nvSpPr>
        <p:spPr/>
        <p:txBody>
          <a:bodyPr/>
          <a:lstStyle/>
          <a:p>
            <a:pPr>
              <a:defRPr/>
            </a:pPr>
            <a:fld id="{C43BD0C1-8ACE-492B-9764-8CCBF237D258}" type="slidenum">
              <a:rPr lang="en-US" smtClean="0"/>
              <a:pPr>
                <a:defRPr/>
              </a:pPr>
              <a:t>15</a:t>
            </a:fld>
            <a:endParaRPr lang="en-US" smtClean="0"/>
          </a:p>
        </p:txBody>
      </p:sp>
      <p:sp>
        <p:nvSpPr>
          <p:cNvPr id="17411" name="Rectangle 2"/>
          <p:cNvSpPr>
            <a:spLocks noGrp="1" noChangeArrowheads="1"/>
          </p:cNvSpPr>
          <p:nvPr>
            <p:ph type="title"/>
          </p:nvPr>
        </p:nvSpPr>
        <p:spPr>
          <a:xfrm>
            <a:off x="0" y="111125"/>
            <a:ext cx="7929563" cy="1085850"/>
          </a:xfrm>
        </p:spPr>
        <p:txBody>
          <a:bodyPr/>
          <a:lstStyle/>
          <a:p>
            <a:r>
              <a:rPr lang="it-IT" sz="3000" b="1" smtClean="0"/>
              <a:t> </a:t>
            </a:r>
            <a:r>
              <a:rPr lang="en-GB" sz="3000" b="1" smtClean="0"/>
              <a:t>A Network of Experts and Organisations</a:t>
            </a:r>
            <a:r>
              <a:rPr lang="en-GB" sz="3000" b="1" u="sng" smtClean="0"/>
              <a:t/>
            </a:r>
            <a:br>
              <a:rPr lang="en-GB" sz="3000" b="1" u="sng" smtClean="0"/>
            </a:br>
            <a:endParaRPr lang="en-GB" sz="3000" b="1" smtClean="0"/>
          </a:p>
        </p:txBody>
      </p:sp>
      <p:sp>
        <p:nvSpPr>
          <p:cNvPr id="17412" name="Rectangle 3"/>
          <p:cNvSpPr>
            <a:spLocks noGrp="1" noChangeArrowheads="1"/>
          </p:cNvSpPr>
          <p:nvPr>
            <p:ph type="body" idx="1"/>
          </p:nvPr>
        </p:nvSpPr>
        <p:spPr>
          <a:xfrm>
            <a:off x="500063" y="1401763"/>
            <a:ext cx="8339137" cy="5303837"/>
          </a:xfrm>
        </p:spPr>
        <p:txBody>
          <a:bodyPr/>
          <a:lstStyle/>
          <a:p>
            <a:pPr marL="342900" lvl="1" indent="-342900">
              <a:spcBef>
                <a:spcPts val="600"/>
              </a:spcBef>
              <a:spcAft>
                <a:spcPts val="600"/>
              </a:spcAft>
              <a:buFont typeface="Wingdings" pitchFamily="2" charset="2"/>
              <a:buChar char="§"/>
            </a:pPr>
            <a:r>
              <a:rPr lang="en-GB" smtClean="0"/>
              <a:t>One Scientific Committee and 10 panels</a:t>
            </a:r>
          </a:p>
          <a:p>
            <a:pPr marL="342900" lvl="1" indent="-342900">
              <a:spcBef>
                <a:spcPts val="600"/>
              </a:spcBef>
              <a:spcAft>
                <a:spcPts val="600"/>
              </a:spcAft>
              <a:buFont typeface="Wingdings" pitchFamily="2" charset="2"/>
              <a:buChar char="§"/>
            </a:pPr>
            <a:r>
              <a:rPr lang="en-GB" smtClean="0"/>
              <a:t>More than 3.000 experts (universities, research bodies and national scientific authorities)</a:t>
            </a:r>
          </a:p>
          <a:p>
            <a:pPr marL="342900" lvl="1" indent="-342900">
              <a:spcBef>
                <a:spcPts val="600"/>
              </a:spcBef>
              <a:spcAft>
                <a:spcPts val="600"/>
              </a:spcAft>
              <a:buFont typeface="Wingdings" pitchFamily="2" charset="2"/>
              <a:buChar char="§"/>
            </a:pPr>
            <a:r>
              <a:rPr lang="en-GB" smtClean="0"/>
              <a:t>€9.2 m distributed to food safety organisations in Member States in 2012</a:t>
            </a:r>
          </a:p>
          <a:p>
            <a:pPr marL="342900" lvl="1" indent="-342900">
              <a:spcBef>
                <a:spcPts val="600"/>
              </a:spcBef>
              <a:spcAft>
                <a:spcPts val="600"/>
              </a:spcAft>
              <a:buFont typeface="Wingdings" pitchFamily="2" charset="2"/>
              <a:buChar char="§"/>
            </a:pPr>
            <a:r>
              <a:rPr lang="en-GB" smtClean="0"/>
              <a:t>30 national Food Safety Agencies</a:t>
            </a:r>
          </a:p>
          <a:p>
            <a:pPr eaLnBrk="1" hangingPunct="1">
              <a:spcBef>
                <a:spcPts val="600"/>
              </a:spcBef>
              <a:spcAft>
                <a:spcPts val="600"/>
              </a:spcAft>
            </a:pPr>
            <a:r>
              <a:rPr lang="en-GB" smtClean="0"/>
              <a:t> </a:t>
            </a:r>
            <a:r>
              <a:rPr lang="en-GB" sz="2400" smtClean="0"/>
              <a:t>300 research institutes and scientific organizations</a:t>
            </a:r>
          </a:p>
          <a:p>
            <a:pPr marL="342900" lvl="1" indent="-342900">
              <a:spcBef>
                <a:spcPts val="600"/>
              </a:spcBef>
              <a:spcAft>
                <a:spcPts val="600"/>
              </a:spcAft>
              <a:buFont typeface="Wingdings" pitchFamily="2" charset="2"/>
              <a:buChar char="§"/>
            </a:pPr>
            <a:r>
              <a:rPr lang="en-GB" smtClean="0"/>
              <a:t>Building partnerships with the main international actors in Risk Assessment: WHO, FDA, Health Canada, Japan, New Zealand and Australia</a:t>
            </a:r>
          </a:p>
          <a:p>
            <a:pPr>
              <a:lnSpc>
                <a:spcPct val="80000"/>
              </a:lnSpc>
              <a:buFontTx/>
              <a:buNone/>
            </a:pPr>
            <a:endParaRPr lang="it-IT" sz="1600" b="1" smtClean="0"/>
          </a:p>
          <a:p>
            <a:pPr>
              <a:lnSpc>
                <a:spcPct val="80000"/>
              </a:lnSpc>
              <a:buFontTx/>
              <a:buNone/>
            </a:pPr>
            <a:r>
              <a:rPr lang="it-IT" sz="2000" b="1" smtClean="0"/>
              <a:t>	</a:t>
            </a:r>
            <a:endParaRPr lang="en-GB" sz="2000" b="1" smtClean="0"/>
          </a:p>
          <a:p>
            <a:pPr>
              <a:lnSpc>
                <a:spcPct val="80000"/>
              </a:lnSpc>
              <a:buFontTx/>
              <a:buNone/>
            </a:pPr>
            <a:r>
              <a:rPr lang="it-IT" sz="2000" b="1" smtClean="0"/>
              <a:t>	</a:t>
            </a:r>
            <a:endParaRPr lang="en-GB" sz="2000" b="1"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0" y="142875"/>
            <a:ext cx="8610600" cy="400050"/>
          </a:xfrm>
        </p:spPr>
        <p:txBody>
          <a:bodyPr/>
          <a:lstStyle/>
          <a:p>
            <a:pPr>
              <a:defRPr/>
            </a:pPr>
            <a:r>
              <a:rPr lang="en-GB" sz="2900" b="1" dirty="0" smtClean="0">
                <a:effectLst>
                  <a:outerShdw blurRad="38100" dist="38100" dir="2700000" algn="tl">
                    <a:srgbClr val="C0C0C0"/>
                  </a:outerShdw>
                </a:effectLst>
              </a:rPr>
              <a:t> </a:t>
            </a:r>
            <a:br>
              <a:rPr lang="en-GB" sz="2900" b="1" dirty="0" smtClean="0">
                <a:effectLst>
                  <a:outerShdw blurRad="38100" dist="38100" dir="2700000" algn="tl">
                    <a:srgbClr val="C0C0C0"/>
                  </a:outerShdw>
                </a:effectLst>
              </a:rPr>
            </a:br>
            <a:r>
              <a:rPr lang="en-GB" sz="2900" b="1" dirty="0" smtClean="0">
                <a:effectLst>
                  <a:outerShdw blurRad="38100" dist="38100" dir="2700000" algn="tl">
                    <a:srgbClr val="C0C0C0"/>
                  </a:outerShdw>
                </a:effectLst>
              </a:rPr>
              <a:t>Networking: EU Agencies   </a:t>
            </a:r>
          </a:p>
        </p:txBody>
      </p:sp>
      <p:sp>
        <p:nvSpPr>
          <p:cNvPr id="18435" name="Rectangle 3"/>
          <p:cNvSpPr>
            <a:spLocks noChangeArrowheads="1"/>
          </p:cNvSpPr>
          <p:nvPr/>
        </p:nvSpPr>
        <p:spPr bwMode="auto">
          <a:xfrm>
            <a:off x="2590800" y="3294063"/>
            <a:ext cx="4286250" cy="1143000"/>
          </a:xfrm>
          <a:prstGeom prst="rect">
            <a:avLst/>
          </a:prstGeom>
          <a:solidFill>
            <a:srgbClr val="FF99CC"/>
          </a:solidFill>
          <a:ln w="9525">
            <a:solidFill>
              <a:schemeClr val="tx1"/>
            </a:solidFill>
            <a:miter lim="800000"/>
            <a:headEnd/>
            <a:tailEnd/>
          </a:ln>
        </p:spPr>
        <p:txBody>
          <a:bodyPr wrap="none" anchor="ctr"/>
          <a:lstStyle/>
          <a:p>
            <a:pPr algn="ctr"/>
            <a:endParaRPr lang="en-GB" sz="2000" b="1"/>
          </a:p>
          <a:p>
            <a:pPr algn="ctr"/>
            <a:r>
              <a:rPr lang="en-GB" sz="2000" b="1"/>
              <a:t>Advice to regulators </a:t>
            </a:r>
          </a:p>
          <a:p>
            <a:pPr algn="ctr"/>
            <a:r>
              <a:rPr lang="en-GB" sz="2000" b="1"/>
              <a:t>Risk Assessment</a:t>
            </a:r>
          </a:p>
          <a:p>
            <a:pPr algn="ctr"/>
            <a:r>
              <a:rPr lang="en-GB" sz="2000" b="1"/>
              <a:t>and data collection </a:t>
            </a:r>
            <a:endParaRPr lang="en-GB" b="1"/>
          </a:p>
          <a:p>
            <a:pPr algn="ctr"/>
            <a:endParaRPr lang="en-GB" sz="2000" b="1"/>
          </a:p>
        </p:txBody>
      </p:sp>
      <p:sp>
        <p:nvSpPr>
          <p:cNvPr id="18436" name="Rectangle 4"/>
          <p:cNvSpPr>
            <a:spLocks noChangeArrowheads="1"/>
          </p:cNvSpPr>
          <p:nvPr/>
        </p:nvSpPr>
        <p:spPr bwMode="auto">
          <a:xfrm>
            <a:off x="3314700" y="1587500"/>
            <a:ext cx="2743200" cy="762000"/>
          </a:xfrm>
          <a:prstGeom prst="rect">
            <a:avLst/>
          </a:prstGeom>
          <a:solidFill>
            <a:srgbClr val="FFFF00"/>
          </a:solidFill>
          <a:ln w="9525">
            <a:solidFill>
              <a:schemeClr val="tx1"/>
            </a:solidFill>
            <a:miter lim="800000"/>
            <a:headEnd/>
            <a:tailEnd/>
          </a:ln>
        </p:spPr>
        <p:txBody>
          <a:bodyPr wrap="none" anchor="ctr"/>
          <a:lstStyle/>
          <a:p>
            <a:pPr algn="ctr"/>
            <a:endParaRPr lang="en-GB" sz="2000" b="1"/>
          </a:p>
          <a:p>
            <a:pPr algn="ctr"/>
            <a:r>
              <a:rPr lang="en-GB" sz="2000" b="1"/>
              <a:t>ECHA</a:t>
            </a:r>
          </a:p>
          <a:p>
            <a:pPr algn="ctr"/>
            <a:r>
              <a:rPr lang="en-GB" sz="2000" b="1"/>
              <a:t>Chemicals</a:t>
            </a:r>
          </a:p>
          <a:p>
            <a:pPr algn="ctr"/>
            <a:endParaRPr lang="en-GB" sz="1600"/>
          </a:p>
        </p:txBody>
      </p:sp>
      <p:cxnSp>
        <p:nvCxnSpPr>
          <p:cNvPr id="18437" name="AutoShape 7"/>
          <p:cNvCxnSpPr>
            <a:cxnSpLocks noChangeShapeType="1"/>
            <a:stCxn id="18436" idx="2"/>
            <a:endCxn id="18441" idx="0"/>
          </p:cNvCxnSpPr>
          <p:nvPr/>
        </p:nvCxnSpPr>
        <p:spPr bwMode="auto">
          <a:xfrm>
            <a:off x="4686300" y="2349500"/>
            <a:ext cx="0" cy="342900"/>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18438" name="Rectangle 9"/>
          <p:cNvSpPr>
            <a:spLocks noChangeArrowheads="1"/>
          </p:cNvSpPr>
          <p:nvPr/>
        </p:nvSpPr>
        <p:spPr bwMode="auto">
          <a:xfrm>
            <a:off x="6334125" y="1557338"/>
            <a:ext cx="2559050" cy="792162"/>
          </a:xfrm>
          <a:prstGeom prst="rect">
            <a:avLst/>
          </a:prstGeom>
          <a:solidFill>
            <a:srgbClr val="FFFF00"/>
          </a:solidFill>
          <a:ln w="9525">
            <a:solidFill>
              <a:schemeClr val="tx1"/>
            </a:solidFill>
            <a:miter lim="800000"/>
            <a:headEnd/>
            <a:tailEnd/>
          </a:ln>
        </p:spPr>
        <p:txBody>
          <a:bodyPr wrap="none" anchor="ctr"/>
          <a:lstStyle/>
          <a:p>
            <a:pPr algn="ctr"/>
            <a:r>
              <a:rPr lang="en-GB" sz="2000" b="1"/>
              <a:t>ECDC</a:t>
            </a:r>
          </a:p>
          <a:p>
            <a:pPr algn="ctr"/>
            <a:r>
              <a:rPr lang="en-GB" sz="2000" b="1"/>
              <a:t>Disease Prevention </a:t>
            </a:r>
          </a:p>
        </p:txBody>
      </p:sp>
      <p:cxnSp>
        <p:nvCxnSpPr>
          <p:cNvPr id="18439" name="AutoShape 10"/>
          <p:cNvCxnSpPr>
            <a:cxnSpLocks noChangeShapeType="1"/>
            <a:stCxn id="18438" idx="2"/>
            <a:endCxn id="18441" idx="7"/>
          </p:cNvCxnSpPr>
          <p:nvPr/>
        </p:nvCxnSpPr>
        <p:spPr bwMode="auto">
          <a:xfrm flipH="1">
            <a:off x="6491288" y="2349500"/>
            <a:ext cx="1122362" cy="690563"/>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18440" name="Rectangle 11"/>
          <p:cNvSpPr>
            <a:spLocks noChangeArrowheads="1"/>
          </p:cNvSpPr>
          <p:nvPr/>
        </p:nvSpPr>
        <p:spPr bwMode="auto">
          <a:xfrm>
            <a:off x="152400" y="2895600"/>
            <a:ext cx="1905000" cy="762000"/>
          </a:xfrm>
          <a:prstGeom prst="rect">
            <a:avLst/>
          </a:prstGeom>
          <a:solidFill>
            <a:srgbClr val="FFFF66"/>
          </a:solidFill>
          <a:ln w="9525">
            <a:solidFill>
              <a:schemeClr val="tx1"/>
            </a:solidFill>
            <a:miter lim="800000"/>
            <a:headEnd/>
            <a:tailEnd/>
          </a:ln>
        </p:spPr>
        <p:txBody>
          <a:bodyPr wrap="none" anchor="ctr"/>
          <a:lstStyle/>
          <a:p>
            <a:pPr algn="ctr"/>
            <a:r>
              <a:rPr lang="en-GB" sz="2000" b="1"/>
              <a:t>EFSA</a:t>
            </a:r>
          </a:p>
          <a:p>
            <a:pPr algn="ctr"/>
            <a:r>
              <a:rPr lang="en-GB" sz="2000" b="1"/>
              <a:t>Food safety</a:t>
            </a:r>
          </a:p>
        </p:txBody>
      </p:sp>
      <p:sp>
        <p:nvSpPr>
          <p:cNvPr id="18441" name="Oval 13"/>
          <p:cNvSpPr>
            <a:spLocks noChangeArrowheads="1"/>
          </p:cNvSpPr>
          <p:nvPr/>
        </p:nvSpPr>
        <p:spPr bwMode="auto">
          <a:xfrm>
            <a:off x="2133600" y="2692400"/>
            <a:ext cx="5105400" cy="2376488"/>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p>
            <a:pPr algn="ctr"/>
            <a:endParaRPr lang="en-GB" b="1"/>
          </a:p>
        </p:txBody>
      </p:sp>
      <p:cxnSp>
        <p:nvCxnSpPr>
          <p:cNvPr id="18442" name="AutoShape 14"/>
          <p:cNvCxnSpPr>
            <a:cxnSpLocks noChangeShapeType="1"/>
            <a:stCxn id="18443" idx="2"/>
            <a:endCxn id="18441" idx="1"/>
          </p:cNvCxnSpPr>
          <p:nvPr/>
        </p:nvCxnSpPr>
        <p:spPr bwMode="auto">
          <a:xfrm>
            <a:off x="1828800" y="2349500"/>
            <a:ext cx="1052513" cy="690563"/>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18443" name="Rectangle 16"/>
          <p:cNvSpPr>
            <a:spLocks noChangeArrowheads="1"/>
          </p:cNvSpPr>
          <p:nvPr/>
        </p:nvSpPr>
        <p:spPr bwMode="auto">
          <a:xfrm>
            <a:off x="684213" y="1557338"/>
            <a:ext cx="2287587" cy="792162"/>
          </a:xfrm>
          <a:prstGeom prst="rect">
            <a:avLst/>
          </a:prstGeom>
          <a:solidFill>
            <a:srgbClr val="FFFF66"/>
          </a:solidFill>
          <a:ln w="9525">
            <a:solidFill>
              <a:schemeClr val="tx1"/>
            </a:solidFill>
            <a:miter lim="800000"/>
            <a:headEnd/>
            <a:tailEnd/>
          </a:ln>
        </p:spPr>
        <p:txBody>
          <a:bodyPr wrap="none" anchor="ctr"/>
          <a:lstStyle/>
          <a:p>
            <a:pPr algn="ctr"/>
            <a:r>
              <a:rPr lang="en-GB" sz="2000" b="1"/>
              <a:t>EMA</a:t>
            </a:r>
          </a:p>
          <a:p>
            <a:pPr algn="ctr"/>
            <a:r>
              <a:rPr lang="en-GB" sz="2000" b="1"/>
              <a:t>Medicine</a:t>
            </a:r>
          </a:p>
        </p:txBody>
      </p:sp>
      <p:cxnSp>
        <p:nvCxnSpPr>
          <p:cNvPr id="18444" name="AutoShape 17"/>
          <p:cNvCxnSpPr>
            <a:cxnSpLocks noChangeShapeType="1"/>
            <a:stCxn id="18441" idx="5"/>
            <a:endCxn id="18445" idx="0"/>
          </p:cNvCxnSpPr>
          <p:nvPr/>
        </p:nvCxnSpPr>
        <p:spPr bwMode="auto">
          <a:xfrm>
            <a:off x="6491288" y="4721225"/>
            <a:ext cx="1547812" cy="147638"/>
          </a:xfrm>
          <a:prstGeom prst="straightConnector1">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cxnSp>
      <p:sp>
        <p:nvSpPr>
          <p:cNvPr id="18445" name="Rectangle 19"/>
          <p:cNvSpPr>
            <a:spLocks noChangeArrowheads="1"/>
          </p:cNvSpPr>
          <p:nvPr/>
        </p:nvSpPr>
        <p:spPr bwMode="auto">
          <a:xfrm>
            <a:off x="7010400" y="4868863"/>
            <a:ext cx="2057400" cy="990600"/>
          </a:xfrm>
          <a:prstGeom prst="rect">
            <a:avLst/>
          </a:prstGeom>
          <a:solidFill>
            <a:srgbClr val="FFFFFF"/>
          </a:solidFill>
          <a:ln w="9525">
            <a:solidFill>
              <a:schemeClr val="tx1"/>
            </a:solidFill>
            <a:miter lim="800000"/>
            <a:headEnd/>
            <a:tailEnd/>
          </a:ln>
        </p:spPr>
        <p:txBody>
          <a:bodyPr wrap="none" anchor="ctr"/>
          <a:lstStyle/>
          <a:p>
            <a:pPr algn="ctr"/>
            <a:r>
              <a:rPr lang="en-GB" sz="2000" b="1"/>
              <a:t>EMSA</a:t>
            </a:r>
          </a:p>
          <a:p>
            <a:pPr algn="ctr"/>
            <a:r>
              <a:rPr lang="en-GB" sz="2000" b="1"/>
              <a:t>Maritim Safety </a:t>
            </a:r>
            <a:endParaRPr lang="en-GB" sz="1600"/>
          </a:p>
        </p:txBody>
      </p:sp>
      <p:sp>
        <p:nvSpPr>
          <p:cNvPr id="18446" name="Rectangle 20"/>
          <p:cNvSpPr>
            <a:spLocks noChangeArrowheads="1"/>
          </p:cNvSpPr>
          <p:nvPr/>
        </p:nvSpPr>
        <p:spPr bwMode="auto">
          <a:xfrm>
            <a:off x="7527925" y="2636838"/>
            <a:ext cx="1616075" cy="1206500"/>
          </a:xfrm>
          <a:prstGeom prst="rect">
            <a:avLst/>
          </a:prstGeom>
          <a:solidFill>
            <a:srgbClr val="FFFFFF"/>
          </a:solidFill>
          <a:ln w="9525">
            <a:solidFill>
              <a:schemeClr val="tx1"/>
            </a:solidFill>
            <a:miter lim="800000"/>
            <a:headEnd/>
            <a:tailEnd/>
          </a:ln>
        </p:spPr>
        <p:txBody>
          <a:bodyPr wrap="none" anchor="ctr"/>
          <a:lstStyle/>
          <a:p>
            <a:pPr algn="ctr"/>
            <a:r>
              <a:rPr lang="en-GB" sz="2000" b="1"/>
              <a:t>Non Food </a:t>
            </a:r>
          </a:p>
          <a:p>
            <a:pPr algn="ctr"/>
            <a:r>
              <a:rPr lang="en-GB" sz="2000" b="1"/>
              <a:t>Scientific </a:t>
            </a:r>
          </a:p>
          <a:p>
            <a:pPr algn="ctr"/>
            <a:r>
              <a:rPr lang="en-GB" sz="2000" b="1"/>
              <a:t>Committees</a:t>
            </a:r>
            <a:endParaRPr lang="en-GB" sz="1600"/>
          </a:p>
        </p:txBody>
      </p:sp>
      <p:sp>
        <p:nvSpPr>
          <p:cNvPr id="18447" name="Line 21"/>
          <p:cNvSpPr>
            <a:spLocks noChangeShapeType="1"/>
          </p:cNvSpPr>
          <p:nvPr/>
        </p:nvSpPr>
        <p:spPr bwMode="auto">
          <a:xfrm>
            <a:off x="2057400" y="3276600"/>
            <a:ext cx="304800" cy="76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448" name="Line 22"/>
          <p:cNvSpPr>
            <a:spLocks noChangeShapeType="1"/>
          </p:cNvSpPr>
          <p:nvPr/>
        </p:nvSpPr>
        <p:spPr bwMode="auto">
          <a:xfrm flipV="1">
            <a:off x="2051050" y="4365625"/>
            <a:ext cx="241300" cy="35877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cxnSp>
        <p:nvCxnSpPr>
          <p:cNvPr id="18449" name="AutoShape 23"/>
          <p:cNvCxnSpPr>
            <a:cxnSpLocks noChangeShapeType="1"/>
            <a:stCxn id="18446" idx="1"/>
          </p:cNvCxnSpPr>
          <p:nvPr/>
        </p:nvCxnSpPr>
        <p:spPr bwMode="auto">
          <a:xfrm flipH="1">
            <a:off x="6872288" y="3240088"/>
            <a:ext cx="655637" cy="334962"/>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18450" name="Rectangle 26"/>
          <p:cNvSpPr>
            <a:spLocks noChangeArrowheads="1"/>
          </p:cNvSpPr>
          <p:nvPr/>
        </p:nvSpPr>
        <p:spPr bwMode="auto">
          <a:xfrm>
            <a:off x="250825" y="4724400"/>
            <a:ext cx="1944688" cy="1008063"/>
          </a:xfrm>
          <a:prstGeom prst="rect">
            <a:avLst/>
          </a:prstGeom>
          <a:solidFill>
            <a:srgbClr val="FFFFFF"/>
          </a:solidFill>
          <a:ln w="9525">
            <a:solidFill>
              <a:schemeClr val="tx1"/>
            </a:solidFill>
            <a:miter lim="800000"/>
            <a:headEnd/>
            <a:tailEnd/>
          </a:ln>
        </p:spPr>
        <p:txBody>
          <a:bodyPr wrap="none" anchor="ctr"/>
          <a:lstStyle/>
          <a:p>
            <a:pPr algn="ctr"/>
            <a:r>
              <a:rPr lang="en-GB" sz="2000" b="1"/>
              <a:t>EEA</a:t>
            </a:r>
          </a:p>
          <a:p>
            <a:pPr algn="ctr"/>
            <a:r>
              <a:rPr lang="en-GB" sz="2000" b="1"/>
              <a:t>Environmental</a:t>
            </a:r>
          </a:p>
          <a:p>
            <a:pPr algn="ctr"/>
            <a:endParaRPr lang="en-GB" sz="2000" b="1"/>
          </a:p>
        </p:txBody>
      </p:sp>
      <p:sp>
        <p:nvSpPr>
          <p:cNvPr id="18451" name="Rectangle 27"/>
          <p:cNvSpPr>
            <a:spLocks noChangeArrowheads="1"/>
          </p:cNvSpPr>
          <p:nvPr/>
        </p:nvSpPr>
        <p:spPr bwMode="auto">
          <a:xfrm>
            <a:off x="3690938" y="5516563"/>
            <a:ext cx="3167062" cy="762000"/>
          </a:xfrm>
          <a:prstGeom prst="rect">
            <a:avLst/>
          </a:prstGeom>
          <a:solidFill>
            <a:srgbClr val="FFFFFF"/>
          </a:solidFill>
          <a:ln w="9525">
            <a:solidFill>
              <a:schemeClr val="tx1"/>
            </a:solidFill>
            <a:miter lim="800000"/>
            <a:headEnd/>
            <a:tailEnd/>
          </a:ln>
        </p:spPr>
        <p:txBody>
          <a:bodyPr wrap="none" anchor="ctr"/>
          <a:lstStyle/>
          <a:p>
            <a:pPr algn="ctr"/>
            <a:r>
              <a:rPr lang="en-GB" sz="2000" b="1"/>
              <a:t>EU OSHA</a:t>
            </a:r>
          </a:p>
          <a:p>
            <a:pPr algn="ctr"/>
            <a:r>
              <a:rPr lang="en-GB" sz="2000" b="1"/>
              <a:t>Safety &amp;Health at work</a:t>
            </a:r>
          </a:p>
        </p:txBody>
      </p:sp>
      <p:sp>
        <p:nvSpPr>
          <p:cNvPr id="18452" name="Line 28"/>
          <p:cNvSpPr>
            <a:spLocks noChangeShapeType="1"/>
          </p:cNvSpPr>
          <p:nvPr/>
        </p:nvSpPr>
        <p:spPr bwMode="auto">
          <a:xfrm flipV="1">
            <a:off x="4940300" y="5084763"/>
            <a:ext cx="241300" cy="3603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453" name="Rectangle 11"/>
          <p:cNvSpPr>
            <a:spLocks noChangeArrowheads="1"/>
          </p:cNvSpPr>
          <p:nvPr/>
        </p:nvSpPr>
        <p:spPr bwMode="auto">
          <a:xfrm>
            <a:off x="3962400" y="2743200"/>
            <a:ext cx="1524000" cy="609600"/>
          </a:xfrm>
          <a:prstGeom prst="rect">
            <a:avLst/>
          </a:prstGeom>
          <a:solidFill>
            <a:srgbClr val="FFFF66"/>
          </a:solidFill>
          <a:ln w="9525">
            <a:solidFill>
              <a:schemeClr val="tx1"/>
            </a:solidFill>
            <a:miter lim="800000"/>
            <a:headEnd/>
            <a:tailEnd/>
          </a:ln>
        </p:spPr>
        <p:txBody>
          <a:bodyPr wrap="none" anchor="ctr"/>
          <a:lstStyle/>
          <a:p>
            <a:pPr algn="ctr"/>
            <a:r>
              <a:rPr lang="en-GB" sz="2000" b="1"/>
              <a:t>JRC</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3929058" y="1785926"/>
          <a:ext cx="5072098" cy="3571900"/>
        </p:xfrm>
        <a:graphic>
          <a:graphicData uri="http://schemas.openxmlformats.org/drawingml/2006/chart">
            <c:chart xmlns:c="http://schemas.openxmlformats.org/drawingml/2006/chart" xmlns:r="http://schemas.openxmlformats.org/officeDocument/2006/relationships" r:id="rId3"/>
          </a:graphicData>
        </a:graphic>
      </p:graphicFrame>
      <p:sp>
        <p:nvSpPr>
          <p:cNvPr id="19459" name="Title 1"/>
          <p:cNvSpPr>
            <a:spLocks noGrp="1"/>
          </p:cNvSpPr>
          <p:nvPr>
            <p:ph type="title"/>
          </p:nvPr>
        </p:nvSpPr>
        <p:spPr>
          <a:xfrm>
            <a:off x="142875" y="0"/>
            <a:ext cx="6934200" cy="1085850"/>
          </a:xfrm>
        </p:spPr>
        <p:txBody>
          <a:bodyPr/>
          <a:lstStyle/>
          <a:p>
            <a:pPr eaLnBrk="1" hangingPunct="1"/>
            <a:r>
              <a:rPr lang="en-GB" smtClean="0"/>
              <a:t>Dedicated to scientific excellence</a:t>
            </a:r>
          </a:p>
        </p:txBody>
      </p:sp>
      <p:sp>
        <p:nvSpPr>
          <p:cNvPr id="19460" name="Content Placeholder 2"/>
          <p:cNvSpPr>
            <a:spLocks noGrp="1"/>
          </p:cNvSpPr>
          <p:nvPr>
            <p:ph idx="1"/>
          </p:nvPr>
        </p:nvSpPr>
        <p:spPr>
          <a:xfrm>
            <a:off x="142875" y="1285875"/>
            <a:ext cx="8286750" cy="5286375"/>
          </a:xfrm>
        </p:spPr>
        <p:txBody>
          <a:bodyPr lIns="108000"/>
          <a:lstStyle/>
          <a:p>
            <a:pPr eaLnBrk="1" hangingPunct="1">
              <a:buFont typeface="Wingdings" pitchFamily="2" charset="2"/>
              <a:buChar char="q"/>
            </a:pPr>
            <a:r>
              <a:rPr lang="en-US" sz="2000" smtClean="0"/>
              <a:t>+ </a:t>
            </a:r>
            <a:r>
              <a:rPr lang="en-US" sz="2000" b="1" smtClean="0"/>
              <a:t>2500 scientific outputs</a:t>
            </a:r>
          </a:p>
          <a:p>
            <a:pPr eaLnBrk="1" hangingPunct="1">
              <a:buFontTx/>
              <a:buNone/>
            </a:pPr>
            <a:r>
              <a:rPr lang="en-US" sz="2000" smtClean="0"/>
              <a:t>     	500</a:t>
            </a:r>
            <a:r>
              <a:rPr lang="en-US" sz="2000" baseline="30000" smtClean="0"/>
              <a:t>th</a:t>
            </a:r>
            <a:r>
              <a:rPr lang="en-US" sz="2000" smtClean="0"/>
              <a:t> opinion - 2007</a:t>
            </a:r>
          </a:p>
          <a:p>
            <a:pPr eaLnBrk="1" hangingPunct="1">
              <a:buFontTx/>
              <a:buNone/>
            </a:pPr>
            <a:r>
              <a:rPr lang="en-US" sz="2000" smtClean="0"/>
              <a:t>    		1000</a:t>
            </a:r>
            <a:r>
              <a:rPr lang="en-US" sz="2000" baseline="30000" smtClean="0"/>
              <a:t>th</a:t>
            </a:r>
            <a:r>
              <a:rPr lang="en-US" sz="2000" smtClean="0"/>
              <a:t> opinion  - 2009</a:t>
            </a:r>
          </a:p>
          <a:p>
            <a:pPr eaLnBrk="1" hangingPunct="1">
              <a:buFontTx/>
              <a:buNone/>
            </a:pPr>
            <a:endParaRPr lang="en-US" sz="1500" smtClean="0"/>
          </a:p>
          <a:p>
            <a:pPr eaLnBrk="1" hangingPunct="1">
              <a:buFont typeface="Wingdings" pitchFamily="2" charset="2"/>
              <a:buChar char="q"/>
            </a:pPr>
            <a:r>
              <a:rPr lang="en-US" sz="2000" b="1" smtClean="0"/>
              <a:t>Wide remit:</a:t>
            </a:r>
          </a:p>
          <a:p>
            <a:pPr eaLnBrk="1" hangingPunct="1">
              <a:buFontTx/>
              <a:buNone/>
            </a:pPr>
            <a:r>
              <a:rPr lang="en-US" sz="2000" smtClean="0"/>
              <a:t>food and feed, nutrition, animal </a:t>
            </a:r>
          </a:p>
          <a:p>
            <a:pPr eaLnBrk="1" hangingPunct="1">
              <a:buFontTx/>
              <a:buNone/>
            </a:pPr>
            <a:r>
              <a:rPr lang="en-US" sz="2000" smtClean="0"/>
              <a:t>health and welfare and </a:t>
            </a:r>
          </a:p>
          <a:p>
            <a:pPr eaLnBrk="1" hangingPunct="1">
              <a:buFontTx/>
              <a:buNone/>
            </a:pPr>
            <a:r>
              <a:rPr lang="en-US" sz="2000" smtClean="0"/>
              <a:t>plant health</a:t>
            </a:r>
            <a:br>
              <a:rPr lang="en-US" sz="2000" smtClean="0"/>
            </a:br>
            <a:endParaRPr lang="en-US" sz="2000" smtClean="0"/>
          </a:p>
          <a:p>
            <a:pPr eaLnBrk="1" hangingPunct="1">
              <a:buFont typeface="Wingdings" pitchFamily="2" charset="2"/>
              <a:buChar char="q"/>
            </a:pPr>
            <a:r>
              <a:rPr lang="en-US" sz="2000" b="1" smtClean="0"/>
              <a:t>Scientific expertise across </a:t>
            </a:r>
          </a:p>
          <a:p>
            <a:pPr eaLnBrk="1" hangingPunct="1">
              <a:buFontTx/>
              <a:buNone/>
            </a:pPr>
            <a:r>
              <a:rPr lang="en-US" sz="2000" b="1" smtClean="0"/>
              <a:t>     Europe</a:t>
            </a:r>
            <a:r>
              <a:rPr lang="en-US" sz="2000" smtClean="0"/>
              <a:t/>
            </a:r>
            <a:br>
              <a:rPr lang="en-US" sz="2000" smtClean="0"/>
            </a:br>
            <a:endParaRPr lang="en-US" sz="2000" smtClean="0"/>
          </a:p>
          <a:p>
            <a:pPr eaLnBrk="1" hangingPunct="1">
              <a:buFont typeface="Wingdings" pitchFamily="2" charset="2"/>
              <a:buChar char="q"/>
            </a:pPr>
            <a:r>
              <a:rPr lang="en-US" sz="2000" b="1" smtClean="0"/>
              <a:t>Impartiality of scientific advice</a:t>
            </a:r>
            <a:br>
              <a:rPr lang="en-US" sz="2000" b="1" smtClean="0"/>
            </a:br>
            <a:endParaRPr lang="en-US" sz="2000" b="1" smtClean="0"/>
          </a:p>
          <a:p>
            <a:pPr eaLnBrk="1" hangingPunct="1">
              <a:buFont typeface="Wingdings" pitchFamily="2" charset="2"/>
              <a:buChar char="q"/>
            </a:pPr>
            <a:r>
              <a:rPr lang="en-US" sz="2000" b="1" smtClean="0"/>
              <a:t>EFSA Journal</a:t>
            </a:r>
            <a:r>
              <a:rPr lang="en-US" sz="2000" smtClean="0"/>
              <a:t>, </a:t>
            </a:r>
            <a:r>
              <a:rPr lang="en-US" sz="2000" b="1" smtClean="0"/>
              <a:t>Scientific Colloquia, international cooperation… </a:t>
            </a:r>
            <a:r>
              <a:rPr lang="en-US" sz="2000" smtClean="0"/>
              <a:t/>
            </a:r>
            <a:br>
              <a:rPr lang="en-US" sz="2000" smtClean="0"/>
            </a:br>
            <a:endParaRPr lang="en-US" sz="2000" smtClean="0"/>
          </a:p>
          <a:p>
            <a:pPr eaLnBrk="1" hangingPunct="1">
              <a:buFontTx/>
              <a:buNone/>
            </a:pPr>
            <a:endParaRPr lang="en-US" sz="2000" smtClean="0"/>
          </a:p>
          <a:p>
            <a:pPr eaLnBrk="1" hangingPunct="1"/>
            <a:endParaRPr lang="en-US" sz="2000" smtClean="0"/>
          </a:p>
          <a:p>
            <a:pPr eaLnBrk="1" hangingPunct="1"/>
            <a:endParaRPr lang="en-US" sz="2000" smtClean="0"/>
          </a:p>
          <a:p>
            <a:pPr eaLnBrk="1" hangingPunct="1"/>
            <a:endParaRPr lang="en-US" sz="2000" smtClean="0"/>
          </a:p>
          <a:p>
            <a:pPr eaLnBrk="1" hangingPunct="1">
              <a:buFontTx/>
              <a:buNone/>
            </a:pPr>
            <a:r>
              <a:rPr lang="en-GB" sz="2000" smtClean="0"/>
              <a:t/>
            </a:r>
            <a:br>
              <a:rPr lang="en-GB" sz="2000" smtClean="0"/>
            </a:br>
            <a:endParaRPr lang="en-GB" sz="2000" smtClean="0"/>
          </a:p>
          <a:p>
            <a:pPr lvl="1" eaLnBrk="1" hangingPunct="1">
              <a:buFontTx/>
              <a:buNone/>
            </a:pPr>
            <a:endParaRPr lang="en-GB" sz="2000" smtClean="0"/>
          </a:p>
          <a:p>
            <a:pPr lvl="1" eaLnBrk="1" hangingPunct="1">
              <a:buFontTx/>
              <a:buNone/>
            </a:pPr>
            <a:endParaRPr lang="fr-BE" sz="2000" smtClean="0"/>
          </a:p>
          <a:p>
            <a:pPr eaLnBrk="1" hangingPunct="1"/>
            <a:endParaRPr lang="en-GB" smtClean="0"/>
          </a:p>
        </p:txBody>
      </p:sp>
      <p:sp>
        <p:nvSpPr>
          <p:cNvPr id="14341" name="Slide Number Placeholder 4"/>
          <p:cNvSpPr>
            <a:spLocks noGrp="1"/>
          </p:cNvSpPr>
          <p:nvPr>
            <p:ph type="sldNum" sz="quarter" idx="12"/>
          </p:nvPr>
        </p:nvSpPr>
        <p:spPr>
          <a:xfrm>
            <a:off x="3124200" y="6324600"/>
            <a:ext cx="2895600" cy="457200"/>
          </a:xfrm>
        </p:spPr>
        <p:txBody>
          <a:bodyPr/>
          <a:lstStyle/>
          <a:p>
            <a:pPr algn="l">
              <a:defRPr/>
            </a:pPr>
            <a:fld id="{D40585CD-4832-4777-AEFB-3DD8AA7A0D9C}" type="slidenum">
              <a:rPr lang="en-GB" b="0" smtClean="0"/>
              <a:pPr algn="l">
                <a:defRPr/>
              </a:pPr>
              <a:t>17</a:t>
            </a:fld>
            <a:endParaRPr lang="en-GB" b="0" smtClean="0"/>
          </a:p>
        </p:txBody>
      </p:sp>
      <p:cxnSp>
        <p:nvCxnSpPr>
          <p:cNvPr id="19462" name="Straight Arrow Connector 6"/>
          <p:cNvCxnSpPr>
            <a:cxnSpLocks noChangeShapeType="1"/>
          </p:cNvCxnSpPr>
          <p:nvPr/>
        </p:nvCxnSpPr>
        <p:spPr bwMode="auto">
          <a:xfrm>
            <a:off x="714375" y="1857375"/>
            <a:ext cx="142875" cy="1588"/>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9463" name="Straight Arrow Connector 7"/>
          <p:cNvCxnSpPr>
            <a:cxnSpLocks noChangeShapeType="1"/>
          </p:cNvCxnSpPr>
          <p:nvPr/>
        </p:nvCxnSpPr>
        <p:spPr bwMode="auto">
          <a:xfrm>
            <a:off x="714375" y="2214563"/>
            <a:ext cx="142875" cy="1587"/>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20488" name="TextBox 7"/>
          <p:cNvSpPr txBox="1">
            <a:spLocks noChangeArrowheads="1"/>
          </p:cNvSpPr>
          <p:nvPr/>
        </p:nvSpPr>
        <p:spPr bwMode="auto">
          <a:xfrm>
            <a:off x="5357813" y="2286000"/>
            <a:ext cx="2000250" cy="500063"/>
          </a:xfrm>
          <a:prstGeom prst="rect">
            <a:avLst/>
          </a:prstGeom>
          <a:noFill/>
          <a:ln w="22225">
            <a:solidFill>
              <a:srgbClr val="FF0000"/>
            </a:solidFill>
            <a:miter lim="800000"/>
            <a:headEnd/>
            <a:tailEnd/>
          </a:ln>
        </p:spPr>
        <p:txBody>
          <a:bodyPr>
            <a:spAutoFit/>
          </a:bodyPr>
          <a:lstStyle/>
          <a:p>
            <a:pPr algn="ctr">
              <a:defRPr/>
            </a:pPr>
            <a:r>
              <a:rPr lang="en-GB" sz="2600" b="1" dirty="0">
                <a:solidFill>
                  <a:srgbClr val="FF0000"/>
                </a:solidFill>
                <a:latin typeface="+mn-lt"/>
              </a:rPr>
              <a:t>2012:  1837</a:t>
            </a:r>
          </a:p>
        </p:txBody>
      </p:sp>
      <p:cxnSp>
        <p:nvCxnSpPr>
          <p:cNvPr id="10" name="Straight Arrow Connector 9"/>
          <p:cNvCxnSpPr/>
          <p:nvPr/>
        </p:nvCxnSpPr>
        <p:spPr>
          <a:xfrm flipV="1">
            <a:off x="6324600" y="4724400"/>
            <a:ext cx="0" cy="53340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3" name="Straight Arrow Connector 12"/>
          <p:cNvCxnSpPr/>
          <p:nvPr/>
        </p:nvCxnSpPr>
        <p:spPr>
          <a:xfrm flipV="1">
            <a:off x="7620000" y="4724400"/>
            <a:ext cx="0" cy="53340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4" name="Straight Arrow Connector 13"/>
          <p:cNvCxnSpPr/>
          <p:nvPr/>
        </p:nvCxnSpPr>
        <p:spPr>
          <a:xfrm flipV="1">
            <a:off x="8839200" y="4724400"/>
            <a:ext cx="0" cy="53340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5" name="Straight Arrow Connector 14"/>
          <p:cNvCxnSpPr/>
          <p:nvPr/>
        </p:nvCxnSpPr>
        <p:spPr>
          <a:xfrm flipV="1">
            <a:off x="4876800" y="4724400"/>
            <a:ext cx="0" cy="53340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488"/>
                                        </p:tgtEl>
                                        <p:attrNameLst>
                                          <p:attrName>style.visibility</p:attrName>
                                        </p:attrNameLst>
                                      </p:cBhvr>
                                      <p:to>
                                        <p:strVal val="visible"/>
                                      </p:to>
                                    </p:set>
                                    <p:anim calcmode="lin" valueType="num">
                                      <p:cBhvr additive="base">
                                        <p:cTn id="7" dur="2000" fill="hold"/>
                                        <p:tgtEl>
                                          <p:spTgt spid="20488"/>
                                        </p:tgtEl>
                                        <p:attrNameLst>
                                          <p:attrName>ppt_x</p:attrName>
                                        </p:attrNameLst>
                                      </p:cBhvr>
                                      <p:tavLst>
                                        <p:tav tm="0">
                                          <p:val>
                                            <p:strVal val="#ppt_x"/>
                                          </p:val>
                                        </p:tav>
                                        <p:tav tm="100000">
                                          <p:val>
                                            <p:strVal val="#ppt_x"/>
                                          </p:val>
                                        </p:tav>
                                      </p:tavLst>
                                    </p:anim>
                                    <p:anim calcmode="lin" valueType="num">
                                      <p:cBhvr additive="base">
                                        <p:cTn id="8" dur="2000" fill="hold"/>
                                        <p:tgtEl>
                                          <p:spTgt spid="2048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4"/>
          <p:cNvSpPr>
            <a:spLocks noGrp="1"/>
          </p:cNvSpPr>
          <p:nvPr>
            <p:ph type="ctrTitle"/>
          </p:nvPr>
        </p:nvSpPr>
        <p:spPr/>
        <p:txBody>
          <a:bodyPr/>
          <a:lstStyle/>
          <a:p>
            <a:pPr marL="514350" indent="-514350" eaLnBrk="1" hangingPunct="1"/>
            <a:r>
              <a:rPr lang="fr-FR" sz="3200" smtClean="0"/>
              <a:t>Work and procedures for Pesticides evaluation </a:t>
            </a:r>
          </a:p>
        </p:txBody>
      </p:sp>
      <p:sp>
        <p:nvSpPr>
          <p:cNvPr id="4" name="Slide Number Placeholder 3"/>
          <p:cNvSpPr>
            <a:spLocks noGrp="1"/>
          </p:cNvSpPr>
          <p:nvPr>
            <p:ph type="sldNum" sz="quarter" idx="10"/>
          </p:nvPr>
        </p:nvSpPr>
        <p:spPr/>
        <p:txBody>
          <a:bodyPr/>
          <a:lstStyle/>
          <a:p>
            <a:pPr>
              <a:defRPr/>
            </a:pPr>
            <a:fld id="{E2DADA15-A303-41B2-9163-A2958CA5A794}" type="slidenum">
              <a:rPr lang="en-US"/>
              <a:pPr>
                <a:defRPr/>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5"/>
          <p:cNvSpPr>
            <a:spLocks noGrp="1"/>
          </p:cNvSpPr>
          <p:nvPr>
            <p:ph type="sldNum" sz="quarter" idx="12"/>
          </p:nvPr>
        </p:nvSpPr>
        <p:spPr/>
        <p:txBody>
          <a:bodyPr/>
          <a:lstStyle/>
          <a:p>
            <a:pPr>
              <a:defRPr/>
            </a:pPr>
            <a:fld id="{18DDB365-D3A5-41B5-8B65-1A94288E824C}" type="slidenum">
              <a:rPr lang="en-US"/>
              <a:pPr>
                <a:defRPr/>
              </a:pPr>
              <a:t>19</a:t>
            </a:fld>
            <a:endParaRPr lang="en-US"/>
          </a:p>
        </p:txBody>
      </p:sp>
      <p:sp>
        <p:nvSpPr>
          <p:cNvPr id="21507" name="Rectangle 2"/>
          <p:cNvSpPr>
            <a:spLocks noGrp="1" noChangeArrowheads="1"/>
          </p:cNvSpPr>
          <p:nvPr>
            <p:ph type="title"/>
          </p:nvPr>
        </p:nvSpPr>
        <p:spPr/>
        <p:txBody>
          <a:bodyPr/>
          <a:lstStyle/>
          <a:p>
            <a:pPr eaLnBrk="1" hangingPunct="1"/>
            <a:r>
              <a:rPr lang="en-GB" sz="3200" b="1" smtClean="0"/>
              <a:t>PRAS Panel and WGs</a:t>
            </a:r>
          </a:p>
        </p:txBody>
      </p:sp>
      <p:sp>
        <p:nvSpPr>
          <p:cNvPr id="21508" name="Rectangle 3"/>
          <p:cNvSpPr>
            <a:spLocks noGrp="1" noChangeArrowheads="1"/>
          </p:cNvSpPr>
          <p:nvPr>
            <p:ph type="body" idx="1"/>
          </p:nvPr>
        </p:nvSpPr>
        <p:spPr>
          <a:xfrm>
            <a:off x="590550" y="1484313"/>
            <a:ext cx="8229600" cy="4752975"/>
          </a:xfrm>
        </p:spPr>
        <p:txBody>
          <a:bodyPr/>
          <a:lstStyle/>
          <a:p>
            <a:pPr eaLnBrk="1" hangingPunct="1"/>
            <a:endParaRPr lang="en-GB" smtClean="0">
              <a:latin typeface="Times New Roman" pitchFamily="18" charset="0"/>
            </a:endParaRPr>
          </a:p>
          <a:p>
            <a:pPr eaLnBrk="1" hangingPunct="1"/>
            <a:endParaRPr lang="en-GB" smtClean="0">
              <a:latin typeface="Times New Roman" pitchFamily="18" charset="0"/>
            </a:endParaRPr>
          </a:p>
        </p:txBody>
      </p:sp>
      <p:sp>
        <p:nvSpPr>
          <p:cNvPr id="21509" name="Rectangle 4"/>
          <p:cNvSpPr>
            <a:spLocks noChangeArrowheads="1"/>
          </p:cNvSpPr>
          <p:nvPr/>
        </p:nvSpPr>
        <p:spPr bwMode="auto">
          <a:xfrm>
            <a:off x="539750" y="1125538"/>
            <a:ext cx="8229600" cy="504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170000"/>
              </a:lnSpc>
              <a:spcBef>
                <a:spcPct val="20000"/>
              </a:spcBef>
            </a:pPr>
            <a:endParaRPr lang="en-GB" sz="2800" b="1"/>
          </a:p>
        </p:txBody>
      </p:sp>
      <p:sp>
        <p:nvSpPr>
          <p:cNvPr id="21510" name="Rectangle 5"/>
          <p:cNvSpPr>
            <a:spLocks noChangeArrowheads="1"/>
          </p:cNvSpPr>
          <p:nvPr/>
        </p:nvSpPr>
        <p:spPr bwMode="auto">
          <a:xfrm>
            <a:off x="539750" y="1125538"/>
            <a:ext cx="8229600" cy="539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170000"/>
              </a:lnSpc>
              <a:spcBef>
                <a:spcPct val="20000"/>
              </a:spcBef>
            </a:pPr>
            <a:endParaRPr lang="en-GB" sz="2800" b="1"/>
          </a:p>
        </p:txBody>
      </p:sp>
      <p:sp>
        <p:nvSpPr>
          <p:cNvPr id="21511" name="Oval 7"/>
          <p:cNvSpPr>
            <a:spLocks noChangeArrowheads="1"/>
          </p:cNvSpPr>
          <p:nvPr/>
        </p:nvSpPr>
        <p:spPr bwMode="auto">
          <a:xfrm>
            <a:off x="4500563" y="1989138"/>
            <a:ext cx="2635250" cy="735012"/>
          </a:xfrm>
          <a:prstGeom prst="ellipse">
            <a:avLst/>
          </a:prstGeom>
          <a:solidFill>
            <a:srgbClr val="FBF18D"/>
          </a:solidFill>
          <a:ln w="9525">
            <a:solidFill>
              <a:schemeClr val="tx1"/>
            </a:solidFill>
            <a:round/>
            <a:headEnd/>
            <a:tailEnd/>
          </a:ln>
        </p:spPr>
        <p:txBody>
          <a:bodyPr wrap="none" anchor="ctr"/>
          <a:lstStyle/>
          <a:p>
            <a:pPr algn="ctr"/>
            <a:r>
              <a:rPr lang="en-GB" sz="1600" b="1">
                <a:latin typeface="Arial" charset="0"/>
              </a:rPr>
              <a:t>Working Group</a:t>
            </a:r>
          </a:p>
          <a:p>
            <a:pPr algn="ctr"/>
            <a:r>
              <a:rPr lang="en-GB" sz="1600" b="1">
                <a:latin typeface="Arial" charset="0"/>
              </a:rPr>
              <a:t>Toxicology</a:t>
            </a:r>
          </a:p>
        </p:txBody>
      </p:sp>
      <p:sp>
        <p:nvSpPr>
          <p:cNvPr id="21512" name="Oval 8"/>
          <p:cNvSpPr>
            <a:spLocks noChangeArrowheads="1"/>
          </p:cNvSpPr>
          <p:nvPr/>
        </p:nvSpPr>
        <p:spPr bwMode="auto">
          <a:xfrm>
            <a:off x="395288" y="3141663"/>
            <a:ext cx="3313112" cy="1655762"/>
          </a:xfrm>
          <a:prstGeom prst="ellipse">
            <a:avLst/>
          </a:prstGeom>
          <a:solidFill>
            <a:srgbClr val="00FF00"/>
          </a:solidFill>
          <a:ln w="9525">
            <a:solidFill>
              <a:schemeClr val="tx1"/>
            </a:solidFill>
            <a:round/>
            <a:headEnd/>
            <a:tailEnd/>
          </a:ln>
        </p:spPr>
        <p:txBody>
          <a:bodyPr wrap="none" anchor="ctr"/>
          <a:lstStyle/>
          <a:p>
            <a:pPr algn="ctr"/>
            <a:r>
              <a:rPr lang="en-GB" sz="1600" b="1">
                <a:latin typeface="Arial" charset="0"/>
              </a:rPr>
              <a:t>WGs</a:t>
            </a:r>
          </a:p>
          <a:p>
            <a:pPr algn="ctr"/>
            <a:r>
              <a:rPr lang="en-GB" sz="1600" b="1">
                <a:latin typeface="Arial" charset="0"/>
              </a:rPr>
              <a:t>on Guidance Documents</a:t>
            </a:r>
            <a:r>
              <a:rPr lang="en-GB" sz="1600">
                <a:latin typeface="Arial" charset="0"/>
              </a:rPr>
              <a:t> :</a:t>
            </a:r>
          </a:p>
          <a:p>
            <a:pPr algn="ctr"/>
            <a:r>
              <a:rPr lang="en-GB" sz="1400" b="1">
                <a:latin typeface="Arial" charset="0"/>
              </a:rPr>
              <a:t>GD on RA for Birds and Mammals</a:t>
            </a:r>
          </a:p>
          <a:p>
            <a:pPr algn="ctr"/>
            <a:r>
              <a:rPr lang="en-GB" sz="1400" b="1">
                <a:latin typeface="Arial" charset="0"/>
              </a:rPr>
              <a:t>GD on persistence in soil</a:t>
            </a:r>
          </a:p>
          <a:p>
            <a:pPr algn="ctr"/>
            <a:r>
              <a:rPr lang="en-GB" sz="1400" b="1">
                <a:latin typeface="Arial" charset="0"/>
              </a:rPr>
              <a:t>….etc…</a:t>
            </a:r>
            <a:endParaRPr lang="en-GB" sz="1600" b="1">
              <a:latin typeface="Arial" charset="0"/>
            </a:endParaRPr>
          </a:p>
        </p:txBody>
      </p:sp>
      <p:sp>
        <p:nvSpPr>
          <p:cNvPr id="21513" name="Oval 9"/>
          <p:cNvSpPr>
            <a:spLocks noChangeArrowheads="1"/>
          </p:cNvSpPr>
          <p:nvPr/>
        </p:nvSpPr>
        <p:spPr bwMode="auto">
          <a:xfrm>
            <a:off x="1979613" y="2133600"/>
            <a:ext cx="2397125" cy="935038"/>
          </a:xfrm>
          <a:prstGeom prst="ellipse">
            <a:avLst/>
          </a:prstGeom>
          <a:solidFill>
            <a:srgbClr val="FBF18D"/>
          </a:solidFill>
          <a:ln w="9525">
            <a:solidFill>
              <a:schemeClr val="tx1"/>
            </a:solidFill>
            <a:round/>
            <a:headEnd/>
            <a:tailEnd/>
          </a:ln>
        </p:spPr>
        <p:txBody>
          <a:bodyPr wrap="none" anchor="ctr"/>
          <a:lstStyle/>
          <a:p>
            <a:pPr algn="ctr"/>
            <a:r>
              <a:rPr lang="en-GB" sz="1600" b="1">
                <a:latin typeface="Arial" charset="0"/>
              </a:rPr>
              <a:t>Working Group </a:t>
            </a:r>
          </a:p>
          <a:p>
            <a:pPr algn="ctr"/>
            <a:r>
              <a:rPr lang="en-GB" sz="1600" b="1">
                <a:latin typeface="Arial" charset="0"/>
              </a:rPr>
              <a:t>Residues </a:t>
            </a:r>
            <a:endParaRPr lang="en-GB" b="1">
              <a:latin typeface="Arial" charset="0"/>
            </a:endParaRPr>
          </a:p>
        </p:txBody>
      </p:sp>
      <p:sp>
        <p:nvSpPr>
          <p:cNvPr id="21514" name="Oval 10"/>
          <p:cNvSpPr>
            <a:spLocks noChangeArrowheads="1"/>
          </p:cNvSpPr>
          <p:nvPr/>
        </p:nvSpPr>
        <p:spPr bwMode="auto">
          <a:xfrm>
            <a:off x="5684838" y="2997200"/>
            <a:ext cx="2919412" cy="792163"/>
          </a:xfrm>
          <a:prstGeom prst="ellipse">
            <a:avLst/>
          </a:prstGeom>
          <a:solidFill>
            <a:srgbClr val="FFFF99"/>
          </a:solidFill>
          <a:ln w="9525">
            <a:solidFill>
              <a:schemeClr val="tx1"/>
            </a:solidFill>
            <a:round/>
            <a:headEnd/>
            <a:tailEnd/>
          </a:ln>
        </p:spPr>
        <p:txBody>
          <a:bodyPr wrap="none" anchor="ctr"/>
          <a:lstStyle/>
          <a:p>
            <a:pPr algn="ctr"/>
            <a:r>
              <a:rPr lang="en-GB" sz="1600" b="1">
                <a:latin typeface="Arial" charset="0"/>
              </a:rPr>
              <a:t>Working Group </a:t>
            </a:r>
          </a:p>
          <a:p>
            <a:pPr algn="ctr"/>
            <a:r>
              <a:rPr lang="en-GB" sz="1600" b="1">
                <a:latin typeface="Arial" charset="0"/>
              </a:rPr>
              <a:t>Ecotoxicology </a:t>
            </a:r>
          </a:p>
        </p:txBody>
      </p:sp>
      <p:sp>
        <p:nvSpPr>
          <p:cNvPr id="21515" name="Oval 11"/>
          <p:cNvSpPr>
            <a:spLocks noChangeArrowheads="1"/>
          </p:cNvSpPr>
          <p:nvPr/>
        </p:nvSpPr>
        <p:spPr bwMode="auto">
          <a:xfrm>
            <a:off x="4140200" y="3933825"/>
            <a:ext cx="3095625" cy="1081088"/>
          </a:xfrm>
          <a:prstGeom prst="ellipse">
            <a:avLst/>
          </a:prstGeom>
          <a:solidFill>
            <a:srgbClr val="FBF18D"/>
          </a:solidFill>
          <a:ln w="9525">
            <a:solidFill>
              <a:schemeClr val="tx1"/>
            </a:solidFill>
            <a:round/>
            <a:headEnd/>
            <a:tailEnd/>
          </a:ln>
        </p:spPr>
        <p:txBody>
          <a:bodyPr wrap="none" anchor="ctr"/>
          <a:lstStyle/>
          <a:p>
            <a:pPr algn="ctr"/>
            <a:r>
              <a:rPr lang="en-GB" sz="1600" b="1">
                <a:latin typeface="Arial" charset="0"/>
              </a:rPr>
              <a:t>Working Group </a:t>
            </a:r>
          </a:p>
          <a:p>
            <a:pPr algn="ctr"/>
            <a:r>
              <a:rPr lang="en-GB" sz="1600" b="1">
                <a:latin typeface="Arial" charset="0"/>
              </a:rPr>
              <a:t>Fate and behaviour</a:t>
            </a:r>
          </a:p>
        </p:txBody>
      </p:sp>
      <p:sp>
        <p:nvSpPr>
          <p:cNvPr id="21516" name="Rectangle 12"/>
          <p:cNvSpPr>
            <a:spLocks noChangeArrowheads="1"/>
          </p:cNvSpPr>
          <p:nvPr/>
        </p:nvSpPr>
        <p:spPr bwMode="auto">
          <a:xfrm>
            <a:off x="1085850" y="5661025"/>
            <a:ext cx="70866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200" b="1">
                <a:latin typeface="Arial" charset="0"/>
              </a:rPr>
              <a:t>Supported by the EFSA Secretariat = PRAS Unit</a:t>
            </a:r>
          </a:p>
        </p:txBody>
      </p:sp>
      <p:sp>
        <p:nvSpPr>
          <p:cNvPr id="21517" name="AutoShape 13"/>
          <p:cNvSpPr>
            <a:spLocks noChangeArrowheads="1"/>
          </p:cNvSpPr>
          <p:nvPr/>
        </p:nvSpPr>
        <p:spPr bwMode="auto">
          <a:xfrm>
            <a:off x="1878013" y="5035550"/>
            <a:ext cx="654050" cy="501650"/>
          </a:xfrm>
          <a:prstGeom prst="upArrow">
            <a:avLst>
              <a:gd name="adj1" fmla="val 50000"/>
              <a:gd name="adj2" fmla="val 25000"/>
            </a:avLst>
          </a:prstGeom>
          <a:solidFill>
            <a:srgbClr val="FFC775"/>
          </a:solidFill>
          <a:ln w="9525">
            <a:solidFill>
              <a:schemeClr val="tx1"/>
            </a:solidFill>
            <a:miter lim="800000"/>
            <a:headEnd/>
            <a:tailEnd/>
          </a:ln>
        </p:spPr>
        <p:txBody>
          <a:bodyPr wrap="none" anchor="ctr"/>
          <a:lstStyle/>
          <a:p>
            <a:endParaRPr lang="en-GB"/>
          </a:p>
        </p:txBody>
      </p:sp>
      <p:sp>
        <p:nvSpPr>
          <p:cNvPr id="21518" name="AutoShape 14"/>
          <p:cNvSpPr>
            <a:spLocks noChangeArrowheads="1"/>
          </p:cNvSpPr>
          <p:nvPr/>
        </p:nvSpPr>
        <p:spPr bwMode="auto">
          <a:xfrm>
            <a:off x="4265613" y="5035550"/>
            <a:ext cx="654050" cy="501650"/>
          </a:xfrm>
          <a:prstGeom prst="upArrow">
            <a:avLst>
              <a:gd name="adj1" fmla="val 50000"/>
              <a:gd name="adj2" fmla="val 25000"/>
            </a:avLst>
          </a:prstGeom>
          <a:solidFill>
            <a:srgbClr val="FFC775"/>
          </a:solidFill>
          <a:ln w="9525">
            <a:solidFill>
              <a:schemeClr val="tx1"/>
            </a:solidFill>
            <a:miter lim="800000"/>
            <a:headEnd/>
            <a:tailEnd/>
          </a:ln>
        </p:spPr>
        <p:txBody>
          <a:bodyPr wrap="none" anchor="ctr"/>
          <a:lstStyle/>
          <a:p>
            <a:endParaRPr lang="en-GB"/>
          </a:p>
        </p:txBody>
      </p:sp>
      <p:sp>
        <p:nvSpPr>
          <p:cNvPr id="21519" name="AutoShape 15"/>
          <p:cNvSpPr>
            <a:spLocks noChangeArrowheads="1"/>
          </p:cNvSpPr>
          <p:nvPr/>
        </p:nvSpPr>
        <p:spPr bwMode="auto">
          <a:xfrm>
            <a:off x="6869113" y="5048250"/>
            <a:ext cx="654050" cy="501650"/>
          </a:xfrm>
          <a:prstGeom prst="upArrow">
            <a:avLst>
              <a:gd name="adj1" fmla="val 50000"/>
              <a:gd name="adj2" fmla="val 25000"/>
            </a:avLst>
          </a:prstGeom>
          <a:solidFill>
            <a:srgbClr val="FFC775"/>
          </a:solidFill>
          <a:ln w="9525">
            <a:solidFill>
              <a:schemeClr val="tx1"/>
            </a:solidFill>
            <a:miter lim="800000"/>
            <a:headEnd/>
            <a:tailEnd/>
          </a:ln>
        </p:spPr>
        <p:txBody>
          <a:bodyPr wrap="none" anchor="ctr"/>
          <a:lstStyle/>
          <a:p>
            <a:endParaRPr lang="en-GB"/>
          </a:p>
        </p:txBody>
      </p:sp>
      <p:sp>
        <p:nvSpPr>
          <p:cNvPr id="21520" name="Rectangle 6"/>
          <p:cNvSpPr>
            <a:spLocks noChangeArrowheads="1"/>
          </p:cNvSpPr>
          <p:nvPr/>
        </p:nvSpPr>
        <p:spPr bwMode="auto">
          <a:xfrm>
            <a:off x="3636963" y="2925763"/>
            <a:ext cx="2087562" cy="1079500"/>
          </a:xfrm>
          <a:prstGeom prst="rect">
            <a:avLst/>
          </a:prstGeom>
          <a:solidFill>
            <a:schemeClr val="accent1"/>
          </a:solidFill>
          <a:ln w="9525">
            <a:solidFill>
              <a:schemeClr val="tx1"/>
            </a:solidFill>
            <a:miter lim="800000"/>
            <a:headEnd/>
            <a:tailEnd/>
          </a:ln>
        </p:spPr>
        <p:txBody>
          <a:bodyPr wrap="none" anchor="ctr"/>
          <a:lstStyle/>
          <a:p>
            <a:pPr algn="ctr"/>
            <a:r>
              <a:rPr lang="en-GB" b="1">
                <a:solidFill>
                  <a:schemeClr val="bg1"/>
                </a:solidFill>
                <a:latin typeface="Arial" charset="0"/>
              </a:rPr>
              <a:t>PRAS Panel</a:t>
            </a:r>
          </a:p>
          <a:p>
            <a:pPr algn="ctr"/>
            <a:r>
              <a:rPr lang="fr-BE" b="1">
                <a:solidFill>
                  <a:schemeClr val="bg1"/>
                </a:solidFill>
                <a:latin typeface="Arial" charset="0"/>
              </a:rPr>
              <a:t>21 experts</a:t>
            </a:r>
            <a:endParaRPr lang="en-GB" b="1">
              <a:solidFill>
                <a:schemeClr val="bg1"/>
              </a:solidFill>
              <a:latin typeface="Arial" charset="0"/>
            </a:endParaRPr>
          </a:p>
        </p:txBody>
      </p:sp>
      <p:sp>
        <p:nvSpPr>
          <p:cNvPr id="21521" name="AutoShape 41"/>
          <p:cNvSpPr>
            <a:spLocks noChangeArrowheads="1"/>
          </p:cNvSpPr>
          <p:nvPr/>
        </p:nvSpPr>
        <p:spPr bwMode="auto">
          <a:xfrm>
            <a:off x="179388" y="1341438"/>
            <a:ext cx="1079500" cy="719137"/>
          </a:xfrm>
          <a:prstGeom prst="flowChartAlternateProcess">
            <a:avLst/>
          </a:prstGeom>
          <a:solidFill>
            <a:srgbClr val="CCFFCC"/>
          </a:solidFill>
          <a:ln w="12700">
            <a:solidFill>
              <a:schemeClr val="tx1"/>
            </a:solidFill>
            <a:miter lim="800000"/>
            <a:headEnd/>
            <a:tailEnd/>
          </a:ln>
        </p:spPr>
        <p:txBody>
          <a:bodyPr wrap="none" anchor="ctr"/>
          <a:lstStyle/>
          <a:p>
            <a:pPr algn="ctr"/>
            <a:r>
              <a:rPr lang="en-GB" sz="900" b="1"/>
              <a:t>Co-ordination</a:t>
            </a:r>
          </a:p>
          <a:p>
            <a:pPr algn="ctr"/>
            <a:r>
              <a:rPr lang="it-IT" sz="900"/>
              <a:t>Team (7)</a:t>
            </a:r>
            <a:endParaRPr lang="en-GB" sz="900"/>
          </a:p>
        </p:txBody>
      </p:sp>
      <p:sp>
        <p:nvSpPr>
          <p:cNvPr id="21522" name="AutoShape 47"/>
          <p:cNvSpPr>
            <a:spLocks noChangeArrowheads="1"/>
          </p:cNvSpPr>
          <p:nvPr/>
        </p:nvSpPr>
        <p:spPr bwMode="auto">
          <a:xfrm>
            <a:off x="4284663" y="1052513"/>
            <a:ext cx="1008062" cy="720725"/>
          </a:xfrm>
          <a:prstGeom prst="flowChartAlternateProcess">
            <a:avLst/>
          </a:prstGeom>
          <a:solidFill>
            <a:srgbClr val="CCFFCC"/>
          </a:solidFill>
          <a:ln w="12700">
            <a:solidFill>
              <a:schemeClr val="tx1"/>
            </a:solidFill>
            <a:miter lim="800000"/>
            <a:headEnd/>
            <a:tailEnd/>
          </a:ln>
        </p:spPr>
        <p:txBody>
          <a:bodyPr wrap="none" anchor="ctr"/>
          <a:lstStyle/>
          <a:p>
            <a:pPr algn="ctr"/>
            <a:r>
              <a:rPr lang="en-GB" sz="900" b="1"/>
              <a:t>Mammalian</a:t>
            </a:r>
          </a:p>
          <a:p>
            <a:pPr algn="ctr"/>
            <a:r>
              <a:rPr lang="it-IT" sz="900" b="1"/>
              <a:t> </a:t>
            </a:r>
            <a:r>
              <a:rPr lang="en-GB" sz="900" b="1"/>
              <a:t>toxicology</a:t>
            </a:r>
          </a:p>
          <a:p>
            <a:pPr algn="ctr"/>
            <a:r>
              <a:rPr lang="en-GB" sz="900"/>
              <a:t>Team (5)</a:t>
            </a:r>
          </a:p>
        </p:txBody>
      </p:sp>
      <p:sp>
        <p:nvSpPr>
          <p:cNvPr id="21523" name="AutoShape 46"/>
          <p:cNvSpPr>
            <a:spLocks noChangeArrowheads="1"/>
          </p:cNvSpPr>
          <p:nvPr/>
        </p:nvSpPr>
        <p:spPr bwMode="auto">
          <a:xfrm>
            <a:off x="5580063" y="981075"/>
            <a:ext cx="1368425" cy="863600"/>
          </a:xfrm>
          <a:prstGeom prst="flowChartAlternateProcess">
            <a:avLst/>
          </a:prstGeom>
          <a:solidFill>
            <a:srgbClr val="CCFFCC"/>
          </a:solidFill>
          <a:ln w="12700">
            <a:solidFill>
              <a:schemeClr val="tx1"/>
            </a:solidFill>
            <a:miter lim="800000"/>
            <a:headEnd/>
            <a:tailEnd/>
          </a:ln>
        </p:spPr>
        <p:txBody>
          <a:bodyPr wrap="none" anchor="ctr"/>
          <a:lstStyle/>
          <a:p>
            <a:pPr algn="ctr"/>
            <a:r>
              <a:rPr lang="en-GB" sz="900" b="1"/>
              <a:t>Phys-chem</a:t>
            </a:r>
          </a:p>
          <a:p>
            <a:pPr algn="ctr"/>
            <a:r>
              <a:rPr lang="en-GB" sz="900" b="1"/>
              <a:t>properties,</a:t>
            </a:r>
          </a:p>
          <a:p>
            <a:pPr algn="ctr"/>
            <a:r>
              <a:rPr lang="en-GB" sz="900" b="1"/>
              <a:t>analytical methods</a:t>
            </a:r>
          </a:p>
          <a:p>
            <a:pPr algn="ctr"/>
            <a:r>
              <a:rPr lang="en-GB" sz="900"/>
              <a:t>Team (3)</a:t>
            </a:r>
          </a:p>
        </p:txBody>
      </p:sp>
      <p:sp>
        <p:nvSpPr>
          <p:cNvPr id="21524" name="AutoShape 43"/>
          <p:cNvSpPr>
            <a:spLocks noChangeArrowheads="1"/>
          </p:cNvSpPr>
          <p:nvPr/>
        </p:nvSpPr>
        <p:spPr bwMode="auto">
          <a:xfrm>
            <a:off x="684213" y="2133600"/>
            <a:ext cx="1223962" cy="719138"/>
          </a:xfrm>
          <a:prstGeom prst="flowChartAlternateProcess">
            <a:avLst/>
          </a:prstGeom>
          <a:solidFill>
            <a:srgbClr val="CCFFCC"/>
          </a:solidFill>
          <a:ln w="12700">
            <a:solidFill>
              <a:schemeClr val="tx1"/>
            </a:solidFill>
            <a:miter lim="800000"/>
            <a:headEnd/>
            <a:tailEnd/>
          </a:ln>
        </p:spPr>
        <p:txBody>
          <a:bodyPr wrap="none" anchor="ctr"/>
          <a:lstStyle/>
          <a:p>
            <a:pPr algn="ctr"/>
            <a:r>
              <a:rPr lang="en-GB" sz="900" b="1"/>
              <a:t>Residues / </a:t>
            </a:r>
          </a:p>
          <a:p>
            <a:pPr algn="ctr"/>
            <a:r>
              <a:rPr lang="en-GB" sz="900" b="1"/>
              <a:t>peer review </a:t>
            </a:r>
          </a:p>
          <a:p>
            <a:pPr algn="ctr"/>
            <a:r>
              <a:rPr lang="en-GB" sz="900"/>
              <a:t>Team (3+2 50%)</a:t>
            </a:r>
          </a:p>
        </p:txBody>
      </p:sp>
      <p:sp>
        <p:nvSpPr>
          <p:cNvPr id="21525" name="AutoShape 45"/>
          <p:cNvSpPr>
            <a:spLocks noChangeArrowheads="1"/>
          </p:cNvSpPr>
          <p:nvPr/>
        </p:nvSpPr>
        <p:spPr bwMode="auto">
          <a:xfrm>
            <a:off x="2411413" y="1123950"/>
            <a:ext cx="1296987" cy="792163"/>
          </a:xfrm>
          <a:prstGeom prst="flowChartAlternateProcess">
            <a:avLst/>
          </a:prstGeom>
          <a:solidFill>
            <a:srgbClr val="CCFFCC"/>
          </a:solidFill>
          <a:ln w="12700">
            <a:solidFill>
              <a:schemeClr val="tx1"/>
            </a:solidFill>
            <a:miter lim="800000"/>
            <a:headEnd/>
            <a:tailEnd/>
          </a:ln>
        </p:spPr>
        <p:txBody>
          <a:bodyPr wrap="none" anchor="ctr"/>
          <a:lstStyle/>
          <a:p>
            <a:pPr algn="ctr"/>
            <a:r>
              <a:rPr lang="en-GB" sz="900" b="1"/>
              <a:t>Residues /</a:t>
            </a:r>
          </a:p>
          <a:p>
            <a:pPr algn="ctr"/>
            <a:r>
              <a:rPr lang="en-GB" sz="900" b="1"/>
              <a:t> MRLs</a:t>
            </a:r>
          </a:p>
          <a:p>
            <a:pPr algn="ctr"/>
            <a:r>
              <a:rPr lang="en-GB" sz="900"/>
              <a:t>Team (5)</a:t>
            </a:r>
          </a:p>
        </p:txBody>
      </p:sp>
      <p:sp>
        <p:nvSpPr>
          <p:cNvPr id="21526" name="AutoShape 44"/>
          <p:cNvSpPr>
            <a:spLocks noChangeArrowheads="1"/>
          </p:cNvSpPr>
          <p:nvPr/>
        </p:nvSpPr>
        <p:spPr bwMode="auto">
          <a:xfrm>
            <a:off x="7596188" y="4724400"/>
            <a:ext cx="1368425" cy="865188"/>
          </a:xfrm>
          <a:prstGeom prst="flowChartAlternateProcess">
            <a:avLst/>
          </a:prstGeom>
          <a:solidFill>
            <a:srgbClr val="CCFFCC"/>
          </a:solidFill>
          <a:ln w="12700">
            <a:solidFill>
              <a:schemeClr val="tx1"/>
            </a:solidFill>
            <a:miter lim="800000"/>
            <a:headEnd/>
            <a:tailEnd/>
          </a:ln>
        </p:spPr>
        <p:txBody>
          <a:bodyPr wrap="none" anchor="ctr"/>
          <a:lstStyle/>
          <a:p>
            <a:pPr algn="ctr"/>
            <a:r>
              <a:rPr lang="en-GB" sz="900" b="1"/>
              <a:t>Environmental </a:t>
            </a:r>
          </a:p>
          <a:p>
            <a:pPr algn="ctr"/>
            <a:r>
              <a:rPr lang="en-GB" sz="900" b="1"/>
              <a:t>fate and behaviour</a:t>
            </a:r>
          </a:p>
          <a:p>
            <a:pPr algn="ctr"/>
            <a:r>
              <a:rPr lang="en-GB" sz="900"/>
              <a:t>Team (4+1 interim)</a:t>
            </a:r>
          </a:p>
        </p:txBody>
      </p:sp>
      <p:sp>
        <p:nvSpPr>
          <p:cNvPr id="21527" name="AutoShape 42"/>
          <p:cNvSpPr>
            <a:spLocks noChangeArrowheads="1"/>
          </p:cNvSpPr>
          <p:nvPr/>
        </p:nvSpPr>
        <p:spPr bwMode="auto">
          <a:xfrm>
            <a:off x="7667625" y="1916113"/>
            <a:ext cx="1152525" cy="865187"/>
          </a:xfrm>
          <a:prstGeom prst="flowChartAlternateProcess">
            <a:avLst/>
          </a:prstGeom>
          <a:solidFill>
            <a:srgbClr val="CCFFCC"/>
          </a:solidFill>
          <a:ln w="12700">
            <a:solidFill>
              <a:schemeClr val="tx1"/>
            </a:solidFill>
            <a:miter lim="800000"/>
            <a:headEnd/>
            <a:tailEnd/>
          </a:ln>
        </p:spPr>
        <p:txBody>
          <a:bodyPr wrap="none" anchor="ctr"/>
          <a:lstStyle/>
          <a:p>
            <a:pPr algn="ctr"/>
            <a:r>
              <a:rPr lang="en-GB" sz="900" b="1"/>
              <a:t>Ecotoxicology</a:t>
            </a:r>
          </a:p>
          <a:p>
            <a:pPr algn="ctr"/>
            <a:r>
              <a:rPr lang="en-GB" sz="900"/>
              <a:t>Team (5)</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p:cNvSpPr txBox="1">
            <a:spLocks noGrp="1"/>
          </p:cNvSpPr>
          <p:nvPr/>
        </p:nvSpPr>
        <p:spPr bwMode="auto">
          <a:xfrm>
            <a:off x="6934200" y="6324600"/>
            <a:ext cx="1905000" cy="457200"/>
          </a:xfrm>
          <a:prstGeom prst="rect">
            <a:avLst/>
          </a:prstGeom>
          <a:noFill/>
          <a:ln>
            <a:miter lim="800000"/>
            <a:headEnd/>
            <a:tailEnd/>
          </a:ln>
        </p:spPr>
        <p:txBody>
          <a:bodyPr/>
          <a:lstStyle/>
          <a:p>
            <a:pPr algn="r">
              <a:defRPr/>
            </a:pPr>
            <a:fld id="{58CDC74C-5191-4A22-BD93-98FC8B1FAC46}" type="slidenum">
              <a:rPr lang="en-US" b="1">
                <a:latin typeface="+mn-lt"/>
              </a:rPr>
              <a:pPr algn="r">
                <a:defRPr/>
              </a:pPr>
              <a:t>2</a:t>
            </a:fld>
            <a:endParaRPr lang="en-US" b="1">
              <a:latin typeface="+mn-lt"/>
            </a:endParaRPr>
          </a:p>
        </p:txBody>
      </p:sp>
      <p:sp>
        <p:nvSpPr>
          <p:cNvPr id="4099" name="Title 1"/>
          <p:cNvSpPr>
            <a:spLocks noGrp="1"/>
          </p:cNvSpPr>
          <p:nvPr>
            <p:ph type="title" idx="4294967295"/>
          </p:nvPr>
        </p:nvSpPr>
        <p:spPr/>
        <p:txBody>
          <a:bodyPr/>
          <a:lstStyle/>
          <a:p>
            <a:pPr eaLnBrk="1" hangingPunct="1"/>
            <a:r>
              <a:rPr lang="fr-FR" smtClean="0"/>
              <a:t>OUTLINE</a:t>
            </a:r>
            <a:endParaRPr lang="en-GB" smtClean="0"/>
          </a:p>
        </p:txBody>
      </p:sp>
      <p:sp>
        <p:nvSpPr>
          <p:cNvPr id="4100" name="Content Placeholder 2"/>
          <p:cNvSpPr>
            <a:spLocks noGrp="1"/>
          </p:cNvSpPr>
          <p:nvPr>
            <p:ph idx="4294967295"/>
          </p:nvPr>
        </p:nvSpPr>
        <p:spPr>
          <a:xfrm>
            <a:off x="533400" y="1844675"/>
            <a:ext cx="8229600" cy="4114800"/>
          </a:xfrm>
        </p:spPr>
        <p:txBody>
          <a:bodyPr/>
          <a:lstStyle/>
          <a:p>
            <a:pPr marL="514350" indent="-514350" eaLnBrk="1" hangingPunct="1"/>
            <a:r>
              <a:rPr lang="fr-FR" smtClean="0"/>
              <a:t>Role of EFSA</a:t>
            </a:r>
          </a:p>
          <a:p>
            <a:pPr marL="514350" indent="-514350" eaLnBrk="1" hangingPunct="1"/>
            <a:r>
              <a:rPr lang="fr-FR" smtClean="0"/>
              <a:t>Work and procedures for Pesticides evaluation </a:t>
            </a:r>
          </a:p>
          <a:p>
            <a:pPr marL="514350" indent="-514350" eaLnBrk="1" hangingPunct="1"/>
            <a:r>
              <a:rPr lang="fr-FR" smtClean="0"/>
              <a:t>Task force on Pollinators </a:t>
            </a:r>
          </a:p>
          <a:p>
            <a:pPr marL="514350" indent="-514350" eaLnBrk="1" hangingPunct="1"/>
            <a:r>
              <a:rPr lang="fr-FR" smtClean="0"/>
              <a:t>US &amp; EU Scientific  Cooperation </a:t>
            </a:r>
            <a:endParaRPr lang="en-GB" smtClean="0"/>
          </a:p>
        </p:txBody>
      </p:sp>
      <p:sp>
        <p:nvSpPr>
          <p:cNvPr id="4" name="Slide Number Placeholder 3"/>
          <p:cNvSpPr txBox="1">
            <a:spLocks noGrp="1"/>
          </p:cNvSpPr>
          <p:nvPr/>
        </p:nvSpPr>
        <p:spPr bwMode="auto">
          <a:xfrm>
            <a:off x="6934200" y="6324600"/>
            <a:ext cx="1905000" cy="457200"/>
          </a:xfrm>
          <a:prstGeom prst="rect">
            <a:avLst/>
          </a:prstGeom>
          <a:noFill/>
          <a:ln>
            <a:miter lim="800000"/>
            <a:headEnd/>
            <a:tailEnd/>
          </a:ln>
        </p:spPr>
        <p:txBody>
          <a:bodyPr/>
          <a:lstStyle/>
          <a:p>
            <a:pPr algn="r">
              <a:defRPr/>
            </a:pPr>
            <a:fld id="{B41A714A-D0C2-4F86-B8E7-2C443AA20740}" type="slidenum">
              <a:rPr lang="en-US" b="1">
                <a:latin typeface="+mn-lt"/>
              </a:rPr>
              <a:pPr algn="r">
                <a:defRPr/>
              </a:pPr>
              <a:t>2</a:t>
            </a:fld>
            <a:endParaRPr lang="en-US" b="1">
              <a:latin typeface="+mn-lt"/>
            </a:endParaRPr>
          </a:p>
        </p:txBody>
      </p:sp>
      <p:pic>
        <p:nvPicPr>
          <p:cNvPr id="452613" name="Picture 5" descr="132"/>
          <p:cNvPicPr>
            <a:picLocks noChangeAspect="1" noChangeArrowheads="1"/>
          </p:cNvPicPr>
          <p:nvPr/>
        </p:nvPicPr>
        <p:blipFill>
          <a:blip r:embed="rId2">
            <a:extLst>
              <a:ext uri="{28A0092B-C50C-407E-A947-70E740481C1C}">
                <a14:useLocalDpi xmlns:a14="http://schemas.microsoft.com/office/drawing/2010/main" val="0"/>
              </a:ext>
            </a:extLst>
          </a:blip>
          <a:srcRect t="4820"/>
          <a:stretch>
            <a:fillRect/>
          </a:stretch>
        </p:blipFill>
        <p:spPr bwMode="auto">
          <a:xfrm>
            <a:off x="3603625" y="0"/>
            <a:ext cx="3398838" cy="234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2612" name="Picture 4" descr="DUS 03zoonos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73750" y="4357688"/>
            <a:ext cx="3270250" cy="23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8" descr="i-h9dGbzm-L.jpg"/>
          <p:cNvPicPr>
            <a:picLocks noChangeAspect="1"/>
          </p:cNvPicPr>
          <p:nvPr/>
        </p:nvPicPr>
        <p:blipFill>
          <a:blip r:embed="rId4">
            <a:extLst>
              <a:ext uri="{28A0092B-C50C-407E-A947-70E740481C1C}">
                <a14:useLocalDpi xmlns:a14="http://schemas.microsoft.com/office/drawing/2010/main" val="0"/>
              </a:ext>
            </a:extLst>
          </a:blip>
          <a:srcRect l="3125" b="50000"/>
          <a:stretch>
            <a:fillRect/>
          </a:stretch>
        </p:blipFill>
        <p:spPr bwMode="auto">
          <a:xfrm>
            <a:off x="139700" y="4508500"/>
            <a:ext cx="5153025" cy="220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5" name="Right Arrow 10"/>
          <p:cNvSpPr>
            <a:spLocks noChangeArrowheads="1"/>
          </p:cNvSpPr>
          <p:nvPr/>
        </p:nvSpPr>
        <p:spPr bwMode="auto">
          <a:xfrm flipH="1" flipV="1">
            <a:off x="5364163" y="5516563"/>
            <a:ext cx="360362" cy="360362"/>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452613"/>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500"/>
                                  </p:stCondLst>
                                  <p:childTnLst>
                                    <p:set>
                                      <p:cBhvr>
                                        <p:cTn id="9" dur="1" fill="hold">
                                          <p:stCondLst>
                                            <p:cond delay="0"/>
                                          </p:stCondLst>
                                        </p:cTn>
                                        <p:tgtEl>
                                          <p:spTgt spid="4526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5"/>
          <p:cNvSpPr>
            <a:spLocks noGrp="1"/>
          </p:cNvSpPr>
          <p:nvPr>
            <p:ph type="sldNum" sz="quarter" idx="12"/>
          </p:nvPr>
        </p:nvSpPr>
        <p:spPr/>
        <p:txBody>
          <a:bodyPr/>
          <a:lstStyle/>
          <a:p>
            <a:pPr>
              <a:defRPr/>
            </a:pPr>
            <a:fld id="{60482EA9-6E3A-4578-B4EA-23D29B955932}" type="slidenum">
              <a:rPr lang="en-US"/>
              <a:pPr>
                <a:defRPr/>
              </a:pPr>
              <a:t>20</a:t>
            </a:fld>
            <a:endParaRPr lang="en-US"/>
          </a:p>
        </p:txBody>
      </p:sp>
      <p:sp>
        <p:nvSpPr>
          <p:cNvPr id="22531" name="Rectangle 3"/>
          <p:cNvSpPr>
            <a:spLocks noGrp="1" noChangeArrowheads="1"/>
          </p:cNvSpPr>
          <p:nvPr>
            <p:ph type="body" idx="1"/>
          </p:nvPr>
        </p:nvSpPr>
        <p:spPr>
          <a:xfrm>
            <a:off x="533400" y="3284538"/>
            <a:ext cx="3175000" cy="792162"/>
          </a:xfrm>
        </p:spPr>
        <p:txBody>
          <a:bodyPr/>
          <a:lstStyle/>
          <a:p>
            <a:pPr eaLnBrk="1" hangingPunct="1">
              <a:lnSpc>
                <a:spcPct val="80000"/>
              </a:lnSpc>
              <a:buFontTx/>
              <a:buNone/>
            </a:pPr>
            <a:r>
              <a:rPr lang="en-GB" sz="1400" smtClean="0"/>
              <a:t>(used mainly in </a:t>
            </a:r>
            <a:r>
              <a:rPr lang="en-GB" sz="1400" b="1" smtClean="0"/>
              <a:t>agriculture</a:t>
            </a:r>
            <a:r>
              <a:rPr lang="en-GB" sz="1400" smtClean="0"/>
              <a:t> to protect plants or plant products   	</a:t>
            </a:r>
          </a:p>
          <a:p>
            <a:pPr eaLnBrk="1" hangingPunct="1">
              <a:lnSpc>
                <a:spcPct val="80000"/>
              </a:lnSpc>
              <a:buFontTx/>
              <a:buNone/>
            </a:pPr>
            <a:r>
              <a:rPr lang="en-GB" sz="1400" smtClean="0"/>
              <a:t>against harmful organisms)</a:t>
            </a:r>
          </a:p>
        </p:txBody>
      </p:sp>
      <p:sp>
        <p:nvSpPr>
          <p:cNvPr id="22532" name="Rectangle 4"/>
          <p:cNvSpPr>
            <a:spLocks noChangeArrowheads="1"/>
          </p:cNvSpPr>
          <p:nvPr/>
        </p:nvSpPr>
        <p:spPr bwMode="auto">
          <a:xfrm>
            <a:off x="0" y="0"/>
            <a:ext cx="69342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r>
              <a:rPr lang="en-GB" sz="3000">
                <a:solidFill>
                  <a:schemeClr val="bg1"/>
                </a:solidFill>
                <a:latin typeface="Myriad Pro" charset="0"/>
              </a:rPr>
              <a:t>How does the EU deal with pesticides?</a:t>
            </a:r>
            <a:endParaRPr lang="en-US" sz="3000">
              <a:solidFill>
                <a:schemeClr val="bg1"/>
              </a:solidFill>
              <a:latin typeface="Myriad Pro" charset="0"/>
            </a:endParaRPr>
          </a:p>
        </p:txBody>
      </p:sp>
      <p:sp>
        <p:nvSpPr>
          <p:cNvPr id="22533" name="Rectangle 5"/>
          <p:cNvSpPr>
            <a:spLocks noChangeArrowheads="1"/>
          </p:cNvSpPr>
          <p:nvPr/>
        </p:nvSpPr>
        <p:spPr bwMode="auto">
          <a:xfrm>
            <a:off x="1835150" y="1157288"/>
            <a:ext cx="5078413" cy="15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3200">
                <a:latin typeface="Arial" charset="0"/>
              </a:rPr>
              <a:t>Pesticides</a:t>
            </a:r>
          </a:p>
          <a:p>
            <a:pPr algn="ctr"/>
            <a:r>
              <a:rPr lang="en-GB" sz="3200">
                <a:latin typeface="Arial" charset="0"/>
              </a:rPr>
              <a:t>EU Regulatory Framework </a:t>
            </a:r>
            <a:br>
              <a:rPr lang="en-GB" sz="3200">
                <a:latin typeface="Arial" charset="0"/>
              </a:rPr>
            </a:br>
            <a:endParaRPr lang="it-IT" sz="3200">
              <a:latin typeface="Arial" charset="0"/>
            </a:endParaRPr>
          </a:p>
        </p:txBody>
      </p:sp>
      <p:sp>
        <p:nvSpPr>
          <p:cNvPr id="22534" name="Rectangle 6"/>
          <p:cNvSpPr>
            <a:spLocks noChangeArrowheads="1"/>
          </p:cNvSpPr>
          <p:nvPr/>
        </p:nvSpPr>
        <p:spPr bwMode="auto">
          <a:xfrm>
            <a:off x="392113" y="2492375"/>
            <a:ext cx="360362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200">
                <a:latin typeface="Arial" charset="0"/>
              </a:rPr>
              <a:t>Placing of plant protection products on the market</a:t>
            </a:r>
            <a:endParaRPr lang="it-IT" sz="2200">
              <a:latin typeface="Arial" charset="0"/>
            </a:endParaRPr>
          </a:p>
        </p:txBody>
      </p:sp>
      <p:sp>
        <p:nvSpPr>
          <p:cNvPr id="22535" name="Rectangle 7"/>
          <p:cNvSpPr>
            <a:spLocks noChangeArrowheads="1"/>
          </p:cNvSpPr>
          <p:nvPr/>
        </p:nvSpPr>
        <p:spPr bwMode="auto">
          <a:xfrm>
            <a:off x="5119688" y="2586038"/>
            <a:ext cx="336708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200">
                <a:latin typeface="Arial" charset="0"/>
              </a:rPr>
              <a:t>Pesticide residues:</a:t>
            </a:r>
          </a:p>
          <a:p>
            <a:pPr algn="ctr"/>
            <a:r>
              <a:rPr lang="en-GB" sz="2200">
                <a:latin typeface="Arial" charset="0"/>
              </a:rPr>
              <a:t>EU MRL settings</a:t>
            </a:r>
            <a:endParaRPr lang="it-IT" sz="2200">
              <a:latin typeface="Arial" charset="0"/>
            </a:endParaRPr>
          </a:p>
        </p:txBody>
      </p:sp>
      <p:sp>
        <p:nvSpPr>
          <p:cNvPr id="22536" name="Rectangle 8"/>
          <p:cNvSpPr>
            <a:spLocks noChangeArrowheads="1"/>
          </p:cNvSpPr>
          <p:nvPr/>
        </p:nvSpPr>
        <p:spPr bwMode="auto">
          <a:xfrm>
            <a:off x="539750" y="4076700"/>
            <a:ext cx="3460750"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200">
                <a:solidFill>
                  <a:srgbClr val="000000"/>
                </a:solidFill>
                <a:latin typeface="Arial" charset="0"/>
              </a:rPr>
              <a:t>Annex 1 of Directive 91/414/EEC </a:t>
            </a:r>
          </a:p>
          <a:p>
            <a:pPr algn="ctr"/>
            <a:r>
              <a:rPr lang="en-GB" sz="2200">
                <a:solidFill>
                  <a:srgbClr val="000000"/>
                </a:solidFill>
                <a:latin typeface="Arial" charset="0"/>
              </a:rPr>
              <a:t>(under revision in EP and Council in 2008)</a:t>
            </a:r>
            <a:endParaRPr lang="it-IT" sz="2200">
              <a:solidFill>
                <a:srgbClr val="000000"/>
              </a:solidFill>
              <a:latin typeface="Arial" charset="0"/>
            </a:endParaRPr>
          </a:p>
        </p:txBody>
      </p:sp>
      <p:sp>
        <p:nvSpPr>
          <p:cNvPr id="22537" name="Rectangle 9"/>
          <p:cNvSpPr>
            <a:spLocks noChangeArrowheads="1"/>
          </p:cNvSpPr>
          <p:nvPr/>
        </p:nvSpPr>
        <p:spPr bwMode="auto">
          <a:xfrm>
            <a:off x="4891088" y="3513138"/>
            <a:ext cx="3603625" cy="176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200">
                <a:solidFill>
                  <a:srgbClr val="000000"/>
                </a:solidFill>
                <a:latin typeface="Arial" charset="0"/>
              </a:rPr>
              <a:t>Directives</a:t>
            </a:r>
          </a:p>
          <a:p>
            <a:pPr algn="ctr"/>
            <a:r>
              <a:rPr lang="en-GB" sz="2200">
                <a:solidFill>
                  <a:srgbClr val="000000"/>
                </a:solidFill>
                <a:latin typeface="Arial" charset="0"/>
              </a:rPr>
              <a:t>76/895/EEC</a:t>
            </a:r>
          </a:p>
          <a:p>
            <a:pPr algn="ctr"/>
            <a:r>
              <a:rPr lang="en-GB" sz="2200">
                <a:solidFill>
                  <a:srgbClr val="000000"/>
                </a:solidFill>
                <a:latin typeface="Arial" charset="0"/>
              </a:rPr>
              <a:t>86/362/EEC</a:t>
            </a:r>
          </a:p>
          <a:p>
            <a:pPr algn="ctr"/>
            <a:r>
              <a:rPr lang="en-GB" sz="2200">
                <a:solidFill>
                  <a:srgbClr val="000000"/>
                </a:solidFill>
                <a:latin typeface="Arial" charset="0"/>
              </a:rPr>
              <a:t>86/363/EEC</a:t>
            </a:r>
          </a:p>
          <a:p>
            <a:pPr algn="ctr"/>
            <a:r>
              <a:rPr lang="en-GB" sz="2200">
                <a:solidFill>
                  <a:srgbClr val="000000"/>
                </a:solidFill>
                <a:latin typeface="Arial" charset="0"/>
              </a:rPr>
              <a:t>90/642/EEC</a:t>
            </a:r>
            <a:endParaRPr lang="it-IT" sz="2200">
              <a:solidFill>
                <a:srgbClr val="000000"/>
              </a:solidFill>
              <a:latin typeface="Arial" charset="0"/>
            </a:endParaRPr>
          </a:p>
        </p:txBody>
      </p:sp>
      <p:sp>
        <p:nvSpPr>
          <p:cNvPr id="22538" name="AutoShape 10"/>
          <p:cNvSpPr>
            <a:spLocks noChangeArrowheads="1"/>
          </p:cNvSpPr>
          <p:nvPr/>
        </p:nvSpPr>
        <p:spPr bwMode="auto">
          <a:xfrm>
            <a:off x="6508750" y="5299075"/>
            <a:ext cx="450850" cy="430213"/>
          </a:xfrm>
          <a:prstGeom prst="downArrow">
            <a:avLst>
              <a:gd name="adj1" fmla="val 50000"/>
              <a:gd name="adj2" fmla="val 25000"/>
            </a:avLst>
          </a:prstGeom>
          <a:solidFill>
            <a:srgbClr val="000000"/>
          </a:solidFill>
          <a:ln w="9525">
            <a:solidFill>
              <a:schemeClr val="tx1"/>
            </a:solidFill>
            <a:miter lim="800000"/>
            <a:headEnd/>
            <a:tailEnd/>
          </a:ln>
        </p:spPr>
        <p:txBody>
          <a:bodyPr vert="eaVert" wrap="none" anchor="ctr"/>
          <a:lstStyle/>
          <a:p>
            <a:endParaRPr lang="en-GB"/>
          </a:p>
        </p:txBody>
      </p:sp>
      <p:sp>
        <p:nvSpPr>
          <p:cNvPr id="22539" name="Rectangle 11"/>
          <p:cNvSpPr>
            <a:spLocks noChangeArrowheads="1"/>
          </p:cNvSpPr>
          <p:nvPr/>
        </p:nvSpPr>
        <p:spPr bwMode="auto">
          <a:xfrm>
            <a:off x="4787900" y="5734050"/>
            <a:ext cx="3868738" cy="771525"/>
          </a:xfrm>
          <a:prstGeom prst="rect">
            <a:avLst/>
          </a:prstGeom>
          <a:solidFill>
            <a:srgbClr val="FFC775"/>
          </a:solidFill>
          <a:ln w="9525">
            <a:solidFill>
              <a:srgbClr val="43428E"/>
            </a:solidFill>
            <a:miter lim="800000"/>
            <a:headEnd/>
            <a:tailEnd/>
          </a:ln>
        </p:spPr>
        <p:txBody>
          <a:bodyPr>
            <a:spAutoFit/>
          </a:bodyPr>
          <a:lstStyle/>
          <a:p>
            <a:pPr algn="ctr"/>
            <a:r>
              <a:rPr lang="en-GB" sz="2200">
                <a:latin typeface="Arial" charset="0"/>
              </a:rPr>
              <a:t>Replaced by</a:t>
            </a:r>
          </a:p>
          <a:p>
            <a:pPr algn="ctr"/>
            <a:r>
              <a:rPr lang="en-GB" sz="2200">
                <a:latin typeface="Arial" charset="0"/>
              </a:rPr>
              <a:t>Regulation (EC) No 396/2005</a:t>
            </a:r>
            <a:endParaRPr lang="it-IT" sz="2200">
              <a:latin typeface="Arial" charset="0"/>
            </a:endParaRPr>
          </a:p>
        </p:txBody>
      </p:sp>
      <p:sp>
        <p:nvSpPr>
          <p:cNvPr id="22540" name="Line 12"/>
          <p:cNvSpPr>
            <a:spLocks noChangeShapeType="1"/>
          </p:cNvSpPr>
          <p:nvPr/>
        </p:nvSpPr>
        <p:spPr bwMode="auto">
          <a:xfrm flipH="1">
            <a:off x="2527300" y="2238375"/>
            <a:ext cx="1301750" cy="354013"/>
          </a:xfrm>
          <a:prstGeom prst="line">
            <a:avLst/>
          </a:prstGeom>
          <a:noFill/>
          <a:ln w="28575">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en-US"/>
          </a:p>
        </p:txBody>
      </p:sp>
      <p:sp>
        <p:nvSpPr>
          <p:cNvPr id="22541" name="Line 13"/>
          <p:cNvSpPr>
            <a:spLocks noChangeShapeType="1"/>
          </p:cNvSpPr>
          <p:nvPr/>
        </p:nvSpPr>
        <p:spPr bwMode="auto">
          <a:xfrm>
            <a:off x="5130800" y="2238375"/>
            <a:ext cx="1108075" cy="365125"/>
          </a:xfrm>
          <a:prstGeom prst="line">
            <a:avLst/>
          </a:prstGeom>
          <a:noFill/>
          <a:ln w="28575">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3"/>
          <p:cNvSpPr>
            <a:spLocks noGrp="1"/>
          </p:cNvSpPr>
          <p:nvPr>
            <p:ph type="sldNum" sz="quarter" idx="12"/>
          </p:nvPr>
        </p:nvSpPr>
        <p:spPr/>
        <p:txBody>
          <a:bodyPr/>
          <a:lstStyle/>
          <a:p>
            <a:pPr>
              <a:defRPr/>
            </a:pPr>
            <a:fld id="{4ECC9221-912A-4E55-A477-34E2F65787B3}" type="slidenum">
              <a:rPr lang="en-US"/>
              <a:pPr>
                <a:defRPr/>
              </a:pPr>
              <a:t>21</a:t>
            </a:fld>
            <a:endParaRPr lang="en-US"/>
          </a:p>
        </p:txBody>
      </p:sp>
      <p:sp>
        <p:nvSpPr>
          <p:cNvPr id="12" name="Slide Number Placeholder 5"/>
          <p:cNvSpPr txBox="1">
            <a:spLocks noGrp="1"/>
          </p:cNvSpPr>
          <p:nvPr/>
        </p:nvSpPr>
        <p:spPr bwMode="auto">
          <a:xfrm>
            <a:off x="6934200" y="6324600"/>
            <a:ext cx="1905000" cy="457200"/>
          </a:xfrm>
          <a:prstGeom prst="rect">
            <a:avLst/>
          </a:prstGeom>
          <a:noFill/>
          <a:ln>
            <a:miter lim="800000"/>
            <a:headEnd/>
            <a:tailEnd/>
          </a:ln>
        </p:spPr>
        <p:txBody>
          <a:bodyPr/>
          <a:lstStyle/>
          <a:p>
            <a:pPr algn="r">
              <a:defRPr/>
            </a:pPr>
            <a:fld id="{DE873857-BD18-432E-9B46-AD93A38C7708}" type="slidenum">
              <a:rPr lang="en-US" b="1">
                <a:latin typeface="+mn-lt"/>
                <a:ea typeface="+mn-ea"/>
              </a:rPr>
              <a:pPr algn="r">
                <a:defRPr/>
              </a:pPr>
              <a:t>21</a:t>
            </a:fld>
            <a:endParaRPr lang="en-US" b="1">
              <a:latin typeface="+mn-lt"/>
              <a:ea typeface="+mn-ea"/>
            </a:endParaRPr>
          </a:p>
        </p:txBody>
      </p:sp>
      <p:sp>
        <p:nvSpPr>
          <p:cNvPr id="23556" name="Rectangle 2"/>
          <p:cNvSpPr>
            <a:spLocks noChangeArrowheads="1"/>
          </p:cNvSpPr>
          <p:nvPr/>
        </p:nvSpPr>
        <p:spPr bwMode="auto">
          <a:xfrm>
            <a:off x="87313" y="98425"/>
            <a:ext cx="40925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3000">
                <a:solidFill>
                  <a:schemeClr val="bg1"/>
                </a:solidFill>
                <a:latin typeface="Arial" charset="0"/>
              </a:rPr>
              <a:t>Pesticides in the EU</a:t>
            </a:r>
            <a:endParaRPr lang="it-IT" sz="3000">
              <a:solidFill>
                <a:schemeClr val="bg1"/>
              </a:solidFill>
              <a:latin typeface="Arial" charset="0"/>
            </a:endParaRPr>
          </a:p>
        </p:txBody>
      </p:sp>
      <p:sp>
        <p:nvSpPr>
          <p:cNvPr id="23557" name="Rectangle 4"/>
          <p:cNvSpPr>
            <a:spLocks noChangeArrowheads="1"/>
          </p:cNvSpPr>
          <p:nvPr/>
        </p:nvSpPr>
        <p:spPr bwMode="auto">
          <a:xfrm>
            <a:off x="2728913" y="1131888"/>
            <a:ext cx="3706812"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GB" sz="2800" b="1">
                <a:solidFill>
                  <a:srgbClr val="E53707"/>
                </a:solidFill>
                <a:latin typeface="Arial" charset="0"/>
              </a:rPr>
              <a:t>Directive 91/414/EEC</a:t>
            </a:r>
          </a:p>
          <a:p>
            <a:pPr algn="ctr"/>
            <a:r>
              <a:rPr lang="en-GB" b="1">
                <a:solidFill>
                  <a:schemeClr val="accent1"/>
                </a:solidFill>
                <a:latin typeface="Arial" charset="0"/>
              </a:rPr>
              <a:t>Main elements</a:t>
            </a:r>
            <a:endParaRPr lang="it-IT" b="1">
              <a:solidFill>
                <a:schemeClr val="accent1"/>
              </a:solidFill>
              <a:latin typeface="Arial" charset="0"/>
            </a:endParaRPr>
          </a:p>
        </p:txBody>
      </p:sp>
      <p:sp>
        <p:nvSpPr>
          <p:cNvPr id="23558" name="Rectangle 5"/>
          <p:cNvSpPr>
            <a:spLocks noChangeArrowheads="1"/>
          </p:cNvSpPr>
          <p:nvPr/>
        </p:nvSpPr>
        <p:spPr bwMode="auto">
          <a:xfrm>
            <a:off x="179388" y="2197100"/>
            <a:ext cx="8785225" cy="1535113"/>
          </a:xfrm>
          <a:prstGeom prst="rect">
            <a:avLst/>
          </a:prstGeom>
          <a:solidFill>
            <a:srgbClr val="FFD89F"/>
          </a:solidFill>
          <a:ln w="9525">
            <a:solidFill>
              <a:srgbClr val="43428E"/>
            </a:solidFill>
            <a:miter lim="800000"/>
            <a:headEnd/>
            <a:tailEnd/>
          </a:ln>
        </p:spPr>
        <p:txBody>
          <a:bodyPr>
            <a:spAutoFit/>
          </a:bodyPr>
          <a:lstStyle/>
          <a:p>
            <a:pPr marL="269875" indent="-269875">
              <a:lnSpc>
                <a:spcPct val="120000"/>
              </a:lnSpc>
              <a:buFontTx/>
              <a:buChar char="•"/>
            </a:pPr>
            <a:r>
              <a:rPr lang="en-GB" sz="2000">
                <a:latin typeface="Arial" charset="0"/>
              </a:rPr>
              <a:t>Establishment of a Community Positive List of Active Substances (</a:t>
            </a:r>
            <a:r>
              <a:rPr lang="en-GB" sz="1800">
                <a:latin typeface="Arial" charset="0"/>
              </a:rPr>
              <a:t>Annex I)</a:t>
            </a:r>
            <a:endParaRPr lang="en-GB" sz="2000">
              <a:latin typeface="Arial" charset="0"/>
            </a:endParaRPr>
          </a:p>
          <a:p>
            <a:pPr marL="269875" indent="-269875">
              <a:lnSpc>
                <a:spcPct val="120000"/>
              </a:lnSpc>
              <a:buFontTx/>
              <a:buChar char="•"/>
            </a:pPr>
            <a:r>
              <a:rPr lang="en-GB" sz="2000">
                <a:latin typeface="Arial" charset="0"/>
              </a:rPr>
              <a:t>Once an active substance is on the Community list, Member States may grant authorisations for plant protection products which contain a listed active substance </a:t>
            </a:r>
            <a:endParaRPr lang="it-IT" sz="2000">
              <a:latin typeface="Arial" charset="0"/>
            </a:endParaRPr>
          </a:p>
        </p:txBody>
      </p:sp>
      <p:sp>
        <p:nvSpPr>
          <p:cNvPr id="23559" name="Rectangle 8"/>
          <p:cNvSpPr>
            <a:spLocks noChangeArrowheads="1"/>
          </p:cNvSpPr>
          <p:nvPr/>
        </p:nvSpPr>
        <p:spPr bwMode="auto">
          <a:xfrm>
            <a:off x="873125" y="4445000"/>
            <a:ext cx="29511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GB" sz="2000" b="1">
                <a:latin typeface="Arial" charset="0"/>
              </a:rPr>
              <a:t>European Commission</a:t>
            </a:r>
            <a:endParaRPr lang="it-IT" sz="2000" b="1">
              <a:latin typeface="Arial" charset="0"/>
            </a:endParaRPr>
          </a:p>
        </p:txBody>
      </p:sp>
      <p:sp>
        <p:nvSpPr>
          <p:cNvPr id="23560" name="Rectangle 9"/>
          <p:cNvSpPr>
            <a:spLocks noChangeArrowheads="1"/>
          </p:cNvSpPr>
          <p:nvPr/>
        </p:nvSpPr>
        <p:spPr bwMode="auto">
          <a:xfrm>
            <a:off x="5789613" y="4441825"/>
            <a:ext cx="19891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GB" sz="2000" b="1">
                <a:latin typeface="Arial" charset="0"/>
              </a:rPr>
              <a:t>Member States</a:t>
            </a:r>
            <a:endParaRPr lang="it-IT" sz="2000" b="1">
              <a:latin typeface="Arial" charset="0"/>
            </a:endParaRPr>
          </a:p>
        </p:txBody>
      </p:sp>
      <p:sp>
        <p:nvSpPr>
          <p:cNvPr id="23561" name="Rectangle 10"/>
          <p:cNvSpPr>
            <a:spLocks noChangeArrowheads="1"/>
          </p:cNvSpPr>
          <p:nvPr/>
        </p:nvSpPr>
        <p:spPr bwMode="auto">
          <a:xfrm>
            <a:off x="920750" y="5318125"/>
            <a:ext cx="26416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a:latin typeface="Arial" charset="0"/>
              </a:rPr>
              <a:t>Approval of active substances</a:t>
            </a:r>
            <a:endParaRPr lang="it-IT" sz="2000">
              <a:latin typeface="Arial" charset="0"/>
            </a:endParaRPr>
          </a:p>
        </p:txBody>
      </p:sp>
      <p:sp>
        <p:nvSpPr>
          <p:cNvPr id="23562" name="Rectangle 11"/>
          <p:cNvSpPr>
            <a:spLocks noChangeArrowheads="1"/>
          </p:cNvSpPr>
          <p:nvPr/>
        </p:nvSpPr>
        <p:spPr bwMode="auto">
          <a:xfrm>
            <a:off x="5527675" y="5305425"/>
            <a:ext cx="26416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a:latin typeface="Arial" charset="0"/>
              </a:rPr>
              <a:t>Authorisation of plant protection products</a:t>
            </a:r>
            <a:endParaRPr lang="it-IT" sz="2000">
              <a:latin typeface="Arial" charset="0"/>
            </a:endParaRPr>
          </a:p>
        </p:txBody>
      </p:sp>
      <p:sp>
        <p:nvSpPr>
          <p:cNvPr id="23563" name="AutoShape 12"/>
          <p:cNvSpPr>
            <a:spLocks noChangeArrowheads="1"/>
          </p:cNvSpPr>
          <p:nvPr/>
        </p:nvSpPr>
        <p:spPr bwMode="auto">
          <a:xfrm>
            <a:off x="2052638" y="4881563"/>
            <a:ext cx="354012" cy="447675"/>
          </a:xfrm>
          <a:prstGeom prst="downArrow">
            <a:avLst>
              <a:gd name="adj1" fmla="val 50000"/>
              <a:gd name="adj2" fmla="val 31614"/>
            </a:avLst>
          </a:prstGeom>
          <a:solidFill>
            <a:schemeClr val="tx1"/>
          </a:solidFill>
          <a:ln w="9525">
            <a:solidFill>
              <a:schemeClr val="tx1"/>
            </a:solidFill>
            <a:miter lim="800000"/>
            <a:headEnd/>
            <a:tailEnd/>
          </a:ln>
        </p:spPr>
        <p:txBody>
          <a:bodyPr vert="eaVert" wrap="none" anchor="ctr"/>
          <a:lstStyle/>
          <a:p>
            <a:pPr algn="ctr"/>
            <a:endParaRPr lang="en-US" sz="1600">
              <a:latin typeface="Arial" charset="0"/>
            </a:endParaRPr>
          </a:p>
        </p:txBody>
      </p:sp>
      <p:sp>
        <p:nvSpPr>
          <p:cNvPr id="23564" name="AutoShape 13"/>
          <p:cNvSpPr>
            <a:spLocks noChangeArrowheads="1"/>
          </p:cNvSpPr>
          <p:nvPr/>
        </p:nvSpPr>
        <p:spPr bwMode="auto">
          <a:xfrm>
            <a:off x="6621463" y="4887913"/>
            <a:ext cx="354012" cy="447675"/>
          </a:xfrm>
          <a:prstGeom prst="downArrow">
            <a:avLst>
              <a:gd name="adj1" fmla="val 50000"/>
              <a:gd name="adj2" fmla="val 31614"/>
            </a:avLst>
          </a:prstGeom>
          <a:solidFill>
            <a:schemeClr val="tx1"/>
          </a:solidFill>
          <a:ln w="9525">
            <a:solidFill>
              <a:schemeClr val="tx1"/>
            </a:solidFill>
            <a:miter lim="800000"/>
            <a:headEnd/>
            <a:tailEnd/>
          </a:ln>
        </p:spPr>
        <p:txBody>
          <a:bodyPr vert="eaVert" wrap="none" anchor="ctr"/>
          <a:lstStyle/>
          <a:p>
            <a:pPr algn="ctr"/>
            <a:endParaRPr lang="en-US" sz="1600">
              <a:latin typeface="Arial" charset="0"/>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96956935-2F81-4B3D-8A5F-5BAB9644D626}" type="slidenum">
              <a:rPr lang="en-US"/>
              <a:pPr>
                <a:defRPr/>
              </a:pPr>
              <a:t>22</a:t>
            </a:fld>
            <a:endParaRPr lang="en-US"/>
          </a:p>
        </p:txBody>
      </p:sp>
      <p:sp>
        <p:nvSpPr>
          <p:cNvPr id="24579" name="Rectangle 2"/>
          <p:cNvSpPr>
            <a:spLocks noGrp="1" noChangeArrowheads="1"/>
          </p:cNvSpPr>
          <p:nvPr>
            <p:ph type="title"/>
          </p:nvPr>
        </p:nvSpPr>
        <p:spPr>
          <a:xfrm>
            <a:off x="684213" y="115888"/>
            <a:ext cx="6934200" cy="1085850"/>
          </a:xfrm>
        </p:spPr>
        <p:txBody>
          <a:bodyPr/>
          <a:lstStyle/>
          <a:p>
            <a:pPr eaLnBrk="1" hangingPunct="1"/>
            <a:r>
              <a:rPr lang="en-GB" smtClean="0">
                <a:latin typeface="Arial" charset="0"/>
              </a:rPr>
              <a:t>Regulation (EC) No 396/2005</a:t>
            </a:r>
            <a:r>
              <a:rPr lang="it-IT" smtClean="0">
                <a:latin typeface="Arial" charset="0"/>
              </a:rPr>
              <a:t/>
            </a:r>
            <a:br>
              <a:rPr lang="it-IT" smtClean="0">
                <a:latin typeface="Arial" charset="0"/>
              </a:rPr>
            </a:br>
            <a:endParaRPr lang="en-GB" smtClean="0"/>
          </a:p>
        </p:txBody>
      </p:sp>
      <p:sp>
        <p:nvSpPr>
          <p:cNvPr id="24580" name="Rectangle 4"/>
          <p:cNvSpPr>
            <a:spLocks noGrp="1" noChangeArrowheads="1"/>
          </p:cNvSpPr>
          <p:nvPr>
            <p:ph type="body" idx="1"/>
          </p:nvPr>
        </p:nvSpPr>
        <p:spPr>
          <a:xfrm>
            <a:off x="539750" y="1844675"/>
            <a:ext cx="8229600" cy="4251325"/>
          </a:xfrm>
          <a:solidFill>
            <a:schemeClr val="bg1"/>
          </a:solidFill>
        </p:spPr>
        <p:txBody>
          <a:bodyPr/>
          <a:lstStyle/>
          <a:p>
            <a:pPr eaLnBrk="1" hangingPunct="1"/>
            <a:endParaRPr lang="en-GB" smtClean="0"/>
          </a:p>
          <a:p>
            <a:pPr eaLnBrk="1" hangingPunct="1"/>
            <a:r>
              <a:rPr lang="en-GB" sz="2400" b="1" smtClean="0"/>
              <a:t>Understanding the EU MRL legislation</a:t>
            </a:r>
          </a:p>
          <a:p>
            <a:pPr eaLnBrk="1" hangingPunct="1"/>
            <a:endParaRPr lang="en-GB" sz="2400" b="1" smtClean="0"/>
          </a:p>
          <a:p>
            <a:pPr eaLnBrk="1" hangingPunct="1"/>
            <a:r>
              <a:rPr lang="en-GB" sz="2400" b="1" smtClean="0"/>
              <a:t>How are the MRLs established / modified ?</a:t>
            </a:r>
          </a:p>
          <a:p>
            <a:pPr eaLnBrk="1" hangingPunct="1"/>
            <a:endParaRPr lang="en-GB" sz="2400" b="1" smtClean="0"/>
          </a:p>
          <a:p>
            <a:pPr eaLnBrk="1" hangingPunct="1"/>
            <a:r>
              <a:rPr lang="en-GB" sz="2400" b="1" smtClean="0"/>
              <a:t>What are the data requirements ?</a:t>
            </a:r>
          </a:p>
          <a:p>
            <a:pPr eaLnBrk="1" hangingPunct="1"/>
            <a:endParaRPr lang="en-GB" sz="2400" b="1" smtClean="0"/>
          </a:p>
          <a:p>
            <a:pPr eaLnBrk="1" hangingPunct="1"/>
            <a:r>
              <a:rPr lang="en-GB" sz="2400" b="1" smtClean="0"/>
              <a:t>How is the risk assessment performed ?</a:t>
            </a:r>
          </a:p>
          <a:p>
            <a:pPr eaLnBrk="1" hangingPunct="1"/>
            <a:endParaRPr lang="en-GB" sz="2400" b="1" smtClean="0"/>
          </a:p>
          <a:p>
            <a:pPr eaLnBrk="1" hangingPunct="1"/>
            <a:endParaRPr lang="en-GB" smtClean="0"/>
          </a:p>
          <a:p>
            <a:pPr eaLnBrk="1" hangingPunct="1"/>
            <a:endParaRPr lang="en-GB" smtClean="0"/>
          </a:p>
          <a:p>
            <a:pPr eaLnBrk="1" hangingPunct="1"/>
            <a:endParaRPr lang="en-GB" smtClean="0"/>
          </a:p>
          <a:p>
            <a:pPr eaLnBrk="1" hangingPunct="1"/>
            <a:endParaRPr lang="en-GB" smtClean="0"/>
          </a:p>
          <a:p>
            <a:pPr eaLnBrk="1" hangingPunct="1"/>
            <a:endParaRPr lang="en-GB" smtClean="0"/>
          </a:p>
          <a:p>
            <a:pPr eaLnBrk="1" hangingPunct="1"/>
            <a:endParaRPr lang="en-GB" smtClean="0"/>
          </a:p>
          <a:p>
            <a:pPr eaLnBrk="1" hangingPunct="1"/>
            <a:endParaRPr lang="en-GB" smtClean="0"/>
          </a:p>
          <a:p>
            <a:pPr eaLnBrk="1" hangingPunct="1"/>
            <a:endParaRPr lang="en-GB" smtClean="0"/>
          </a:p>
          <a:p>
            <a:pPr eaLnBrk="1" hangingPunct="1"/>
            <a:endParaRPr lang="en-GB" smtClean="0"/>
          </a:p>
          <a:p>
            <a:pPr eaLnBrk="1" hangingPunct="1"/>
            <a:endParaRPr lang="en-GB" smtClean="0"/>
          </a:p>
          <a:p>
            <a:pPr eaLnBrk="1" hangingPunct="1"/>
            <a:endParaRPr lang="en-GB" smtClean="0"/>
          </a:p>
          <a:p>
            <a:pPr eaLnBrk="1" hangingPunct="1"/>
            <a:endParaRPr lang="en-GB" smtClean="0"/>
          </a:p>
          <a:p>
            <a:pPr eaLnBrk="1" hangingPunct="1"/>
            <a:endParaRPr lang="en-GB" smtClean="0"/>
          </a:p>
          <a:p>
            <a:pPr eaLnBrk="1" hangingPunct="1"/>
            <a:endParaRPr lang="en-GB" sz="320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7A6EAD2E-F0B9-4179-A267-181D6E017C6A}" type="slidenum">
              <a:rPr lang="en-US"/>
              <a:pPr>
                <a:defRPr/>
              </a:pPr>
              <a:t>23</a:t>
            </a:fld>
            <a:endParaRPr lang="en-US"/>
          </a:p>
        </p:txBody>
      </p:sp>
      <p:sp>
        <p:nvSpPr>
          <p:cNvPr id="25603" name="Rectangle 2"/>
          <p:cNvSpPr>
            <a:spLocks noGrp="1" noChangeArrowheads="1"/>
          </p:cNvSpPr>
          <p:nvPr>
            <p:ph type="title"/>
          </p:nvPr>
        </p:nvSpPr>
        <p:spPr/>
        <p:txBody>
          <a:bodyPr/>
          <a:lstStyle/>
          <a:p>
            <a:pPr eaLnBrk="1" hangingPunct="1"/>
            <a:r>
              <a:rPr lang="en-GB" smtClean="0"/>
              <a:t>EU MRL legislation</a:t>
            </a:r>
          </a:p>
        </p:txBody>
      </p:sp>
      <p:sp>
        <p:nvSpPr>
          <p:cNvPr id="2" name="Rectangle 3"/>
          <p:cNvSpPr>
            <a:spLocks noGrp="1" noChangeArrowheads="1"/>
          </p:cNvSpPr>
          <p:nvPr>
            <p:ph type="body" idx="1"/>
          </p:nvPr>
        </p:nvSpPr>
        <p:spPr>
          <a:xfrm>
            <a:off x="533400" y="1268413"/>
            <a:ext cx="8229600" cy="4827587"/>
          </a:xfrm>
          <a:solidFill>
            <a:schemeClr val="bg1"/>
          </a:solidFill>
        </p:spPr>
        <p:txBody>
          <a:bodyPr/>
          <a:lstStyle/>
          <a:p>
            <a:pPr marL="0" indent="0" algn="just" eaLnBrk="1" hangingPunct="1">
              <a:lnSpc>
                <a:spcPct val="90000"/>
              </a:lnSpc>
              <a:buFontTx/>
              <a:buNone/>
              <a:defRPr/>
            </a:pPr>
            <a:r>
              <a:rPr lang="en-GB" sz="2000" b="1" dirty="0" smtClean="0"/>
              <a:t>Regulation (EC) No 396/2005 of the European Parliament and of the Council on maximum residue levels in or on food and feed of plant and animal origin</a:t>
            </a:r>
          </a:p>
          <a:p>
            <a:pPr algn="just" eaLnBrk="1" hangingPunct="1">
              <a:lnSpc>
                <a:spcPct val="90000"/>
              </a:lnSpc>
              <a:buFontTx/>
              <a:buNone/>
              <a:defRPr/>
            </a:pPr>
            <a:endParaRPr lang="en-GB" sz="1400" dirty="0" smtClean="0"/>
          </a:p>
          <a:p>
            <a:pPr algn="just" eaLnBrk="1" hangingPunct="1">
              <a:lnSpc>
                <a:spcPct val="90000"/>
              </a:lnSpc>
              <a:buFont typeface="Wingdings" pitchFamily="2" charset="2"/>
              <a:buChar char="Ø"/>
              <a:defRPr/>
            </a:pPr>
            <a:r>
              <a:rPr lang="en-GB" sz="2000" dirty="0" smtClean="0"/>
              <a:t>Procedure for MRL setting</a:t>
            </a:r>
          </a:p>
          <a:p>
            <a:pPr algn="just" eaLnBrk="1" hangingPunct="1">
              <a:lnSpc>
                <a:spcPct val="90000"/>
              </a:lnSpc>
              <a:buFont typeface="Wingdings" pitchFamily="2" charset="2"/>
              <a:buChar char="Ø"/>
              <a:defRPr/>
            </a:pPr>
            <a:r>
              <a:rPr lang="en-GB" sz="2000" dirty="0" smtClean="0"/>
              <a:t>Official control of MRLs</a:t>
            </a:r>
          </a:p>
          <a:p>
            <a:pPr algn="just" eaLnBrk="1" hangingPunct="1">
              <a:lnSpc>
                <a:spcPct val="90000"/>
              </a:lnSpc>
              <a:buFont typeface="Wingdings" pitchFamily="2" charset="2"/>
              <a:buChar char="Ø"/>
              <a:defRPr/>
            </a:pPr>
            <a:r>
              <a:rPr lang="en-GB" sz="2000" dirty="0" smtClean="0"/>
              <a:t>Definition of responsibilities (role of Member States, European Commission, European Food Safety Authority, manufacturer of pesticides, food business operator, etc.)</a:t>
            </a:r>
          </a:p>
          <a:p>
            <a:pPr algn="just" eaLnBrk="1" hangingPunct="1">
              <a:lnSpc>
                <a:spcPct val="90000"/>
              </a:lnSpc>
              <a:buFont typeface="Wingdings" pitchFamily="2" charset="2"/>
              <a:buChar char="Ø"/>
              <a:defRPr/>
            </a:pPr>
            <a:r>
              <a:rPr lang="en-GB" sz="2000" dirty="0" smtClean="0"/>
              <a:t>Annexes </a:t>
            </a:r>
          </a:p>
          <a:p>
            <a:pPr lvl="1" algn="just" eaLnBrk="1" hangingPunct="1">
              <a:lnSpc>
                <a:spcPct val="90000"/>
              </a:lnSpc>
              <a:buFont typeface="Wingdings" pitchFamily="2" charset="2"/>
              <a:buChar char="Ø"/>
              <a:defRPr/>
            </a:pPr>
            <a:r>
              <a:rPr lang="en-GB" sz="1600" dirty="0" smtClean="0"/>
              <a:t>Annex I: List of commodities for which MRLs are established</a:t>
            </a:r>
          </a:p>
          <a:p>
            <a:pPr lvl="1" algn="just" eaLnBrk="1" hangingPunct="1">
              <a:lnSpc>
                <a:spcPct val="90000"/>
              </a:lnSpc>
              <a:buFont typeface="Wingdings" pitchFamily="2" charset="2"/>
              <a:buChar char="Ø"/>
              <a:defRPr/>
            </a:pPr>
            <a:r>
              <a:rPr lang="en-GB" sz="1600" dirty="0" smtClean="0"/>
              <a:t>Annex II and Annex III: </a:t>
            </a:r>
            <a:r>
              <a:rPr lang="en-GB" sz="1600" b="1" dirty="0" smtClean="0"/>
              <a:t>List of MRLs </a:t>
            </a:r>
          </a:p>
          <a:p>
            <a:pPr lvl="1" algn="just" eaLnBrk="1" hangingPunct="1">
              <a:lnSpc>
                <a:spcPct val="90000"/>
              </a:lnSpc>
              <a:buFont typeface="Wingdings" pitchFamily="2" charset="2"/>
              <a:buChar char="Ø"/>
              <a:defRPr/>
            </a:pPr>
            <a:r>
              <a:rPr lang="en-GB" sz="1600" dirty="0" smtClean="0"/>
              <a:t>Annex IV: Active substances </a:t>
            </a:r>
            <a:r>
              <a:rPr lang="en-GB" sz="1600" b="1" dirty="0" smtClean="0"/>
              <a:t>exempted from setting MRLs</a:t>
            </a:r>
          </a:p>
          <a:p>
            <a:pPr lvl="1" algn="just" eaLnBrk="1" hangingPunct="1">
              <a:lnSpc>
                <a:spcPct val="90000"/>
              </a:lnSpc>
              <a:buFont typeface="Wingdings" pitchFamily="2" charset="2"/>
              <a:buChar char="Ø"/>
              <a:defRPr/>
            </a:pPr>
            <a:r>
              <a:rPr lang="en-GB" sz="1600" dirty="0" smtClean="0"/>
              <a:t>Annex V: specific LOQ values </a:t>
            </a:r>
          </a:p>
          <a:p>
            <a:pPr lvl="1" algn="just" eaLnBrk="1" hangingPunct="1">
              <a:lnSpc>
                <a:spcPct val="90000"/>
              </a:lnSpc>
              <a:buFont typeface="Wingdings" pitchFamily="2" charset="2"/>
              <a:buChar char="Ø"/>
              <a:defRPr/>
            </a:pPr>
            <a:r>
              <a:rPr lang="en-GB" sz="1600" dirty="0" smtClean="0"/>
              <a:t>Annex VI: processing factors</a:t>
            </a:r>
          </a:p>
          <a:p>
            <a:pPr lvl="1" algn="just" eaLnBrk="1" hangingPunct="1">
              <a:lnSpc>
                <a:spcPct val="90000"/>
              </a:lnSpc>
              <a:buFont typeface="Wingdings" pitchFamily="2" charset="2"/>
              <a:buChar char="Ø"/>
              <a:defRPr/>
            </a:pPr>
            <a:endParaRPr lang="en-GB" sz="1600" dirty="0" smtClean="0"/>
          </a:p>
          <a:p>
            <a:pPr marL="0" indent="0" eaLnBrk="1" hangingPunct="1">
              <a:lnSpc>
                <a:spcPct val="90000"/>
              </a:lnSpc>
              <a:buFontTx/>
              <a:buNone/>
              <a:defRPr/>
            </a:pPr>
            <a:r>
              <a:rPr lang="en-GB" sz="1400" dirty="0" smtClean="0"/>
              <a:t>Basic regulation: </a:t>
            </a:r>
            <a:r>
              <a:rPr lang="en-GB" sz="1400" dirty="0" smtClean="0">
                <a:hlinkClick r:id="rId2"/>
              </a:rPr>
              <a:t/>
            </a:r>
            <a:br>
              <a:rPr lang="en-GB" sz="1400" dirty="0" smtClean="0">
                <a:hlinkClick r:id="rId2"/>
              </a:rPr>
            </a:br>
            <a:r>
              <a:rPr lang="en-GB" sz="1400" dirty="0" smtClean="0">
                <a:hlinkClick r:id="rId2"/>
              </a:rPr>
              <a:t>http://eur-lex.europa.eu/LexUriServ/LexUriServ.do?uri=OJ:L:2005:070:0001:0016:EN:PDF</a:t>
            </a:r>
            <a:endParaRPr lang="en-GB" sz="1400" dirty="0" smtClean="0"/>
          </a:p>
          <a:p>
            <a:pPr marL="0" indent="0" algn="just" eaLnBrk="1" hangingPunct="1">
              <a:lnSpc>
                <a:spcPct val="90000"/>
              </a:lnSpc>
              <a:buFontTx/>
              <a:buNone/>
              <a:defRPr/>
            </a:pPr>
            <a:r>
              <a:rPr lang="en-GB" sz="1400" dirty="0" smtClean="0"/>
              <a:t/>
            </a:r>
            <a:br>
              <a:rPr lang="en-GB" sz="1400" dirty="0" smtClean="0"/>
            </a:br>
            <a:endParaRPr lang="en-GB" sz="1400" dirty="0" smtClean="0"/>
          </a:p>
          <a:p>
            <a:pPr algn="just" eaLnBrk="1" hangingPunct="1">
              <a:lnSpc>
                <a:spcPct val="90000"/>
              </a:lnSpc>
              <a:buFontTx/>
              <a:buNone/>
              <a:defRPr/>
            </a:pPr>
            <a:endParaRPr lang="en-GB" sz="1400" dirty="0" smtClean="0"/>
          </a:p>
          <a:p>
            <a:pPr marL="0" lvl="1" indent="0" algn="just" eaLnBrk="1" hangingPunct="1">
              <a:lnSpc>
                <a:spcPct val="90000"/>
              </a:lnSpc>
              <a:buFont typeface="Wingdings" pitchFamily="2" charset="2"/>
              <a:buChar char="Ø"/>
              <a:defRPr/>
            </a:pPr>
            <a:endParaRPr lang="en-GB" sz="1600" dirty="0" smtClean="0"/>
          </a:p>
          <a:p>
            <a:pPr algn="just" eaLnBrk="1" hangingPunct="1">
              <a:lnSpc>
                <a:spcPct val="90000"/>
              </a:lnSpc>
              <a:buFontTx/>
              <a:buNone/>
              <a:defRPr/>
            </a:pPr>
            <a:r>
              <a:rPr lang="en-GB" sz="1400" dirty="0" smtClean="0"/>
              <a:t> </a:t>
            </a:r>
          </a:p>
          <a:p>
            <a:pPr algn="just" eaLnBrk="1" hangingPunct="1">
              <a:lnSpc>
                <a:spcPct val="90000"/>
              </a:lnSpc>
              <a:buFont typeface="Wingdings" pitchFamily="2" charset="2"/>
              <a:buChar char="Ø"/>
              <a:defRPr/>
            </a:pPr>
            <a:endParaRPr lang="en-GB" sz="2000" dirty="0" smtClean="0"/>
          </a:p>
          <a:p>
            <a:pPr eaLnBrk="1" hangingPunct="1">
              <a:lnSpc>
                <a:spcPct val="90000"/>
              </a:lnSpc>
              <a:defRPr/>
            </a:pPr>
            <a:endParaRPr lang="en-GB" sz="2000" dirty="0" smtClean="0">
              <a:solidFill>
                <a:srgbClr val="CC3300"/>
              </a:solidFill>
            </a:endParaRPr>
          </a:p>
          <a:p>
            <a:pPr eaLnBrk="1" hangingPunct="1">
              <a:lnSpc>
                <a:spcPct val="90000"/>
              </a:lnSpc>
              <a:defRPr/>
            </a:pPr>
            <a:endParaRPr lang="en-GB" sz="2000"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n-GB" smtClean="0"/>
              <a:t>MRL values</a:t>
            </a:r>
          </a:p>
        </p:txBody>
      </p:sp>
      <p:sp>
        <p:nvSpPr>
          <p:cNvPr id="26627" name="Content Placeholder 2"/>
          <p:cNvSpPr>
            <a:spLocks noGrp="1"/>
          </p:cNvSpPr>
          <p:nvPr>
            <p:ph idx="1"/>
          </p:nvPr>
        </p:nvSpPr>
        <p:spPr>
          <a:xfrm>
            <a:off x="500063" y="1143000"/>
            <a:ext cx="8229600" cy="590550"/>
          </a:xfrm>
        </p:spPr>
        <p:txBody>
          <a:bodyPr/>
          <a:lstStyle/>
          <a:p>
            <a:pPr eaLnBrk="1" hangingPunct="1">
              <a:buFontTx/>
              <a:buNone/>
            </a:pPr>
            <a:r>
              <a:rPr lang="en-GB" smtClean="0"/>
              <a:t>Design of Annex II and III</a:t>
            </a:r>
          </a:p>
          <a:p>
            <a:pPr eaLnBrk="1" hangingPunct="1">
              <a:buFontTx/>
              <a:buNone/>
            </a:pPr>
            <a:endParaRPr lang="en-GB" smtClean="0"/>
          </a:p>
        </p:txBody>
      </p:sp>
      <p:sp>
        <p:nvSpPr>
          <p:cNvPr id="4" name="Slide Number Placeholder 3"/>
          <p:cNvSpPr>
            <a:spLocks noGrp="1"/>
          </p:cNvSpPr>
          <p:nvPr>
            <p:ph type="sldNum" sz="quarter" idx="12"/>
          </p:nvPr>
        </p:nvSpPr>
        <p:spPr/>
        <p:txBody>
          <a:bodyPr/>
          <a:lstStyle/>
          <a:p>
            <a:pPr>
              <a:defRPr/>
            </a:pPr>
            <a:fld id="{E38ADDE1-1299-4DFC-A4F5-AC9A2FC2492B}" type="slidenum">
              <a:rPr lang="en-US"/>
              <a:pPr>
                <a:defRPr/>
              </a:pPr>
              <a:t>24</a:t>
            </a:fld>
            <a:endParaRPr lang="en-US"/>
          </a:p>
        </p:txBody>
      </p:sp>
      <p:pic>
        <p:nvPicPr>
          <p:cNvPr id="26629"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2875" y="2203450"/>
            <a:ext cx="4387850" cy="451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00563" y="2203450"/>
            <a:ext cx="4552950" cy="451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1" name="Oval 7"/>
          <p:cNvSpPr>
            <a:spLocks noChangeArrowheads="1"/>
          </p:cNvSpPr>
          <p:nvPr/>
        </p:nvSpPr>
        <p:spPr bwMode="auto">
          <a:xfrm rot="-1391100">
            <a:off x="5391150" y="3478213"/>
            <a:ext cx="2786063" cy="2035175"/>
          </a:xfrm>
          <a:prstGeom prst="ellipse">
            <a:avLst/>
          </a:prstGeom>
          <a:solidFill>
            <a:srgbClr val="92D050"/>
          </a:solidFill>
          <a:ln w="9525" algn="ctr">
            <a:solidFill>
              <a:schemeClr val="tx1"/>
            </a:solidFill>
            <a:round/>
            <a:headEnd/>
            <a:tailEnd/>
          </a:ln>
        </p:spPr>
        <p:txBody>
          <a:bodyPr/>
          <a:lstStyle/>
          <a:p>
            <a:pPr algn="ctr"/>
            <a:endParaRPr lang="en-GB"/>
          </a:p>
          <a:p>
            <a:pPr algn="ctr"/>
            <a:r>
              <a:rPr lang="en-GB"/>
              <a:t>136.500 MRLs</a:t>
            </a:r>
          </a:p>
        </p:txBody>
      </p:sp>
      <p:sp>
        <p:nvSpPr>
          <p:cNvPr id="26632" name="TextBox 8"/>
          <p:cNvSpPr txBox="1">
            <a:spLocks noChangeArrowheads="1"/>
          </p:cNvSpPr>
          <p:nvPr/>
        </p:nvSpPr>
        <p:spPr bwMode="auto">
          <a:xfrm>
            <a:off x="500063" y="1643063"/>
            <a:ext cx="842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pPr eaLnBrk="1" hangingPunct="1"/>
            <a:r>
              <a:rPr lang="en-GB" sz="1600"/>
              <a:t>260 individual food commodities, classified in 10 main food categories</a:t>
            </a:r>
          </a:p>
          <a:p>
            <a:pPr eaLnBrk="1" hangingPunct="1"/>
            <a:r>
              <a:rPr lang="en-GB" sz="1600"/>
              <a:t>525 pesticides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GB" smtClean="0"/>
              <a:t>Where to find the EU MRLs</a:t>
            </a:r>
          </a:p>
        </p:txBody>
      </p:sp>
      <p:sp>
        <p:nvSpPr>
          <p:cNvPr id="27651" name="Content Placeholder 2"/>
          <p:cNvSpPr>
            <a:spLocks noGrp="1"/>
          </p:cNvSpPr>
          <p:nvPr>
            <p:ph idx="1"/>
          </p:nvPr>
        </p:nvSpPr>
        <p:spPr>
          <a:xfrm>
            <a:off x="500063" y="1857375"/>
            <a:ext cx="8229600" cy="4114800"/>
          </a:xfrm>
        </p:spPr>
        <p:txBody>
          <a:bodyPr/>
          <a:lstStyle/>
          <a:p>
            <a:pPr eaLnBrk="1" hangingPunct="1"/>
            <a:r>
              <a:rPr lang="en-GB" smtClean="0"/>
              <a:t>Official Journal  (OJ)</a:t>
            </a:r>
          </a:p>
          <a:p>
            <a:pPr eaLnBrk="1" hangingPunct="1">
              <a:buFontTx/>
              <a:buNone/>
            </a:pPr>
            <a:r>
              <a:rPr lang="en-GB" sz="1600" smtClean="0">
                <a:hlinkClick r:id="rId2"/>
              </a:rPr>
              <a:t>http://eur-lex.europa.eu/en/index.htm</a:t>
            </a:r>
            <a:r>
              <a:rPr lang="en-GB" sz="1600" smtClean="0"/>
              <a:t> </a:t>
            </a:r>
          </a:p>
          <a:p>
            <a:pPr eaLnBrk="1" hangingPunct="1">
              <a:buFontTx/>
              <a:buNone/>
            </a:pPr>
            <a:endParaRPr lang="en-GB" sz="1600" smtClean="0"/>
          </a:p>
          <a:p>
            <a:pPr eaLnBrk="1" hangingPunct="1">
              <a:buFontTx/>
              <a:buNone/>
            </a:pPr>
            <a:endParaRPr lang="en-GB" sz="1600" smtClean="0"/>
          </a:p>
          <a:p>
            <a:pPr eaLnBrk="1" hangingPunct="1">
              <a:buFontTx/>
              <a:buNone/>
            </a:pPr>
            <a:endParaRPr lang="en-GB" sz="1600" smtClean="0"/>
          </a:p>
          <a:p>
            <a:pPr eaLnBrk="1" hangingPunct="1">
              <a:buFontTx/>
              <a:buNone/>
            </a:pPr>
            <a:endParaRPr lang="en-GB" sz="1600" smtClean="0"/>
          </a:p>
          <a:p>
            <a:pPr eaLnBrk="1" hangingPunct="1"/>
            <a:r>
              <a:rPr lang="en-GB" smtClean="0"/>
              <a:t>Database of the European Commission </a:t>
            </a:r>
          </a:p>
          <a:p>
            <a:pPr eaLnBrk="1" hangingPunct="1">
              <a:buFontTx/>
              <a:buNone/>
            </a:pPr>
            <a:r>
              <a:rPr lang="en-GB" sz="1600" smtClean="0"/>
              <a:t>http://ec.europa.eu/food/plant/protection/pesticides/database_pesticide_en.htm </a:t>
            </a:r>
          </a:p>
        </p:txBody>
      </p:sp>
      <p:sp>
        <p:nvSpPr>
          <p:cNvPr id="4" name="Slide Number Placeholder 3"/>
          <p:cNvSpPr>
            <a:spLocks noGrp="1"/>
          </p:cNvSpPr>
          <p:nvPr>
            <p:ph type="sldNum" sz="quarter" idx="12"/>
          </p:nvPr>
        </p:nvSpPr>
        <p:spPr/>
        <p:txBody>
          <a:bodyPr/>
          <a:lstStyle/>
          <a:p>
            <a:pPr>
              <a:defRPr/>
            </a:pPr>
            <a:fld id="{7AA5F65D-831A-4FDC-B333-C51429BA9E3A}" type="slidenum">
              <a:rPr lang="en-US"/>
              <a:pPr>
                <a:defRPr/>
              </a:pPr>
              <a:t>25</a:t>
            </a:fld>
            <a:endParaRPr lang="en-US"/>
          </a:p>
        </p:txBody>
      </p:sp>
      <p:sp>
        <p:nvSpPr>
          <p:cNvPr id="27653" name="Oval Callout 4"/>
          <p:cNvSpPr>
            <a:spLocks noChangeArrowheads="1"/>
          </p:cNvSpPr>
          <p:nvPr/>
        </p:nvSpPr>
        <p:spPr bwMode="auto">
          <a:xfrm>
            <a:off x="5857875" y="2214563"/>
            <a:ext cx="3000375" cy="1500187"/>
          </a:xfrm>
          <a:prstGeom prst="wedgeEllipseCallout">
            <a:avLst>
              <a:gd name="adj1" fmla="val -20833"/>
              <a:gd name="adj2" fmla="val 62500"/>
            </a:avLst>
          </a:prstGeom>
          <a:solidFill>
            <a:srgbClr val="00B050"/>
          </a:solidFill>
          <a:ln w="9525" algn="ctr">
            <a:solidFill>
              <a:schemeClr val="tx1"/>
            </a:solidFill>
            <a:round/>
            <a:headEnd/>
            <a:tailEnd/>
          </a:ln>
        </p:spPr>
        <p:txBody>
          <a:bodyPr/>
          <a:lstStyle/>
          <a:p>
            <a:pPr algn="ctr"/>
            <a:r>
              <a:rPr lang="en-GB" sz="2000"/>
              <a:t>Recommended source of information!</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eaLnBrk="1" hangingPunct="1"/>
            <a:r>
              <a:rPr lang="en-GB" smtClean="0"/>
              <a:t>Procedure for MRL setting</a:t>
            </a:r>
          </a:p>
        </p:txBody>
      </p:sp>
      <p:sp>
        <p:nvSpPr>
          <p:cNvPr id="3" name="Content Placeholder 2"/>
          <p:cNvSpPr>
            <a:spLocks noGrp="1"/>
          </p:cNvSpPr>
          <p:nvPr>
            <p:ph idx="1"/>
          </p:nvPr>
        </p:nvSpPr>
        <p:spPr>
          <a:xfrm>
            <a:off x="428625" y="1357313"/>
            <a:ext cx="8501063" cy="4310062"/>
          </a:xfrm>
        </p:spPr>
        <p:txBody>
          <a:bodyPr/>
          <a:lstStyle/>
          <a:p>
            <a:pPr marL="0" indent="0" eaLnBrk="1" hangingPunct="1">
              <a:buFontTx/>
              <a:buNone/>
              <a:defRPr/>
            </a:pPr>
            <a:r>
              <a:rPr lang="en-GB" b="1" dirty="0" smtClean="0"/>
              <a:t>Who may take the initiative to set/amend a MRL?</a:t>
            </a:r>
            <a:br>
              <a:rPr lang="en-GB" b="1" dirty="0" smtClean="0"/>
            </a:br>
            <a:r>
              <a:rPr lang="en-GB" dirty="0" smtClean="0"/>
              <a:t>(Art. 6 of Reg. 396/2005)</a:t>
            </a:r>
          </a:p>
          <a:p>
            <a:pPr marL="0" indent="0" eaLnBrk="1" hangingPunct="1">
              <a:buFontTx/>
              <a:buNone/>
              <a:defRPr/>
            </a:pPr>
            <a:endParaRPr lang="en-GB" dirty="0" smtClean="0"/>
          </a:p>
          <a:p>
            <a:pPr eaLnBrk="1" hangingPunct="1">
              <a:defRPr/>
            </a:pPr>
            <a:r>
              <a:rPr lang="en-GB" dirty="0" smtClean="0"/>
              <a:t>Applicant of a plant protection product requesting authorisation of a pesticide in EU Member State</a:t>
            </a:r>
          </a:p>
          <a:p>
            <a:pPr eaLnBrk="1" hangingPunct="1">
              <a:defRPr/>
            </a:pPr>
            <a:r>
              <a:rPr lang="en-GB" dirty="0" smtClean="0"/>
              <a:t>Grower associations</a:t>
            </a:r>
          </a:p>
          <a:p>
            <a:pPr eaLnBrk="1" hangingPunct="1">
              <a:defRPr/>
            </a:pPr>
            <a:r>
              <a:rPr lang="en-GB" b="1" dirty="0" smtClean="0"/>
              <a:t>Importers</a:t>
            </a:r>
          </a:p>
          <a:p>
            <a:pPr eaLnBrk="1" hangingPunct="1">
              <a:defRPr/>
            </a:pPr>
            <a:r>
              <a:rPr lang="en-GB" dirty="0" smtClean="0"/>
              <a:t>Producers of food</a:t>
            </a:r>
          </a:p>
          <a:p>
            <a:pPr eaLnBrk="1" hangingPunct="1">
              <a:defRPr/>
            </a:pPr>
            <a:r>
              <a:rPr lang="en-GB" dirty="0" smtClean="0"/>
              <a:t>EU Member States</a:t>
            </a:r>
          </a:p>
          <a:p>
            <a:pPr eaLnBrk="1" hangingPunct="1">
              <a:defRPr/>
            </a:pPr>
            <a:r>
              <a:rPr lang="en-GB" dirty="0" smtClean="0"/>
              <a:t>Parties demonstrating a legitimate interest in health</a:t>
            </a:r>
          </a:p>
        </p:txBody>
      </p:sp>
      <p:sp>
        <p:nvSpPr>
          <p:cNvPr id="4" name="Slide Number Placeholder 3"/>
          <p:cNvSpPr>
            <a:spLocks noGrp="1"/>
          </p:cNvSpPr>
          <p:nvPr>
            <p:ph type="sldNum" sz="quarter" idx="12"/>
          </p:nvPr>
        </p:nvSpPr>
        <p:spPr/>
        <p:txBody>
          <a:bodyPr/>
          <a:lstStyle/>
          <a:p>
            <a:pPr>
              <a:defRPr/>
            </a:pPr>
            <a:fld id="{36D9E3A6-248C-487C-9C74-F3D845FC5BD7}" type="slidenum">
              <a:rPr lang="en-US"/>
              <a:pPr>
                <a:defRPr/>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eaLnBrk="1" hangingPunct="1"/>
            <a:r>
              <a:rPr lang="en-GB" smtClean="0"/>
              <a:t>Procedure for MRL setting</a:t>
            </a:r>
          </a:p>
        </p:txBody>
      </p:sp>
      <p:sp>
        <p:nvSpPr>
          <p:cNvPr id="3" name="Content Placeholder 2"/>
          <p:cNvSpPr>
            <a:spLocks noGrp="1"/>
          </p:cNvSpPr>
          <p:nvPr>
            <p:ph idx="1"/>
          </p:nvPr>
        </p:nvSpPr>
        <p:spPr>
          <a:xfrm>
            <a:off x="428625" y="1357313"/>
            <a:ext cx="8501063" cy="4310062"/>
          </a:xfrm>
        </p:spPr>
        <p:txBody>
          <a:bodyPr/>
          <a:lstStyle/>
          <a:p>
            <a:pPr marL="0" indent="0" eaLnBrk="1" hangingPunct="1">
              <a:buFontTx/>
              <a:buNone/>
              <a:defRPr/>
            </a:pPr>
            <a:r>
              <a:rPr lang="en-GB" b="1" dirty="0" smtClean="0"/>
              <a:t>When is the right moment for applying for amending the MRL?</a:t>
            </a:r>
            <a:br>
              <a:rPr lang="en-GB" b="1" dirty="0" smtClean="0"/>
            </a:br>
            <a:r>
              <a:rPr lang="en-GB" dirty="0" smtClean="0"/>
              <a:t>(Art. 6 of Reg. 396/2005)</a:t>
            </a:r>
          </a:p>
          <a:p>
            <a:pPr marL="0" indent="0" eaLnBrk="1" hangingPunct="1">
              <a:buFontTx/>
              <a:buNone/>
              <a:defRPr/>
            </a:pPr>
            <a:endParaRPr lang="en-GB" dirty="0" smtClean="0"/>
          </a:p>
          <a:p>
            <a:pPr eaLnBrk="1" hangingPunct="1">
              <a:defRPr/>
            </a:pPr>
            <a:r>
              <a:rPr lang="en-GB" dirty="0" smtClean="0"/>
              <a:t>For MRLs required to reflect EU uses: </a:t>
            </a:r>
            <a:br>
              <a:rPr lang="en-GB" dirty="0" smtClean="0"/>
            </a:br>
            <a:r>
              <a:rPr lang="en-GB" dirty="0" smtClean="0"/>
              <a:t>“Where a MS envisages granting an authorisation…”</a:t>
            </a:r>
          </a:p>
          <a:p>
            <a:pPr eaLnBrk="1" hangingPunct="1">
              <a:defRPr/>
            </a:pPr>
            <a:r>
              <a:rPr lang="en-GB" dirty="0" smtClean="0"/>
              <a:t>For import tolerances: legislation does not explicitly specify when the application should be submitted. </a:t>
            </a:r>
          </a:p>
        </p:txBody>
      </p:sp>
      <p:sp>
        <p:nvSpPr>
          <p:cNvPr id="4" name="Slide Number Placeholder 3"/>
          <p:cNvSpPr>
            <a:spLocks noGrp="1"/>
          </p:cNvSpPr>
          <p:nvPr>
            <p:ph type="sldNum" sz="quarter" idx="12"/>
          </p:nvPr>
        </p:nvSpPr>
        <p:spPr/>
        <p:txBody>
          <a:bodyPr/>
          <a:lstStyle/>
          <a:p>
            <a:pPr>
              <a:defRPr/>
            </a:pPr>
            <a:fld id="{F02C221F-4A09-4E63-9A0C-13EE0E024592}" type="slidenum">
              <a:rPr lang="en-US"/>
              <a:pPr>
                <a:defRPr/>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eaLnBrk="1" hangingPunct="1"/>
            <a:r>
              <a:rPr lang="en-GB" smtClean="0"/>
              <a:t>Procedure for MRL setting</a:t>
            </a:r>
          </a:p>
        </p:txBody>
      </p:sp>
      <p:sp>
        <p:nvSpPr>
          <p:cNvPr id="3" name="Content Placeholder 2"/>
          <p:cNvSpPr>
            <a:spLocks noGrp="1"/>
          </p:cNvSpPr>
          <p:nvPr>
            <p:ph idx="1"/>
          </p:nvPr>
        </p:nvSpPr>
        <p:spPr>
          <a:xfrm>
            <a:off x="428625" y="1000125"/>
            <a:ext cx="8501063" cy="4524375"/>
          </a:xfrm>
        </p:spPr>
        <p:txBody>
          <a:bodyPr/>
          <a:lstStyle/>
          <a:p>
            <a:pPr marL="0" indent="0" eaLnBrk="1" hangingPunct="1">
              <a:buFontTx/>
              <a:buNone/>
              <a:defRPr/>
            </a:pPr>
            <a:r>
              <a:rPr lang="en-GB" b="1" dirty="0" smtClean="0"/>
              <a:t>What is needed to request the setting or modification of an MRL ?</a:t>
            </a:r>
          </a:p>
          <a:p>
            <a:pPr marL="0" indent="0" eaLnBrk="1" hangingPunct="1">
              <a:buFontTx/>
              <a:buNone/>
              <a:defRPr/>
            </a:pPr>
            <a:r>
              <a:rPr lang="en-GB" dirty="0" smtClean="0"/>
              <a:t>(Art. 7 of Reg. 396/2005)</a:t>
            </a:r>
            <a:endParaRPr lang="en-GB" b="1" dirty="0" smtClean="0"/>
          </a:p>
          <a:p>
            <a:pPr eaLnBrk="1" hangingPunct="1">
              <a:defRPr/>
            </a:pPr>
            <a:r>
              <a:rPr lang="en-GB" dirty="0" smtClean="0"/>
              <a:t>Application form</a:t>
            </a:r>
          </a:p>
          <a:p>
            <a:pPr lvl="1" eaLnBrk="1" hangingPunct="1">
              <a:buFontTx/>
              <a:buNone/>
              <a:defRPr/>
            </a:pPr>
            <a:r>
              <a:rPr lang="en-GB" sz="1600" dirty="0" smtClean="0">
                <a:hlinkClick r:id="rId2"/>
              </a:rPr>
              <a:t>http://ec.europa.eu/food/plant/protection/resources/publications_en.htm#residues</a:t>
            </a:r>
            <a:r>
              <a:rPr lang="en-GB" sz="1600" dirty="0" smtClean="0"/>
              <a:t> </a:t>
            </a:r>
          </a:p>
          <a:p>
            <a:pPr eaLnBrk="1" hangingPunct="1">
              <a:defRPr/>
            </a:pPr>
            <a:r>
              <a:rPr lang="en-GB" dirty="0" smtClean="0"/>
              <a:t>Application </a:t>
            </a:r>
            <a:r>
              <a:rPr lang="en-GB" b="1" dirty="0" smtClean="0"/>
              <a:t>dossier</a:t>
            </a:r>
            <a:r>
              <a:rPr lang="en-GB" dirty="0" smtClean="0"/>
              <a:t> including</a:t>
            </a:r>
          </a:p>
          <a:p>
            <a:pPr lvl="1" eaLnBrk="1" hangingPunct="1">
              <a:defRPr/>
            </a:pPr>
            <a:r>
              <a:rPr lang="en-GB" dirty="0" smtClean="0"/>
              <a:t>Summary of the application</a:t>
            </a:r>
          </a:p>
          <a:p>
            <a:pPr lvl="1" eaLnBrk="1" hangingPunct="1">
              <a:defRPr/>
            </a:pPr>
            <a:r>
              <a:rPr lang="en-GB" dirty="0" smtClean="0"/>
              <a:t>Studies as specified in EU legislation (Reg. 544/2011 and 545/2011. As from </a:t>
            </a:r>
            <a:r>
              <a:rPr lang="en-GB" dirty="0" smtClean="0">
                <a:solidFill>
                  <a:srgbClr val="FF0000"/>
                </a:solidFill>
              </a:rPr>
              <a:t>01/01/2014</a:t>
            </a:r>
            <a:r>
              <a:rPr lang="en-GB" dirty="0" smtClean="0"/>
              <a:t>: new data requirements, not yet published in OJ)</a:t>
            </a:r>
          </a:p>
          <a:p>
            <a:pPr lvl="1" eaLnBrk="1" hangingPunct="1">
              <a:defRPr/>
            </a:pPr>
            <a:r>
              <a:rPr lang="en-GB" dirty="0" smtClean="0"/>
              <a:t>Copy of the relevant GAP (Good Agricultural Practice) which trigger the MRL application</a:t>
            </a:r>
          </a:p>
          <a:p>
            <a:pPr lvl="1" eaLnBrk="1" hangingPunct="1">
              <a:defRPr/>
            </a:pPr>
            <a:r>
              <a:rPr lang="en-GB" dirty="0" smtClean="0"/>
              <a:t>Information on the MRL in country of origin</a:t>
            </a:r>
          </a:p>
        </p:txBody>
      </p:sp>
      <p:sp>
        <p:nvSpPr>
          <p:cNvPr id="4" name="Slide Number Placeholder 3"/>
          <p:cNvSpPr>
            <a:spLocks noGrp="1"/>
          </p:cNvSpPr>
          <p:nvPr>
            <p:ph type="sldNum" sz="quarter" idx="12"/>
          </p:nvPr>
        </p:nvSpPr>
        <p:spPr/>
        <p:txBody>
          <a:bodyPr/>
          <a:lstStyle/>
          <a:p>
            <a:pPr>
              <a:defRPr/>
            </a:pPr>
            <a:fld id="{68607CEC-484B-4206-81FD-1F3205B0C962}" type="slidenum">
              <a:rPr lang="en-US"/>
              <a:pPr>
                <a:defRPr/>
              </a:pPr>
              <a:t>28</a:t>
            </a:fld>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r>
              <a:rPr lang="en-GB" smtClean="0"/>
              <a:t>Procedure for MRL setting</a:t>
            </a:r>
          </a:p>
        </p:txBody>
      </p:sp>
      <p:sp>
        <p:nvSpPr>
          <p:cNvPr id="3" name="Content Placeholder 2"/>
          <p:cNvSpPr>
            <a:spLocks noGrp="1"/>
          </p:cNvSpPr>
          <p:nvPr>
            <p:ph idx="1"/>
          </p:nvPr>
        </p:nvSpPr>
        <p:spPr>
          <a:xfrm>
            <a:off x="428625" y="1785938"/>
            <a:ext cx="8501063" cy="4310062"/>
          </a:xfrm>
        </p:spPr>
        <p:txBody>
          <a:bodyPr/>
          <a:lstStyle/>
          <a:p>
            <a:pPr marL="0" indent="0" eaLnBrk="1" hangingPunct="1">
              <a:buFontTx/>
              <a:buNone/>
              <a:defRPr/>
            </a:pPr>
            <a:r>
              <a:rPr lang="en-GB" b="1" dirty="0" smtClean="0"/>
              <a:t>To whom should the application be submitted ?</a:t>
            </a:r>
            <a:br>
              <a:rPr lang="en-GB" b="1" dirty="0" smtClean="0"/>
            </a:br>
            <a:r>
              <a:rPr lang="en-GB" dirty="0" smtClean="0"/>
              <a:t>(Art. 6 of Reg. 396/2005)</a:t>
            </a:r>
          </a:p>
          <a:p>
            <a:pPr eaLnBrk="1" hangingPunct="1">
              <a:defRPr/>
            </a:pPr>
            <a:r>
              <a:rPr lang="en-GB" dirty="0" smtClean="0"/>
              <a:t>Rapporteur Member State (RMS) </a:t>
            </a:r>
          </a:p>
          <a:p>
            <a:pPr lvl="1" eaLnBrk="1" hangingPunct="1">
              <a:defRPr/>
            </a:pPr>
            <a:r>
              <a:rPr lang="en-GB" dirty="0" smtClean="0"/>
              <a:t>Information can be found on COM website</a:t>
            </a:r>
          </a:p>
          <a:p>
            <a:pPr lvl="1" eaLnBrk="1" hangingPunct="1">
              <a:defRPr/>
            </a:pPr>
            <a:r>
              <a:rPr lang="en-GB" sz="1800" dirty="0" smtClean="0">
                <a:hlinkClick r:id="rId2"/>
              </a:rPr>
              <a:t>http://ec.europa.eu/sanco_pesticides/public/index.cfm?event=activesubstance.selection</a:t>
            </a:r>
            <a:r>
              <a:rPr lang="en-GB" sz="1800" dirty="0" smtClean="0"/>
              <a:t> </a:t>
            </a:r>
          </a:p>
          <a:p>
            <a:pPr lvl="1" eaLnBrk="1" hangingPunct="1">
              <a:defRPr/>
            </a:pPr>
            <a:endParaRPr lang="en-GB" dirty="0" smtClean="0"/>
          </a:p>
          <a:p>
            <a:pPr eaLnBrk="1" hangingPunct="1">
              <a:defRPr/>
            </a:pPr>
            <a:r>
              <a:rPr lang="en-GB" dirty="0" smtClean="0"/>
              <a:t>If no Rapporteur Member State was designated, a Member State will be designated by the European Commission upon request </a:t>
            </a:r>
          </a:p>
        </p:txBody>
      </p:sp>
      <p:sp>
        <p:nvSpPr>
          <p:cNvPr id="4" name="Slide Number Placeholder 3"/>
          <p:cNvSpPr>
            <a:spLocks noGrp="1"/>
          </p:cNvSpPr>
          <p:nvPr>
            <p:ph type="sldNum" sz="quarter" idx="12"/>
          </p:nvPr>
        </p:nvSpPr>
        <p:spPr/>
        <p:txBody>
          <a:bodyPr/>
          <a:lstStyle/>
          <a:p>
            <a:pPr>
              <a:defRPr/>
            </a:pPr>
            <a:fld id="{9A21A8C2-0845-4387-8C12-F8E7E7E7988B}" type="slidenum">
              <a:rPr lang="en-US"/>
              <a:pPr>
                <a:defRPr/>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4"/>
          <p:cNvSpPr txBox="1">
            <a:spLocks noGrp="1"/>
          </p:cNvSpPr>
          <p:nvPr/>
        </p:nvSpPr>
        <p:spPr bwMode="auto">
          <a:xfrm>
            <a:off x="6934200" y="6324600"/>
            <a:ext cx="1905000" cy="457200"/>
          </a:xfrm>
          <a:prstGeom prst="rect">
            <a:avLst/>
          </a:prstGeom>
          <a:noFill/>
          <a:ln>
            <a:miter lim="800000"/>
            <a:headEnd/>
            <a:tailEnd/>
          </a:ln>
        </p:spPr>
        <p:txBody>
          <a:bodyPr/>
          <a:lstStyle/>
          <a:p>
            <a:pPr algn="r">
              <a:defRPr/>
            </a:pPr>
            <a:fld id="{12722C12-62D2-487A-85A3-82ACE46243E6}" type="slidenum">
              <a:rPr lang="en-US" sz="1400">
                <a:latin typeface="+mn-lt"/>
              </a:rPr>
              <a:pPr algn="r">
                <a:defRPr/>
              </a:pPr>
              <a:t>3</a:t>
            </a:fld>
            <a:endParaRPr lang="en-US" sz="1400" dirty="0">
              <a:latin typeface="+mn-lt"/>
            </a:endParaRPr>
          </a:p>
        </p:txBody>
      </p:sp>
      <p:graphicFrame>
        <p:nvGraphicFramePr>
          <p:cNvPr id="5123" name="Object 2"/>
          <p:cNvGraphicFramePr>
            <a:graphicFrameLocks noChangeAspect="1"/>
          </p:cNvGraphicFramePr>
          <p:nvPr>
            <p:ph idx="4294967295"/>
          </p:nvPr>
        </p:nvGraphicFramePr>
        <p:xfrm>
          <a:off x="1285875" y="3071813"/>
          <a:ext cx="6107113" cy="3527425"/>
        </p:xfrm>
        <a:graphic>
          <a:graphicData uri="http://schemas.openxmlformats.org/presentationml/2006/ole">
            <mc:AlternateContent xmlns:mc="http://schemas.openxmlformats.org/markup-compatibility/2006">
              <mc:Choice xmlns:v="urn:schemas-microsoft-com:vml" Requires="v">
                <p:oleObj spid="_x0000_s5134" name="Chart" r:id="rId3" imgW="6515002" imgH="3762373" progId="Excel.Chart.8">
                  <p:embed/>
                </p:oleObj>
              </mc:Choice>
              <mc:Fallback>
                <p:oleObj name="Chart" r:id="rId3" imgW="6515002" imgH="3762373" progId="Excel.Char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5875" y="3071813"/>
                        <a:ext cx="6107113" cy="352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4" name="Rectangle 3"/>
          <p:cNvSpPr>
            <a:spLocks noChangeArrowheads="1"/>
          </p:cNvSpPr>
          <p:nvPr/>
        </p:nvSpPr>
        <p:spPr bwMode="auto">
          <a:xfrm>
            <a:off x="395288" y="188913"/>
            <a:ext cx="59055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en-GB" sz="3600" b="1">
              <a:solidFill>
                <a:srgbClr val="000000"/>
              </a:solidFill>
            </a:endParaRPr>
          </a:p>
        </p:txBody>
      </p:sp>
      <p:sp>
        <p:nvSpPr>
          <p:cNvPr id="5125" name="Rectangle 4"/>
          <p:cNvSpPr>
            <a:spLocks noChangeArrowheads="1"/>
          </p:cNvSpPr>
          <p:nvPr/>
        </p:nvSpPr>
        <p:spPr bwMode="auto">
          <a:xfrm>
            <a:off x="2928938" y="5929313"/>
            <a:ext cx="59055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en-GB" sz="1800" b="1">
              <a:solidFill>
                <a:srgbClr val="000000"/>
              </a:solidFill>
            </a:endParaRPr>
          </a:p>
        </p:txBody>
      </p:sp>
      <p:sp>
        <p:nvSpPr>
          <p:cNvPr id="5126" name="Rectangle 6"/>
          <p:cNvSpPr>
            <a:spLocks noChangeArrowheads="1"/>
          </p:cNvSpPr>
          <p:nvPr/>
        </p:nvSpPr>
        <p:spPr bwMode="auto">
          <a:xfrm>
            <a:off x="4000500" y="5143500"/>
            <a:ext cx="1150938" cy="511175"/>
          </a:xfrm>
          <a:prstGeom prst="rect">
            <a:avLst/>
          </a:prstGeom>
          <a:solidFill>
            <a:schemeClr val="accent1"/>
          </a:solidFill>
          <a:ln w="9525">
            <a:solidFill>
              <a:schemeClr val="tx1"/>
            </a:solidFill>
            <a:miter lim="800000"/>
            <a:headEnd/>
            <a:tailEnd/>
          </a:ln>
        </p:spPr>
        <p:txBody>
          <a:bodyPr wrap="none" anchor="ctr"/>
          <a:lstStyle/>
          <a:p>
            <a:pPr algn="ctr"/>
            <a:r>
              <a:rPr lang="en-US" sz="2800" b="1">
                <a:solidFill>
                  <a:srgbClr val="F3E969"/>
                </a:solidFill>
              </a:rPr>
              <a:t>EFSA</a:t>
            </a:r>
          </a:p>
        </p:txBody>
      </p:sp>
      <p:sp>
        <p:nvSpPr>
          <p:cNvPr id="5127" name="Line 7"/>
          <p:cNvSpPr>
            <a:spLocks noChangeShapeType="1"/>
          </p:cNvSpPr>
          <p:nvPr/>
        </p:nvSpPr>
        <p:spPr bwMode="auto">
          <a:xfrm>
            <a:off x="4572000" y="5643563"/>
            <a:ext cx="142875" cy="503237"/>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28" name="Text Box 8"/>
          <p:cNvSpPr txBox="1">
            <a:spLocks noChangeArrowheads="1"/>
          </p:cNvSpPr>
          <p:nvPr/>
        </p:nvSpPr>
        <p:spPr bwMode="auto">
          <a:xfrm>
            <a:off x="2819400" y="4876800"/>
            <a:ext cx="1223963" cy="39687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pPr eaLnBrk="1" hangingPunct="1">
              <a:spcBef>
                <a:spcPct val="50000"/>
              </a:spcBef>
            </a:pPr>
            <a:r>
              <a:rPr lang="en-US" sz="2000">
                <a:latin typeface="Times New Roman" pitchFamily="18" charset="0"/>
              </a:rPr>
              <a:t>Dioxins</a:t>
            </a:r>
          </a:p>
        </p:txBody>
      </p:sp>
      <p:sp>
        <p:nvSpPr>
          <p:cNvPr id="5129" name="Line 9"/>
          <p:cNvSpPr>
            <a:spLocks noChangeShapeType="1"/>
          </p:cNvSpPr>
          <p:nvPr/>
        </p:nvSpPr>
        <p:spPr bwMode="auto">
          <a:xfrm>
            <a:off x="3657600" y="5257800"/>
            <a:ext cx="485775" cy="814388"/>
          </a:xfrm>
          <a:prstGeom prst="line">
            <a:avLst/>
          </a:prstGeom>
          <a:noFill/>
          <a:ln w="9525">
            <a:solidFill>
              <a:srgbClr val="00FFFF"/>
            </a:solidFill>
            <a:prstDash val="sysDot"/>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10" name="Rectangle 9"/>
          <p:cNvSpPr/>
          <p:nvPr/>
        </p:nvSpPr>
        <p:spPr>
          <a:xfrm>
            <a:off x="428625" y="285750"/>
            <a:ext cx="5357813" cy="646113"/>
          </a:xfrm>
          <a:prstGeom prst="rect">
            <a:avLst/>
          </a:prstGeom>
        </p:spPr>
        <p:txBody>
          <a:bodyPr wrap="none">
            <a:spAutoFit/>
          </a:bodyPr>
          <a:lstStyle/>
          <a:p>
            <a:pPr>
              <a:defRPr/>
            </a:pPr>
            <a:r>
              <a:rPr lang="fr-BE" sz="3600" dirty="0">
                <a:solidFill>
                  <a:schemeClr val="bg1"/>
                </a:solidFill>
                <a:latin typeface="+mj-lt"/>
                <a:ea typeface="+mj-ea"/>
                <a:cs typeface="+mj-cs"/>
              </a:rPr>
              <a:t>WHY ? </a:t>
            </a:r>
            <a:r>
              <a:rPr lang="fr-BE" sz="3600" dirty="0" err="1">
                <a:solidFill>
                  <a:schemeClr val="bg1"/>
                </a:solidFill>
                <a:latin typeface="+mj-lt"/>
                <a:ea typeface="+mj-ea"/>
                <a:cs typeface="+mj-cs"/>
              </a:rPr>
              <a:t>Creation</a:t>
            </a:r>
            <a:r>
              <a:rPr lang="fr-BE" sz="3600" dirty="0">
                <a:solidFill>
                  <a:schemeClr val="bg1"/>
                </a:solidFill>
                <a:latin typeface="+mj-lt"/>
                <a:ea typeface="+mj-ea"/>
                <a:cs typeface="+mj-cs"/>
              </a:rPr>
              <a:t> of EFSA</a:t>
            </a:r>
            <a:endParaRPr lang="en-GB" sz="3600" dirty="0">
              <a:solidFill>
                <a:schemeClr val="bg1"/>
              </a:solidFill>
              <a:latin typeface="+mj-lt"/>
              <a:ea typeface="+mj-ea"/>
              <a:cs typeface="+mj-cs"/>
            </a:endParaRPr>
          </a:p>
        </p:txBody>
      </p:sp>
      <p:sp>
        <p:nvSpPr>
          <p:cNvPr id="5131" name="Rectangle 10"/>
          <p:cNvSpPr>
            <a:spLocks noChangeArrowheads="1"/>
          </p:cNvSpPr>
          <p:nvPr/>
        </p:nvSpPr>
        <p:spPr bwMode="auto">
          <a:xfrm>
            <a:off x="209550" y="1214438"/>
            <a:ext cx="885825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90000"/>
              </a:lnSpc>
              <a:buFont typeface="Arial" charset="0"/>
              <a:buChar char="•"/>
            </a:pPr>
            <a:r>
              <a:rPr lang="en-GB" sz="2800">
                <a:solidFill>
                  <a:schemeClr val="accent2"/>
                </a:solidFill>
                <a:latin typeface="Arial" charset="0"/>
              </a:rPr>
              <a:t>Succession of food scares (e.g. BSE, dioxins)</a:t>
            </a:r>
          </a:p>
          <a:p>
            <a:pPr>
              <a:lnSpc>
                <a:spcPct val="90000"/>
              </a:lnSpc>
              <a:buFont typeface="Arial" charset="0"/>
              <a:buChar char="•"/>
            </a:pPr>
            <a:r>
              <a:rPr lang="en-GB" sz="2800">
                <a:solidFill>
                  <a:schemeClr val="accent2"/>
                </a:solidFill>
                <a:latin typeface="Arial" charset="0"/>
              </a:rPr>
              <a:t>Loss of consumer confidence in safety of food chain </a:t>
            </a:r>
          </a:p>
          <a:p>
            <a:pPr>
              <a:lnSpc>
                <a:spcPct val="90000"/>
              </a:lnSpc>
              <a:buFont typeface="Arial" charset="0"/>
              <a:buChar char="•"/>
            </a:pPr>
            <a:r>
              <a:rPr lang="en-GB" sz="2800">
                <a:solidFill>
                  <a:schemeClr val="accent2"/>
                </a:solidFill>
                <a:latin typeface="Arial" charset="0"/>
              </a:rPr>
              <a:t>Damaged trust in public authorities</a:t>
            </a:r>
          </a:p>
          <a:p>
            <a:pPr>
              <a:lnSpc>
                <a:spcPct val="90000"/>
              </a:lnSpc>
              <a:buFont typeface="Arial" charset="0"/>
              <a:buChar char="•"/>
            </a:pPr>
            <a:r>
              <a:rPr lang="en-GB" sz="2800">
                <a:solidFill>
                  <a:schemeClr val="accent2"/>
                </a:solidFill>
                <a:latin typeface="Arial" charset="0"/>
              </a:rPr>
              <a:t>Creation of agencies to handle food issues  nationally</a:t>
            </a:r>
          </a:p>
          <a:p>
            <a:pPr>
              <a:lnSpc>
                <a:spcPct val="90000"/>
              </a:lnSpc>
            </a:pPr>
            <a:endParaRPr lang="en-US" sz="2800">
              <a:latin typeface="Arial" charset="0"/>
            </a:endParaRPr>
          </a:p>
        </p:txBody>
      </p:sp>
      <p:sp>
        <p:nvSpPr>
          <p:cNvPr id="5132" name="Text Box 8"/>
          <p:cNvSpPr txBox="1">
            <a:spLocks noChangeArrowheads="1"/>
          </p:cNvSpPr>
          <p:nvPr/>
        </p:nvSpPr>
        <p:spPr bwMode="auto">
          <a:xfrm>
            <a:off x="2057400" y="3886200"/>
            <a:ext cx="1223963" cy="39687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pPr eaLnBrk="1" hangingPunct="1">
              <a:spcBef>
                <a:spcPct val="50000"/>
              </a:spcBef>
            </a:pPr>
            <a:r>
              <a:rPr lang="en-US" sz="2000">
                <a:latin typeface="Times New Roman" pitchFamily="18" charset="0"/>
              </a:rPr>
              <a:t>BSE</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428625" y="0"/>
            <a:ext cx="6934200" cy="1085850"/>
          </a:xfrm>
        </p:spPr>
        <p:txBody>
          <a:bodyPr/>
          <a:lstStyle/>
          <a:p>
            <a:pPr eaLnBrk="1" hangingPunct="1"/>
            <a:r>
              <a:rPr lang="en-GB" sz="3200" smtClean="0"/>
              <a:t>Procedure for MRL setting</a:t>
            </a:r>
          </a:p>
        </p:txBody>
      </p:sp>
      <p:sp>
        <p:nvSpPr>
          <p:cNvPr id="4" name="Slide Number Placeholder 3"/>
          <p:cNvSpPr>
            <a:spLocks noGrp="1"/>
          </p:cNvSpPr>
          <p:nvPr>
            <p:ph type="sldNum" sz="quarter" idx="12"/>
          </p:nvPr>
        </p:nvSpPr>
        <p:spPr/>
        <p:txBody>
          <a:bodyPr/>
          <a:lstStyle/>
          <a:p>
            <a:pPr>
              <a:defRPr/>
            </a:pPr>
            <a:fld id="{CCCD07EC-C5F7-4EE1-83BA-EB285623C6A3}" type="slidenum">
              <a:rPr lang="en-US"/>
              <a:pPr>
                <a:defRPr/>
              </a:pPr>
              <a:t>30</a:t>
            </a:fld>
            <a:endParaRPr lang="en-US"/>
          </a:p>
        </p:txBody>
      </p:sp>
      <p:sp>
        <p:nvSpPr>
          <p:cNvPr id="32772" name="TextBox 17"/>
          <p:cNvSpPr txBox="1">
            <a:spLocks noChangeArrowheads="1"/>
          </p:cNvSpPr>
          <p:nvPr/>
        </p:nvSpPr>
        <p:spPr bwMode="auto">
          <a:xfrm>
            <a:off x="142875" y="4714875"/>
            <a:ext cx="23574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pPr eaLnBrk="1" hangingPunct="1"/>
            <a:endParaRPr lang="en-GB"/>
          </a:p>
        </p:txBody>
      </p:sp>
      <p:grpSp>
        <p:nvGrpSpPr>
          <p:cNvPr id="2" name="Group 42"/>
          <p:cNvGrpSpPr>
            <a:grpSpLocks/>
          </p:cNvGrpSpPr>
          <p:nvPr/>
        </p:nvGrpSpPr>
        <p:grpSpPr bwMode="auto">
          <a:xfrm>
            <a:off x="428625" y="614363"/>
            <a:ext cx="8334375" cy="9172575"/>
            <a:chOff x="428596" y="614449"/>
            <a:chExt cx="8334404" cy="9172533"/>
          </a:xfrm>
        </p:grpSpPr>
        <p:grpSp>
          <p:nvGrpSpPr>
            <p:cNvPr id="32775" name="Group 41"/>
            <p:cNvGrpSpPr>
              <a:grpSpLocks/>
            </p:cNvGrpSpPr>
            <p:nvPr/>
          </p:nvGrpSpPr>
          <p:grpSpPr bwMode="auto">
            <a:xfrm>
              <a:off x="428596" y="614449"/>
              <a:ext cx="8334404" cy="8029525"/>
              <a:chOff x="428596" y="614449"/>
              <a:chExt cx="8334404" cy="8029525"/>
            </a:xfrm>
          </p:grpSpPr>
          <p:grpSp>
            <p:nvGrpSpPr>
              <p:cNvPr id="32781" name="Group 32"/>
              <p:cNvGrpSpPr>
                <a:grpSpLocks/>
              </p:cNvGrpSpPr>
              <p:nvPr/>
            </p:nvGrpSpPr>
            <p:grpSpPr bwMode="auto">
              <a:xfrm>
                <a:off x="500034" y="614449"/>
                <a:ext cx="8262966" cy="3386055"/>
                <a:chOff x="500004" y="723002"/>
                <a:chExt cx="8263023" cy="3283592"/>
              </a:xfrm>
            </p:grpSpPr>
            <p:sp>
              <p:nvSpPr>
                <p:cNvPr id="32796" name="Down Arrow 9"/>
                <p:cNvSpPr>
                  <a:spLocks noChangeArrowheads="1"/>
                </p:cNvSpPr>
                <p:nvPr/>
              </p:nvSpPr>
              <p:spPr bwMode="auto">
                <a:xfrm>
                  <a:off x="3357544" y="3452471"/>
                  <a:ext cx="500066" cy="500070"/>
                </a:xfrm>
                <a:prstGeom prst="downArrow">
                  <a:avLst>
                    <a:gd name="adj1" fmla="val 50000"/>
                    <a:gd name="adj2" fmla="val 50000"/>
                  </a:avLst>
                </a:prstGeom>
                <a:solidFill>
                  <a:schemeClr val="accent1"/>
                </a:solidFill>
                <a:ln w="9525" algn="ctr">
                  <a:solidFill>
                    <a:schemeClr val="tx1"/>
                  </a:solidFill>
                  <a:round/>
                  <a:headEnd/>
                  <a:tailEnd/>
                </a:ln>
              </p:spPr>
              <p:txBody>
                <a:bodyPr/>
                <a:lstStyle/>
                <a:p>
                  <a:endParaRPr lang="en-GB"/>
                </a:p>
              </p:txBody>
            </p:sp>
            <p:grpSp>
              <p:nvGrpSpPr>
                <p:cNvPr id="32797" name="Group 30"/>
                <p:cNvGrpSpPr>
                  <a:grpSpLocks/>
                </p:cNvGrpSpPr>
                <p:nvPr/>
              </p:nvGrpSpPr>
              <p:grpSpPr bwMode="auto">
                <a:xfrm>
                  <a:off x="500004" y="723002"/>
                  <a:ext cx="8263023" cy="3283592"/>
                  <a:chOff x="500004" y="865878"/>
                  <a:chExt cx="8263023" cy="3283592"/>
                </a:xfrm>
              </p:grpSpPr>
              <p:sp>
                <p:nvSpPr>
                  <p:cNvPr id="32798" name="Flowchart: Process 4"/>
                  <p:cNvSpPr>
                    <a:spLocks noChangeArrowheads="1"/>
                  </p:cNvSpPr>
                  <p:nvPr/>
                </p:nvSpPr>
                <p:spPr bwMode="auto">
                  <a:xfrm>
                    <a:off x="500004" y="1309229"/>
                    <a:ext cx="6215149" cy="428614"/>
                  </a:xfrm>
                  <a:prstGeom prst="flowChartProcess">
                    <a:avLst/>
                  </a:prstGeom>
                  <a:solidFill>
                    <a:srgbClr val="92D050"/>
                  </a:solidFill>
                  <a:ln w="9525" algn="ctr">
                    <a:solidFill>
                      <a:schemeClr val="tx1"/>
                    </a:solidFill>
                    <a:round/>
                    <a:headEnd/>
                    <a:tailEnd/>
                  </a:ln>
                </p:spPr>
                <p:txBody>
                  <a:bodyPr/>
                  <a:lstStyle/>
                  <a:p>
                    <a:pPr algn="ctr"/>
                    <a:r>
                      <a:rPr lang="en-GB" sz="1800"/>
                      <a:t>RMS drafting Evaluation Report </a:t>
                    </a:r>
                  </a:p>
                </p:txBody>
              </p:sp>
              <p:sp>
                <p:nvSpPr>
                  <p:cNvPr id="32799" name="Down Arrow 5"/>
                  <p:cNvSpPr>
                    <a:spLocks noChangeArrowheads="1"/>
                  </p:cNvSpPr>
                  <p:nvPr/>
                </p:nvSpPr>
                <p:spPr bwMode="auto">
                  <a:xfrm>
                    <a:off x="3357544" y="1724887"/>
                    <a:ext cx="500067" cy="418237"/>
                  </a:xfrm>
                  <a:prstGeom prst="downArrow">
                    <a:avLst>
                      <a:gd name="adj1" fmla="val 50000"/>
                      <a:gd name="adj2" fmla="val 50000"/>
                    </a:avLst>
                  </a:prstGeom>
                  <a:solidFill>
                    <a:schemeClr val="accent1"/>
                  </a:solidFill>
                  <a:ln w="9525" algn="ctr">
                    <a:solidFill>
                      <a:schemeClr val="tx1"/>
                    </a:solidFill>
                    <a:round/>
                    <a:headEnd/>
                    <a:tailEnd/>
                  </a:ln>
                </p:spPr>
                <p:txBody>
                  <a:bodyPr/>
                  <a:lstStyle/>
                  <a:p>
                    <a:endParaRPr lang="en-GB"/>
                  </a:p>
                </p:txBody>
              </p:sp>
              <p:sp>
                <p:nvSpPr>
                  <p:cNvPr id="32800" name="Flowchart: Process 6"/>
                  <p:cNvSpPr>
                    <a:spLocks noChangeArrowheads="1"/>
                  </p:cNvSpPr>
                  <p:nvPr/>
                </p:nvSpPr>
                <p:spPr bwMode="auto">
                  <a:xfrm>
                    <a:off x="500004" y="2143125"/>
                    <a:ext cx="6215149" cy="620906"/>
                  </a:xfrm>
                  <a:prstGeom prst="flowChartProcess">
                    <a:avLst/>
                  </a:prstGeom>
                  <a:solidFill>
                    <a:srgbClr val="92D050"/>
                  </a:solidFill>
                  <a:ln w="9525" algn="ctr">
                    <a:solidFill>
                      <a:schemeClr val="tx1"/>
                    </a:solidFill>
                    <a:round/>
                    <a:headEnd/>
                    <a:tailEnd/>
                  </a:ln>
                </p:spPr>
                <p:txBody>
                  <a:bodyPr/>
                  <a:lstStyle/>
                  <a:p>
                    <a:pPr algn="ctr"/>
                    <a:r>
                      <a:rPr lang="en-GB" sz="1800"/>
                      <a:t>European Commission requests EFSA to assess the application, on the basis of the Evaluation Report    </a:t>
                    </a:r>
                  </a:p>
                </p:txBody>
              </p:sp>
              <p:sp>
                <p:nvSpPr>
                  <p:cNvPr id="32801" name="Down Arrow 7"/>
                  <p:cNvSpPr>
                    <a:spLocks noChangeArrowheads="1"/>
                  </p:cNvSpPr>
                  <p:nvPr/>
                </p:nvSpPr>
                <p:spPr bwMode="auto">
                  <a:xfrm>
                    <a:off x="3357544" y="2764031"/>
                    <a:ext cx="500066" cy="428631"/>
                  </a:xfrm>
                  <a:prstGeom prst="downArrow">
                    <a:avLst>
                      <a:gd name="adj1" fmla="val 50000"/>
                      <a:gd name="adj2" fmla="val 50000"/>
                    </a:avLst>
                  </a:prstGeom>
                  <a:solidFill>
                    <a:schemeClr val="accent1"/>
                  </a:solidFill>
                  <a:ln w="9525" algn="ctr">
                    <a:solidFill>
                      <a:schemeClr val="tx1"/>
                    </a:solidFill>
                    <a:round/>
                    <a:headEnd/>
                    <a:tailEnd/>
                  </a:ln>
                </p:spPr>
                <p:txBody>
                  <a:bodyPr/>
                  <a:lstStyle/>
                  <a:p>
                    <a:endParaRPr lang="en-GB"/>
                  </a:p>
                </p:txBody>
              </p:sp>
              <p:sp>
                <p:nvSpPr>
                  <p:cNvPr id="32802" name="Flowchart: Process 8"/>
                  <p:cNvSpPr>
                    <a:spLocks noChangeArrowheads="1"/>
                  </p:cNvSpPr>
                  <p:nvPr/>
                </p:nvSpPr>
                <p:spPr bwMode="auto">
                  <a:xfrm>
                    <a:off x="571442" y="3179689"/>
                    <a:ext cx="6215149" cy="428642"/>
                  </a:xfrm>
                  <a:prstGeom prst="flowChartProcess">
                    <a:avLst/>
                  </a:prstGeom>
                  <a:solidFill>
                    <a:srgbClr val="92D050"/>
                  </a:solidFill>
                  <a:ln w="9525" algn="ctr">
                    <a:solidFill>
                      <a:schemeClr val="tx1"/>
                    </a:solidFill>
                    <a:round/>
                    <a:headEnd/>
                    <a:tailEnd/>
                  </a:ln>
                </p:spPr>
                <p:txBody>
                  <a:bodyPr/>
                  <a:lstStyle/>
                  <a:p>
                    <a:pPr algn="ctr"/>
                    <a:r>
                      <a:rPr lang="en-GB" sz="1800"/>
                      <a:t>EFSA issues “reasoned opinion”</a:t>
                    </a:r>
                  </a:p>
                </p:txBody>
              </p:sp>
              <p:sp>
                <p:nvSpPr>
                  <p:cNvPr id="32803" name="Chevron 20"/>
                  <p:cNvSpPr>
                    <a:spLocks noChangeArrowheads="1"/>
                  </p:cNvSpPr>
                  <p:nvPr/>
                </p:nvSpPr>
                <p:spPr bwMode="auto">
                  <a:xfrm rot="5400000">
                    <a:off x="7255491" y="1325685"/>
                    <a:ext cx="1967342" cy="1047728"/>
                  </a:xfrm>
                  <a:prstGeom prst="chevron">
                    <a:avLst>
                      <a:gd name="adj" fmla="val 50003"/>
                    </a:avLst>
                  </a:prstGeom>
                  <a:solidFill>
                    <a:srgbClr val="66CCFF"/>
                  </a:solidFill>
                  <a:ln w="9525" algn="ctr">
                    <a:solidFill>
                      <a:schemeClr val="tx1"/>
                    </a:solidFill>
                    <a:round/>
                    <a:headEnd/>
                    <a:tailEnd/>
                  </a:ln>
                </p:spPr>
                <p:txBody>
                  <a:bodyPr/>
                  <a:lstStyle/>
                  <a:p>
                    <a:pPr algn="ctr"/>
                    <a:r>
                      <a:rPr lang="en-GB" sz="1400"/>
                      <a:t/>
                    </a:r>
                    <a:br>
                      <a:rPr lang="en-GB" sz="1400"/>
                    </a:br>
                    <a:r>
                      <a:rPr lang="en-GB" sz="1400"/>
                      <a:t>No deadline</a:t>
                    </a:r>
                  </a:p>
                </p:txBody>
              </p:sp>
              <p:sp>
                <p:nvSpPr>
                  <p:cNvPr id="32804" name="Chevron 21"/>
                  <p:cNvSpPr>
                    <a:spLocks noChangeArrowheads="1"/>
                  </p:cNvSpPr>
                  <p:nvPr/>
                </p:nvSpPr>
                <p:spPr bwMode="auto">
                  <a:xfrm rot="5400000">
                    <a:off x="7338568" y="2725011"/>
                    <a:ext cx="1801183" cy="1047735"/>
                  </a:xfrm>
                  <a:prstGeom prst="chevron">
                    <a:avLst>
                      <a:gd name="adj" fmla="val 49998"/>
                    </a:avLst>
                  </a:prstGeom>
                  <a:solidFill>
                    <a:srgbClr val="66CCFF"/>
                  </a:solidFill>
                  <a:ln w="9525" algn="ctr">
                    <a:solidFill>
                      <a:schemeClr val="tx1"/>
                    </a:solidFill>
                    <a:round/>
                    <a:headEnd/>
                    <a:tailEnd/>
                  </a:ln>
                </p:spPr>
                <p:txBody>
                  <a:bodyPr/>
                  <a:lstStyle/>
                  <a:p>
                    <a:pPr algn="ctr"/>
                    <a:endParaRPr lang="en-GB" sz="1200"/>
                  </a:p>
                  <a:p>
                    <a:pPr algn="ctr"/>
                    <a:r>
                      <a:rPr lang="en-GB" sz="1200"/>
                      <a:t>3 mo (except. 6 mo)</a:t>
                    </a:r>
                  </a:p>
                </p:txBody>
              </p:sp>
            </p:grpSp>
          </p:grpSp>
          <p:grpSp>
            <p:nvGrpSpPr>
              <p:cNvPr id="32782" name="Group 33"/>
              <p:cNvGrpSpPr>
                <a:grpSpLocks/>
              </p:cNvGrpSpPr>
              <p:nvPr/>
            </p:nvGrpSpPr>
            <p:grpSpPr bwMode="auto">
              <a:xfrm>
                <a:off x="428596" y="3500438"/>
                <a:ext cx="8334403" cy="5143536"/>
                <a:chOff x="428579" y="-2336263"/>
                <a:chExt cx="8334462" cy="4987891"/>
              </a:xfrm>
            </p:grpSpPr>
            <p:sp>
              <p:nvSpPr>
                <p:cNvPr id="32783" name="Down Arrow 13"/>
                <p:cNvSpPr>
                  <a:spLocks noChangeArrowheads="1"/>
                </p:cNvSpPr>
                <p:nvPr/>
              </p:nvSpPr>
              <p:spPr bwMode="auto">
                <a:xfrm>
                  <a:off x="3357558" y="-465720"/>
                  <a:ext cx="500066" cy="500070"/>
                </a:xfrm>
                <a:prstGeom prst="downArrow">
                  <a:avLst>
                    <a:gd name="adj1" fmla="val 50000"/>
                    <a:gd name="adj2" fmla="val 50000"/>
                  </a:avLst>
                </a:prstGeom>
                <a:solidFill>
                  <a:schemeClr val="accent1"/>
                </a:solidFill>
                <a:ln w="9525" algn="ctr">
                  <a:solidFill>
                    <a:schemeClr val="tx1"/>
                  </a:solidFill>
                  <a:round/>
                  <a:headEnd/>
                  <a:tailEnd/>
                </a:ln>
              </p:spPr>
              <p:txBody>
                <a:bodyPr/>
                <a:lstStyle/>
                <a:p>
                  <a:endParaRPr lang="en-GB"/>
                </a:p>
              </p:txBody>
            </p:sp>
            <p:sp>
              <p:nvSpPr>
                <p:cNvPr id="32784" name="Down Arrow 15"/>
                <p:cNvSpPr>
                  <a:spLocks noChangeArrowheads="1"/>
                </p:cNvSpPr>
                <p:nvPr/>
              </p:nvSpPr>
              <p:spPr bwMode="auto">
                <a:xfrm>
                  <a:off x="3286119" y="638258"/>
                  <a:ext cx="500066" cy="489293"/>
                </a:xfrm>
                <a:prstGeom prst="downArrow">
                  <a:avLst>
                    <a:gd name="adj1" fmla="val 50000"/>
                    <a:gd name="adj2" fmla="val 50000"/>
                  </a:avLst>
                </a:prstGeom>
                <a:solidFill>
                  <a:schemeClr val="accent1"/>
                </a:solidFill>
                <a:ln w="9525" algn="ctr">
                  <a:solidFill>
                    <a:schemeClr val="tx1"/>
                  </a:solidFill>
                  <a:round/>
                  <a:headEnd/>
                  <a:tailEnd/>
                </a:ln>
              </p:spPr>
              <p:txBody>
                <a:bodyPr/>
                <a:lstStyle/>
                <a:p>
                  <a:endParaRPr lang="en-GB"/>
                </a:p>
              </p:txBody>
            </p:sp>
            <p:grpSp>
              <p:nvGrpSpPr>
                <p:cNvPr id="32785" name="Group 31"/>
                <p:cNvGrpSpPr>
                  <a:grpSpLocks/>
                </p:cNvGrpSpPr>
                <p:nvPr/>
              </p:nvGrpSpPr>
              <p:grpSpPr bwMode="auto">
                <a:xfrm>
                  <a:off x="428579" y="-2336263"/>
                  <a:ext cx="8334462" cy="4987891"/>
                  <a:chOff x="428579" y="3664529"/>
                  <a:chExt cx="8334462" cy="4987891"/>
                </a:xfrm>
              </p:grpSpPr>
              <p:sp>
                <p:nvSpPr>
                  <p:cNvPr id="32787" name="Flowchart: Process 10"/>
                  <p:cNvSpPr>
                    <a:spLocks noChangeArrowheads="1"/>
                  </p:cNvSpPr>
                  <p:nvPr/>
                </p:nvSpPr>
                <p:spPr bwMode="auto">
                  <a:xfrm>
                    <a:off x="500018" y="4080270"/>
                    <a:ext cx="6215150" cy="642947"/>
                  </a:xfrm>
                  <a:prstGeom prst="flowChartProcess">
                    <a:avLst/>
                  </a:prstGeom>
                  <a:solidFill>
                    <a:srgbClr val="92D050"/>
                  </a:solidFill>
                  <a:ln w="9525" algn="ctr">
                    <a:solidFill>
                      <a:schemeClr val="tx1"/>
                    </a:solidFill>
                    <a:round/>
                    <a:headEnd/>
                    <a:tailEnd/>
                  </a:ln>
                </p:spPr>
                <p:txBody>
                  <a:bodyPr/>
                  <a:lstStyle/>
                  <a:p>
                    <a:pPr algn="ctr"/>
                    <a:r>
                      <a:rPr lang="en-GB" sz="1800"/>
                      <a:t>European Commission to prepare Regulation to set/amend MRL</a:t>
                    </a:r>
                  </a:p>
                </p:txBody>
              </p:sp>
              <p:sp>
                <p:nvSpPr>
                  <p:cNvPr id="32788" name="Down Arrow 11"/>
                  <p:cNvSpPr>
                    <a:spLocks noChangeArrowheads="1"/>
                  </p:cNvSpPr>
                  <p:nvPr/>
                </p:nvSpPr>
                <p:spPr bwMode="auto">
                  <a:xfrm>
                    <a:off x="3357558" y="4703756"/>
                    <a:ext cx="500066" cy="500070"/>
                  </a:xfrm>
                  <a:prstGeom prst="downArrow">
                    <a:avLst>
                      <a:gd name="adj1" fmla="val 50000"/>
                      <a:gd name="adj2" fmla="val 50000"/>
                    </a:avLst>
                  </a:prstGeom>
                  <a:solidFill>
                    <a:schemeClr val="accent1"/>
                  </a:solidFill>
                  <a:ln w="9525" algn="ctr">
                    <a:solidFill>
                      <a:schemeClr val="tx1"/>
                    </a:solidFill>
                    <a:round/>
                    <a:headEnd/>
                    <a:tailEnd/>
                  </a:ln>
                </p:spPr>
                <p:txBody>
                  <a:bodyPr/>
                  <a:lstStyle/>
                  <a:p>
                    <a:endParaRPr lang="en-GB"/>
                  </a:p>
                </p:txBody>
              </p:sp>
              <p:sp>
                <p:nvSpPr>
                  <p:cNvPr id="32789" name="Flowchart: Process 12"/>
                  <p:cNvSpPr>
                    <a:spLocks noChangeArrowheads="1"/>
                  </p:cNvSpPr>
                  <p:nvPr/>
                </p:nvSpPr>
                <p:spPr bwMode="auto">
                  <a:xfrm>
                    <a:off x="500018" y="5188690"/>
                    <a:ext cx="6215150" cy="378564"/>
                  </a:xfrm>
                  <a:prstGeom prst="flowChartProcess">
                    <a:avLst/>
                  </a:prstGeom>
                  <a:solidFill>
                    <a:srgbClr val="92D050"/>
                  </a:solidFill>
                  <a:ln w="9525" algn="ctr">
                    <a:solidFill>
                      <a:schemeClr val="tx1"/>
                    </a:solidFill>
                    <a:round/>
                    <a:headEnd/>
                    <a:tailEnd/>
                  </a:ln>
                </p:spPr>
                <p:txBody>
                  <a:bodyPr/>
                  <a:lstStyle/>
                  <a:p>
                    <a:pPr algn="ctr"/>
                    <a:r>
                      <a:rPr lang="en-GB" sz="1800"/>
                      <a:t>Consultation of trading partners (SPS notification)</a:t>
                    </a:r>
                  </a:p>
                </p:txBody>
              </p:sp>
              <p:sp>
                <p:nvSpPr>
                  <p:cNvPr id="32790" name="Flowchart: Process 14"/>
                  <p:cNvSpPr>
                    <a:spLocks noChangeArrowheads="1"/>
                  </p:cNvSpPr>
                  <p:nvPr/>
                </p:nvSpPr>
                <p:spPr bwMode="auto">
                  <a:xfrm>
                    <a:off x="500018" y="6020005"/>
                    <a:ext cx="6286589" cy="642947"/>
                  </a:xfrm>
                  <a:prstGeom prst="flowChartProcess">
                    <a:avLst/>
                  </a:prstGeom>
                  <a:solidFill>
                    <a:srgbClr val="92D050"/>
                  </a:solidFill>
                  <a:ln w="9525" algn="ctr">
                    <a:solidFill>
                      <a:schemeClr val="tx1"/>
                    </a:solidFill>
                    <a:round/>
                    <a:headEnd/>
                    <a:tailEnd/>
                  </a:ln>
                </p:spPr>
                <p:txBody>
                  <a:bodyPr/>
                  <a:lstStyle/>
                  <a:p>
                    <a:pPr algn="ctr"/>
                    <a:r>
                      <a:rPr lang="en-GB" sz="1800"/>
                      <a:t>Opinion of the Standing Committee on the Food Chain and Animal Health (SCFCAH)</a:t>
                    </a:r>
                  </a:p>
                </p:txBody>
              </p:sp>
              <p:sp>
                <p:nvSpPr>
                  <p:cNvPr id="32791" name="Flowchart: Process 16"/>
                  <p:cNvSpPr>
                    <a:spLocks noChangeArrowheads="1"/>
                  </p:cNvSpPr>
                  <p:nvPr/>
                </p:nvSpPr>
                <p:spPr bwMode="auto">
                  <a:xfrm>
                    <a:off x="500018" y="7197620"/>
                    <a:ext cx="6286589" cy="415658"/>
                  </a:xfrm>
                  <a:prstGeom prst="flowChartProcess">
                    <a:avLst/>
                  </a:prstGeom>
                  <a:solidFill>
                    <a:srgbClr val="92D050"/>
                  </a:solidFill>
                  <a:ln w="9525" algn="ctr">
                    <a:solidFill>
                      <a:schemeClr val="tx1"/>
                    </a:solidFill>
                    <a:round/>
                    <a:headEnd/>
                    <a:tailEnd/>
                  </a:ln>
                </p:spPr>
                <p:txBody>
                  <a:bodyPr/>
                  <a:lstStyle/>
                  <a:p>
                    <a:pPr algn="ctr"/>
                    <a:r>
                      <a:rPr lang="en-GB" sz="1800"/>
                      <a:t>Scrutiny by Council and European Parliament </a:t>
                    </a:r>
                  </a:p>
                </p:txBody>
              </p:sp>
              <p:sp>
                <p:nvSpPr>
                  <p:cNvPr id="32792" name="Chevron 22"/>
                  <p:cNvSpPr>
                    <a:spLocks noChangeArrowheads="1"/>
                  </p:cNvSpPr>
                  <p:nvPr/>
                </p:nvSpPr>
                <p:spPr bwMode="auto">
                  <a:xfrm rot="5400000">
                    <a:off x="7511773" y="3868062"/>
                    <a:ext cx="1454802" cy="1047735"/>
                  </a:xfrm>
                  <a:prstGeom prst="chevron">
                    <a:avLst>
                      <a:gd name="adj" fmla="val 50000"/>
                    </a:avLst>
                  </a:prstGeom>
                  <a:solidFill>
                    <a:srgbClr val="66CCFF"/>
                  </a:solidFill>
                  <a:ln w="9525" algn="ctr">
                    <a:solidFill>
                      <a:schemeClr val="tx1"/>
                    </a:solidFill>
                    <a:round/>
                    <a:headEnd/>
                    <a:tailEnd/>
                  </a:ln>
                </p:spPr>
                <p:txBody>
                  <a:bodyPr/>
                  <a:lstStyle/>
                  <a:p>
                    <a:pPr algn="ctr"/>
                    <a:endParaRPr lang="en-GB" sz="1200"/>
                  </a:p>
                  <a:p>
                    <a:pPr algn="ctr"/>
                    <a:r>
                      <a:rPr lang="en-GB" sz="1200"/>
                      <a:t>3 </a:t>
                    </a:r>
                    <a:r>
                      <a:rPr lang="en-GB" sz="1100"/>
                      <a:t>mo </a:t>
                    </a:r>
                  </a:p>
                </p:txBody>
              </p:sp>
              <p:sp>
                <p:nvSpPr>
                  <p:cNvPr id="32793" name="Chevron 23"/>
                  <p:cNvSpPr>
                    <a:spLocks noChangeArrowheads="1"/>
                  </p:cNvSpPr>
                  <p:nvPr/>
                </p:nvSpPr>
                <p:spPr bwMode="auto">
                  <a:xfrm rot="5400000">
                    <a:off x="7511773" y="4837930"/>
                    <a:ext cx="1454802" cy="1047735"/>
                  </a:xfrm>
                  <a:prstGeom prst="chevron">
                    <a:avLst>
                      <a:gd name="adj" fmla="val 50000"/>
                    </a:avLst>
                  </a:prstGeom>
                  <a:solidFill>
                    <a:srgbClr val="66CCFF"/>
                  </a:solidFill>
                  <a:ln w="9525" algn="ctr">
                    <a:solidFill>
                      <a:schemeClr val="tx1"/>
                    </a:solidFill>
                    <a:round/>
                    <a:headEnd/>
                    <a:tailEnd/>
                  </a:ln>
                </p:spPr>
                <p:txBody>
                  <a:bodyPr/>
                  <a:lstStyle/>
                  <a:p>
                    <a:pPr algn="ctr"/>
                    <a:endParaRPr lang="en-GB" sz="1200"/>
                  </a:p>
                  <a:p>
                    <a:pPr algn="ctr"/>
                    <a:r>
                      <a:rPr lang="en-GB" sz="1200"/>
                      <a:t>3 mo</a:t>
                    </a:r>
                  </a:p>
                </p:txBody>
              </p:sp>
              <p:sp>
                <p:nvSpPr>
                  <p:cNvPr id="32794" name="Chevron 24"/>
                  <p:cNvSpPr>
                    <a:spLocks noChangeArrowheads="1"/>
                  </p:cNvSpPr>
                  <p:nvPr/>
                </p:nvSpPr>
                <p:spPr bwMode="auto">
                  <a:xfrm rot="5400000">
                    <a:off x="7274760" y="6044810"/>
                    <a:ext cx="1928826" cy="1047736"/>
                  </a:xfrm>
                  <a:prstGeom prst="chevron">
                    <a:avLst>
                      <a:gd name="adj" fmla="val 50004"/>
                    </a:avLst>
                  </a:prstGeom>
                  <a:solidFill>
                    <a:srgbClr val="66CCFF"/>
                  </a:solidFill>
                  <a:ln w="9525" algn="ctr">
                    <a:solidFill>
                      <a:schemeClr val="tx1"/>
                    </a:solidFill>
                    <a:round/>
                    <a:headEnd/>
                    <a:tailEnd/>
                  </a:ln>
                </p:spPr>
                <p:txBody>
                  <a:bodyPr/>
                  <a:lstStyle/>
                  <a:p>
                    <a:pPr algn="ctr"/>
                    <a:r>
                      <a:rPr lang="en-GB" sz="1200"/>
                      <a:t>5 meetings  of SCFCAH per year</a:t>
                    </a:r>
                  </a:p>
                </p:txBody>
              </p:sp>
              <p:sp>
                <p:nvSpPr>
                  <p:cNvPr id="32795" name="Flowchart: Process 25"/>
                  <p:cNvSpPr>
                    <a:spLocks noChangeArrowheads="1"/>
                  </p:cNvSpPr>
                  <p:nvPr/>
                </p:nvSpPr>
                <p:spPr bwMode="auto">
                  <a:xfrm>
                    <a:off x="428579" y="8028934"/>
                    <a:ext cx="6429466" cy="623486"/>
                  </a:xfrm>
                  <a:prstGeom prst="flowChartProcess">
                    <a:avLst/>
                  </a:prstGeom>
                  <a:solidFill>
                    <a:srgbClr val="92D050"/>
                  </a:solidFill>
                  <a:ln w="9525" algn="ctr">
                    <a:solidFill>
                      <a:schemeClr val="tx1"/>
                    </a:solidFill>
                    <a:round/>
                    <a:headEnd/>
                    <a:tailEnd/>
                  </a:ln>
                </p:spPr>
                <p:txBody>
                  <a:bodyPr/>
                  <a:lstStyle/>
                  <a:p>
                    <a:pPr algn="ctr"/>
                    <a:r>
                      <a:rPr lang="en-GB" sz="1800"/>
                      <a:t>Adoption and publication of MRL Regulation in Official Journal</a:t>
                    </a:r>
                  </a:p>
                </p:txBody>
              </p:sp>
            </p:grpSp>
            <p:sp>
              <p:nvSpPr>
                <p:cNvPr id="32786" name="Down Arrow 31"/>
                <p:cNvSpPr>
                  <a:spLocks noChangeArrowheads="1"/>
                </p:cNvSpPr>
                <p:nvPr/>
              </p:nvSpPr>
              <p:spPr bwMode="auto">
                <a:xfrm>
                  <a:off x="3214681" y="1612484"/>
                  <a:ext cx="500066" cy="415658"/>
                </a:xfrm>
                <a:prstGeom prst="downArrow">
                  <a:avLst>
                    <a:gd name="adj1" fmla="val 50000"/>
                    <a:gd name="adj2" fmla="val 50000"/>
                  </a:avLst>
                </a:prstGeom>
                <a:solidFill>
                  <a:schemeClr val="accent1"/>
                </a:solidFill>
                <a:ln w="9525" algn="ctr">
                  <a:solidFill>
                    <a:schemeClr val="tx1"/>
                  </a:solidFill>
                  <a:round/>
                  <a:headEnd/>
                  <a:tailEnd/>
                </a:ln>
              </p:spPr>
              <p:txBody>
                <a:bodyPr/>
                <a:lstStyle/>
                <a:p>
                  <a:endParaRPr lang="en-GB"/>
                </a:p>
              </p:txBody>
            </p:sp>
          </p:grpSp>
        </p:grpSp>
        <p:sp>
          <p:nvSpPr>
            <p:cNvPr id="32776" name="Flowchart: Process 25"/>
            <p:cNvSpPr>
              <a:spLocks noChangeArrowheads="1"/>
            </p:cNvSpPr>
            <p:nvPr/>
          </p:nvSpPr>
          <p:spPr bwMode="auto">
            <a:xfrm>
              <a:off x="428596" y="9072602"/>
              <a:ext cx="6429420" cy="428628"/>
            </a:xfrm>
            <a:prstGeom prst="flowChartProcess">
              <a:avLst/>
            </a:prstGeom>
            <a:solidFill>
              <a:srgbClr val="92D050"/>
            </a:solidFill>
            <a:ln w="9525" algn="ctr">
              <a:solidFill>
                <a:schemeClr val="tx1"/>
              </a:solidFill>
              <a:round/>
              <a:headEnd/>
              <a:tailEnd/>
            </a:ln>
          </p:spPr>
          <p:txBody>
            <a:bodyPr/>
            <a:lstStyle/>
            <a:p>
              <a:pPr algn="ctr"/>
              <a:r>
                <a:rPr lang="en-GB" sz="1800"/>
                <a:t>Entry into force of new MRLs</a:t>
              </a:r>
            </a:p>
          </p:txBody>
        </p:sp>
        <p:sp>
          <p:nvSpPr>
            <p:cNvPr id="32777" name="Down Arrow 31"/>
            <p:cNvSpPr>
              <a:spLocks noChangeArrowheads="1"/>
            </p:cNvSpPr>
            <p:nvPr/>
          </p:nvSpPr>
          <p:spPr bwMode="auto">
            <a:xfrm>
              <a:off x="3214678" y="8643974"/>
              <a:ext cx="500062" cy="428628"/>
            </a:xfrm>
            <a:prstGeom prst="downArrow">
              <a:avLst>
                <a:gd name="adj1" fmla="val 50000"/>
                <a:gd name="adj2" fmla="val 50000"/>
              </a:avLst>
            </a:prstGeom>
            <a:solidFill>
              <a:schemeClr val="accent1"/>
            </a:solidFill>
            <a:ln w="9525" algn="ctr">
              <a:solidFill>
                <a:schemeClr val="tx1"/>
              </a:solidFill>
              <a:round/>
              <a:headEnd/>
              <a:tailEnd/>
            </a:ln>
          </p:spPr>
          <p:txBody>
            <a:bodyPr/>
            <a:lstStyle/>
            <a:p>
              <a:endParaRPr lang="en-GB"/>
            </a:p>
          </p:txBody>
        </p:sp>
        <p:sp>
          <p:nvSpPr>
            <p:cNvPr id="32778" name="Chevron 23"/>
            <p:cNvSpPr>
              <a:spLocks noChangeArrowheads="1"/>
            </p:cNvSpPr>
            <p:nvPr/>
          </p:nvSpPr>
          <p:spPr bwMode="auto">
            <a:xfrm rot="5400000">
              <a:off x="7489037" y="7227135"/>
              <a:ext cx="1500198" cy="1047728"/>
            </a:xfrm>
            <a:prstGeom prst="chevron">
              <a:avLst>
                <a:gd name="adj" fmla="val 50002"/>
              </a:avLst>
            </a:prstGeom>
            <a:solidFill>
              <a:srgbClr val="66CCFF"/>
            </a:solidFill>
            <a:ln w="9525" algn="ctr">
              <a:solidFill>
                <a:schemeClr val="tx1"/>
              </a:solidFill>
              <a:round/>
              <a:headEnd/>
              <a:tailEnd/>
            </a:ln>
          </p:spPr>
          <p:txBody>
            <a:bodyPr/>
            <a:lstStyle/>
            <a:p>
              <a:pPr algn="ctr"/>
              <a:endParaRPr lang="en-GB" sz="1200"/>
            </a:p>
            <a:p>
              <a:pPr algn="ctr"/>
              <a:r>
                <a:rPr lang="en-GB" sz="1200"/>
                <a:t>3 mo</a:t>
              </a:r>
            </a:p>
          </p:txBody>
        </p:sp>
        <p:sp>
          <p:nvSpPr>
            <p:cNvPr id="32779" name="Chevron 23"/>
            <p:cNvSpPr>
              <a:spLocks noChangeArrowheads="1"/>
            </p:cNvSpPr>
            <p:nvPr/>
          </p:nvSpPr>
          <p:spPr bwMode="auto">
            <a:xfrm rot="5400000">
              <a:off x="7667632" y="8048672"/>
              <a:ext cx="1143008" cy="1047728"/>
            </a:xfrm>
            <a:prstGeom prst="chevron">
              <a:avLst>
                <a:gd name="adj" fmla="val 50001"/>
              </a:avLst>
            </a:prstGeom>
            <a:solidFill>
              <a:srgbClr val="66CCFF"/>
            </a:solidFill>
            <a:ln w="9525" algn="ctr">
              <a:solidFill>
                <a:schemeClr val="tx1"/>
              </a:solidFill>
              <a:round/>
              <a:headEnd/>
              <a:tailEnd/>
            </a:ln>
          </p:spPr>
          <p:txBody>
            <a:bodyPr/>
            <a:lstStyle/>
            <a:p>
              <a:pPr algn="ctr"/>
              <a:endParaRPr lang="en-GB" sz="1200"/>
            </a:p>
            <a:p>
              <a:pPr algn="ctr"/>
              <a:endParaRPr lang="en-GB" sz="1200"/>
            </a:p>
            <a:p>
              <a:pPr algn="ctr"/>
              <a:r>
                <a:rPr lang="en-GB" sz="1200"/>
                <a:t>?</a:t>
              </a:r>
            </a:p>
          </p:txBody>
        </p:sp>
        <p:sp>
          <p:nvSpPr>
            <p:cNvPr id="32780" name="Chevron 23"/>
            <p:cNvSpPr>
              <a:spLocks noChangeArrowheads="1"/>
            </p:cNvSpPr>
            <p:nvPr/>
          </p:nvSpPr>
          <p:spPr bwMode="auto">
            <a:xfrm rot="5400000">
              <a:off x="7667632" y="8691614"/>
              <a:ext cx="1143008" cy="1047728"/>
            </a:xfrm>
            <a:prstGeom prst="chevron">
              <a:avLst>
                <a:gd name="adj" fmla="val 50001"/>
              </a:avLst>
            </a:prstGeom>
            <a:solidFill>
              <a:srgbClr val="66CCFF"/>
            </a:solidFill>
            <a:ln w="9525" algn="ctr">
              <a:solidFill>
                <a:schemeClr val="tx1"/>
              </a:solidFill>
              <a:round/>
              <a:headEnd/>
              <a:tailEnd/>
            </a:ln>
          </p:spPr>
          <p:txBody>
            <a:bodyPr/>
            <a:lstStyle/>
            <a:p>
              <a:pPr algn="ctr"/>
              <a:endParaRPr lang="en-GB" sz="1200"/>
            </a:p>
          </p:txBody>
        </p:sp>
      </p:grpSp>
      <p:sp>
        <p:nvSpPr>
          <p:cNvPr id="32774" name="TextBox 43"/>
          <p:cNvSpPr txBox="1">
            <a:spLocks noChangeArrowheads="1"/>
          </p:cNvSpPr>
          <p:nvPr/>
        </p:nvSpPr>
        <p:spPr bwMode="auto">
          <a:xfrm>
            <a:off x="7858125" y="9215438"/>
            <a:ext cx="9048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pPr eaLnBrk="1" hangingPunct="1"/>
            <a:r>
              <a:rPr lang="en-GB" sz="800"/>
              <a:t>Depending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4" presetClass="path" presetSubtype="0" accel="50000" decel="50000" fill="hold" nodeType="clickEffect">
                                  <p:stCondLst>
                                    <p:cond delay="0"/>
                                  </p:stCondLst>
                                  <p:childTnLst>
                                    <p:animMotion origin="layout" path="M -0.0026 0.07778 L -0.0026 -0.41574 " pathEditMode="relative" rAng="0" ptsTypes="AA">
                                      <p:cBhvr>
                                        <p:cTn id="6" dur="2000" fill="hold"/>
                                        <p:tgtEl>
                                          <p:spTgt spid="2"/>
                                        </p:tgtEl>
                                        <p:attrNameLst>
                                          <p:attrName>ppt_x</p:attrName>
                                          <p:attrName>ppt_y</p:attrName>
                                        </p:attrNameLst>
                                      </p:cBhvr>
                                      <p:rCtr x="0" y="-2467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428625" y="0"/>
            <a:ext cx="6934200" cy="1085850"/>
          </a:xfrm>
        </p:spPr>
        <p:txBody>
          <a:bodyPr/>
          <a:lstStyle/>
          <a:p>
            <a:pPr eaLnBrk="1" hangingPunct="1"/>
            <a:r>
              <a:rPr lang="en-GB" sz="3200" smtClean="0"/>
              <a:t>Procedure for MRL setting</a:t>
            </a:r>
          </a:p>
        </p:txBody>
      </p:sp>
      <p:sp>
        <p:nvSpPr>
          <p:cNvPr id="4" name="Slide Number Placeholder 3"/>
          <p:cNvSpPr>
            <a:spLocks noGrp="1"/>
          </p:cNvSpPr>
          <p:nvPr>
            <p:ph type="sldNum" sz="quarter" idx="12"/>
          </p:nvPr>
        </p:nvSpPr>
        <p:spPr/>
        <p:txBody>
          <a:bodyPr/>
          <a:lstStyle/>
          <a:p>
            <a:pPr>
              <a:defRPr/>
            </a:pPr>
            <a:fld id="{6CB4209C-C301-4D4A-A62F-4F729A3AD266}" type="slidenum">
              <a:rPr lang="en-US"/>
              <a:pPr>
                <a:defRPr/>
              </a:pPr>
              <a:t>31</a:t>
            </a:fld>
            <a:endParaRPr lang="en-US" dirty="0"/>
          </a:p>
        </p:txBody>
      </p:sp>
      <p:sp>
        <p:nvSpPr>
          <p:cNvPr id="33796" name="TextBox 17"/>
          <p:cNvSpPr txBox="1">
            <a:spLocks noChangeArrowheads="1"/>
          </p:cNvSpPr>
          <p:nvPr/>
        </p:nvSpPr>
        <p:spPr bwMode="auto">
          <a:xfrm>
            <a:off x="0" y="4143375"/>
            <a:ext cx="23574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pPr eaLnBrk="1" hangingPunct="1"/>
            <a:endParaRPr lang="en-GB"/>
          </a:p>
        </p:txBody>
      </p:sp>
      <p:sp>
        <p:nvSpPr>
          <p:cNvPr id="33797" name="Down Arrow 15"/>
          <p:cNvSpPr>
            <a:spLocks noChangeArrowheads="1"/>
          </p:cNvSpPr>
          <p:nvPr/>
        </p:nvSpPr>
        <p:spPr bwMode="auto">
          <a:xfrm>
            <a:off x="3286125" y="1423988"/>
            <a:ext cx="500063" cy="504825"/>
          </a:xfrm>
          <a:prstGeom prst="downArrow">
            <a:avLst>
              <a:gd name="adj1" fmla="val 50000"/>
              <a:gd name="adj2" fmla="val 50027"/>
            </a:avLst>
          </a:prstGeom>
          <a:solidFill>
            <a:schemeClr val="accent1"/>
          </a:solidFill>
          <a:ln w="9525" algn="ctr">
            <a:solidFill>
              <a:schemeClr val="tx1"/>
            </a:solidFill>
            <a:round/>
            <a:headEnd/>
            <a:tailEnd/>
          </a:ln>
        </p:spPr>
        <p:txBody>
          <a:bodyPr/>
          <a:lstStyle/>
          <a:p>
            <a:endParaRPr lang="en-GB"/>
          </a:p>
        </p:txBody>
      </p:sp>
      <p:grpSp>
        <p:nvGrpSpPr>
          <p:cNvPr id="33798" name="Group 31"/>
          <p:cNvGrpSpPr>
            <a:grpSpLocks/>
          </p:cNvGrpSpPr>
          <p:nvPr/>
        </p:nvGrpSpPr>
        <p:grpSpPr bwMode="auto">
          <a:xfrm>
            <a:off x="428625" y="357188"/>
            <a:ext cx="8334375" cy="3143250"/>
            <a:chOff x="428579" y="5604265"/>
            <a:chExt cx="8334462" cy="3048155"/>
          </a:xfrm>
        </p:grpSpPr>
        <p:sp>
          <p:nvSpPr>
            <p:cNvPr id="33805" name="Flowchart: Process 14"/>
            <p:cNvSpPr>
              <a:spLocks noChangeArrowheads="1"/>
            </p:cNvSpPr>
            <p:nvPr/>
          </p:nvSpPr>
          <p:spPr bwMode="auto">
            <a:xfrm>
              <a:off x="500018" y="6020005"/>
              <a:ext cx="6286589" cy="642947"/>
            </a:xfrm>
            <a:prstGeom prst="flowChartProcess">
              <a:avLst/>
            </a:prstGeom>
            <a:solidFill>
              <a:srgbClr val="92D050"/>
            </a:solidFill>
            <a:ln w="9525" algn="ctr">
              <a:solidFill>
                <a:schemeClr val="tx1"/>
              </a:solidFill>
              <a:round/>
              <a:headEnd/>
              <a:tailEnd/>
            </a:ln>
          </p:spPr>
          <p:txBody>
            <a:bodyPr/>
            <a:lstStyle/>
            <a:p>
              <a:pPr algn="ctr"/>
              <a:r>
                <a:rPr lang="en-GB" sz="1800"/>
                <a:t>Opinion of the Standing Committee on the Food Chain and Animal Health (SCFCAH)</a:t>
              </a:r>
            </a:p>
          </p:txBody>
        </p:sp>
        <p:sp>
          <p:nvSpPr>
            <p:cNvPr id="33806" name="Flowchart: Process 16"/>
            <p:cNvSpPr>
              <a:spLocks noChangeArrowheads="1"/>
            </p:cNvSpPr>
            <p:nvPr/>
          </p:nvSpPr>
          <p:spPr bwMode="auto">
            <a:xfrm>
              <a:off x="500018" y="7197620"/>
              <a:ext cx="6286589" cy="415658"/>
            </a:xfrm>
            <a:prstGeom prst="flowChartProcess">
              <a:avLst/>
            </a:prstGeom>
            <a:solidFill>
              <a:srgbClr val="92D050"/>
            </a:solidFill>
            <a:ln w="9525" algn="ctr">
              <a:solidFill>
                <a:schemeClr val="tx1"/>
              </a:solidFill>
              <a:round/>
              <a:headEnd/>
              <a:tailEnd/>
            </a:ln>
          </p:spPr>
          <p:txBody>
            <a:bodyPr/>
            <a:lstStyle/>
            <a:p>
              <a:pPr algn="ctr"/>
              <a:r>
                <a:rPr lang="en-GB" sz="1800"/>
                <a:t>Scrutiny by Council and European Parliament </a:t>
              </a:r>
            </a:p>
          </p:txBody>
        </p:sp>
        <p:sp>
          <p:nvSpPr>
            <p:cNvPr id="33807" name="Chevron 24"/>
            <p:cNvSpPr>
              <a:spLocks noChangeArrowheads="1"/>
            </p:cNvSpPr>
            <p:nvPr/>
          </p:nvSpPr>
          <p:spPr bwMode="auto">
            <a:xfrm rot="5400000">
              <a:off x="7274760" y="6044810"/>
              <a:ext cx="1928826" cy="1047736"/>
            </a:xfrm>
            <a:prstGeom prst="chevron">
              <a:avLst>
                <a:gd name="adj" fmla="val 50004"/>
              </a:avLst>
            </a:prstGeom>
            <a:solidFill>
              <a:srgbClr val="66CCFF"/>
            </a:solidFill>
            <a:ln w="9525" algn="ctr">
              <a:solidFill>
                <a:schemeClr val="tx1"/>
              </a:solidFill>
              <a:round/>
              <a:headEnd/>
              <a:tailEnd/>
            </a:ln>
          </p:spPr>
          <p:txBody>
            <a:bodyPr/>
            <a:lstStyle/>
            <a:p>
              <a:pPr algn="ctr"/>
              <a:r>
                <a:rPr lang="en-GB" sz="1200"/>
                <a:t>5 meetings  of SCFCAH per year</a:t>
              </a:r>
            </a:p>
          </p:txBody>
        </p:sp>
        <p:sp>
          <p:nvSpPr>
            <p:cNvPr id="33808" name="Flowchart: Process 25"/>
            <p:cNvSpPr>
              <a:spLocks noChangeArrowheads="1"/>
            </p:cNvSpPr>
            <p:nvPr/>
          </p:nvSpPr>
          <p:spPr bwMode="auto">
            <a:xfrm>
              <a:off x="428579" y="8028934"/>
              <a:ext cx="6429466" cy="623486"/>
            </a:xfrm>
            <a:prstGeom prst="flowChartProcess">
              <a:avLst/>
            </a:prstGeom>
            <a:solidFill>
              <a:srgbClr val="92D050"/>
            </a:solidFill>
            <a:ln w="9525" algn="ctr">
              <a:solidFill>
                <a:schemeClr val="tx1"/>
              </a:solidFill>
              <a:round/>
              <a:headEnd/>
              <a:tailEnd/>
            </a:ln>
          </p:spPr>
          <p:txBody>
            <a:bodyPr/>
            <a:lstStyle/>
            <a:p>
              <a:pPr algn="ctr"/>
              <a:r>
                <a:rPr lang="en-GB" sz="1800"/>
                <a:t>Adoption and publication of MRL Regulation in Official Journal</a:t>
              </a:r>
            </a:p>
          </p:txBody>
        </p:sp>
      </p:grpSp>
      <p:sp>
        <p:nvSpPr>
          <p:cNvPr id="33799" name="Down Arrow 31"/>
          <p:cNvSpPr>
            <a:spLocks noChangeArrowheads="1"/>
          </p:cNvSpPr>
          <p:nvPr/>
        </p:nvSpPr>
        <p:spPr bwMode="auto">
          <a:xfrm>
            <a:off x="3214688" y="2428875"/>
            <a:ext cx="500062" cy="428625"/>
          </a:xfrm>
          <a:prstGeom prst="downArrow">
            <a:avLst>
              <a:gd name="adj1" fmla="val 50000"/>
              <a:gd name="adj2" fmla="val 50000"/>
            </a:avLst>
          </a:prstGeom>
          <a:solidFill>
            <a:schemeClr val="accent1"/>
          </a:solidFill>
          <a:ln w="9525" algn="ctr">
            <a:solidFill>
              <a:schemeClr val="tx1"/>
            </a:solidFill>
            <a:round/>
            <a:headEnd/>
            <a:tailEnd/>
          </a:ln>
        </p:spPr>
        <p:txBody>
          <a:bodyPr/>
          <a:lstStyle/>
          <a:p>
            <a:endParaRPr lang="en-GB"/>
          </a:p>
        </p:txBody>
      </p:sp>
      <p:sp>
        <p:nvSpPr>
          <p:cNvPr id="33800" name="Flowchart: Process 25"/>
          <p:cNvSpPr>
            <a:spLocks noChangeArrowheads="1"/>
          </p:cNvSpPr>
          <p:nvPr/>
        </p:nvSpPr>
        <p:spPr bwMode="auto">
          <a:xfrm>
            <a:off x="428625" y="3929063"/>
            <a:ext cx="6429375" cy="428625"/>
          </a:xfrm>
          <a:prstGeom prst="flowChartProcess">
            <a:avLst/>
          </a:prstGeom>
          <a:solidFill>
            <a:srgbClr val="92D050"/>
          </a:solidFill>
          <a:ln w="9525" algn="ctr">
            <a:solidFill>
              <a:schemeClr val="tx1"/>
            </a:solidFill>
            <a:round/>
            <a:headEnd/>
            <a:tailEnd/>
          </a:ln>
        </p:spPr>
        <p:txBody>
          <a:bodyPr/>
          <a:lstStyle/>
          <a:p>
            <a:pPr algn="ctr"/>
            <a:r>
              <a:rPr lang="en-GB" sz="1800"/>
              <a:t>Entry into force of new MRLs</a:t>
            </a:r>
          </a:p>
        </p:txBody>
      </p:sp>
      <p:sp>
        <p:nvSpPr>
          <p:cNvPr id="33801" name="Down Arrow 31"/>
          <p:cNvSpPr>
            <a:spLocks noChangeArrowheads="1"/>
          </p:cNvSpPr>
          <p:nvPr/>
        </p:nvSpPr>
        <p:spPr bwMode="auto">
          <a:xfrm>
            <a:off x="3214688" y="3500438"/>
            <a:ext cx="500062" cy="428625"/>
          </a:xfrm>
          <a:prstGeom prst="downArrow">
            <a:avLst>
              <a:gd name="adj1" fmla="val 50000"/>
              <a:gd name="adj2" fmla="val 50000"/>
            </a:avLst>
          </a:prstGeom>
          <a:solidFill>
            <a:schemeClr val="accent1"/>
          </a:solidFill>
          <a:ln w="9525" algn="ctr">
            <a:solidFill>
              <a:schemeClr val="tx1"/>
            </a:solidFill>
            <a:round/>
            <a:headEnd/>
            <a:tailEnd/>
          </a:ln>
        </p:spPr>
        <p:txBody>
          <a:bodyPr/>
          <a:lstStyle/>
          <a:p>
            <a:endParaRPr lang="en-GB"/>
          </a:p>
        </p:txBody>
      </p:sp>
      <p:sp>
        <p:nvSpPr>
          <p:cNvPr id="33802" name="Chevron 23"/>
          <p:cNvSpPr>
            <a:spLocks noChangeArrowheads="1"/>
          </p:cNvSpPr>
          <p:nvPr/>
        </p:nvSpPr>
        <p:spPr bwMode="auto">
          <a:xfrm rot="5400000">
            <a:off x="7489031" y="2083594"/>
            <a:ext cx="1500188" cy="1047750"/>
          </a:xfrm>
          <a:prstGeom prst="chevron">
            <a:avLst>
              <a:gd name="adj" fmla="val 50001"/>
            </a:avLst>
          </a:prstGeom>
          <a:solidFill>
            <a:srgbClr val="66CCFF"/>
          </a:solidFill>
          <a:ln w="9525" algn="ctr">
            <a:solidFill>
              <a:schemeClr val="tx1"/>
            </a:solidFill>
            <a:round/>
            <a:headEnd/>
            <a:tailEnd/>
          </a:ln>
        </p:spPr>
        <p:txBody>
          <a:bodyPr/>
          <a:lstStyle/>
          <a:p>
            <a:pPr algn="ctr"/>
            <a:endParaRPr lang="en-GB" sz="1200"/>
          </a:p>
          <a:p>
            <a:pPr algn="ctr"/>
            <a:r>
              <a:rPr lang="en-GB" sz="1200"/>
              <a:t>3 mo</a:t>
            </a:r>
          </a:p>
        </p:txBody>
      </p:sp>
      <p:sp>
        <p:nvSpPr>
          <p:cNvPr id="33803" name="Chevron 23"/>
          <p:cNvSpPr>
            <a:spLocks noChangeArrowheads="1"/>
          </p:cNvSpPr>
          <p:nvPr/>
        </p:nvSpPr>
        <p:spPr bwMode="auto">
          <a:xfrm rot="5400000">
            <a:off x="7667625" y="2905125"/>
            <a:ext cx="1143000" cy="1047750"/>
          </a:xfrm>
          <a:prstGeom prst="chevron">
            <a:avLst>
              <a:gd name="adj" fmla="val 50000"/>
            </a:avLst>
          </a:prstGeom>
          <a:solidFill>
            <a:srgbClr val="66CCFF"/>
          </a:solidFill>
          <a:ln w="9525" algn="ctr">
            <a:solidFill>
              <a:schemeClr val="tx1"/>
            </a:solidFill>
            <a:round/>
            <a:headEnd/>
            <a:tailEnd/>
          </a:ln>
        </p:spPr>
        <p:txBody>
          <a:bodyPr/>
          <a:lstStyle/>
          <a:p>
            <a:pPr algn="ctr"/>
            <a:endParaRPr lang="en-GB" sz="1200"/>
          </a:p>
          <a:p>
            <a:pPr algn="ctr"/>
            <a:endParaRPr lang="en-GB" sz="1200"/>
          </a:p>
          <a:p>
            <a:pPr algn="ctr"/>
            <a:r>
              <a:rPr lang="en-GB" sz="1200"/>
              <a:t>?</a:t>
            </a:r>
          </a:p>
        </p:txBody>
      </p:sp>
      <p:sp>
        <p:nvSpPr>
          <p:cNvPr id="33804" name="Chevron 23"/>
          <p:cNvSpPr>
            <a:spLocks noChangeArrowheads="1"/>
          </p:cNvSpPr>
          <p:nvPr/>
        </p:nvSpPr>
        <p:spPr bwMode="auto">
          <a:xfrm rot="5400000">
            <a:off x="7667625" y="3548063"/>
            <a:ext cx="1143000" cy="1047750"/>
          </a:xfrm>
          <a:prstGeom prst="chevron">
            <a:avLst>
              <a:gd name="adj" fmla="val 50000"/>
            </a:avLst>
          </a:prstGeom>
          <a:solidFill>
            <a:srgbClr val="66CCFF"/>
          </a:solidFill>
          <a:ln w="9525" algn="ctr">
            <a:solidFill>
              <a:schemeClr val="tx1"/>
            </a:solidFill>
            <a:round/>
            <a:headEnd/>
            <a:tailEnd/>
          </a:ln>
        </p:spPr>
        <p:txBody>
          <a:bodyPr/>
          <a:lstStyle/>
          <a:p>
            <a:pPr algn="ctr"/>
            <a:r>
              <a:rPr lang="en-GB" sz="1200"/>
              <a:t>+ 1 d</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AA35C89A-D407-43AE-846F-4FF1CDAD7ED8}" type="slidenum">
              <a:rPr lang="en-US"/>
              <a:pPr>
                <a:defRPr/>
              </a:pPr>
              <a:t>32</a:t>
            </a:fld>
            <a:endParaRPr lang="en-US"/>
          </a:p>
        </p:txBody>
      </p:sp>
      <p:sp>
        <p:nvSpPr>
          <p:cNvPr id="34819" name="Rectangle 2"/>
          <p:cNvSpPr>
            <a:spLocks noGrp="1" noChangeArrowheads="1"/>
          </p:cNvSpPr>
          <p:nvPr>
            <p:ph type="title"/>
          </p:nvPr>
        </p:nvSpPr>
        <p:spPr>
          <a:xfrm>
            <a:off x="179388" y="0"/>
            <a:ext cx="7561262" cy="1085850"/>
          </a:xfrm>
        </p:spPr>
        <p:txBody>
          <a:bodyPr/>
          <a:lstStyle/>
          <a:p>
            <a:pPr eaLnBrk="1" hangingPunct="1"/>
            <a:r>
              <a:rPr lang="en-GB" sz="3200" smtClean="0"/>
              <a:t>Data requirements</a:t>
            </a:r>
          </a:p>
        </p:txBody>
      </p:sp>
      <p:sp>
        <p:nvSpPr>
          <p:cNvPr id="13315" name="Rectangle 3"/>
          <p:cNvSpPr>
            <a:spLocks noGrp="1" noChangeArrowheads="1"/>
          </p:cNvSpPr>
          <p:nvPr>
            <p:ph type="body" idx="1"/>
          </p:nvPr>
        </p:nvSpPr>
        <p:spPr>
          <a:xfrm>
            <a:off x="214313" y="1071563"/>
            <a:ext cx="8548687" cy="4114800"/>
          </a:xfrm>
          <a:solidFill>
            <a:schemeClr val="bg1"/>
          </a:solidFill>
        </p:spPr>
        <p:txBody>
          <a:bodyPr/>
          <a:lstStyle/>
          <a:p>
            <a:pPr marL="0" indent="0" eaLnBrk="1" hangingPunct="1">
              <a:buFontTx/>
              <a:buNone/>
              <a:defRPr/>
            </a:pPr>
            <a:r>
              <a:rPr lang="en-GB" b="1" dirty="0" smtClean="0"/>
              <a:t>List of studies that have to be submitted in support of MRL application</a:t>
            </a:r>
          </a:p>
          <a:p>
            <a:pPr lvl="1" eaLnBrk="1" hangingPunct="1">
              <a:defRPr/>
            </a:pPr>
            <a:r>
              <a:rPr lang="en-GB" b="1" dirty="0" smtClean="0"/>
              <a:t>Residue data</a:t>
            </a:r>
            <a:r>
              <a:rPr lang="en-GB" dirty="0" smtClean="0"/>
              <a:t> package (Reg. 544/2011, chapter 6; Reg. 545/2011, chapter 8)</a:t>
            </a:r>
          </a:p>
          <a:p>
            <a:pPr lvl="1" eaLnBrk="1" hangingPunct="1">
              <a:defRPr/>
            </a:pPr>
            <a:r>
              <a:rPr lang="en-GB" b="1" dirty="0" smtClean="0"/>
              <a:t>Toxicological data </a:t>
            </a:r>
            <a:r>
              <a:rPr lang="en-GB" dirty="0" smtClean="0"/>
              <a:t>package needed to establish toxicological reference values (only for active substances for which no EU ADI/ARfD has been derived yet) (Reg. 544/2011, chapter 5; Reg. 545/2011, </a:t>
            </a:r>
            <a:r>
              <a:rPr lang="en-GB" sz="2000" dirty="0" smtClean="0"/>
              <a:t>chapter 7)</a:t>
            </a:r>
            <a:endParaRPr lang="en-GB" dirty="0" smtClean="0"/>
          </a:p>
          <a:p>
            <a:pPr lvl="1" eaLnBrk="1" hangingPunct="1">
              <a:defRPr/>
            </a:pPr>
            <a:r>
              <a:rPr lang="en-GB" b="1" dirty="0" smtClean="0"/>
              <a:t>Analytical methods </a:t>
            </a:r>
            <a:r>
              <a:rPr lang="en-GB" dirty="0" smtClean="0"/>
              <a:t>to be used for monitoring/enforcement of MRL in the relevant crop (Reg. 544/2011, chapter 4.2)</a:t>
            </a:r>
          </a:p>
          <a:p>
            <a:pPr lvl="1" eaLnBrk="1" hangingPunct="1">
              <a:defRPr/>
            </a:pPr>
            <a:r>
              <a:rPr lang="en-GB" dirty="0" smtClean="0"/>
              <a:t>Persistency in </a:t>
            </a:r>
            <a:r>
              <a:rPr lang="en-GB" b="1" dirty="0" smtClean="0"/>
              <a:t>soil</a:t>
            </a:r>
            <a:r>
              <a:rPr lang="en-GB" dirty="0" smtClean="0"/>
              <a:t> (Reg. 544/2011, chapter 7.1, Reg. 545/2011, chapter 9.1)</a:t>
            </a:r>
          </a:p>
          <a:p>
            <a:pPr eaLnBrk="1" hangingPunct="1">
              <a:buFontTx/>
              <a:buNone/>
              <a:defRPr/>
            </a:pPr>
            <a:endParaRPr lang="en-GB" dirty="0" smtClean="0"/>
          </a:p>
          <a:p>
            <a:pPr eaLnBrk="1" hangingPunct="1">
              <a:defRPr/>
            </a:pPr>
            <a:endParaRPr lang="en-GB"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0C56CFD9-3074-468C-9B93-0AC24454C889}" type="slidenum">
              <a:rPr lang="en-US"/>
              <a:pPr>
                <a:defRPr/>
              </a:pPr>
              <a:t>33</a:t>
            </a:fld>
            <a:endParaRPr lang="en-US"/>
          </a:p>
        </p:txBody>
      </p:sp>
      <p:sp>
        <p:nvSpPr>
          <p:cNvPr id="35843" name="Rectangle 2"/>
          <p:cNvSpPr>
            <a:spLocks noGrp="1" noChangeArrowheads="1"/>
          </p:cNvSpPr>
          <p:nvPr>
            <p:ph type="title"/>
          </p:nvPr>
        </p:nvSpPr>
        <p:spPr>
          <a:xfrm>
            <a:off x="179388" y="0"/>
            <a:ext cx="7561262" cy="1085850"/>
          </a:xfrm>
        </p:spPr>
        <p:txBody>
          <a:bodyPr/>
          <a:lstStyle/>
          <a:p>
            <a:pPr eaLnBrk="1" hangingPunct="1"/>
            <a:r>
              <a:rPr lang="en-GB" sz="3200" smtClean="0"/>
              <a:t>Data requirements</a:t>
            </a:r>
          </a:p>
        </p:txBody>
      </p:sp>
      <p:sp>
        <p:nvSpPr>
          <p:cNvPr id="13315" name="Rectangle 3"/>
          <p:cNvSpPr>
            <a:spLocks noGrp="1" noChangeArrowheads="1"/>
          </p:cNvSpPr>
          <p:nvPr>
            <p:ph type="body" idx="1"/>
          </p:nvPr>
        </p:nvSpPr>
        <p:spPr>
          <a:xfrm>
            <a:off x="357188" y="928688"/>
            <a:ext cx="8229600" cy="4114800"/>
          </a:xfrm>
          <a:solidFill>
            <a:schemeClr val="bg1"/>
          </a:solidFill>
        </p:spPr>
        <p:txBody>
          <a:bodyPr/>
          <a:lstStyle/>
          <a:p>
            <a:pPr marL="0" indent="0" eaLnBrk="1" hangingPunct="1">
              <a:buFontTx/>
              <a:buNone/>
              <a:defRPr/>
            </a:pPr>
            <a:r>
              <a:rPr lang="en-GB" b="1" dirty="0" smtClean="0"/>
              <a:t>Guidance documents</a:t>
            </a:r>
          </a:p>
          <a:p>
            <a:pPr eaLnBrk="1" hangingPunct="1">
              <a:defRPr/>
            </a:pPr>
            <a:r>
              <a:rPr lang="en-GB" dirty="0" smtClean="0"/>
              <a:t>Metabolism in plants</a:t>
            </a:r>
          </a:p>
          <a:p>
            <a:pPr eaLnBrk="1" hangingPunct="1">
              <a:defRPr/>
            </a:pPr>
            <a:r>
              <a:rPr lang="en-GB" dirty="0" smtClean="0"/>
              <a:t>Design of supervised field trials </a:t>
            </a:r>
          </a:p>
          <a:p>
            <a:pPr eaLnBrk="1" hangingPunct="1">
              <a:defRPr/>
            </a:pPr>
            <a:r>
              <a:rPr lang="en-GB" dirty="0" smtClean="0"/>
              <a:t>Rotational crop studies</a:t>
            </a:r>
          </a:p>
          <a:p>
            <a:pPr eaLnBrk="1" hangingPunct="1">
              <a:defRPr/>
            </a:pPr>
            <a:r>
              <a:rPr lang="en-GB" dirty="0" smtClean="0"/>
              <a:t>Comparability, extrapolation, group tolerances and data requirements</a:t>
            </a:r>
          </a:p>
          <a:p>
            <a:pPr eaLnBrk="1" hangingPunct="1">
              <a:defRPr/>
            </a:pPr>
            <a:r>
              <a:rPr lang="en-GB" dirty="0" smtClean="0"/>
              <a:t>Metabolism in domestic animals</a:t>
            </a:r>
          </a:p>
          <a:p>
            <a:pPr eaLnBrk="1" hangingPunct="1">
              <a:defRPr/>
            </a:pPr>
            <a:r>
              <a:rPr lang="en-GB" dirty="0" smtClean="0"/>
              <a:t>Livestock feeding studies</a:t>
            </a:r>
          </a:p>
          <a:p>
            <a:pPr eaLnBrk="1" hangingPunct="1">
              <a:defRPr/>
            </a:pPr>
            <a:r>
              <a:rPr lang="en-GB" dirty="0" smtClean="0"/>
              <a:t>Storage stability of residue samples</a:t>
            </a:r>
          </a:p>
          <a:p>
            <a:pPr eaLnBrk="1" hangingPunct="1">
              <a:defRPr/>
            </a:pPr>
            <a:r>
              <a:rPr lang="en-GB" dirty="0" smtClean="0"/>
              <a:t>Calculation of maximum residue levels (replaced by OECD calculator) </a:t>
            </a:r>
          </a:p>
          <a:p>
            <a:pPr eaLnBrk="1" hangingPunct="1">
              <a:buFontTx/>
              <a:buNone/>
              <a:defRPr/>
            </a:pPr>
            <a:r>
              <a:rPr lang="en-GB" sz="1800" dirty="0" smtClean="0">
                <a:solidFill>
                  <a:srgbClr val="002060"/>
                </a:solidFill>
                <a:hlinkClick r:id="rId2"/>
              </a:rPr>
              <a:t>http://ec.europa.eu/food/plant/protection/resources/publications_en.htm</a:t>
            </a:r>
            <a:endParaRPr lang="en-GB" sz="1800" dirty="0" smtClean="0">
              <a:solidFill>
                <a:srgbClr val="002060"/>
              </a:solidFill>
            </a:endParaRPr>
          </a:p>
          <a:p>
            <a:pPr eaLnBrk="1" hangingPunct="1">
              <a:buFontTx/>
              <a:buNone/>
              <a:defRPr/>
            </a:pPr>
            <a:endParaRPr lang="en-GB" dirty="0" smtClean="0"/>
          </a:p>
          <a:p>
            <a:pPr eaLnBrk="1" hangingPunct="1">
              <a:defRPr/>
            </a:pPr>
            <a:endParaRPr lang="en-GB"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364FA675-62D7-429B-85BE-4E313390E407}" type="slidenum">
              <a:rPr lang="en-US"/>
              <a:pPr>
                <a:defRPr/>
              </a:pPr>
              <a:t>34</a:t>
            </a:fld>
            <a:endParaRPr lang="en-US"/>
          </a:p>
        </p:txBody>
      </p:sp>
      <p:sp>
        <p:nvSpPr>
          <p:cNvPr id="36867" name="Rectangle 2"/>
          <p:cNvSpPr>
            <a:spLocks noGrp="1" noChangeArrowheads="1"/>
          </p:cNvSpPr>
          <p:nvPr>
            <p:ph type="title"/>
          </p:nvPr>
        </p:nvSpPr>
        <p:spPr>
          <a:xfrm>
            <a:off x="179388" y="0"/>
            <a:ext cx="7561262" cy="1085850"/>
          </a:xfrm>
        </p:spPr>
        <p:txBody>
          <a:bodyPr/>
          <a:lstStyle/>
          <a:p>
            <a:pPr eaLnBrk="1" hangingPunct="1"/>
            <a:r>
              <a:rPr lang="en-GB" sz="3200" smtClean="0"/>
              <a:t>Data requirements</a:t>
            </a:r>
          </a:p>
        </p:txBody>
      </p:sp>
      <p:sp>
        <p:nvSpPr>
          <p:cNvPr id="13315" name="Rectangle 3"/>
          <p:cNvSpPr>
            <a:spLocks noGrp="1" noChangeArrowheads="1"/>
          </p:cNvSpPr>
          <p:nvPr>
            <p:ph type="body" idx="1"/>
          </p:nvPr>
        </p:nvSpPr>
        <p:spPr>
          <a:xfrm>
            <a:off x="428625" y="1214438"/>
            <a:ext cx="8229600" cy="4114800"/>
          </a:xfrm>
          <a:solidFill>
            <a:schemeClr val="bg1"/>
          </a:solidFill>
        </p:spPr>
        <p:txBody>
          <a:bodyPr/>
          <a:lstStyle/>
          <a:p>
            <a:pPr marL="0" indent="0" eaLnBrk="1" hangingPunct="1">
              <a:buFontTx/>
              <a:buNone/>
              <a:defRPr/>
            </a:pPr>
            <a:r>
              <a:rPr lang="en-GB" b="1" dirty="0" smtClean="0"/>
              <a:t>Reduced data requirements</a:t>
            </a:r>
          </a:p>
          <a:p>
            <a:pPr eaLnBrk="1" hangingPunct="1">
              <a:defRPr/>
            </a:pPr>
            <a:r>
              <a:rPr lang="en-GB" dirty="0" smtClean="0"/>
              <a:t>Only 4 residue trials for minor crops </a:t>
            </a:r>
          </a:p>
          <a:p>
            <a:pPr eaLnBrk="1" hangingPunct="1">
              <a:defRPr/>
            </a:pPr>
            <a:r>
              <a:rPr lang="en-GB" dirty="0" smtClean="0"/>
              <a:t>In exceptional cases, monitoring data can replace supervised field trials </a:t>
            </a:r>
          </a:p>
          <a:p>
            <a:pPr lvl="1" eaLnBrk="1" hangingPunct="1">
              <a:defRPr/>
            </a:pPr>
            <a:r>
              <a:rPr lang="en-GB" dirty="0" smtClean="0"/>
              <a:t>environmental contamination resulting in residues,</a:t>
            </a:r>
          </a:p>
          <a:p>
            <a:pPr lvl="1" eaLnBrk="1" hangingPunct="1">
              <a:defRPr/>
            </a:pPr>
            <a:r>
              <a:rPr lang="en-GB" dirty="0" smtClean="0"/>
              <a:t>products which are a minor component in diet, </a:t>
            </a:r>
          </a:p>
          <a:p>
            <a:pPr lvl="1" eaLnBrk="1" hangingPunct="1">
              <a:defRPr/>
            </a:pPr>
            <a:r>
              <a:rPr lang="en-GB" dirty="0" smtClean="0"/>
              <a:t>herbal infusions</a:t>
            </a:r>
          </a:p>
          <a:p>
            <a:pPr eaLnBrk="1" hangingPunct="1">
              <a:defRPr/>
            </a:pPr>
            <a:r>
              <a:rPr lang="en-GB" dirty="0" smtClean="0"/>
              <a:t>Extrapolation from trials performed in a crop where comparable residue behaviour is expected (same GAP !)</a:t>
            </a:r>
          </a:p>
          <a:p>
            <a:pPr marL="742950" lvl="2" indent="-342900" eaLnBrk="1" hangingPunct="1">
              <a:defRPr/>
            </a:pPr>
            <a:r>
              <a:rPr lang="en-GB" dirty="0" smtClean="0"/>
              <a:t>E.g. potatoes to tropical root and vegetables</a:t>
            </a:r>
          </a:p>
          <a:p>
            <a:pPr eaLnBrk="1" hangingPunct="1">
              <a:defRPr/>
            </a:pPr>
            <a:r>
              <a:rPr lang="en-GB" dirty="0" smtClean="0"/>
              <a:t>No rotational crop studies for import tolerances</a:t>
            </a:r>
          </a:p>
          <a:p>
            <a:pPr eaLnBrk="1" hangingPunct="1">
              <a:defRPr/>
            </a:pPr>
            <a:endParaRPr lang="en-GB"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76003AD0-5949-431F-BAD4-217A165E1677}" type="slidenum">
              <a:rPr lang="en-US"/>
              <a:pPr>
                <a:defRPr/>
              </a:pPr>
              <a:t>35</a:t>
            </a:fld>
            <a:endParaRPr lang="en-US"/>
          </a:p>
        </p:txBody>
      </p:sp>
      <p:sp>
        <p:nvSpPr>
          <p:cNvPr id="37891" name="Rectangle 2"/>
          <p:cNvSpPr>
            <a:spLocks noGrp="1" noChangeArrowheads="1"/>
          </p:cNvSpPr>
          <p:nvPr>
            <p:ph type="title"/>
          </p:nvPr>
        </p:nvSpPr>
        <p:spPr>
          <a:xfrm>
            <a:off x="179388" y="0"/>
            <a:ext cx="7561262" cy="1085850"/>
          </a:xfrm>
        </p:spPr>
        <p:txBody>
          <a:bodyPr/>
          <a:lstStyle/>
          <a:p>
            <a:pPr eaLnBrk="1" hangingPunct="1"/>
            <a:r>
              <a:rPr lang="en-GB" sz="3200" smtClean="0"/>
              <a:t>Data requirements</a:t>
            </a:r>
          </a:p>
        </p:txBody>
      </p:sp>
      <p:sp>
        <p:nvSpPr>
          <p:cNvPr id="13315" name="Rectangle 3"/>
          <p:cNvSpPr>
            <a:spLocks noGrp="1" noChangeArrowheads="1"/>
          </p:cNvSpPr>
          <p:nvPr>
            <p:ph type="body" idx="1"/>
          </p:nvPr>
        </p:nvSpPr>
        <p:spPr>
          <a:xfrm>
            <a:off x="428625" y="1214438"/>
            <a:ext cx="8229600" cy="4572000"/>
          </a:xfrm>
          <a:solidFill>
            <a:schemeClr val="bg1"/>
          </a:solidFill>
        </p:spPr>
        <p:txBody>
          <a:bodyPr/>
          <a:lstStyle/>
          <a:p>
            <a:pPr marL="0" indent="0" eaLnBrk="1" hangingPunct="1">
              <a:buFontTx/>
              <a:buNone/>
              <a:defRPr/>
            </a:pPr>
            <a:r>
              <a:rPr lang="en-GB" b="1" dirty="0" smtClean="0"/>
              <a:t>Reduced data requirements</a:t>
            </a:r>
          </a:p>
          <a:p>
            <a:pPr eaLnBrk="1" hangingPunct="1">
              <a:defRPr/>
            </a:pPr>
            <a:r>
              <a:rPr lang="en-GB" dirty="0" smtClean="0"/>
              <a:t>No toxicological data package necessary, if the active substance was assessed at European level </a:t>
            </a:r>
          </a:p>
          <a:p>
            <a:pPr eaLnBrk="1" hangingPunct="1">
              <a:defRPr/>
            </a:pPr>
            <a:r>
              <a:rPr lang="en-GB" dirty="0" smtClean="0"/>
              <a:t>No analytical methods necessary if validated methods are available for crops with similar matrix</a:t>
            </a:r>
          </a:p>
          <a:p>
            <a:pPr eaLnBrk="1" hangingPunct="1">
              <a:defRPr/>
            </a:pPr>
            <a:r>
              <a:rPr lang="en-GB" dirty="0" smtClean="0"/>
              <a:t>Relevant studies were assessed by JMPR in the framework of CXL setting – provide only reference</a:t>
            </a:r>
          </a:p>
          <a:p>
            <a:pPr eaLnBrk="1" hangingPunct="1">
              <a:defRPr/>
            </a:pPr>
            <a:endParaRPr lang="en-GB" dirty="0" smtClean="0"/>
          </a:p>
          <a:p>
            <a:pPr eaLnBrk="1" hangingPunct="1">
              <a:defRPr/>
            </a:pPr>
            <a:endParaRPr lang="en-GB" dirty="0"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GB" smtClean="0"/>
              <a:t>Specific issues</a:t>
            </a:r>
          </a:p>
        </p:txBody>
      </p:sp>
      <p:sp>
        <p:nvSpPr>
          <p:cNvPr id="3" name="Content Placeholder 2"/>
          <p:cNvSpPr>
            <a:spLocks noGrp="1"/>
          </p:cNvSpPr>
          <p:nvPr>
            <p:ph idx="1"/>
          </p:nvPr>
        </p:nvSpPr>
        <p:spPr>
          <a:xfrm>
            <a:off x="533400" y="1643063"/>
            <a:ext cx="8229600" cy="5429250"/>
          </a:xfrm>
        </p:spPr>
        <p:txBody>
          <a:bodyPr/>
          <a:lstStyle/>
          <a:p>
            <a:pPr>
              <a:defRPr/>
            </a:pPr>
            <a:r>
              <a:rPr lang="en-GB" dirty="0" smtClean="0"/>
              <a:t>Be aware of European food classification: </a:t>
            </a:r>
          </a:p>
          <a:p>
            <a:pPr marL="742950" lvl="2" indent="-342900">
              <a:buFont typeface="Arial" pitchFamily="34" charset="0"/>
              <a:buChar char="•"/>
              <a:defRPr/>
            </a:pPr>
            <a:r>
              <a:rPr lang="en-GB" dirty="0" smtClean="0">
                <a:cs typeface="+mn-cs"/>
              </a:rPr>
              <a:t>E.g. Leafy vegetables in US system ≠ Leafy vegetables in EU food classification</a:t>
            </a:r>
            <a:r>
              <a:rPr lang="en-GB" dirty="0" smtClean="0"/>
              <a:t> </a:t>
            </a:r>
          </a:p>
          <a:p>
            <a:pPr>
              <a:defRPr/>
            </a:pPr>
            <a:r>
              <a:rPr lang="en-GB" dirty="0" smtClean="0"/>
              <a:t>Residue trials have to be compliant with EU residue definitions </a:t>
            </a:r>
          </a:p>
          <a:p>
            <a:pPr>
              <a:defRPr/>
            </a:pPr>
            <a:r>
              <a:rPr lang="en-GB" dirty="0" smtClean="0"/>
              <a:t>MRL applications for feed crops: impact on MRLs for food of animal origin</a:t>
            </a:r>
          </a:p>
          <a:p>
            <a:pPr>
              <a:defRPr/>
            </a:pPr>
            <a:r>
              <a:rPr lang="en-GB" dirty="0" smtClean="0"/>
              <a:t>MRL proposal derived with OECD calculator. EU MRL will not be set at higher level than in country of origin </a:t>
            </a:r>
          </a:p>
          <a:p>
            <a:pPr>
              <a:defRPr/>
            </a:pPr>
            <a:endParaRPr lang="en-GB" dirty="0" smtClean="0"/>
          </a:p>
          <a:p>
            <a:pPr lvl="1">
              <a:buFontTx/>
              <a:buNone/>
              <a:defRPr/>
            </a:pPr>
            <a:endParaRPr lang="en-GB" dirty="0" smtClean="0"/>
          </a:p>
          <a:p>
            <a:pPr lvl="1">
              <a:defRPr/>
            </a:pPr>
            <a:endParaRPr lang="en-GB" dirty="0" smtClean="0"/>
          </a:p>
        </p:txBody>
      </p:sp>
      <p:sp>
        <p:nvSpPr>
          <p:cNvPr id="4" name="Slide Number Placeholder 3"/>
          <p:cNvSpPr>
            <a:spLocks noGrp="1"/>
          </p:cNvSpPr>
          <p:nvPr>
            <p:ph type="sldNum" sz="quarter" idx="12"/>
          </p:nvPr>
        </p:nvSpPr>
        <p:spPr/>
        <p:txBody>
          <a:bodyPr/>
          <a:lstStyle/>
          <a:p>
            <a:pPr>
              <a:defRPr/>
            </a:pPr>
            <a:fld id="{985B970B-2F89-4573-A5FA-148A92738CD4}" type="slidenum">
              <a:rPr lang="en-US" smtClean="0"/>
              <a:pPr>
                <a:defRPr/>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GB" smtClean="0"/>
              <a:t>Specific issues</a:t>
            </a:r>
          </a:p>
        </p:txBody>
      </p:sp>
      <p:sp>
        <p:nvSpPr>
          <p:cNvPr id="3" name="Content Placeholder 2"/>
          <p:cNvSpPr>
            <a:spLocks noGrp="1"/>
          </p:cNvSpPr>
          <p:nvPr>
            <p:ph idx="1"/>
          </p:nvPr>
        </p:nvSpPr>
        <p:spPr>
          <a:xfrm>
            <a:off x="533400" y="1643063"/>
            <a:ext cx="8229600" cy="5429250"/>
          </a:xfrm>
        </p:spPr>
        <p:txBody>
          <a:bodyPr/>
          <a:lstStyle/>
          <a:p>
            <a:pPr>
              <a:defRPr/>
            </a:pPr>
            <a:r>
              <a:rPr lang="en-GB" dirty="0" smtClean="0"/>
              <a:t>Avoiding duplication of work:</a:t>
            </a:r>
          </a:p>
          <a:p>
            <a:pPr lvl="1">
              <a:buFont typeface="Arial" pitchFamily="34" charset="0"/>
              <a:buChar char="•"/>
              <a:defRPr/>
            </a:pPr>
            <a:r>
              <a:rPr lang="en-GB" sz="2000" dirty="0" smtClean="0">
                <a:cs typeface="+mn-cs"/>
              </a:rPr>
              <a:t>Codex MRLs are taken over in EU legislation. No need to submit MRL application at EU level </a:t>
            </a:r>
          </a:p>
          <a:p>
            <a:pPr>
              <a:defRPr/>
            </a:pPr>
            <a:r>
              <a:rPr lang="en-GB" dirty="0" smtClean="0"/>
              <a:t>For new active substances assessed under Regulation 1107/2009: approval dossier should also contain MRL requests (e.g. import tolerances) </a:t>
            </a:r>
          </a:p>
          <a:p>
            <a:pPr>
              <a:defRPr/>
            </a:pPr>
            <a:endParaRPr lang="en-GB" dirty="0" smtClean="0"/>
          </a:p>
          <a:p>
            <a:pPr lvl="1">
              <a:buFontTx/>
              <a:buNone/>
              <a:defRPr/>
            </a:pPr>
            <a:endParaRPr lang="en-GB" dirty="0" smtClean="0"/>
          </a:p>
          <a:p>
            <a:pPr lvl="1">
              <a:defRPr/>
            </a:pPr>
            <a:endParaRPr lang="en-GB" dirty="0" smtClean="0"/>
          </a:p>
        </p:txBody>
      </p:sp>
      <p:sp>
        <p:nvSpPr>
          <p:cNvPr id="4" name="Slide Number Placeholder 3"/>
          <p:cNvSpPr>
            <a:spLocks noGrp="1"/>
          </p:cNvSpPr>
          <p:nvPr>
            <p:ph type="sldNum" sz="quarter" idx="12"/>
          </p:nvPr>
        </p:nvSpPr>
        <p:spPr/>
        <p:txBody>
          <a:bodyPr/>
          <a:lstStyle/>
          <a:p>
            <a:pPr>
              <a:defRPr/>
            </a:pPr>
            <a:fld id="{E4D5C4E8-8D93-4D49-A9CC-2DDB77006B30}" type="slidenum">
              <a:rPr lang="en-US" smtClean="0"/>
              <a:pPr>
                <a:defRPr/>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4"/>
          <p:cNvSpPr>
            <a:spLocks noChangeArrowheads="1"/>
          </p:cNvSpPr>
          <p:nvPr/>
        </p:nvSpPr>
        <p:spPr bwMode="auto">
          <a:xfrm>
            <a:off x="323850" y="0"/>
            <a:ext cx="6184900" cy="98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54000" rIns="90000" bIns="54000" anchor="b"/>
          <a:lstStyle/>
          <a:p>
            <a:pPr>
              <a:buClr>
                <a:srgbClr val="FFFFFF"/>
              </a:buClr>
              <a:buFont typeface="Myriad Pro"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600">
                <a:solidFill>
                  <a:srgbClr val="FFFFFF"/>
                </a:solidFill>
                <a:latin typeface="Myriad Pro" charset="0"/>
              </a:rPr>
              <a:t>Conclusion</a:t>
            </a:r>
          </a:p>
        </p:txBody>
      </p:sp>
      <p:sp>
        <p:nvSpPr>
          <p:cNvPr id="6" name="TextBox 5"/>
          <p:cNvSpPr txBox="1"/>
          <p:nvPr/>
        </p:nvSpPr>
        <p:spPr>
          <a:xfrm>
            <a:off x="428625" y="1928813"/>
            <a:ext cx="7715250" cy="4154487"/>
          </a:xfrm>
          <a:prstGeom prst="rect">
            <a:avLst/>
          </a:prstGeom>
          <a:noFill/>
        </p:spPr>
        <p:txBody>
          <a:bodyPr>
            <a:spAutoFit/>
          </a:bodyPr>
          <a:lstStyle/>
          <a:p>
            <a:pPr>
              <a:defRPr/>
            </a:pPr>
            <a:r>
              <a:rPr lang="en-GB" b="1" dirty="0"/>
              <a:t>MRL proposal is acceptable if</a:t>
            </a:r>
          </a:p>
          <a:p>
            <a:pPr>
              <a:defRPr/>
            </a:pPr>
            <a:endParaRPr lang="en-GB" dirty="0"/>
          </a:p>
          <a:p>
            <a:pPr marL="622300" indent="-622300">
              <a:buFont typeface="Wingdings" pitchFamily="2" charset="2"/>
              <a:buChar char="ü"/>
              <a:defRPr/>
            </a:pPr>
            <a:r>
              <a:rPr lang="en-GB" dirty="0"/>
              <a:t>Dossier compliant with EU data requirements</a:t>
            </a:r>
          </a:p>
          <a:p>
            <a:pPr marL="622300" indent="-622300">
              <a:buFont typeface="Wingdings" pitchFamily="2" charset="2"/>
              <a:buChar char="ü"/>
              <a:defRPr/>
            </a:pPr>
            <a:endParaRPr lang="en-GB" dirty="0"/>
          </a:p>
          <a:p>
            <a:pPr marL="622300" indent="-622300">
              <a:buFont typeface="Wingdings" pitchFamily="2" charset="2"/>
              <a:buChar char="ü"/>
              <a:defRPr/>
            </a:pPr>
            <a:r>
              <a:rPr lang="en-GB" dirty="0"/>
              <a:t>No concerns in chronic  risk assessment – considering also the EU MRLs that are already in force</a:t>
            </a:r>
          </a:p>
          <a:p>
            <a:pPr marL="622300" indent="-622300">
              <a:buFont typeface="Wingdings" pitchFamily="2" charset="2"/>
              <a:buChar char="ü"/>
              <a:defRPr/>
            </a:pPr>
            <a:endParaRPr lang="en-GB" dirty="0"/>
          </a:p>
          <a:p>
            <a:pPr marL="622300" indent="-622300">
              <a:buFont typeface="Wingdings" pitchFamily="2" charset="2"/>
              <a:buChar char="ü"/>
              <a:defRPr/>
            </a:pPr>
            <a:r>
              <a:rPr lang="en-GB" dirty="0"/>
              <a:t>No concerns in acute risk assessment for crops for which MRL is requested</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fr-FR" smtClean="0"/>
              <a:t>Other peer review workflows</a:t>
            </a:r>
            <a:endParaRPr lang="en-GB" smtClean="0"/>
          </a:p>
        </p:txBody>
      </p:sp>
      <p:sp>
        <p:nvSpPr>
          <p:cNvPr id="41987" name="Content Placeholder 2"/>
          <p:cNvSpPr>
            <a:spLocks noGrp="1"/>
          </p:cNvSpPr>
          <p:nvPr>
            <p:ph idx="1"/>
          </p:nvPr>
        </p:nvSpPr>
        <p:spPr/>
        <p:txBody>
          <a:bodyPr/>
          <a:lstStyle/>
          <a:p>
            <a:r>
              <a:rPr lang="fr-FR" smtClean="0"/>
              <a:t>Basic substances </a:t>
            </a:r>
          </a:p>
          <a:p>
            <a:pPr lvl="1">
              <a:buFont typeface="Wingdings" pitchFamily="2" charset="2"/>
              <a:buChar char="Ø"/>
            </a:pPr>
            <a:r>
              <a:rPr lang="fr-FR" smtClean="0"/>
              <a:t>substances that can be used for plant protection purposes (not the primary use)</a:t>
            </a:r>
          </a:p>
          <a:p>
            <a:pPr lvl="1">
              <a:buFont typeface="Wingdings" pitchFamily="2" charset="2"/>
              <a:buChar char="Ø"/>
            </a:pPr>
            <a:r>
              <a:rPr lang="fr-FR" smtClean="0"/>
              <a:t>Simplified procedure; no RMS involvement</a:t>
            </a:r>
          </a:p>
          <a:p>
            <a:pPr lvl="1">
              <a:buFont typeface="Wingdings" pitchFamily="2" charset="2"/>
              <a:buChar char="Ø"/>
            </a:pPr>
            <a:r>
              <a:rPr lang="fr-FR" smtClean="0"/>
              <a:t>Some examples: chitosan, equisetum extract, talc</a:t>
            </a:r>
          </a:p>
          <a:p>
            <a:r>
              <a:rPr lang="fr-FR" smtClean="0"/>
              <a:t>Confirmatory data</a:t>
            </a:r>
          </a:p>
          <a:p>
            <a:pPr lvl="1">
              <a:buFont typeface="Wingdings" pitchFamily="2" charset="2"/>
              <a:buChar char="Ø"/>
            </a:pPr>
            <a:r>
              <a:rPr lang="fr-FR" smtClean="0"/>
              <a:t>Data to be submitted after the active substance approval (incomplete dossier)</a:t>
            </a:r>
          </a:p>
          <a:p>
            <a:pPr lvl="1">
              <a:buFont typeface="Wingdings" pitchFamily="2" charset="2"/>
              <a:buChar char="Ø"/>
            </a:pPr>
            <a:r>
              <a:rPr lang="fr-FR" smtClean="0"/>
              <a:t>RMS evaluation</a:t>
            </a:r>
          </a:p>
          <a:p>
            <a:pPr lvl="1">
              <a:buFont typeface="Wingdings" pitchFamily="2" charset="2"/>
              <a:buChar char="Ø"/>
            </a:pPr>
            <a:r>
              <a:rPr lang="fr-FR" smtClean="0"/>
              <a:t>Commission decides on need for EFSA peer review</a:t>
            </a:r>
            <a:endParaRPr lang="en-GB" smtClean="0"/>
          </a:p>
        </p:txBody>
      </p:sp>
      <p:sp>
        <p:nvSpPr>
          <p:cNvPr id="4" name="Slide Number Placeholder 3"/>
          <p:cNvSpPr>
            <a:spLocks noGrp="1"/>
          </p:cNvSpPr>
          <p:nvPr>
            <p:ph type="sldNum" sz="quarter" idx="12"/>
          </p:nvPr>
        </p:nvSpPr>
        <p:spPr/>
        <p:txBody>
          <a:bodyPr/>
          <a:lstStyle/>
          <a:p>
            <a:pPr>
              <a:defRPr/>
            </a:pPr>
            <a:fld id="{28D3C536-C072-4F41-AE03-71C04D8307C5}" type="slidenum">
              <a:rPr lang="en-US" smtClean="0"/>
              <a:pPr>
                <a:defRPr/>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5"/>
          <p:cNvSpPr txBox="1">
            <a:spLocks noGrp="1"/>
          </p:cNvSpPr>
          <p:nvPr/>
        </p:nvSpPr>
        <p:spPr bwMode="auto">
          <a:xfrm>
            <a:off x="6934200" y="6324600"/>
            <a:ext cx="1905000" cy="457200"/>
          </a:xfrm>
          <a:prstGeom prst="rect">
            <a:avLst/>
          </a:prstGeom>
          <a:noFill/>
          <a:ln>
            <a:miter lim="800000"/>
            <a:headEnd/>
            <a:tailEnd/>
          </a:ln>
        </p:spPr>
        <p:txBody>
          <a:bodyPr/>
          <a:lstStyle/>
          <a:p>
            <a:pPr algn="r">
              <a:defRPr/>
            </a:pPr>
            <a:fld id="{54E8D01D-34DA-471C-B54D-3539A2652C65}" type="slidenum">
              <a:rPr lang="en-US" b="1">
                <a:latin typeface="+mn-lt"/>
                <a:ea typeface="+mn-ea"/>
              </a:rPr>
              <a:pPr algn="r">
                <a:defRPr/>
              </a:pPr>
              <a:t>4</a:t>
            </a:fld>
            <a:endParaRPr lang="en-US" b="1">
              <a:latin typeface="+mn-lt"/>
              <a:ea typeface="+mn-ea"/>
            </a:endParaRPr>
          </a:p>
        </p:txBody>
      </p:sp>
      <p:sp>
        <p:nvSpPr>
          <p:cNvPr id="6147" name="Rectangle 2"/>
          <p:cNvSpPr>
            <a:spLocks noGrp="1" noChangeArrowheads="1"/>
          </p:cNvSpPr>
          <p:nvPr>
            <p:ph type="title" idx="4294967295"/>
          </p:nvPr>
        </p:nvSpPr>
        <p:spPr/>
        <p:txBody>
          <a:bodyPr/>
          <a:lstStyle/>
          <a:p>
            <a:pPr eaLnBrk="1" hangingPunct="1"/>
            <a:r>
              <a:rPr lang="fr-BE" smtClean="0"/>
              <a:t>What EFSA does</a:t>
            </a:r>
            <a:endParaRPr lang="en-US" smtClean="0"/>
          </a:p>
        </p:txBody>
      </p:sp>
      <p:sp>
        <p:nvSpPr>
          <p:cNvPr id="6148" name="Rectangle 3"/>
          <p:cNvSpPr>
            <a:spLocks noGrp="1" noChangeArrowheads="1"/>
          </p:cNvSpPr>
          <p:nvPr>
            <p:ph type="body" idx="4294967295"/>
          </p:nvPr>
        </p:nvSpPr>
        <p:spPr/>
        <p:txBody>
          <a:bodyPr/>
          <a:lstStyle/>
          <a:p>
            <a:pPr marL="533400" indent="-533400" algn="just" eaLnBrk="1" hangingPunct="1">
              <a:lnSpc>
                <a:spcPct val="80000"/>
              </a:lnSpc>
              <a:buFont typeface="Wingdings" pitchFamily="2" charset="2"/>
              <a:buAutoNum type="arabicPeriod"/>
            </a:pPr>
            <a:endParaRPr lang="en-GB" sz="2400" smtClean="0">
              <a:solidFill>
                <a:schemeClr val="accent2"/>
              </a:solidFill>
            </a:endParaRPr>
          </a:p>
          <a:p>
            <a:pPr marL="533400" indent="-533400" algn="just" eaLnBrk="1" hangingPunct="1">
              <a:lnSpc>
                <a:spcPct val="80000"/>
              </a:lnSpc>
              <a:buFont typeface="Wingdings" pitchFamily="2" charset="2"/>
              <a:buAutoNum type="arabicPeriod"/>
            </a:pPr>
            <a:r>
              <a:rPr lang="en-GB" sz="2400" smtClean="0">
                <a:solidFill>
                  <a:schemeClr val="accent2"/>
                </a:solidFill>
              </a:rPr>
              <a:t>Provide scientific advice and technical support for Community legislation and policies</a:t>
            </a:r>
          </a:p>
          <a:p>
            <a:pPr marL="533400" indent="-533400" algn="just" eaLnBrk="1" hangingPunct="1">
              <a:lnSpc>
                <a:spcPct val="80000"/>
              </a:lnSpc>
              <a:buFont typeface="Wingdings" pitchFamily="2" charset="2"/>
              <a:buAutoNum type="arabicPeriod"/>
            </a:pPr>
            <a:endParaRPr lang="en-GB" sz="1200" smtClean="0">
              <a:solidFill>
                <a:schemeClr val="accent2"/>
              </a:solidFill>
            </a:endParaRPr>
          </a:p>
          <a:p>
            <a:pPr marL="533400" indent="-533400" algn="just" eaLnBrk="1" hangingPunct="1">
              <a:lnSpc>
                <a:spcPct val="80000"/>
              </a:lnSpc>
              <a:buFont typeface="Wingdings" pitchFamily="2" charset="2"/>
              <a:buAutoNum type="arabicPeriod"/>
            </a:pPr>
            <a:r>
              <a:rPr lang="en-GB" sz="2400" smtClean="0">
                <a:solidFill>
                  <a:schemeClr val="accent2"/>
                </a:solidFill>
              </a:rPr>
              <a:t>Collect and analyse data to allow characterisation and monitoring of risks</a:t>
            </a:r>
          </a:p>
          <a:p>
            <a:pPr marL="533400" indent="-533400" algn="just" eaLnBrk="1" hangingPunct="1">
              <a:lnSpc>
                <a:spcPct val="80000"/>
              </a:lnSpc>
              <a:buFont typeface="Wingdings" pitchFamily="2" charset="2"/>
              <a:buNone/>
            </a:pPr>
            <a:endParaRPr lang="en-GB" sz="1200" smtClean="0">
              <a:solidFill>
                <a:schemeClr val="accent2"/>
              </a:solidFill>
            </a:endParaRPr>
          </a:p>
          <a:p>
            <a:pPr marL="533400" indent="-533400" algn="just" eaLnBrk="1" hangingPunct="1">
              <a:lnSpc>
                <a:spcPct val="80000"/>
              </a:lnSpc>
              <a:buFont typeface="Wingdings" pitchFamily="2" charset="2"/>
              <a:buAutoNum type="arabicPeriod" startAt="3"/>
            </a:pPr>
            <a:r>
              <a:rPr lang="en-GB" sz="2400" smtClean="0">
                <a:solidFill>
                  <a:schemeClr val="accent2"/>
                </a:solidFill>
              </a:rPr>
              <a:t>Promote and coordinate development of uniform risk assessment methodologies </a:t>
            </a:r>
          </a:p>
          <a:p>
            <a:pPr marL="533400" indent="-533400" algn="just" eaLnBrk="1" hangingPunct="1">
              <a:lnSpc>
                <a:spcPct val="80000"/>
              </a:lnSpc>
              <a:buFontTx/>
              <a:buNone/>
            </a:pPr>
            <a:endParaRPr lang="en-GB" sz="1000" smtClean="0">
              <a:solidFill>
                <a:schemeClr val="accent2"/>
              </a:solidFill>
            </a:endParaRPr>
          </a:p>
          <a:p>
            <a:pPr marL="533400" indent="-533400" algn="just" eaLnBrk="1" hangingPunct="1">
              <a:lnSpc>
                <a:spcPct val="80000"/>
              </a:lnSpc>
              <a:buFontTx/>
              <a:buNone/>
            </a:pPr>
            <a:r>
              <a:rPr lang="fr-BE" sz="2400" smtClean="0">
                <a:solidFill>
                  <a:schemeClr val="accent2"/>
                </a:solidFill>
              </a:rPr>
              <a:t>4.	</a:t>
            </a:r>
            <a:r>
              <a:rPr lang="en-GB" sz="2400" smtClean="0">
                <a:solidFill>
                  <a:schemeClr val="accent2"/>
                </a:solidFill>
              </a:rPr>
              <a:t>Communicate risks related to all aspects of EFSA’s mandate</a:t>
            </a:r>
            <a:endParaRPr lang="en-US" sz="2400" smtClean="0"/>
          </a:p>
        </p:txBody>
      </p:sp>
      <p:sp>
        <p:nvSpPr>
          <p:cNvPr id="4101" name="Text Box 5"/>
          <p:cNvSpPr txBox="1">
            <a:spLocks noChangeArrowheads="1"/>
          </p:cNvSpPr>
          <p:nvPr/>
        </p:nvSpPr>
        <p:spPr bwMode="auto">
          <a:xfrm>
            <a:off x="0" y="1265238"/>
            <a:ext cx="9109075" cy="609600"/>
          </a:xfrm>
          <a:prstGeom prst="rect">
            <a:avLst/>
          </a:prstGeom>
          <a:noFill/>
          <a:ln w="9525">
            <a:noFill/>
            <a:miter lim="800000"/>
            <a:headEnd/>
            <a:tailEnd/>
          </a:ln>
        </p:spPr>
        <p:txBody>
          <a:bodyPr>
            <a:spAutoFit/>
          </a:bodyPr>
          <a:lstStyle/>
          <a:p>
            <a:pPr algn="ctr">
              <a:spcBef>
                <a:spcPct val="50000"/>
              </a:spcBef>
              <a:defRPr/>
            </a:pPr>
            <a:r>
              <a:rPr lang="en-GB" sz="3400" b="1" dirty="0">
                <a:solidFill>
                  <a:schemeClr val="accent2"/>
                </a:solidFill>
                <a:latin typeface="+mj-lt"/>
              </a:rPr>
              <a:t>EFSA’s tasks</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fr-FR" smtClean="0"/>
              <a:t>Other peer review workflows</a:t>
            </a:r>
            <a:endParaRPr lang="en-GB" smtClean="0"/>
          </a:p>
        </p:txBody>
      </p:sp>
      <p:sp>
        <p:nvSpPr>
          <p:cNvPr id="43011" name="Content Placeholder 2"/>
          <p:cNvSpPr>
            <a:spLocks noGrp="1"/>
          </p:cNvSpPr>
          <p:nvPr>
            <p:ph idx="1"/>
          </p:nvPr>
        </p:nvSpPr>
        <p:spPr/>
        <p:txBody>
          <a:bodyPr/>
          <a:lstStyle/>
          <a:p>
            <a:r>
              <a:rPr lang="fr-FR" smtClean="0"/>
              <a:t>Review of approval</a:t>
            </a:r>
          </a:p>
          <a:p>
            <a:pPr lvl="1">
              <a:buFont typeface="Wingdings" pitchFamily="2" charset="2"/>
              <a:buChar char="Ø"/>
            </a:pPr>
            <a:r>
              <a:rPr lang="fr-FR" smtClean="0"/>
              <a:t>At any time, the Commission can decide to review an existing approval (for instance where new potentially adverse data is available)</a:t>
            </a:r>
          </a:p>
          <a:p>
            <a:pPr lvl="1">
              <a:buFont typeface="Wingdings" pitchFamily="2" charset="2"/>
              <a:buChar char="Ø"/>
            </a:pPr>
            <a:r>
              <a:rPr lang="fr-FR" smtClean="0"/>
              <a:t>Commission can ask the RMS to review the data and EFSA to peer review the RMS’s evaluation</a:t>
            </a:r>
          </a:p>
          <a:p>
            <a:pPr lvl="1">
              <a:buFont typeface="Wingdings" pitchFamily="2" charset="2"/>
              <a:buChar char="Ø"/>
            </a:pPr>
            <a:r>
              <a:rPr lang="fr-FR" smtClean="0"/>
              <a:t>This can be allocated to EFSA staff (for instance the review of the neonicotinoids clothianidin, imidacloprid and thiamethoxam) or to EFSA’s PPR Panel (external experts; for instance developmental neurotoxicity of imidacloprid and acetamiprid) </a:t>
            </a:r>
            <a:endParaRPr lang="en-GB" smtClean="0"/>
          </a:p>
        </p:txBody>
      </p:sp>
      <p:sp>
        <p:nvSpPr>
          <p:cNvPr id="4" name="Slide Number Placeholder 3"/>
          <p:cNvSpPr>
            <a:spLocks noGrp="1"/>
          </p:cNvSpPr>
          <p:nvPr>
            <p:ph type="sldNum" sz="quarter" idx="12"/>
          </p:nvPr>
        </p:nvSpPr>
        <p:spPr/>
        <p:txBody>
          <a:bodyPr/>
          <a:lstStyle/>
          <a:p>
            <a:pPr>
              <a:defRPr/>
            </a:pPr>
            <a:fld id="{61C7C99D-9FD8-4ED4-BFF7-33695766655E}" type="slidenum">
              <a:rPr lang="en-US" smtClean="0"/>
              <a:pPr>
                <a:defRPr/>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txBox="1">
            <a:spLocks noGrp="1"/>
          </p:cNvSpPr>
          <p:nvPr/>
        </p:nvSpPr>
        <p:spPr bwMode="auto">
          <a:xfrm>
            <a:off x="6934200" y="6324600"/>
            <a:ext cx="1905000" cy="457200"/>
          </a:xfrm>
          <a:prstGeom prst="rect">
            <a:avLst/>
          </a:prstGeom>
          <a:noFill/>
          <a:ln>
            <a:miter lim="800000"/>
            <a:headEnd/>
            <a:tailEnd/>
          </a:ln>
        </p:spPr>
        <p:txBody>
          <a:bodyPr/>
          <a:lstStyle/>
          <a:p>
            <a:pPr algn="r">
              <a:defRPr/>
            </a:pPr>
            <a:fld id="{1CBD7F08-7A33-41E6-9AFD-FD6084E88C63}" type="slidenum">
              <a:rPr lang="en-US" b="1">
                <a:latin typeface="+mn-lt"/>
              </a:rPr>
              <a:pPr algn="r">
                <a:defRPr/>
              </a:pPr>
              <a:t>41</a:t>
            </a:fld>
            <a:endParaRPr lang="en-US" b="1">
              <a:latin typeface="+mn-lt"/>
            </a:endParaRPr>
          </a:p>
        </p:txBody>
      </p:sp>
      <p:sp>
        <p:nvSpPr>
          <p:cNvPr id="44035" name="Rectangle 2"/>
          <p:cNvSpPr>
            <a:spLocks noGrp="1" noChangeArrowheads="1"/>
          </p:cNvSpPr>
          <p:nvPr>
            <p:ph type="title" idx="4294967295"/>
          </p:nvPr>
        </p:nvSpPr>
        <p:spPr>
          <a:xfrm>
            <a:off x="428625" y="0"/>
            <a:ext cx="7210425" cy="1085850"/>
          </a:xfrm>
        </p:spPr>
        <p:txBody>
          <a:bodyPr/>
          <a:lstStyle/>
          <a:p>
            <a:pPr eaLnBrk="1" hangingPunct="1"/>
            <a:r>
              <a:rPr lang="en-GB" smtClean="0"/>
              <a:t>National/EU  annual control activities</a:t>
            </a:r>
          </a:p>
        </p:txBody>
      </p:sp>
      <p:graphicFrame>
        <p:nvGraphicFramePr>
          <p:cNvPr id="315395" name="Group 3"/>
          <p:cNvGraphicFramePr>
            <a:graphicFrameLocks noGrp="1"/>
          </p:cNvGraphicFramePr>
          <p:nvPr>
            <p:ph idx="4294967295"/>
          </p:nvPr>
        </p:nvGraphicFramePr>
        <p:xfrm>
          <a:off x="827088" y="1357313"/>
          <a:ext cx="7056437" cy="2374900"/>
        </p:xfrm>
        <a:graphic>
          <a:graphicData uri="http://schemas.openxmlformats.org/drawingml/2006/table">
            <a:tbl>
              <a:tblPr/>
              <a:tblGrid>
                <a:gridCol w="2530466"/>
                <a:gridCol w="2305468"/>
                <a:gridCol w="2220504"/>
              </a:tblGrid>
              <a:tr h="73161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dirty="0" smtClean="0">
                          <a:ln>
                            <a:noFill/>
                          </a:ln>
                          <a:solidFill>
                            <a:schemeClr val="tx1"/>
                          </a:solidFill>
                          <a:effectLst/>
                          <a:latin typeface="Comic Sans MS" pitchFamily="66" charset="0"/>
                          <a:ea typeface="MS Pゴシック" pitchFamily="-92" charset="-128"/>
                        </a:rPr>
                        <a:t>No of </a:t>
                      </a:r>
                      <a:r>
                        <a:rPr kumimoji="0" lang="en-GB" sz="1400" b="0" i="0" u="none" strike="noStrike" cap="none" normalizeH="0" baseline="0" dirty="0" smtClean="0">
                          <a:ln>
                            <a:noFill/>
                          </a:ln>
                          <a:solidFill>
                            <a:schemeClr val="tx1"/>
                          </a:solidFill>
                          <a:effectLst/>
                          <a:latin typeface="Comic Sans MS" pitchFamily="66" charset="0"/>
                          <a:ea typeface="MS Pゴシック" pitchFamily="-92" charset="-128"/>
                        </a:rPr>
                        <a:t>commodities/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chemeClr val="tx1"/>
                          </a:solidFill>
                          <a:effectLst/>
                          <a:latin typeface="Comic Sans MS" pitchFamily="66" charset="0"/>
                          <a:ea typeface="MS Pゴシック" pitchFamily="-92" charset="-128"/>
                        </a:rPr>
                        <a:t>samples analysed on annual basis</a:t>
                      </a:r>
                      <a:endParaRPr kumimoji="0" lang="en-US" sz="1400" b="0" i="0" u="none" strike="noStrike" cap="none" normalizeH="0" baseline="0" dirty="0" smtClean="0">
                        <a:ln>
                          <a:noFill/>
                        </a:ln>
                        <a:solidFill>
                          <a:schemeClr val="tx1"/>
                        </a:solidFill>
                        <a:effectLst/>
                        <a:latin typeface="Comic Sans MS" pitchFamily="66" charset="0"/>
                        <a:ea typeface="MS Pゴシック" pitchFamily="-92" charset="-128"/>
                      </a:endParaRPr>
                    </a:p>
                  </a:txBody>
                  <a:tcPr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F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Comic Sans MS" pitchFamily="66" charset="0"/>
                          <a:ea typeface="MS Pゴシック" pitchFamily="-92" charset="-128"/>
                        </a:rPr>
                        <a:t>Pesticides sought</a:t>
                      </a:r>
                    </a:p>
                  </a:txBody>
                  <a:tcPr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F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Comic Sans MS" pitchFamily="66" charset="0"/>
                          <a:ea typeface="MS Pゴシック" pitchFamily="-92" charset="-128"/>
                        </a:rPr>
                        <a:t>Participating countries</a:t>
                      </a:r>
                    </a:p>
                  </a:txBody>
                  <a:tcPr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F0"/>
                    </a:solidFill>
                  </a:tcPr>
                </a:tc>
              </a:tr>
              <a:tr h="164328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Comic Sans MS" pitchFamily="66" charset="0"/>
                          <a:ea typeface="MS Pゴシック" pitchFamily="-92" charset="-128"/>
                        </a:rPr>
                        <a:t>&gt;350 food items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800" b="0" i="0" u="none" strike="noStrike" cap="none" normalizeH="0" baseline="0" dirty="0" smtClean="0">
                        <a:ln>
                          <a:noFill/>
                        </a:ln>
                        <a:solidFill>
                          <a:schemeClr val="tx1"/>
                        </a:solidFill>
                        <a:effectLst/>
                        <a:latin typeface="Comic Sans MS" pitchFamily="66" charset="0"/>
                        <a:ea typeface="MS Pゴシック" pitchFamily="-92" charset="-128"/>
                      </a:endParaRPr>
                    </a:p>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400" b="0" i="0" u="none" strike="noStrike" cap="none" normalizeH="0" baseline="0" dirty="0" smtClean="0">
                          <a:ln>
                            <a:noFill/>
                          </a:ln>
                          <a:solidFill>
                            <a:schemeClr val="tx1"/>
                          </a:solidFill>
                          <a:effectLst/>
                          <a:latin typeface="Comic Sans MS" pitchFamily="66" charset="0"/>
                          <a:ea typeface="MS Pゴシック" pitchFamily="-92" charset="-128"/>
                        </a:rPr>
                        <a:t>&gt;70.000 samples analyzed</a:t>
                      </a:r>
                    </a:p>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endParaRPr kumimoji="0" lang="en-US" sz="800" b="0" i="0" u="none" strike="noStrike" cap="none" normalizeH="0" baseline="0" dirty="0" smtClean="0">
                        <a:ln>
                          <a:noFill/>
                        </a:ln>
                        <a:solidFill>
                          <a:schemeClr val="tx1"/>
                        </a:solidFill>
                        <a:effectLst/>
                        <a:latin typeface="Comic Sans MS" pitchFamily="66" charset="0"/>
                        <a:ea typeface="MS Pゴシック" pitchFamily="-92" charset="-128"/>
                      </a:endParaRPr>
                    </a:p>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400" b="0" i="0" u="none" strike="noStrike" cap="none" normalizeH="0" baseline="0" dirty="0" smtClean="0">
                          <a:ln>
                            <a:noFill/>
                          </a:ln>
                          <a:solidFill>
                            <a:schemeClr val="tx1"/>
                          </a:solidFill>
                          <a:effectLst/>
                          <a:latin typeface="Comic Sans MS" pitchFamily="66" charset="0"/>
                          <a:ea typeface="MS Pゴシック" pitchFamily="-92" charset="-128"/>
                        </a:rPr>
                        <a:t>&gt;10.000.000 single determinations </a:t>
                      </a:r>
                    </a:p>
                  </a:txBody>
                  <a:tcPr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600" b="1" i="0" u="none" strike="noStrike" cap="none" normalizeH="0" baseline="0" dirty="0" smtClean="0">
                          <a:ln>
                            <a:noFill/>
                          </a:ln>
                          <a:solidFill>
                            <a:schemeClr val="tx1"/>
                          </a:solidFill>
                          <a:effectLst/>
                          <a:latin typeface="Comic Sans MS" pitchFamily="66" charset="0"/>
                          <a:ea typeface="MS Pゴシック" pitchFamily="-92" charset="-128"/>
                        </a:rPr>
                        <a:t>&gt; </a:t>
                      </a:r>
                      <a:r>
                        <a:rPr kumimoji="0" lang="en-US" sz="1600" b="0" i="0" u="none" strike="noStrike" cap="none" normalizeH="0" baseline="0" dirty="0" smtClean="0">
                          <a:ln>
                            <a:noFill/>
                          </a:ln>
                          <a:solidFill>
                            <a:schemeClr val="tx1"/>
                          </a:solidFill>
                          <a:effectLst/>
                          <a:latin typeface="Comic Sans MS" pitchFamily="66" charset="0"/>
                          <a:ea typeface="MS Pゴシック" pitchFamily="-92" charset="-128"/>
                        </a:rPr>
                        <a:t>800 active substances</a:t>
                      </a:r>
                      <a:r>
                        <a:rPr kumimoji="0" lang="en-US" sz="1600" b="1" i="0" u="none" strike="noStrike" cap="none" normalizeH="0" baseline="0" dirty="0" smtClean="0">
                          <a:ln>
                            <a:noFill/>
                          </a:ln>
                          <a:solidFill>
                            <a:schemeClr val="tx1"/>
                          </a:solidFill>
                          <a:effectLst/>
                          <a:latin typeface="Comic Sans MS" pitchFamily="66" charset="0"/>
                          <a:ea typeface="MS Pゴシック" pitchFamily="-92" charset="-128"/>
                        </a:rPr>
                        <a:t> </a:t>
                      </a:r>
                    </a:p>
                  </a:txBody>
                  <a:tcPr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400" b="0" i="0" u="none" strike="noStrike" cap="none" normalizeH="0" baseline="0" dirty="0" smtClean="0">
                          <a:ln>
                            <a:noFill/>
                          </a:ln>
                          <a:solidFill>
                            <a:schemeClr val="tx1"/>
                          </a:solidFill>
                          <a:effectLst/>
                          <a:latin typeface="Comic Sans MS" pitchFamily="66" charset="0"/>
                          <a:ea typeface="MS Pゴシック" pitchFamily="-92" charset="-128"/>
                        </a:rPr>
                        <a:t>27 Member States</a:t>
                      </a:r>
                    </a:p>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endParaRPr kumimoji="0" lang="en-US" sz="800" b="0" i="0" u="none" strike="noStrike" cap="none" normalizeH="0" baseline="0" dirty="0" smtClean="0">
                        <a:ln>
                          <a:noFill/>
                        </a:ln>
                        <a:solidFill>
                          <a:schemeClr val="tx1"/>
                        </a:solidFill>
                        <a:effectLst/>
                        <a:latin typeface="Comic Sans MS" pitchFamily="66" charset="0"/>
                        <a:ea typeface="MS Pゴシック" pitchFamily="-92" charset="-128"/>
                      </a:endParaRPr>
                    </a:p>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400" b="0" i="0" u="none" strike="noStrike" cap="none" normalizeH="0" baseline="0" dirty="0" smtClean="0">
                          <a:ln>
                            <a:noFill/>
                          </a:ln>
                          <a:solidFill>
                            <a:schemeClr val="tx1"/>
                          </a:solidFill>
                          <a:effectLst/>
                          <a:latin typeface="Comic Sans MS" pitchFamily="66" charset="0"/>
                          <a:ea typeface="MS Pゴシック" pitchFamily="-92" charset="-128"/>
                        </a:rPr>
                        <a:t>2 EFTA countries (Iceland and Norway) </a:t>
                      </a:r>
                    </a:p>
                  </a:txBody>
                  <a:tcPr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r>
            </a:tbl>
          </a:graphicData>
        </a:graphic>
      </p:graphicFrame>
      <p:pic>
        <p:nvPicPr>
          <p:cNvPr id="44050" name="Picture 52" descr="food_bask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3643313"/>
            <a:ext cx="2693987" cy="20875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4051" name="Picture 15" descr="SuperStock_1566-029245"/>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7563" y="3643313"/>
            <a:ext cx="2322512" cy="20875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4052" name="Picture 4" descr="Pesiticides_analysed_2007"/>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70550" y="3643313"/>
            <a:ext cx="2232025"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5"/>
          <p:cNvSpPr txBox="1">
            <a:spLocks noGrp="1"/>
          </p:cNvSpPr>
          <p:nvPr/>
        </p:nvSpPr>
        <p:spPr bwMode="auto">
          <a:xfrm>
            <a:off x="6934200" y="6324600"/>
            <a:ext cx="1905000" cy="457200"/>
          </a:xfrm>
          <a:prstGeom prst="rect">
            <a:avLst/>
          </a:prstGeom>
          <a:noFill/>
          <a:ln>
            <a:miter lim="800000"/>
            <a:headEnd/>
            <a:tailEnd/>
          </a:ln>
        </p:spPr>
        <p:txBody>
          <a:bodyPr/>
          <a:lstStyle/>
          <a:p>
            <a:pPr>
              <a:defRPr/>
            </a:pPr>
            <a:fld id="{EBE9F5DD-A5F1-4E93-B63E-AF2022A05A1F}" type="slidenum">
              <a:rPr lang="en-US">
                <a:latin typeface="+mn-lt"/>
              </a:rPr>
              <a:pPr>
                <a:defRPr/>
              </a:pPr>
              <a:t>42</a:t>
            </a:fld>
            <a:endParaRPr lang="en-US">
              <a:latin typeface="+mn-lt"/>
            </a:endParaRPr>
          </a:p>
        </p:txBody>
      </p:sp>
      <p:sp>
        <p:nvSpPr>
          <p:cNvPr id="45059" name="Rectangle 2"/>
          <p:cNvSpPr>
            <a:spLocks noGrp="1" noChangeArrowheads="1"/>
          </p:cNvSpPr>
          <p:nvPr>
            <p:ph type="title" idx="4294967295"/>
          </p:nvPr>
        </p:nvSpPr>
        <p:spPr/>
        <p:txBody>
          <a:bodyPr/>
          <a:lstStyle/>
          <a:p>
            <a:pPr eaLnBrk="1" hangingPunct="1"/>
            <a:r>
              <a:rPr lang="fr-FR" sz="2800" smtClean="0">
                <a:latin typeface="Verdana" pitchFamily="34" charset="0"/>
              </a:rPr>
              <a:t>Link MRL setting/Annual Report</a:t>
            </a:r>
            <a:endParaRPr lang="en-GB" sz="2800" smtClean="0">
              <a:latin typeface="Verdana" pitchFamily="34" charset="0"/>
            </a:endParaRPr>
          </a:p>
        </p:txBody>
      </p:sp>
      <p:sp>
        <p:nvSpPr>
          <p:cNvPr id="97283" name="AutoShape 3"/>
          <p:cNvSpPr>
            <a:spLocks noChangeArrowheads="1"/>
          </p:cNvSpPr>
          <p:nvPr/>
        </p:nvSpPr>
        <p:spPr bwMode="auto">
          <a:xfrm>
            <a:off x="611188" y="1628775"/>
            <a:ext cx="3744912" cy="1800225"/>
          </a:xfrm>
          <a:prstGeom prst="cube">
            <a:avLst>
              <a:gd name="adj" fmla="val 25000"/>
            </a:avLst>
          </a:prstGeom>
          <a:solidFill>
            <a:srgbClr val="33CC33"/>
          </a:solidFill>
          <a:ln w="9525">
            <a:noFill/>
            <a:miter lim="800000"/>
            <a:headEnd/>
            <a:tailEnd/>
          </a:ln>
          <a:effectLst/>
        </p:spPr>
        <p:txBody>
          <a:bodyPr wrap="none" anchor="ctr"/>
          <a:lstStyle/>
          <a:p>
            <a:pPr>
              <a:defRPr/>
            </a:pPr>
            <a:r>
              <a:rPr lang="en-GB" sz="2000" b="1">
                <a:effectLst>
                  <a:outerShdw blurRad="38100" dist="38100" dir="2700000" algn="tl">
                    <a:srgbClr val="000000"/>
                  </a:outerShdw>
                </a:effectLst>
                <a:latin typeface="Verdana" charset="0"/>
                <a:ea typeface="MS Pゴシック" charset="0"/>
                <a:cs typeface="MS Pゴシック" charset="0"/>
              </a:rPr>
              <a:t>Risk Assessment</a:t>
            </a:r>
            <a:r>
              <a:rPr lang="en-GB" sz="4000" b="1">
                <a:effectLst>
                  <a:outerShdw blurRad="38100" dist="38100" dir="2700000" algn="tl">
                    <a:srgbClr val="000000"/>
                  </a:outerShdw>
                </a:effectLst>
                <a:latin typeface="Verdana" charset="0"/>
                <a:ea typeface="MS Pゴシック" charset="0"/>
                <a:cs typeface="MS Pゴシック" charset="0"/>
              </a:rPr>
              <a:t/>
            </a:r>
            <a:br>
              <a:rPr lang="en-GB" sz="4000" b="1">
                <a:effectLst>
                  <a:outerShdw blurRad="38100" dist="38100" dir="2700000" algn="tl">
                    <a:srgbClr val="000000"/>
                  </a:outerShdw>
                </a:effectLst>
                <a:latin typeface="Verdana" charset="0"/>
                <a:ea typeface="MS Pゴシック" charset="0"/>
                <a:cs typeface="MS Pゴシック" charset="0"/>
              </a:rPr>
            </a:br>
            <a:r>
              <a:rPr lang="en-GB" sz="4000" b="1">
                <a:effectLst>
                  <a:outerShdw blurRad="38100" dist="38100" dir="2700000" algn="tl">
                    <a:srgbClr val="000000"/>
                  </a:outerShdw>
                </a:effectLst>
                <a:latin typeface="Verdana" charset="0"/>
                <a:ea typeface="MS Pゴシック" charset="0"/>
                <a:cs typeface="MS Pゴシック" charset="0"/>
              </a:rPr>
              <a:t>MRL setting</a:t>
            </a:r>
          </a:p>
        </p:txBody>
      </p:sp>
      <p:sp>
        <p:nvSpPr>
          <p:cNvPr id="97284" name="AutoShape 4"/>
          <p:cNvSpPr>
            <a:spLocks noChangeArrowheads="1"/>
          </p:cNvSpPr>
          <p:nvPr/>
        </p:nvSpPr>
        <p:spPr bwMode="auto">
          <a:xfrm>
            <a:off x="5076825" y="1557338"/>
            <a:ext cx="3598863" cy="1800225"/>
          </a:xfrm>
          <a:prstGeom prst="cube">
            <a:avLst>
              <a:gd name="adj" fmla="val 25000"/>
            </a:avLst>
          </a:prstGeom>
          <a:solidFill>
            <a:srgbClr val="CCFF33"/>
          </a:solidFill>
          <a:ln w="9525">
            <a:noFill/>
            <a:miter lim="800000"/>
            <a:headEnd/>
            <a:tailEnd/>
          </a:ln>
          <a:effectLst/>
        </p:spPr>
        <p:txBody>
          <a:bodyPr wrap="none" anchor="ctr"/>
          <a:lstStyle/>
          <a:p>
            <a:pPr>
              <a:defRPr/>
            </a:pPr>
            <a:r>
              <a:rPr lang="en-GB" sz="2000" b="1">
                <a:effectLst>
                  <a:outerShdw blurRad="38100" dist="38100" dir="2700000" algn="tl">
                    <a:srgbClr val="000000"/>
                  </a:outerShdw>
                </a:effectLst>
                <a:latin typeface="Verdana" charset="0"/>
                <a:ea typeface="MS Pゴシック" charset="0"/>
                <a:cs typeface="MS Pゴシック" charset="0"/>
              </a:rPr>
              <a:t>Risk assessment</a:t>
            </a:r>
            <a:r>
              <a:rPr lang="en-GB" sz="4000" b="1">
                <a:effectLst>
                  <a:outerShdw blurRad="38100" dist="38100" dir="2700000" algn="tl">
                    <a:srgbClr val="000000"/>
                  </a:outerShdw>
                </a:effectLst>
                <a:latin typeface="Verdana" charset="0"/>
                <a:ea typeface="MS Pゴシック" charset="0"/>
                <a:cs typeface="MS Pゴシック" charset="0"/>
              </a:rPr>
              <a:t/>
            </a:r>
            <a:br>
              <a:rPr lang="en-GB" sz="4000" b="1">
                <a:effectLst>
                  <a:outerShdw blurRad="38100" dist="38100" dir="2700000" algn="tl">
                    <a:srgbClr val="000000"/>
                  </a:outerShdw>
                </a:effectLst>
                <a:latin typeface="Verdana" charset="0"/>
                <a:ea typeface="MS Pゴシック" charset="0"/>
                <a:cs typeface="MS Pゴシック" charset="0"/>
              </a:rPr>
            </a:br>
            <a:r>
              <a:rPr lang="en-GB" sz="4000" b="1">
                <a:effectLst>
                  <a:outerShdw blurRad="38100" dist="38100" dir="2700000" algn="tl">
                    <a:srgbClr val="000000"/>
                  </a:outerShdw>
                </a:effectLst>
                <a:latin typeface="Verdana" charset="0"/>
                <a:ea typeface="MS Pゴシック" charset="0"/>
                <a:cs typeface="MS Pゴシック" charset="0"/>
              </a:rPr>
              <a:t>Monitoring</a:t>
            </a:r>
          </a:p>
        </p:txBody>
      </p:sp>
      <p:sp>
        <p:nvSpPr>
          <p:cNvPr id="97285" name="AutoShape 5"/>
          <p:cNvSpPr>
            <a:spLocks noChangeArrowheads="1"/>
          </p:cNvSpPr>
          <p:nvPr/>
        </p:nvSpPr>
        <p:spPr bwMode="auto">
          <a:xfrm>
            <a:off x="1979613" y="836613"/>
            <a:ext cx="5832475" cy="1081087"/>
          </a:xfrm>
          <a:prstGeom prst="curvedDownArrow">
            <a:avLst>
              <a:gd name="adj1" fmla="val 46707"/>
              <a:gd name="adj2" fmla="val 154607"/>
              <a:gd name="adj3" fmla="val 33333"/>
            </a:avLst>
          </a:prstGeom>
          <a:solidFill>
            <a:srgbClr val="CCCCFF"/>
          </a:solidFill>
          <a:ln w="9525">
            <a:solidFill>
              <a:schemeClr val="tx1"/>
            </a:solidFill>
            <a:miter lim="800000"/>
            <a:headEnd/>
            <a:tailEnd/>
          </a:ln>
        </p:spPr>
        <p:txBody>
          <a:bodyPr wrap="none" anchor="ctr"/>
          <a:lstStyle/>
          <a:p>
            <a:endParaRPr lang="en-US"/>
          </a:p>
        </p:txBody>
      </p:sp>
      <p:sp>
        <p:nvSpPr>
          <p:cNvPr id="97287" name="Text Box 7"/>
          <p:cNvSpPr txBox="1">
            <a:spLocks noChangeArrowheads="1"/>
          </p:cNvSpPr>
          <p:nvPr/>
        </p:nvSpPr>
        <p:spPr bwMode="auto">
          <a:xfrm>
            <a:off x="539750" y="3933825"/>
            <a:ext cx="3887788" cy="2844800"/>
          </a:xfrm>
          <a:prstGeom prst="rect">
            <a:avLst/>
          </a:prstGeom>
          <a:solidFill>
            <a:srgbClr val="33CC33"/>
          </a:solidFill>
          <a:ln w="9525" algn="ctr">
            <a:solidFill>
              <a:srgbClr val="00FF00"/>
            </a:solidFill>
            <a:miter lim="800000"/>
            <a:headEnd/>
            <a:tailEnd/>
          </a:ln>
        </p:spPr>
        <p:txBody>
          <a:bodyPr>
            <a:spAutoFit/>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pPr eaLnBrk="1" hangingPunct="1">
              <a:spcBef>
                <a:spcPct val="50000"/>
              </a:spcBef>
            </a:pPr>
            <a:r>
              <a:rPr lang="en-GB" sz="2000"/>
              <a:t>Worst case assumptions</a:t>
            </a:r>
          </a:p>
          <a:p>
            <a:pPr eaLnBrk="1" hangingPunct="1">
              <a:spcBef>
                <a:spcPct val="50000"/>
              </a:spcBef>
            </a:pPr>
            <a:r>
              <a:rPr lang="en-GB" sz="2000"/>
              <a:t/>
            </a:r>
            <a:br>
              <a:rPr lang="en-GB" sz="2000"/>
            </a:br>
            <a:r>
              <a:rPr lang="en-GB" sz="2000"/>
              <a:t>Risk assessment based on data generated by  applicants</a:t>
            </a:r>
          </a:p>
          <a:p>
            <a:pPr eaLnBrk="1" hangingPunct="1">
              <a:spcBef>
                <a:spcPct val="50000"/>
              </a:spcBef>
            </a:pPr>
            <a:r>
              <a:rPr lang="en-GB" sz="2000"/>
              <a:t>Supervised field trials</a:t>
            </a:r>
            <a:br>
              <a:rPr lang="en-GB" sz="2000"/>
            </a:br>
            <a:r>
              <a:rPr lang="en-GB" sz="2000"/>
              <a:t/>
            </a:r>
            <a:br>
              <a:rPr lang="en-GB" sz="2000"/>
            </a:br>
            <a:endParaRPr lang="en-GB" sz="2000"/>
          </a:p>
        </p:txBody>
      </p:sp>
      <p:sp>
        <p:nvSpPr>
          <p:cNvPr id="97288" name="Text Box 8"/>
          <p:cNvSpPr txBox="1">
            <a:spLocks noChangeArrowheads="1"/>
          </p:cNvSpPr>
          <p:nvPr/>
        </p:nvSpPr>
        <p:spPr bwMode="auto">
          <a:xfrm>
            <a:off x="5148263" y="3933825"/>
            <a:ext cx="3887787" cy="2740025"/>
          </a:xfrm>
          <a:prstGeom prst="rect">
            <a:avLst/>
          </a:prstGeom>
          <a:solidFill>
            <a:srgbClr val="CCFF33"/>
          </a:solidFill>
          <a:ln w="9525" algn="ctr">
            <a:solidFill>
              <a:srgbClr val="00FF00"/>
            </a:solidFill>
            <a:miter lim="800000"/>
            <a:headEnd/>
            <a:tailEnd/>
          </a:ln>
        </p:spPr>
        <p:txBody>
          <a:bodyPr>
            <a:spAutoFit/>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pPr eaLnBrk="1" hangingPunct="1">
              <a:spcBef>
                <a:spcPct val="50000"/>
              </a:spcBef>
            </a:pPr>
            <a:r>
              <a:rPr lang="en-GB" sz="2000"/>
              <a:t>Real occurrence data</a:t>
            </a:r>
            <a:br>
              <a:rPr lang="en-GB" sz="2000"/>
            </a:br>
            <a:r>
              <a:rPr lang="en-GB" sz="2000"/>
              <a:t>Better estimate of consumer  exposure</a:t>
            </a:r>
          </a:p>
          <a:p>
            <a:pPr eaLnBrk="1" hangingPunct="1">
              <a:spcBef>
                <a:spcPct val="50000"/>
              </a:spcBef>
            </a:pPr>
            <a:r>
              <a:rPr lang="en-GB" sz="2000"/>
              <a:t>Limitations regarding current reporting format</a:t>
            </a:r>
          </a:p>
          <a:p>
            <a:pPr eaLnBrk="1" hangingPunct="1">
              <a:spcBef>
                <a:spcPct val="50000"/>
              </a:spcBef>
            </a:pPr>
            <a:r>
              <a:rPr lang="en-GB" sz="1800"/>
              <a:t>Change of reporting format and data model/XML schema under preparation</a:t>
            </a:r>
          </a:p>
        </p:txBody>
      </p:sp>
      <p:sp>
        <p:nvSpPr>
          <p:cNvPr id="97286" name="AutoShape 6"/>
          <p:cNvSpPr>
            <a:spLocks noChangeArrowheads="1"/>
          </p:cNvSpPr>
          <p:nvPr/>
        </p:nvSpPr>
        <p:spPr bwMode="auto">
          <a:xfrm rot="10800000">
            <a:off x="1258888" y="3284538"/>
            <a:ext cx="5832475" cy="1081087"/>
          </a:xfrm>
          <a:prstGeom prst="curvedDownArrow">
            <a:avLst>
              <a:gd name="adj1" fmla="val 46707"/>
              <a:gd name="adj2" fmla="val 154607"/>
              <a:gd name="adj3" fmla="val 33333"/>
            </a:avLst>
          </a:prstGeom>
          <a:solidFill>
            <a:schemeClr val="bg1"/>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728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728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97285"/>
                                        </p:tgtEl>
                                        <p:attrNameLst>
                                          <p:attrName>style.visibility</p:attrName>
                                        </p:attrNameLst>
                                      </p:cBhvr>
                                      <p:to>
                                        <p:strVal val="visible"/>
                                      </p:to>
                                    </p:set>
                                    <p:animEffect transition="in" filter="slide(fromBottom)">
                                      <p:cBhvr>
                                        <p:cTn id="13" dur="500"/>
                                        <p:tgtEl>
                                          <p:spTgt spid="97285"/>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97284"/>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97288"/>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97286"/>
                                        </p:tgtEl>
                                        <p:attrNameLst>
                                          <p:attrName>style.visibility</p:attrName>
                                        </p:attrNameLst>
                                      </p:cBhvr>
                                      <p:to>
                                        <p:strVal val="visible"/>
                                      </p:to>
                                    </p:set>
                                    <p:animEffect transition="in" filter="fade">
                                      <p:cBhvr>
                                        <p:cTn id="24" dur="2000"/>
                                        <p:tgtEl>
                                          <p:spTgt spid="972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animBg="1"/>
      <p:bldP spid="97284" grpId="0" animBg="1"/>
      <p:bldP spid="97285" grpId="0" animBg="1"/>
      <p:bldP spid="97287" grpId="0" animBg="1"/>
      <p:bldP spid="97288" grpId="0" animBg="1"/>
      <p:bldP spid="9728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4"/>
          <p:cNvSpPr>
            <a:spLocks noGrp="1"/>
          </p:cNvSpPr>
          <p:nvPr>
            <p:ph type="ctrTitle"/>
          </p:nvPr>
        </p:nvSpPr>
        <p:spPr/>
        <p:txBody>
          <a:bodyPr/>
          <a:lstStyle/>
          <a:p>
            <a:pPr marL="514350" indent="-514350" eaLnBrk="1" hangingPunct="1"/>
            <a:r>
              <a:rPr lang="fr-FR" sz="3200" smtClean="0"/>
              <a:t>Task force on Pollinators</a:t>
            </a:r>
          </a:p>
        </p:txBody>
      </p:sp>
      <p:sp>
        <p:nvSpPr>
          <p:cNvPr id="4" name="Slide Number Placeholder 3"/>
          <p:cNvSpPr>
            <a:spLocks noGrp="1"/>
          </p:cNvSpPr>
          <p:nvPr>
            <p:ph type="sldNum" sz="quarter" idx="10"/>
          </p:nvPr>
        </p:nvSpPr>
        <p:spPr/>
        <p:txBody>
          <a:bodyPr/>
          <a:lstStyle/>
          <a:p>
            <a:pPr>
              <a:defRPr/>
            </a:pPr>
            <a:fld id="{F212905B-08B2-4222-BC17-88735D74683B}" type="slidenum">
              <a:rPr lang="en-US"/>
              <a:pPr>
                <a:defRPr/>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GB" smtClean="0"/>
              <a:t>Pollinators and Pesticides</a:t>
            </a:r>
          </a:p>
        </p:txBody>
      </p:sp>
      <p:sp>
        <p:nvSpPr>
          <p:cNvPr id="14339" name="Content Placeholder 2"/>
          <p:cNvSpPr>
            <a:spLocks noGrp="1"/>
          </p:cNvSpPr>
          <p:nvPr>
            <p:ph idx="1"/>
          </p:nvPr>
        </p:nvSpPr>
        <p:spPr>
          <a:xfrm>
            <a:off x="533400" y="1557338"/>
            <a:ext cx="8229600" cy="4538662"/>
          </a:xfrm>
        </p:spPr>
        <p:txBody>
          <a:bodyPr/>
          <a:lstStyle/>
          <a:p>
            <a:pPr marL="457200" indent="-457200">
              <a:buFont typeface="+mj-lt"/>
              <a:buAutoNum type="arabicPeriod"/>
              <a:defRPr/>
            </a:pPr>
            <a:r>
              <a:rPr lang="en-GB" sz="2400" dirty="0" smtClean="0"/>
              <a:t>EFSA’s Task force on bees:</a:t>
            </a:r>
          </a:p>
          <a:p>
            <a:pPr lvl="1">
              <a:defRPr/>
            </a:pPr>
            <a:r>
              <a:rPr lang="en-GB" dirty="0" smtClean="0"/>
              <a:t> </a:t>
            </a:r>
            <a:r>
              <a:rPr lang="en-GB" sz="2000" dirty="0" smtClean="0"/>
              <a:t>Transversal </a:t>
            </a:r>
            <a:r>
              <a:rPr lang="en-GB" sz="2000" dirty="0"/>
              <a:t>and multidisciplinary approach for the risk assessment of stressors in bees</a:t>
            </a:r>
            <a:r>
              <a:rPr lang="fr-FR" sz="2000" dirty="0"/>
              <a:t> </a:t>
            </a:r>
            <a:endParaRPr lang="fr-FR" sz="2000" dirty="0" smtClean="0"/>
          </a:p>
          <a:p>
            <a:pPr lvl="1">
              <a:defRPr/>
            </a:pPr>
            <a:r>
              <a:rPr lang="fr-FR" sz="2000" dirty="0" err="1" smtClean="0"/>
              <a:t>Colloquium</a:t>
            </a:r>
            <a:r>
              <a:rPr lang="fr-FR" sz="2000" dirty="0" smtClean="0"/>
              <a:t> on Bee </a:t>
            </a:r>
            <a:r>
              <a:rPr lang="fr-FR" sz="2000" dirty="0" err="1"/>
              <a:t>H</a:t>
            </a:r>
            <a:r>
              <a:rPr lang="fr-FR" sz="2000" dirty="0" err="1" smtClean="0"/>
              <a:t>ealth</a:t>
            </a:r>
            <a:r>
              <a:rPr lang="fr-FR" sz="2000" dirty="0" smtClean="0"/>
              <a:t> 15-16 May 2013 </a:t>
            </a:r>
            <a:endParaRPr lang="en-GB" sz="2000" dirty="0" smtClean="0"/>
          </a:p>
          <a:p>
            <a:pPr marL="457200" indent="-457200">
              <a:buFont typeface="+mj-lt"/>
              <a:buAutoNum type="arabicPeriod"/>
              <a:defRPr/>
            </a:pPr>
            <a:r>
              <a:rPr lang="en-GB" sz="2400" dirty="0"/>
              <a:t>Request of the EU Commission </a:t>
            </a:r>
            <a:r>
              <a:rPr lang="en-GB" sz="2400" dirty="0" smtClean="0"/>
              <a:t>for </a:t>
            </a:r>
          </a:p>
          <a:p>
            <a:pPr lvl="1">
              <a:defRPr/>
            </a:pPr>
            <a:r>
              <a:rPr lang="en-GB" sz="2000" dirty="0" smtClean="0"/>
              <a:t>an </a:t>
            </a:r>
            <a:r>
              <a:rPr lang="en-GB" sz="2000" dirty="0"/>
              <a:t>Opinion on the science behind the development of a risk assessment of PPPs on bees (</a:t>
            </a:r>
            <a:r>
              <a:rPr lang="en-GB" sz="2000" dirty="0" err="1"/>
              <a:t>Apis</a:t>
            </a:r>
            <a:r>
              <a:rPr lang="en-GB" sz="2000" dirty="0"/>
              <a:t> </a:t>
            </a:r>
            <a:r>
              <a:rPr lang="en-GB" sz="2000" dirty="0" err="1"/>
              <a:t>mellifera</a:t>
            </a:r>
            <a:r>
              <a:rPr lang="en-GB" sz="2000" dirty="0"/>
              <a:t> </a:t>
            </a:r>
            <a:r>
              <a:rPr lang="en-GB" sz="2000" dirty="0" err="1"/>
              <a:t>Bombus</a:t>
            </a:r>
            <a:r>
              <a:rPr lang="en-GB" sz="2000" dirty="0"/>
              <a:t> spp. and solitary bees) </a:t>
            </a:r>
            <a:endParaRPr lang="en-GB" sz="2000" dirty="0" smtClean="0"/>
          </a:p>
          <a:p>
            <a:pPr lvl="1">
              <a:defRPr/>
            </a:pPr>
            <a:r>
              <a:rPr lang="en-GB" sz="2000" dirty="0" smtClean="0"/>
              <a:t>Prepare </a:t>
            </a:r>
            <a:r>
              <a:rPr lang="en-GB" sz="2000" dirty="0"/>
              <a:t>an EFSA Guidance on the risk assessment of PPPs on </a:t>
            </a:r>
            <a:r>
              <a:rPr lang="en-GB" sz="2000" dirty="0" smtClean="0"/>
              <a:t>bees.</a:t>
            </a:r>
          </a:p>
          <a:p>
            <a:pPr marL="514350" indent="-514350">
              <a:buFont typeface="+mj-lt"/>
              <a:buAutoNum type="arabicPeriod"/>
              <a:defRPr/>
            </a:pPr>
            <a:r>
              <a:rPr lang="fr-FR" sz="2400" dirty="0" smtClean="0"/>
              <a:t>EFSA </a:t>
            </a:r>
            <a:r>
              <a:rPr lang="fr-FR" sz="2400" dirty="0"/>
              <a:t>Conclusions on </a:t>
            </a:r>
            <a:r>
              <a:rPr lang="fr-FR" sz="2400" dirty="0" err="1"/>
              <a:t>neonicotinoids</a:t>
            </a:r>
            <a:r>
              <a:rPr lang="en-GB" dirty="0"/>
              <a:t/>
            </a:r>
            <a:br>
              <a:rPr lang="en-GB" dirty="0"/>
            </a:br>
            <a:endParaRPr lang="en-GB" dirty="0"/>
          </a:p>
        </p:txBody>
      </p:sp>
      <p:sp>
        <p:nvSpPr>
          <p:cNvPr id="4" name="Slide Number Placeholder 3"/>
          <p:cNvSpPr>
            <a:spLocks noGrp="1"/>
          </p:cNvSpPr>
          <p:nvPr>
            <p:ph type="sldNum" sz="quarter" idx="12"/>
          </p:nvPr>
        </p:nvSpPr>
        <p:spPr/>
        <p:txBody>
          <a:bodyPr/>
          <a:lstStyle/>
          <a:p>
            <a:pPr>
              <a:defRPr/>
            </a:pPr>
            <a:fld id="{A7A20008-EF9A-4738-A675-7F3EA3934992}" type="slidenum">
              <a:rPr lang="en-US" smtClean="0"/>
              <a:pPr>
                <a:defRPr/>
              </a:pPr>
              <a:t>44</a:t>
            </a:fld>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10"/>
          <p:cNvSpPr>
            <a:spLocks noGrp="1" noChangeArrowheads="1"/>
          </p:cNvSpPr>
          <p:nvPr>
            <p:ph type="title" idx="4294967295"/>
          </p:nvPr>
        </p:nvSpPr>
        <p:spPr>
          <a:xfrm>
            <a:off x="179388" y="0"/>
            <a:ext cx="7345362" cy="1085850"/>
          </a:xfrm>
        </p:spPr>
        <p:txBody>
          <a:bodyPr/>
          <a:lstStyle/>
          <a:p>
            <a:pPr eaLnBrk="1" hangingPunct="1"/>
            <a:r>
              <a:rPr lang="fr-FR" sz="3200" b="1" smtClean="0">
                <a:solidFill>
                  <a:schemeClr val="tx1"/>
                </a:solidFill>
                <a:latin typeface="Calibri" pitchFamily="34" charset="0"/>
              </a:rPr>
              <a:t>« EMRISK » internal Task force on bees</a:t>
            </a:r>
            <a:endParaRPr lang="en-GB" sz="3200" b="1" smtClean="0">
              <a:solidFill>
                <a:schemeClr val="tx1"/>
              </a:solidFill>
              <a:latin typeface="Calibri" pitchFamily="34" charset="0"/>
            </a:endParaRPr>
          </a:p>
        </p:txBody>
      </p:sp>
      <p:sp>
        <p:nvSpPr>
          <p:cNvPr id="48131" name="ZoneTexte 3"/>
          <p:cNvSpPr txBox="1">
            <a:spLocks noChangeArrowheads="1"/>
          </p:cNvSpPr>
          <p:nvPr/>
        </p:nvSpPr>
        <p:spPr bwMode="auto">
          <a:xfrm>
            <a:off x="323850" y="1341438"/>
            <a:ext cx="8461375" cy="498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pPr algn="just" eaLnBrk="1" hangingPunct="1"/>
            <a:r>
              <a:rPr lang="fr-FR" sz="1800" b="1"/>
              <a:t>May 2012 – September 2013</a:t>
            </a:r>
          </a:p>
          <a:p>
            <a:pPr algn="just" eaLnBrk="1" hangingPunct="1"/>
            <a:endParaRPr lang="fr-FR" sz="1800" b="1"/>
          </a:p>
          <a:p>
            <a:pPr algn="just" eaLnBrk="1" hangingPunct="1"/>
            <a:r>
              <a:rPr lang="fr-FR" sz="1800" i="1"/>
              <a:t>Inventory of studies conducted on bees, inside and outside EFSA, to identify cross-cutting issues and further research needs for a more integrated approach on the evaluation of risks to bees and their ecosystem services</a:t>
            </a:r>
          </a:p>
          <a:p>
            <a:pPr eaLnBrk="1" hangingPunct="1"/>
            <a:endParaRPr lang="fr-FR" sz="1800"/>
          </a:p>
          <a:p>
            <a:pPr eaLnBrk="1" hangingPunct="1"/>
            <a:r>
              <a:rPr lang="fr-FR" sz="1800" b="1"/>
              <a:t>Composition of the Task Force:</a:t>
            </a:r>
          </a:p>
          <a:p>
            <a:pPr eaLnBrk="1" hangingPunct="1"/>
            <a:endParaRPr lang="fr-FR" sz="1800"/>
          </a:p>
          <a:p>
            <a:pPr eaLnBrk="1" hangingPunct="1"/>
            <a:r>
              <a:rPr lang="fr-FR" sz="1800"/>
              <a:t>The internal task force it includes EFSA staff members from:</a:t>
            </a:r>
          </a:p>
          <a:p>
            <a:pPr eaLnBrk="1" hangingPunct="1"/>
            <a:endParaRPr lang="fr-FR" sz="1800"/>
          </a:p>
          <a:p>
            <a:pPr eaLnBrk="1" hangingPunct="1">
              <a:buFont typeface="Arial" charset="0"/>
              <a:buChar char="•"/>
            </a:pPr>
            <a:r>
              <a:rPr lang="fr-FR" sz="1800"/>
              <a:t> </a:t>
            </a:r>
            <a:r>
              <a:rPr lang="fr-FR" sz="2000"/>
              <a:t>Pesticides Risk Assessment Unit  (PRAS)</a:t>
            </a:r>
          </a:p>
          <a:p>
            <a:pPr eaLnBrk="1" hangingPunct="1">
              <a:buFont typeface="Arial" charset="0"/>
              <a:buChar char="•"/>
            </a:pPr>
            <a:r>
              <a:rPr lang="fr-FR" sz="2000"/>
              <a:t> Animal Health and Welfare Unit (AHAW)</a:t>
            </a:r>
          </a:p>
          <a:p>
            <a:pPr eaLnBrk="1" hangingPunct="1">
              <a:buFont typeface="Arial" charset="0"/>
              <a:buChar char="•"/>
            </a:pPr>
            <a:r>
              <a:rPr lang="fr-FR" sz="2000"/>
              <a:t> Plant Health Unit (PLH)</a:t>
            </a:r>
          </a:p>
          <a:p>
            <a:pPr eaLnBrk="1" hangingPunct="1">
              <a:buFont typeface="Arial" charset="0"/>
              <a:buChar char="•"/>
            </a:pPr>
            <a:r>
              <a:rPr lang="fr-FR" sz="2000"/>
              <a:t> Genetically Modified Organisms Unit (GMO)</a:t>
            </a:r>
          </a:p>
          <a:p>
            <a:pPr eaLnBrk="1" hangingPunct="1">
              <a:buFont typeface="Arial" charset="0"/>
              <a:buChar char="•"/>
            </a:pPr>
            <a:r>
              <a:rPr lang="fr-FR" sz="2000"/>
              <a:t> Scientific and Assessment Support Unit (SAS)</a:t>
            </a:r>
          </a:p>
          <a:p>
            <a:pPr eaLnBrk="1" hangingPunct="1">
              <a:buFont typeface="Arial" charset="0"/>
              <a:buChar char="•"/>
            </a:pPr>
            <a:r>
              <a:rPr lang="fr-FR" sz="2000"/>
              <a:t> Communications Directorate (COMMS)</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p:cNvSpPr>
            <a:spLocks noChangeArrowheads="1"/>
          </p:cNvSpPr>
          <p:nvPr/>
        </p:nvSpPr>
        <p:spPr bwMode="auto">
          <a:xfrm>
            <a:off x="179388" y="1557338"/>
            <a:ext cx="8642350" cy="492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fr-FR" sz="1800" b="1"/>
              <a:t>Objectives :</a:t>
            </a:r>
          </a:p>
          <a:p>
            <a:endParaRPr lang="fr-FR" sz="800"/>
          </a:p>
          <a:p>
            <a:pPr>
              <a:buFont typeface="Arial" charset="0"/>
              <a:buChar char="•"/>
            </a:pPr>
            <a:r>
              <a:rPr lang="fr-FR" sz="1600"/>
              <a:t> As a first step: </a:t>
            </a:r>
            <a:r>
              <a:rPr lang="fr-FR" sz="1600" b="1"/>
              <a:t>Inventory</a:t>
            </a:r>
            <a:r>
              <a:rPr lang="fr-FR" sz="1600"/>
              <a:t> of all EFSA activities and outputs dealing with the risks posed to bees and their ecosystem services.</a:t>
            </a:r>
          </a:p>
          <a:p>
            <a:endParaRPr lang="fr-FR" sz="1600"/>
          </a:p>
          <a:p>
            <a:r>
              <a:rPr lang="fr-FR" sz="1600"/>
              <a:t>=&gt; 1st Report published in Nov. 2012: </a:t>
            </a:r>
            <a:r>
              <a:rPr lang="fr-FR" sz="1600">
                <a:hlinkClick r:id="rId2"/>
              </a:rPr>
              <a:t>http://www.efsa.europa.eu/fr/supporting/pub/358e.htm</a:t>
            </a:r>
            <a:r>
              <a:rPr lang="fr-FR" sz="1600"/>
              <a:t> </a:t>
            </a:r>
          </a:p>
          <a:p>
            <a:pPr>
              <a:buFont typeface="Arial" charset="0"/>
              <a:buChar char="•"/>
            </a:pPr>
            <a:endParaRPr lang="fr-FR" sz="1600"/>
          </a:p>
          <a:p>
            <a:pPr>
              <a:buFont typeface="Arial" charset="0"/>
              <a:buChar char="•"/>
            </a:pPr>
            <a:r>
              <a:rPr lang="fr-FR" sz="1600"/>
              <a:t> As a second step:</a:t>
            </a:r>
          </a:p>
          <a:p>
            <a:pPr lvl="1">
              <a:buFont typeface="Arial" charset="0"/>
              <a:buChar char="•"/>
            </a:pPr>
            <a:r>
              <a:rPr lang="fr-FR" sz="1600"/>
              <a:t> </a:t>
            </a:r>
            <a:r>
              <a:rPr lang="fr-FR" sz="1600" b="1"/>
              <a:t>Review</a:t>
            </a:r>
            <a:r>
              <a:rPr lang="fr-FR" sz="1600"/>
              <a:t> the state of the art of the work and research produced outside EFSA in the area of bee risk assessment (e.g. DG-RI, DG-SANCO, DG-ENV, EU bee Reference laboratory, EEA, OECD, FAO, EPA, USDA, etc.),</a:t>
            </a:r>
          </a:p>
          <a:p>
            <a:pPr lvl="1">
              <a:buFont typeface="Arial" charset="0"/>
              <a:buChar char="•"/>
            </a:pPr>
            <a:endParaRPr lang="fr-FR" sz="1600"/>
          </a:p>
          <a:p>
            <a:pPr lvl="1">
              <a:buFont typeface="Arial" charset="0"/>
              <a:buChar char="•"/>
            </a:pPr>
            <a:r>
              <a:rPr lang="fr-FR" sz="1600"/>
              <a:t> </a:t>
            </a:r>
            <a:r>
              <a:rPr lang="fr-FR" sz="1600" b="1"/>
              <a:t>Analyse </a:t>
            </a:r>
            <a:r>
              <a:rPr lang="fr-FR" sz="1600"/>
              <a:t>the data collected to highlight cross-cutting issues in risk assessment and data gaps and research needs,</a:t>
            </a:r>
          </a:p>
          <a:p>
            <a:pPr lvl="1">
              <a:buFont typeface="Arial" charset="0"/>
              <a:buChar char="•"/>
            </a:pPr>
            <a:endParaRPr lang="fr-FR" sz="1600"/>
          </a:p>
          <a:p>
            <a:pPr lvl="1">
              <a:buFont typeface="Arial" charset="0"/>
              <a:buChar char="•"/>
            </a:pPr>
            <a:r>
              <a:rPr lang="fr-FR" sz="1600"/>
              <a:t> </a:t>
            </a:r>
            <a:r>
              <a:rPr lang="fr-FR" sz="1600" b="1"/>
              <a:t>Make recommendations</a:t>
            </a:r>
            <a:r>
              <a:rPr lang="fr-FR" sz="1600"/>
              <a:t> on how to further integrate the work to provide risk managers comprehensive advices.</a:t>
            </a:r>
          </a:p>
          <a:p>
            <a:endParaRPr lang="fr-FR" sz="1600"/>
          </a:p>
          <a:p>
            <a:r>
              <a:rPr lang="fr-FR" sz="1600"/>
              <a:t>=&gt; 2</a:t>
            </a:r>
            <a:r>
              <a:rPr lang="fr-FR" sz="1600" baseline="30000"/>
              <a:t>nd</a:t>
            </a:r>
            <a:r>
              <a:rPr lang="fr-FR" sz="1600"/>
              <a:t> report in </a:t>
            </a:r>
            <a:r>
              <a:rPr lang="fr-FR" sz="1600" b="1"/>
              <a:t>September 2013</a:t>
            </a:r>
            <a:endParaRPr lang="fr-FR" sz="1600"/>
          </a:p>
        </p:txBody>
      </p:sp>
      <p:sp>
        <p:nvSpPr>
          <p:cNvPr id="6" name="Rectangle 10"/>
          <p:cNvSpPr txBox="1">
            <a:spLocks noChangeArrowheads="1"/>
          </p:cNvSpPr>
          <p:nvPr/>
        </p:nvSpPr>
        <p:spPr bwMode="auto">
          <a:xfrm>
            <a:off x="179388" y="0"/>
            <a:ext cx="7345362" cy="1085850"/>
          </a:xfrm>
          <a:prstGeom prst="rect">
            <a:avLst/>
          </a:prstGeom>
          <a:noFill/>
          <a:ln w="9525">
            <a:noFill/>
            <a:miter lim="800000"/>
            <a:headEnd/>
            <a:tailEnd/>
          </a:ln>
        </p:spPr>
        <p:txBody>
          <a:bodyPr anchor="ctr"/>
          <a:lstStyle/>
          <a:p>
            <a:pPr>
              <a:defRPr/>
            </a:pPr>
            <a:r>
              <a:rPr lang="fr-FR" sz="3200" b="1" kern="0" dirty="0">
                <a:latin typeface="Calibri" pitchFamily="34" charset="0"/>
                <a:ea typeface="+mj-ea"/>
                <a:cs typeface="+mj-cs"/>
              </a:rPr>
              <a:t>« EMRISK » </a:t>
            </a:r>
            <a:r>
              <a:rPr lang="fr-FR" sz="3200" b="1" kern="0" dirty="0" err="1">
                <a:latin typeface="Calibri" pitchFamily="34" charset="0"/>
                <a:ea typeface="+mj-ea"/>
                <a:cs typeface="+mj-cs"/>
              </a:rPr>
              <a:t>internal</a:t>
            </a:r>
            <a:r>
              <a:rPr lang="fr-FR" sz="3200" b="1" kern="0" dirty="0">
                <a:latin typeface="Calibri" pitchFamily="34" charset="0"/>
                <a:ea typeface="+mj-ea"/>
                <a:cs typeface="+mj-cs"/>
              </a:rPr>
              <a:t> </a:t>
            </a:r>
            <a:r>
              <a:rPr lang="fr-FR" sz="3200" b="1" kern="0" dirty="0" err="1">
                <a:latin typeface="Calibri" pitchFamily="34" charset="0"/>
                <a:ea typeface="+mj-ea"/>
                <a:cs typeface="+mj-cs"/>
              </a:rPr>
              <a:t>Task</a:t>
            </a:r>
            <a:r>
              <a:rPr lang="fr-FR" sz="3200" b="1" kern="0" dirty="0">
                <a:latin typeface="Calibri" pitchFamily="34" charset="0"/>
                <a:ea typeface="+mj-ea"/>
                <a:cs typeface="+mj-cs"/>
              </a:rPr>
              <a:t> force on </a:t>
            </a:r>
            <a:r>
              <a:rPr lang="fr-FR" sz="3200" b="1" kern="0" dirty="0" err="1">
                <a:latin typeface="Calibri" pitchFamily="34" charset="0"/>
                <a:ea typeface="+mj-ea"/>
                <a:cs typeface="+mj-cs"/>
              </a:rPr>
              <a:t>bees</a:t>
            </a:r>
            <a:endParaRPr lang="en-GB" sz="3200" b="1" kern="0" dirty="0">
              <a:latin typeface="Calibri" pitchFamily="34" charset="0"/>
              <a:ea typeface="+mj-ea"/>
              <a:cs typeface="+mj-cs"/>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0" y="188913"/>
            <a:ext cx="6934200" cy="1085850"/>
          </a:xfrm>
        </p:spPr>
        <p:txBody>
          <a:bodyPr/>
          <a:lstStyle/>
          <a:p>
            <a:r>
              <a:rPr lang="en-GB" sz="2800" b="1" smtClean="0">
                <a:solidFill>
                  <a:schemeClr val="tx1"/>
                </a:solidFill>
              </a:rPr>
              <a:t>Colloquium on Bee Health </a:t>
            </a:r>
            <a:br>
              <a:rPr lang="en-GB" sz="2800" b="1" smtClean="0">
                <a:solidFill>
                  <a:schemeClr val="tx1"/>
                </a:solidFill>
              </a:rPr>
            </a:br>
            <a:r>
              <a:rPr lang="en-GB" sz="2800" b="1" smtClean="0">
                <a:solidFill>
                  <a:schemeClr val="tx1"/>
                </a:solidFill>
              </a:rPr>
              <a:t>15-16 May 2013, EFSA, Italy</a:t>
            </a:r>
            <a:br>
              <a:rPr lang="en-GB" sz="2800" b="1" smtClean="0">
                <a:solidFill>
                  <a:schemeClr val="tx1"/>
                </a:solidFill>
              </a:rPr>
            </a:br>
            <a:endParaRPr lang="en-GB" sz="2800" b="1" smtClean="0">
              <a:solidFill>
                <a:schemeClr val="tx1"/>
              </a:solidFill>
            </a:endParaRPr>
          </a:p>
        </p:txBody>
      </p:sp>
      <p:sp>
        <p:nvSpPr>
          <p:cNvPr id="50179" name="Content Placeholder 2"/>
          <p:cNvSpPr>
            <a:spLocks noGrp="1"/>
          </p:cNvSpPr>
          <p:nvPr>
            <p:ph idx="1"/>
          </p:nvPr>
        </p:nvSpPr>
        <p:spPr>
          <a:xfrm>
            <a:off x="323850" y="1268413"/>
            <a:ext cx="8229600" cy="5113337"/>
          </a:xfrm>
        </p:spPr>
        <p:txBody>
          <a:bodyPr/>
          <a:lstStyle/>
          <a:p>
            <a:pPr>
              <a:buFontTx/>
              <a:buNone/>
            </a:pPr>
            <a:r>
              <a:rPr lang="en-GB" sz="2000" b="1" i="1" smtClean="0"/>
              <a:t>“Towards Holistic Approaches to the Risk Assessment of Multiple Stressors in Bees” </a:t>
            </a:r>
          </a:p>
          <a:p>
            <a:endParaRPr lang="en-GB" sz="1800" b="1" smtClean="0"/>
          </a:p>
          <a:p>
            <a:r>
              <a:rPr lang="en-GB" sz="1800" smtClean="0"/>
              <a:t>To consider Risk Assessment (RA) approaches for multiple stressors in bees in an integrated manner</a:t>
            </a:r>
          </a:p>
          <a:p>
            <a:endParaRPr lang="en-GB" sz="800" smtClean="0"/>
          </a:p>
          <a:p>
            <a:r>
              <a:rPr lang="en-GB" sz="1800" smtClean="0"/>
              <a:t>To support internal TF mandate to perform an analysis on the data collected inside and </a:t>
            </a:r>
            <a:r>
              <a:rPr lang="en-GB" sz="1800" u="sng" smtClean="0"/>
              <a:t>outside EFSA</a:t>
            </a:r>
            <a:r>
              <a:rPr lang="en-GB" sz="1800" smtClean="0"/>
              <a:t>  and highlight cross-cutting issues, risk assessment, data gaps and research needs.</a:t>
            </a:r>
          </a:p>
          <a:p>
            <a:endParaRPr lang="en-GB" sz="800" smtClean="0"/>
          </a:p>
          <a:p>
            <a:r>
              <a:rPr lang="en-GB" sz="1800" smtClean="0"/>
              <a:t>To share new important developments from EFSA’s Panels AHAW (Bee pests, February 2013) , PRAS (Neonicotinoids, Dec 2012; Fipronil, March 2013, Guidance on RA of PPP on bees, May 2013).</a:t>
            </a:r>
          </a:p>
          <a:p>
            <a:endParaRPr lang="en-GB" sz="800" smtClean="0"/>
          </a:p>
          <a:p>
            <a:r>
              <a:rPr lang="en-GB" sz="1800" smtClean="0"/>
              <a:t>To reinforce EFSA’s Science Strategy:</a:t>
            </a:r>
          </a:p>
          <a:p>
            <a:pPr lvl="1"/>
            <a:r>
              <a:rPr lang="en-GB" sz="1600" smtClean="0"/>
              <a:t>Development of harmonised and more integrated RA approaches</a:t>
            </a:r>
          </a:p>
          <a:p>
            <a:pPr lvl="1"/>
            <a:r>
              <a:rPr lang="en-GB" sz="1600" smtClean="0"/>
              <a:t>Transversal collaborations across units involved on bee issues (e.g. EMRISK, PRAS, AHAW, GMO, SAS, PLH)</a:t>
            </a:r>
          </a:p>
        </p:txBody>
      </p:sp>
      <p:sp>
        <p:nvSpPr>
          <p:cNvPr id="4" name="Slide Number Placeholder 3"/>
          <p:cNvSpPr>
            <a:spLocks noGrp="1"/>
          </p:cNvSpPr>
          <p:nvPr>
            <p:ph type="sldNum" sz="quarter" idx="12"/>
          </p:nvPr>
        </p:nvSpPr>
        <p:spPr/>
        <p:txBody>
          <a:bodyPr/>
          <a:lstStyle/>
          <a:p>
            <a:pPr>
              <a:defRPr/>
            </a:pPr>
            <a:fld id="{24E9A6CD-129B-4FAB-AD24-16F7BAEFD1AA}" type="slidenum">
              <a:rPr lang="en-US" smtClean="0"/>
              <a:pPr>
                <a:defRPr/>
              </a:pPr>
              <a:t>47</a:t>
            </a:fld>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GB" smtClean="0"/>
              <a:t>Bee mandate on Guidance</a:t>
            </a:r>
          </a:p>
        </p:txBody>
      </p:sp>
      <p:sp>
        <p:nvSpPr>
          <p:cNvPr id="51203" name="Content Placeholder 2"/>
          <p:cNvSpPr>
            <a:spLocks noGrp="1"/>
          </p:cNvSpPr>
          <p:nvPr>
            <p:ph idx="1"/>
          </p:nvPr>
        </p:nvSpPr>
        <p:spPr>
          <a:xfrm>
            <a:off x="357188" y="785813"/>
            <a:ext cx="8229600" cy="5572125"/>
          </a:xfrm>
        </p:spPr>
        <p:txBody>
          <a:bodyPr/>
          <a:lstStyle/>
          <a:p>
            <a:pPr>
              <a:buFontTx/>
              <a:buNone/>
            </a:pPr>
            <a:endParaRPr lang="en-GB" sz="2400" b="1" smtClean="0"/>
          </a:p>
          <a:p>
            <a:pPr>
              <a:buFontTx/>
              <a:buNone/>
            </a:pPr>
            <a:r>
              <a:rPr lang="en-GB" sz="2400" b="1" smtClean="0"/>
              <a:t>Terms of reference:</a:t>
            </a:r>
          </a:p>
          <a:p>
            <a:pPr>
              <a:buFontTx/>
              <a:buNone/>
            </a:pPr>
            <a:endParaRPr lang="en-GB" sz="800" b="1" smtClean="0"/>
          </a:p>
          <a:p>
            <a:r>
              <a:rPr lang="en-GB" sz="1800" smtClean="0"/>
              <a:t>The Guidance Document should address the risk to </a:t>
            </a:r>
            <a:r>
              <a:rPr lang="en-GB" sz="1800" b="1" i="1" smtClean="0"/>
              <a:t>Apis mellifera</a:t>
            </a:r>
            <a:r>
              <a:rPr lang="en-GB" sz="1800" b="1" smtClean="0"/>
              <a:t>, </a:t>
            </a:r>
            <a:r>
              <a:rPr lang="en-GB" sz="1800" b="1" i="1" smtClean="0"/>
              <a:t>Bombus spp</a:t>
            </a:r>
            <a:r>
              <a:rPr lang="en-GB" sz="1800" b="1" smtClean="0"/>
              <a:t> and to solitary bees.</a:t>
            </a:r>
          </a:p>
          <a:p>
            <a:endParaRPr lang="en-GB" sz="800" b="1" smtClean="0"/>
          </a:p>
          <a:p>
            <a:r>
              <a:rPr lang="en-GB" sz="1800" smtClean="0"/>
              <a:t>The assessment of the </a:t>
            </a:r>
            <a:r>
              <a:rPr lang="en-GB" sz="1800" b="1" smtClean="0"/>
              <a:t>acute and chronic effects </a:t>
            </a:r>
            <a:r>
              <a:rPr lang="en-GB" sz="1800" smtClean="0"/>
              <a:t>of Plant Protection Products on bees, including the colony survival and development.</a:t>
            </a:r>
          </a:p>
          <a:p>
            <a:endParaRPr lang="en-GB" sz="800" smtClean="0"/>
          </a:p>
          <a:p>
            <a:r>
              <a:rPr lang="en-GB" sz="1800" smtClean="0"/>
              <a:t>The estimation of the </a:t>
            </a:r>
            <a:r>
              <a:rPr lang="en-GB" sz="1800" b="1" smtClean="0"/>
              <a:t>long term effects</a:t>
            </a:r>
            <a:r>
              <a:rPr lang="en-GB" sz="1800" smtClean="0"/>
              <a:t> due to exposure to </a:t>
            </a:r>
            <a:r>
              <a:rPr lang="en-GB" sz="1800" b="1" smtClean="0"/>
              <a:t>low concentrations</a:t>
            </a:r>
            <a:r>
              <a:rPr lang="en-GB" sz="1800" smtClean="0"/>
              <a:t>.</a:t>
            </a:r>
          </a:p>
          <a:p>
            <a:endParaRPr lang="en-GB" sz="800" smtClean="0"/>
          </a:p>
          <a:p>
            <a:r>
              <a:rPr lang="en-GB" sz="1800" smtClean="0"/>
              <a:t>The development of a methodology to take into account </a:t>
            </a:r>
            <a:r>
              <a:rPr lang="en-GB" sz="1800" b="1" smtClean="0"/>
              <a:t>cumulative and synergistic effects</a:t>
            </a:r>
            <a:r>
              <a:rPr lang="en-GB" sz="1800" smtClean="0"/>
              <a:t>.</a:t>
            </a:r>
          </a:p>
          <a:p>
            <a:endParaRPr lang="en-GB" sz="800" smtClean="0"/>
          </a:p>
          <a:p>
            <a:r>
              <a:rPr lang="en-GB" sz="1800" smtClean="0"/>
              <a:t>The </a:t>
            </a:r>
            <a:r>
              <a:rPr lang="en-GB" sz="1800" b="1" smtClean="0"/>
              <a:t>evaluation of the existing validated test protocols </a:t>
            </a:r>
            <a:r>
              <a:rPr lang="en-GB" sz="1800" smtClean="0"/>
              <a:t>and the possible </a:t>
            </a:r>
            <a:r>
              <a:rPr lang="en-GB" sz="1800" b="1" smtClean="0"/>
              <a:t>need to develop new protocols</a:t>
            </a:r>
            <a:r>
              <a:rPr lang="en-GB" sz="1800" smtClean="0"/>
              <a:t>, especially to take into account the exposure of bees to pesticides through </a:t>
            </a:r>
            <a:r>
              <a:rPr lang="en-GB" sz="1800" b="1" smtClean="0"/>
              <a:t>nectar and pollen</a:t>
            </a:r>
            <a:r>
              <a:rPr lang="en-GB" sz="1800" smtClean="0"/>
              <a:t>.</a:t>
            </a:r>
          </a:p>
          <a:p>
            <a:endParaRPr lang="en-GB" sz="2400" smtClean="0"/>
          </a:p>
          <a:p>
            <a:endParaRPr lang="en-GB" sz="2400" smtClean="0"/>
          </a:p>
          <a:p>
            <a:pPr>
              <a:buFontTx/>
              <a:buNone/>
            </a:pPr>
            <a:endParaRPr lang="en-GB" sz="2400" b="1" smtClean="0"/>
          </a:p>
          <a:p>
            <a:pPr>
              <a:buFontTx/>
              <a:buNone/>
            </a:pPr>
            <a:endParaRPr lang="en-GB" sz="2400" b="1" smtClean="0"/>
          </a:p>
          <a:p>
            <a:pPr>
              <a:buFontTx/>
              <a:buNone/>
            </a:pPr>
            <a:endParaRPr lang="en-GB" smtClean="0"/>
          </a:p>
          <a:p>
            <a:pPr>
              <a:buFontTx/>
              <a:buNone/>
            </a:pPr>
            <a:endParaRPr lang="en-GB" smtClean="0"/>
          </a:p>
        </p:txBody>
      </p:sp>
      <p:sp>
        <p:nvSpPr>
          <p:cNvPr id="51204"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fld id="{830EFBFA-244A-42CD-AEA4-2E261DC9E9CE}" type="slidenum">
              <a:rPr lang="en-US" sz="1200" smtClean="0">
                <a:latin typeface="Myriad Pro" charset="0"/>
              </a:rPr>
              <a:pPr/>
              <a:t>48</a:t>
            </a:fld>
            <a:endParaRPr lang="en-US" sz="1200" smtClean="0">
              <a:latin typeface="Myriad Pro"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250825" y="0"/>
            <a:ext cx="7078663" cy="1085850"/>
          </a:xfrm>
        </p:spPr>
        <p:txBody>
          <a:bodyPr/>
          <a:lstStyle/>
          <a:p>
            <a:r>
              <a:rPr lang="en-GB" smtClean="0"/>
              <a:t>EFSA PPR Opinion 2012</a:t>
            </a:r>
          </a:p>
        </p:txBody>
      </p:sp>
      <p:sp>
        <p:nvSpPr>
          <p:cNvPr id="52227" name="Content Placeholder 4"/>
          <p:cNvSpPr>
            <a:spLocks noGrp="1"/>
          </p:cNvSpPr>
          <p:nvPr>
            <p:ph sz="half" idx="2"/>
          </p:nvPr>
        </p:nvSpPr>
        <p:spPr>
          <a:xfrm>
            <a:off x="4140200" y="1412875"/>
            <a:ext cx="5003800" cy="4968875"/>
          </a:xfrm>
        </p:spPr>
        <p:txBody>
          <a:bodyPr/>
          <a:lstStyle/>
          <a:p>
            <a:r>
              <a:rPr lang="en-GB" sz="2400" smtClean="0"/>
              <a:t>Opinion published May 2012</a:t>
            </a:r>
          </a:p>
          <a:p>
            <a:r>
              <a:rPr lang="en-GB" sz="2400" smtClean="0"/>
              <a:t>Extensive document</a:t>
            </a:r>
          </a:p>
          <a:p>
            <a:r>
              <a:rPr lang="en-GB" sz="2400" smtClean="0"/>
              <a:t>New areas of risk assessment</a:t>
            </a:r>
          </a:p>
          <a:p>
            <a:pPr>
              <a:buFontTx/>
              <a:buNone/>
            </a:pPr>
            <a:r>
              <a:rPr lang="en-GB" sz="2400" smtClean="0"/>
              <a:t>	- other pollinators</a:t>
            </a:r>
          </a:p>
          <a:p>
            <a:pPr>
              <a:buFontTx/>
              <a:buNone/>
            </a:pPr>
            <a:r>
              <a:rPr lang="en-GB" sz="2400" smtClean="0"/>
              <a:t>	- exposure routes</a:t>
            </a:r>
          </a:p>
          <a:p>
            <a:r>
              <a:rPr lang="en-GB" sz="2400" smtClean="0"/>
              <a:t>Recommendations for improvement:</a:t>
            </a:r>
          </a:p>
          <a:p>
            <a:pPr>
              <a:buFontTx/>
              <a:buNone/>
            </a:pPr>
            <a:r>
              <a:rPr lang="en-GB" sz="2400" smtClean="0"/>
              <a:t>	- risk assessment methodology (systemic active substances) </a:t>
            </a:r>
          </a:p>
          <a:p>
            <a:pPr>
              <a:buFontTx/>
              <a:buNone/>
            </a:pPr>
            <a:r>
              <a:rPr lang="en-GB" sz="2400" smtClean="0"/>
              <a:t>	- design of higher tier studies</a:t>
            </a:r>
          </a:p>
          <a:p>
            <a:r>
              <a:rPr lang="en-GB" sz="2400" smtClean="0"/>
              <a:t>No agreed ‘trigger values’</a:t>
            </a:r>
          </a:p>
          <a:p>
            <a:pPr>
              <a:buFontTx/>
              <a:buNone/>
            </a:pPr>
            <a:endParaRPr lang="en-GB" sz="2000" smtClean="0"/>
          </a:p>
          <a:p>
            <a:endParaRPr lang="en-GB" sz="2400" smtClean="0"/>
          </a:p>
        </p:txBody>
      </p:sp>
      <p:sp>
        <p:nvSpPr>
          <p:cNvPr id="4" name="Slide Number Placeholder 3"/>
          <p:cNvSpPr>
            <a:spLocks noGrp="1"/>
          </p:cNvSpPr>
          <p:nvPr>
            <p:ph type="sldNum" sz="quarter" idx="12"/>
          </p:nvPr>
        </p:nvSpPr>
        <p:spPr/>
        <p:txBody>
          <a:bodyPr/>
          <a:lstStyle/>
          <a:p>
            <a:pPr>
              <a:defRPr/>
            </a:pPr>
            <a:fld id="{C30FE211-206C-4C30-99DA-DEBEE4AB8F8A}" type="slidenum">
              <a:rPr lang="en-US" smtClean="0"/>
              <a:pPr>
                <a:defRPr/>
              </a:pPr>
              <a:t>49</a:t>
            </a:fld>
            <a:endParaRPr lang="en-US"/>
          </a:p>
        </p:txBody>
      </p:sp>
      <p:pic>
        <p:nvPicPr>
          <p:cNvPr id="52229" name="Picture 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395288" y="1341438"/>
            <a:ext cx="3671887" cy="5235575"/>
          </a:xfrm>
          <a:noFill/>
          <a:ln>
            <a:solidFill>
              <a:srgbClr val="002060"/>
            </a:solid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3"/>
          <p:cNvSpPr txBox="1">
            <a:spLocks noGrp="1"/>
          </p:cNvSpPr>
          <p:nvPr/>
        </p:nvSpPr>
        <p:spPr bwMode="auto">
          <a:xfrm>
            <a:off x="6934200" y="6324600"/>
            <a:ext cx="1905000" cy="457200"/>
          </a:xfrm>
          <a:prstGeom prst="rect">
            <a:avLst/>
          </a:prstGeom>
          <a:noFill/>
          <a:ln>
            <a:miter lim="800000"/>
            <a:headEnd/>
            <a:tailEnd/>
          </a:ln>
        </p:spPr>
        <p:txBody>
          <a:bodyPr lIns="91424" tIns="45713" rIns="91424" bIns="45713"/>
          <a:lstStyle/>
          <a:p>
            <a:pPr algn="r">
              <a:defRPr/>
            </a:pPr>
            <a:fld id="{C28175AA-AD5C-4AB3-84D9-41D68C4900C4}" type="slidenum">
              <a:rPr lang="en-US" b="1">
                <a:latin typeface="+mn-lt"/>
                <a:cs typeface="Arial" charset="0"/>
              </a:rPr>
              <a:pPr algn="r">
                <a:defRPr/>
              </a:pPr>
              <a:t>5</a:t>
            </a:fld>
            <a:endParaRPr lang="en-US" b="1">
              <a:latin typeface="+mn-lt"/>
              <a:cs typeface="Arial" charset="0"/>
            </a:endParaRPr>
          </a:p>
        </p:txBody>
      </p:sp>
      <p:sp>
        <p:nvSpPr>
          <p:cNvPr id="7171" name="Rectangle 2"/>
          <p:cNvSpPr>
            <a:spLocks noChangeArrowheads="1"/>
          </p:cNvSpPr>
          <p:nvPr/>
        </p:nvSpPr>
        <p:spPr bwMode="auto">
          <a:xfrm>
            <a:off x="642938" y="1285875"/>
            <a:ext cx="8215312" cy="5286375"/>
          </a:xfrm>
          <a:prstGeom prst="rect">
            <a:avLst/>
          </a:prstGeom>
          <a:solidFill>
            <a:srgbClr val="E4E4E8"/>
          </a:solidFill>
          <a:ln w="9525">
            <a:solidFill>
              <a:schemeClr val="tx1"/>
            </a:solidFill>
            <a:miter lim="800000"/>
            <a:headEnd/>
            <a:tailEnd/>
          </a:ln>
        </p:spPr>
        <p:txBody>
          <a:bodyPr wrap="none" anchor="ctr"/>
          <a:lstStyle/>
          <a:p>
            <a:endParaRPr lang="en-GB"/>
          </a:p>
        </p:txBody>
      </p:sp>
      <p:sp>
        <p:nvSpPr>
          <p:cNvPr id="7172" name="Oval 3"/>
          <p:cNvSpPr>
            <a:spLocks noChangeArrowheads="1"/>
          </p:cNvSpPr>
          <p:nvPr/>
        </p:nvSpPr>
        <p:spPr bwMode="auto">
          <a:xfrm>
            <a:off x="900113" y="1557338"/>
            <a:ext cx="3671887" cy="3024187"/>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50000"/>
              </a:spcBef>
            </a:pPr>
            <a:endParaRPr lang="en-US" b="1">
              <a:solidFill>
                <a:schemeClr val="accent2"/>
              </a:solidFill>
            </a:endParaRPr>
          </a:p>
          <a:p>
            <a:pPr algn="ctr"/>
            <a:r>
              <a:rPr lang="en-US" b="1">
                <a:solidFill>
                  <a:srgbClr val="E21404"/>
                </a:solidFill>
              </a:rPr>
              <a:t>Risk Assessment </a:t>
            </a:r>
          </a:p>
          <a:p>
            <a:pPr algn="ctr"/>
            <a:r>
              <a:rPr lang="fr-BE" b="1" i="1">
                <a:solidFill>
                  <a:schemeClr val="accent2"/>
                </a:solidFill>
              </a:rPr>
              <a:t>EFSA</a:t>
            </a:r>
            <a:r>
              <a:rPr lang="en-US" b="1">
                <a:solidFill>
                  <a:schemeClr val="accent2"/>
                </a:solidFill>
              </a:rPr>
              <a:t> </a:t>
            </a:r>
          </a:p>
          <a:p>
            <a:pPr algn="ctr"/>
            <a:r>
              <a:rPr lang="en-US" sz="2000"/>
              <a:t>Hazard identification</a:t>
            </a:r>
          </a:p>
          <a:p>
            <a:pPr algn="ctr"/>
            <a:r>
              <a:rPr lang="en-US" sz="2000"/>
              <a:t>Hazard characterization</a:t>
            </a:r>
          </a:p>
          <a:p>
            <a:pPr algn="ctr"/>
            <a:r>
              <a:rPr lang="en-US" sz="2000"/>
              <a:t>Exposure assessment</a:t>
            </a:r>
          </a:p>
          <a:p>
            <a:pPr algn="ctr"/>
            <a:r>
              <a:rPr lang="en-US" sz="2000"/>
              <a:t>Risk characterisation</a:t>
            </a:r>
            <a:endParaRPr lang="nl-NL"/>
          </a:p>
        </p:txBody>
      </p:sp>
      <p:sp>
        <p:nvSpPr>
          <p:cNvPr id="7173" name="Oval 4"/>
          <p:cNvSpPr>
            <a:spLocks noChangeArrowheads="1"/>
          </p:cNvSpPr>
          <p:nvPr/>
        </p:nvSpPr>
        <p:spPr bwMode="auto">
          <a:xfrm>
            <a:off x="4211638" y="1484313"/>
            <a:ext cx="3600450" cy="3311525"/>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b="1">
              <a:solidFill>
                <a:srgbClr val="FF6600"/>
              </a:solidFill>
            </a:endParaRPr>
          </a:p>
          <a:p>
            <a:pPr algn="ctr"/>
            <a:r>
              <a:rPr lang="en-US" b="1">
                <a:solidFill>
                  <a:srgbClr val="E21404"/>
                </a:solidFill>
              </a:rPr>
              <a:t>Risk Management</a:t>
            </a:r>
          </a:p>
          <a:p>
            <a:pPr algn="ctr"/>
            <a:r>
              <a:rPr lang="en-US" b="1" i="1">
                <a:solidFill>
                  <a:schemeClr val="accent2"/>
                </a:solidFill>
              </a:rPr>
              <a:t>European Commission</a:t>
            </a:r>
          </a:p>
          <a:p>
            <a:pPr algn="ctr"/>
            <a:r>
              <a:rPr lang="en-US" sz="2000"/>
              <a:t>Assess policy alternatives</a:t>
            </a:r>
          </a:p>
          <a:p>
            <a:pPr algn="ctr"/>
            <a:r>
              <a:rPr lang="en-US" sz="2000"/>
              <a:t>Select and implement</a:t>
            </a:r>
          </a:p>
          <a:p>
            <a:pPr algn="ctr"/>
            <a:r>
              <a:rPr lang="en-US" sz="2000"/>
              <a:t>appropriate options</a:t>
            </a:r>
          </a:p>
        </p:txBody>
      </p:sp>
      <p:sp>
        <p:nvSpPr>
          <p:cNvPr id="7174" name="Oval 5"/>
          <p:cNvSpPr>
            <a:spLocks noChangeArrowheads="1"/>
          </p:cNvSpPr>
          <p:nvPr/>
        </p:nvSpPr>
        <p:spPr bwMode="auto">
          <a:xfrm>
            <a:off x="2268538" y="4221163"/>
            <a:ext cx="3887787" cy="1800225"/>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nl-NL" b="1">
                <a:solidFill>
                  <a:srgbClr val="E21404"/>
                </a:solidFill>
              </a:rPr>
              <a:t>Risk</a:t>
            </a:r>
            <a:endParaRPr lang="fr-BE" b="1">
              <a:solidFill>
                <a:srgbClr val="E21404"/>
              </a:solidFill>
            </a:endParaRPr>
          </a:p>
          <a:p>
            <a:pPr algn="ctr"/>
            <a:r>
              <a:rPr lang="nl-NL" b="1">
                <a:solidFill>
                  <a:srgbClr val="E21404"/>
                </a:solidFill>
              </a:rPr>
              <a:t>Communication</a:t>
            </a:r>
          </a:p>
          <a:p>
            <a:pPr algn="ctr"/>
            <a:r>
              <a:rPr lang="nl-NL" b="1" i="1">
                <a:solidFill>
                  <a:schemeClr val="accent2"/>
                </a:solidFill>
              </a:rPr>
              <a:t>EFSA+EC</a:t>
            </a:r>
          </a:p>
          <a:p>
            <a:pPr algn="ctr"/>
            <a:endParaRPr lang="nl-NL" b="1" i="1">
              <a:solidFill>
                <a:schemeClr val="accent2"/>
              </a:solidFill>
            </a:endParaRPr>
          </a:p>
          <a:p>
            <a:pPr algn="ctr"/>
            <a:r>
              <a:rPr lang="nl-NL" b="1"/>
              <a:t>Information - Opinions</a:t>
            </a:r>
          </a:p>
        </p:txBody>
      </p:sp>
      <p:sp>
        <p:nvSpPr>
          <p:cNvPr id="7175" name="Rectangle 6"/>
          <p:cNvSpPr>
            <a:spLocks noChangeArrowheads="1"/>
          </p:cNvSpPr>
          <p:nvPr/>
        </p:nvSpPr>
        <p:spPr bwMode="auto">
          <a:xfrm>
            <a:off x="77788" y="44450"/>
            <a:ext cx="7158037"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2800" b="1">
                <a:solidFill>
                  <a:schemeClr val="bg1"/>
                </a:solidFill>
                <a:latin typeface="Comic Sans MS" pitchFamily="66" charset="0"/>
              </a:rPr>
              <a:t>Risk analysis: Decision Making process</a:t>
            </a:r>
          </a:p>
        </p:txBody>
      </p:sp>
      <p:sp>
        <p:nvSpPr>
          <p:cNvPr id="7176" name="Oval 7"/>
          <p:cNvSpPr>
            <a:spLocks noChangeArrowheads="1"/>
          </p:cNvSpPr>
          <p:nvPr/>
        </p:nvSpPr>
        <p:spPr bwMode="auto">
          <a:xfrm>
            <a:off x="785813" y="1071563"/>
            <a:ext cx="7715250" cy="5429250"/>
          </a:xfrm>
          <a:prstGeom prst="ellipse">
            <a:avLst/>
          </a:prstGeom>
          <a:noFill/>
          <a:ln w="571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pic>
        <p:nvPicPr>
          <p:cNvPr id="7177" name="Picture 4" descr="U.S..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29375" y="4786313"/>
            <a:ext cx="1428750" cy="107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8" name="Picture 40" descr="th_flag_highres">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1857375"/>
            <a:ext cx="75882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9" name="Picture 42" descr="efsa-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14600" y="1828800"/>
            <a:ext cx="86360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0" name="Picture 40" descr="th_flag_highres">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6375" y="4929188"/>
            <a:ext cx="758825"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1" name="Picture 42" descr="efsa-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71750" y="5000625"/>
            <a:ext cx="86360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82" name="Rectangle 14"/>
          <p:cNvSpPr>
            <a:spLocks noChangeArrowheads="1"/>
          </p:cNvSpPr>
          <p:nvPr/>
        </p:nvSpPr>
        <p:spPr bwMode="auto">
          <a:xfrm>
            <a:off x="395288" y="6092825"/>
            <a:ext cx="8497887"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spcBef>
                <a:spcPct val="20000"/>
              </a:spcBef>
              <a:buFontTx/>
              <a:buChar char="•"/>
            </a:pPr>
            <a:r>
              <a:rPr lang="en-US" sz="1100" b="1"/>
              <a:t>“</a:t>
            </a:r>
            <a:r>
              <a:rPr lang="en-US" sz="1000" b="1"/>
              <a:t>Working</a:t>
            </a:r>
            <a:r>
              <a:rPr lang="en-US" b="1"/>
              <a:t> </a:t>
            </a:r>
            <a:r>
              <a:rPr lang="en-US" sz="1000" b="1"/>
              <a:t>Principles for Risk Analysis for Application in the Framework of the Codex Alimentarius”(adopted by the 26th Session of the Codex Alimentarius Commission, 2003; Codex Alimentarius Commission Procedural Manual; Thirteenth edition) </a:t>
            </a: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B2C4139A-0AF9-4434-9400-767E5AC509DD}" type="slidenum">
              <a:rPr lang="en-GB" smtClean="0"/>
              <a:pPr>
                <a:defRPr/>
              </a:pPr>
              <a:t>50</a:t>
            </a:fld>
            <a:endParaRPr lang="en-GB"/>
          </a:p>
        </p:txBody>
      </p:sp>
      <p:sp>
        <p:nvSpPr>
          <p:cNvPr id="53251" name="Rectangle 2"/>
          <p:cNvSpPr>
            <a:spLocks noGrp="1" noChangeArrowheads="1"/>
          </p:cNvSpPr>
          <p:nvPr>
            <p:ph type="title"/>
          </p:nvPr>
        </p:nvSpPr>
        <p:spPr/>
        <p:txBody>
          <a:bodyPr/>
          <a:lstStyle/>
          <a:p>
            <a:pPr eaLnBrk="1" hangingPunct="1"/>
            <a:r>
              <a:rPr lang="fr-FR" sz="2800" smtClean="0"/>
              <a:t>EFSA Conclusions on neonicotinoids </a:t>
            </a:r>
            <a:br>
              <a:rPr lang="fr-FR" sz="2800" smtClean="0"/>
            </a:br>
            <a:r>
              <a:rPr lang="fr-FR" sz="2800" smtClean="0"/>
              <a:t>	</a:t>
            </a:r>
            <a:r>
              <a:rPr lang="en-GB" sz="2800" smtClean="0"/>
              <a:t>The Commission’s mandate</a:t>
            </a:r>
          </a:p>
        </p:txBody>
      </p:sp>
      <p:sp>
        <p:nvSpPr>
          <p:cNvPr id="53252" name="Rectangle 3"/>
          <p:cNvSpPr>
            <a:spLocks noGrp="1" noChangeArrowheads="1"/>
          </p:cNvSpPr>
          <p:nvPr>
            <p:ph type="body" idx="1"/>
          </p:nvPr>
        </p:nvSpPr>
        <p:spPr>
          <a:xfrm>
            <a:off x="323850" y="1628775"/>
            <a:ext cx="8229600" cy="4114800"/>
          </a:xfrm>
        </p:spPr>
        <p:txBody>
          <a:bodyPr/>
          <a:lstStyle/>
          <a:p>
            <a:pPr eaLnBrk="1" hangingPunct="1">
              <a:spcAft>
                <a:spcPts val="1200"/>
              </a:spcAft>
            </a:pPr>
            <a:r>
              <a:rPr lang="en-GB" smtClean="0"/>
              <a:t>The key elements of the mandate from the European Commission</a:t>
            </a:r>
          </a:p>
          <a:p>
            <a:pPr lvl="1" eaLnBrk="1" hangingPunct="1">
              <a:spcAft>
                <a:spcPts val="1200"/>
              </a:spcAft>
              <a:buFont typeface="Wingdings" pitchFamily="2" charset="2"/>
              <a:buChar char="ü"/>
            </a:pPr>
            <a:r>
              <a:rPr lang="en-GB" smtClean="0"/>
              <a:t>Deadline on </a:t>
            </a:r>
            <a:r>
              <a:rPr lang="en-GB" b="1" smtClean="0"/>
              <a:t>31/12/12</a:t>
            </a:r>
          </a:p>
          <a:p>
            <a:pPr lvl="1" eaLnBrk="1" hangingPunct="1">
              <a:spcAft>
                <a:spcPts val="1200"/>
              </a:spcAft>
              <a:buFont typeface="Wingdings" pitchFamily="2" charset="2"/>
              <a:buChar char="ü"/>
            </a:pPr>
            <a:r>
              <a:rPr lang="en-GB" smtClean="0"/>
              <a:t>Substances: </a:t>
            </a:r>
            <a:r>
              <a:rPr lang="en-GB" b="1" smtClean="0"/>
              <a:t>imidacloprid, clothianidin, thiamethoxam</a:t>
            </a:r>
          </a:p>
          <a:p>
            <a:pPr lvl="1" eaLnBrk="1" hangingPunct="1">
              <a:spcAft>
                <a:spcPts val="1200"/>
              </a:spcAft>
              <a:buFont typeface="Wingdings" pitchFamily="2" charset="2"/>
              <a:buChar char="ü"/>
            </a:pPr>
            <a:r>
              <a:rPr lang="en-GB" b="1" smtClean="0"/>
              <a:t>all authorised uses </a:t>
            </a:r>
            <a:r>
              <a:rPr lang="en-GB" smtClean="0"/>
              <a:t>as </a:t>
            </a:r>
            <a:r>
              <a:rPr lang="en-GB" b="1" smtClean="0"/>
              <a:t>seed treatment </a:t>
            </a:r>
            <a:r>
              <a:rPr lang="en-GB" smtClean="0"/>
              <a:t>and as </a:t>
            </a:r>
            <a:r>
              <a:rPr lang="en-GB" b="1" smtClean="0"/>
              <a:t>granules</a:t>
            </a:r>
            <a:r>
              <a:rPr lang="en-GB" smtClean="0"/>
              <a:t> are to be considered</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8AFF0A8A-828B-4164-A1B2-A13FDCC70A98}" type="slidenum">
              <a:rPr lang="en-US"/>
              <a:pPr>
                <a:defRPr/>
              </a:pPr>
              <a:t>51</a:t>
            </a:fld>
            <a:endParaRPr lang="en-US"/>
          </a:p>
        </p:txBody>
      </p:sp>
      <p:sp>
        <p:nvSpPr>
          <p:cNvPr id="54275" name="Rectangle 2"/>
          <p:cNvSpPr>
            <a:spLocks noGrp="1" noChangeArrowheads="1"/>
          </p:cNvSpPr>
          <p:nvPr>
            <p:ph type="title"/>
          </p:nvPr>
        </p:nvSpPr>
        <p:spPr/>
        <p:txBody>
          <a:bodyPr/>
          <a:lstStyle/>
          <a:p>
            <a:pPr eaLnBrk="1" hangingPunct="1"/>
            <a:r>
              <a:rPr lang="fr-FR" smtClean="0"/>
              <a:t>The Commission’s mandate</a:t>
            </a:r>
            <a:endParaRPr lang="en-GB" smtClean="0"/>
          </a:p>
        </p:txBody>
      </p:sp>
      <p:sp>
        <p:nvSpPr>
          <p:cNvPr id="54276" name="Rectangle 3"/>
          <p:cNvSpPr>
            <a:spLocks noGrp="1" noChangeArrowheads="1"/>
          </p:cNvSpPr>
          <p:nvPr>
            <p:ph type="body" idx="1"/>
          </p:nvPr>
        </p:nvSpPr>
        <p:spPr>
          <a:xfrm>
            <a:off x="250825" y="1196975"/>
            <a:ext cx="8229600" cy="4114800"/>
          </a:xfrm>
        </p:spPr>
        <p:txBody>
          <a:bodyPr/>
          <a:lstStyle/>
          <a:p>
            <a:pPr eaLnBrk="1" hangingPunct="1">
              <a:spcAft>
                <a:spcPts val="600"/>
              </a:spcAft>
            </a:pPr>
            <a:r>
              <a:rPr lang="fr-FR" sz="2400" smtClean="0"/>
              <a:t>To revise the risk assessment for bees by considering: </a:t>
            </a:r>
          </a:p>
          <a:p>
            <a:pPr lvl="1" eaLnBrk="1" hangingPunct="1">
              <a:spcAft>
                <a:spcPts val="600"/>
              </a:spcAft>
              <a:buFont typeface="Wingdings" pitchFamily="2" charset="2"/>
              <a:buChar char="ü"/>
            </a:pPr>
            <a:r>
              <a:rPr lang="fr-FR" sz="2000" smtClean="0"/>
              <a:t>Acute and chronic risk on colony survival and development (including</a:t>
            </a:r>
            <a:r>
              <a:rPr lang="it-IT" sz="2000" smtClean="0"/>
              <a:t> bee larvae and bee behaviour)</a:t>
            </a:r>
          </a:p>
          <a:p>
            <a:pPr lvl="1" eaLnBrk="1" hangingPunct="1">
              <a:spcAft>
                <a:spcPts val="600"/>
              </a:spcAft>
              <a:buFont typeface="Wingdings" pitchFamily="2" charset="2"/>
              <a:buChar char="ü"/>
            </a:pPr>
            <a:r>
              <a:rPr lang="it-IT" sz="2000" smtClean="0"/>
              <a:t>Sublethal effects</a:t>
            </a:r>
          </a:p>
          <a:p>
            <a:pPr eaLnBrk="1" hangingPunct="1">
              <a:spcAft>
                <a:spcPts val="600"/>
              </a:spcAft>
            </a:pPr>
            <a:r>
              <a:rPr lang="it-IT" sz="2400" smtClean="0"/>
              <a:t>To focus on the following routes of exposure:</a:t>
            </a:r>
          </a:p>
          <a:p>
            <a:pPr lvl="1" eaLnBrk="1" hangingPunct="1">
              <a:spcAft>
                <a:spcPts val="600"/>
              </a:spcAft>
              <a:buFont typeface="Wingdings" pitchFamily="2" charset="2"/>
              <a:buChar char="ü"/>
            </a:pPr>
            <a:r>
              <a:rPr lang="it-IT" sz="2000" smtClean="0"/>
              <a:t>Dust</a:t>
            </a:r>
          </a:p>
          <a:p>
            <a:pPr lvl="1" eaLnBrk="1" hangingPunct="1">
              <a:spcAft>
                <a:spcPts val="600"/>
              </a:spcAft>
              <a:buFont typeface="Wingdings" pitchFamily="2" charset="2"/>
              <a:buChar char="ü"/>
            </a:pPr>
            <a:r>
              <a:rPr lang="it-IT" sz="2000" smtClean="0"/>
              <a:t>Residue in pollen and nectar</a:t>
            </a:r>
          </a:p>
          <a:p>
            <a:pPr lvl="1" eaLnBrk="1" hangingPunct="1">
              <a:spcAft>
                <a:spcPts val="600"/>
              </a:spcAft>
              <a:buFont typeface="Wingdings" pitchFamily="2" charset="2"/>
              <a:buChar char="ü"/>
            </a:pPr>
            <a:r>
              <a:rPr lang="it-IT" sz="2000" smtClean="0"/>
              <a:t>Guttation</a:t>
            </a:r>
          </a:p>
          <a:p>
            <a:pPr eaLnBrk="1" hangingPunct="1">
              <a:spcAft>
                <a:spcPts val="600"/>
              </a:spcAft>
            </a:pPr>
            <a:r>
              <a:rPr lang="it-IT" sz="2400" smtClean="0"/>
              <a:t>Consider EFSA PPR Panel Opinion (2012)</a:t>
            </a:r>
          </a:p>
          <a:p>
            <a:pPr lvl="1" eaLnBrk="1" hangingPunct="1">
              <a:spcAft>
                <a:spcPts val="600"/>
              </a:spcAft>
              <a:buFont typeface="Wingdings" pitchFamily="2" charset="2"/>
              <a:buChar char="ü"/>
            </a:pPr>
            <a:endParaRPr lang="it-IT" smtClean="0"/>
          </a:p>
          <a:p>
            <a:pPr eaLnBrk="1" hangingPunct="1">
              <a:spcAft>
                <a:spcPts val="600"/>
              </a:spcAft>
            </a:pPr>
            <a:endParaRPr lang="en-GB" smtClean="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fr-FR" smtClean="0"/>
              <a:t>EFSA’s review process</a:t>
            </a:r>
            <a:endParaRPr lang="en-GB" smtClean="0"/>
          </a:p>
        </p:txBody>
      </p:sp>
      <p:sp>
        <p:nvSpPr>
          <p:cNvPr id="55299" name="Content Placeholder 2"/>
          <p:cNvSpPr>
            <a:spLocks noGrp="1"/>
          </p:cNvSpPr>
          <p:nvPr>
            <p:ph idx="1"/>
          </p:nvPr>
        </p:nvSpPr>
        <p:spPr>
          <a:xfrm>
            <a:off x="250825" y="1484313"/>
            <a:ext cx="4357688" cy="2952750"/>
          </a:xfrm>
          <a:ln>
            <a:solidFill>
              <a:schemeClr val="tx1"/>
            </a:solidFill>
            <a:miter lim="800000"/>
            <a:headEnd/>
            <a:tailEnd/>
          </a:ln>
        </p:spPr>
        <p:txBody>
          <a:bodyPr/>
          <a:lstStyle/>
          <a:p>
            <a:r>
              <a:rPr lang="en-GB" sz="2000" b="1" smtClean="0"/>
              <a:t>Data collection </a:t>
            </a:r>
            <a:r>
              <a:rPr lang="en-GB" sz="2000" smtClean="0"/>
              <a:t>(specified in the mandate):</a:t>
            </a:r>
          </a:p>
          <a:p>
            <a:pPr lvl="1">
              <a:buFont typeface="Wingdings" pitchFamily="2" charset="2"/>
              <a:buChar char=""/>
            </a:pPr>
            <a:r>
              <a:rPr lang="en-GB" sz="2000" smtClean="0"/>
              <a:t>studies from the applicants </a:t>
            </a:r>
          </a:p>
          <a:p>
            <a:pPr lvl="1">
              <a:buFont typeface="Wingdings" pitchFamily="2" charset="2"/>
              <a:buChar char=""/>
            </a:pPr>
            <a:r>
              <a:rPr lang="en-GB" sz="2000" smtClean="0"/>
              <a:t>information on the authorised uses (</a:t>
            </a:r>
            <a:r>
              <a:rPr lang="en-GB" sz="2000" b="1" smtClean="0"/>
              <a:t>GAP tables</a:t>
            </a:r>
            <a:r>
              <a:rPr lang="en-GB" sz="2000" smtClean="0"/>
              <a:t>), and monitoring data from the Member States</a:t>
            </a:r>
          </a:p>
          <a:p>
            <a:pPr lvl="1">
              <a:buFont typeface="Wingdings" pitchFamily="2" charset="2"/>
              <a:buChar char=""/>
            </a:pPr>
            <a:r>
              <a:rPr lang="en-GB" sz="2000" smtClean="0"/>
              <a:t>published literature and monitoring data</a:t>
            </a:r>
          </a:p>
          <a:p>
            <a:pPr lvl="1">
              <a:buFontTx/>
              <a:buNone/>
            </a:pPr>
            <a:endParaRPr lang="en-GB" sz="2000" smtClean="0"/>
          </a:p>
        </p:txBody>
      </p:sp>
      <p:sp>
        <p:nvSpPr>
          <p:cNvPr id="4" name="Slide Number Placeholder 3"/>
          <p:cNvSpPr>
            <a:spLocks noGrp="1"/>
          </p:cNvSpPr>
          <p:nvPr>
            <p:ph type="sldNum" sz="quarter" idx="12"/>
          </p:nvPr>
        </p:nvSpPr>
        <p:spPr/>
        <p:txBody>
          <a:bodyPr/>
          <a:lstStyle/>
          <a:p>
            <a:pPr>
              <a:defRPr/>
            </a:pPr>
            <a:fld id="{5936943A-3090-421C-ABC6-77404645148B}" type="slidenum">
              <a:rPr lang="en-US" smtClean="0"/>
              <a:pPr>
                <a:defRPr/>
              </a:pPr>
              <a:t>52</a:t>
            </a:fld>
            <a:endParaRPr lang="en-US"/>
          </a:p>
        </p:txBody>
      </p:sp>
      <p:sp>
        <p:nvSpPr>
          <p:cNvPr id="6" name="TextBox 5"/>
          <p:cNvSpPr txBox="1"/>
          <p:nvPr/>
        </p:nvSpPr>
        <p:spPr>
          <a:xfrm>
            <a:off x="250825" y="5013325"/>
            <a:ext cx="4176713" cy="431800"/>
          </a:xfrm>
          <a:prstGeom prst="rect">
            <a:avLst/>
          </a:prstGeom>
          <a:noFill/>
          <a:ln w="9525">
            <a:solidFill>
              <a:schemeClr val="tx1"/>
            </a:solidFill>
            <a:miter lim="800000"/>
            <a:headEnd/>
            <a:tailEnd/>
          </a:ln>
        </p:spPr>
        <p:txBody>
          <a:bodyPr/>
          <a:lstStyle/>
          <a:p>
            <a:pPr>
              <a:spcBef>
                <a:spcPct val="20000"/>
              </a:spcBef>
              <a:defRPr/>
            </a:pPr>
            <a:r>
              <a:rPr lang="en-GB" sz="2000" b="1" dirty="0">
                <a:latin typeface="+mn-lt"/>
                <a:ea typeface="+mn-ea"/>
              </a:rPr>
              <a:t>Data evaluation*</a:t>
            </a:r>
          </a:p>
          <a:p>
            <a:pPr>
              <a:spcBef>
                <a:spcPct val="20000"/>
              </a:spcBef>
              <a:defRPr/>
            </a:pPr>
            <a:endParaRPr lang="en-GB" sz="2000" dirty="0">
              <a:latin typeface="+mn-lt"/>
              <a:ea typeface="+mn-ea"/>
            </a:endParaRPr>
          </a:p>
          <a:p>
            <a:pPr>
              <a:spcBef>
                <a:spcPct val="20000"/>
              </a:spcBef>
              <a:defRPr/>
            </a:pPr>
            <a:endParaRPr lang="en-GB" sz="2000" b="1" dirty="0">
              <a:latin typeface="+mn-lt"/>
              <a:ea typeface="+mn-ea"/>
            </a:endParaRPr>
          </a:p>
        </p:txBody>
      </p:sp>
      <p:cxnSp>
        <p:nvCxnSpPr>
          <p:cNvPr id="8" name="Straight Arrow Connector 7"/>
          <p:cNvCxnSpPr>
            <a:endCxn id="6" idx="0"/>
          </p:cNvCxnSpPr>
          <p:nvPr/>
        </p:nvCxnSpPr>
        <p:spPr bwMode="auto">
          <a:xfrm rot="5400000">
            <a:off x="2051844" y="4725194"/>
            <a:ext cx="574675" cy="1587"/>
          </a:xfrm>
          <a:prstGeom prst="straightConnector1">
            <a:avLst/>
          </a:prstGeom>
          <a:solidFill>
            <a:schemeClr val="accent1"/>
          </a:solidFill>
          <a:ln w="38100" cap="flat" cmpd="sng" algn="ctr">
            <a:solidFill>
              <a:schemeClr val="accent5">
                <a:lumMod val="75000"/>
              </a:schemeClr>
            </a:solidFill>
            <a:prstDash val="solid"/>
            <a:round/>
            <a:headEnd type="none" w="med" len="med"/>
            <a:tailEnd type="arrow"/>
          </a:ln>
          <a:effectLst/>
        </p:spPr>
      </p:cxnSp>
      <p:sp>
        <p:nvSpPr>
          <p:cNvPr id="10" name="TextBox 9"/>
          <p:cNvSpPr txBox="1"/>
          <p:nvPr/>
        </p:nvSpPr>
        <p:spPr>
          <a:xfrm>
            <a:off x="5364163" y="1628775"/>
            <a:ext cx="3240087" cy="1079500"/>
          </a:xfrm>
          <a:prstGeom prst="rect">
            <a:avLst/>
          </a:prstGeom>
          <a:noFill/>
          <a:ln w="9525">
            <a:solidFill>
              <a:schemeClr val="tx1"/>
            </a:solidFill>
            <a:miter lim="800000"/>
            <a:headEnd/>
            <a:tailEnd/>
          </a:ln>
        </p:spPr>
        <p:txBody>
          <a:bodyPr/>
          <a:lstStyle/>
          <a:p>
            <a:pPr>
              <a:spcBef>
                <a:spcPct val="20000"/>
              </a:spcBef>
              <a:defRPr/>
            </a:pPr>
            <a:r>
              <a:rPr lang="en-GB" sz="2000" b="1" dirty="0">
                <a:latin typeface="+mn-lt"/>
                <a:ea typeface="+mn-ea"/>
              </a:rPr>
              <a:t>Draft Conclusions</a:t>
            </a:r>
          </a:p>
          <a:p>
            <a:pPr>
              <a:spcBef>
                <a:spcPct val="20000"/>
              </a:spcBef>
              <a:defRPr/>
            </a:pPr>
            <a:r>
              <a:rPr lang="en-GB" sz="2000" dirty="0">
                <a:latin typeface="+mn-lt"/>
                <a:ea typeface="+mn-ea"/>
              </a:rPr>
              <a:t>Tiered risk assessment*</a:t>
            </a:r>
          </a:p>
          <a:p>
            <a:pPr>
              <a:spcBef>
                <a:spcPct val="20000"/>
              </a:spcBef>
              <a:defRPr/>
            </a:pPr>
            <a:endParaRPr lang="en-GB" sz="2000" b="1" dirty="0">
              <a:latin typeface="+mn-lt"/>
              <a:ea typeface="+mn-ea"/>
            </a:endParaRPr>
          </a:p>
        </p:txBody>
      </p:sp>
      <p:cxnSp>
        <p:nvCxnSpPr>
          <p:cNvPr id="19" name="Elbow Connector 18"/>
          <p:cNvCxnSpPr>
            <a:stCxn id="6" idx="3"/>
            <a:endCxn id="10" idx="1"/>
          </p:cNvCxnSpPr>
          <p:nvPr/>
        </p:nvCxnSpPr>
        <p:spPr bwMode="auto">
          <a:xfrm flipV="1">
            <a:off x="4427538" y="2168525"/>
            <a:ext cx="936625" cy="3060700"/>
          </a:xfrm>
          <a:prstGeom prst="bentConnector3">
            <a:avLst>
              <a:gd name="adj1" fmla="val 50000"/>
            </a:avLst>
          </a:prstGeom>
          <a:solidFill>
            <a:schemeClr val="accent1"/>
          </a:solidFill>
          <a:ln w="38100" cap="flat" cmpd="sng" algn="ctr">
            <a:solidFill>
              <a:schemeClr val="accent5">
                <a:lumMod val="75000"/>
              </a:schemeClr>
            </a:solidFill>
            <a:prstDash val="solid"/>
            <a:round/>
            <a:headEnd type="none" w="med" len="med"/>
            <a:tailEnd type="arrow"/>
          </a:ln>
          <a:effectLst/>
        </p:spPr>
      </p:cxnSp>
      <p:sp>
        <p:nvSpPr>
          <p:cNvPr id="21" name="TextBox 20"/>
          <p:cNvSpPr txBox="1"/>
          <p:nvPr/>
        </p:nvSpPr>
        <p:spPr>
          <a:xfrm>
            <a:off x="5364163" y="3357563"/>
            <a:ext cx="3240087" cy="576262"/>
          </a:xfrm>
          <a:prstGeom prst="rect">
            <a:avLst/>
          </a:prstGeom>
          <a:noFill/>
          <a:ln w="9525">
            <a:solidFill>
              <a:schemeClr val="tx1"/>
            </a:solidFill>
            <a:miter lim="800000"/>
            <a:headEnd/>
            <a:tailEnd/>
          </a:ln>
        </p:spPr>
        <p:txBody>
          <a:bodyPr/>
          <a:lstStyle/>
          <a:p>
            <a:pPr>
              <a:spcBef>
                <a:spcPct val="20000"/>
              </a:spcBef>
              <a:defRPr/>
            </a:pPr>
            <a:r>
              <a:rPr lang="en-GB" sz="2000" b="1" dirty="0" err="1">
                <a:latin typeface="+mn-lt"/>
                <a:ea typeface="+mn-ea"/>
              </a:rPr>
              <a:t>MSs</a:t>
            </a:r>
            <a:r>
              <a:rPr lang="en-GB" sz="2000" b="1" dirty="0">
                <a:latin typeface="+mn-lt"/>
                <a:ea typeface="+mn-ea"/>
              </a:rPr>
              <a:t> consultation</a:t>
            </a:r>
          </a:p>
        </p:txBody>
      </p:sp>
      <p:cxnSp>
        <p:nvCxnSpPr>
          <p:cNvPr id="23" name="Straight Arrow Connector 22"/>
          <p:cNvCxnSpPr>
            <a:stCxn id="10" idx="2"/>
            <a:endCxn id="21" idx="0"/>
          </p:cNvCxnSpPr>
          <p:nvPr/>
        </p:nvCxnSpPr>
        <p:spPr bwMode="auto">
          <a:xfrm rot="5400000">
            <a:off x="6660357" y="3032919"/>
            <a:ext cx="647700" cy="1587"/>
          </a:xfrm>
          <a:prstGeom prst="straightConnector1">
            <a:avLst/>
          </a:prstGeom>
          <a:solidFill>
            <a:schemeClr val="accent1"/>
          </a:solidFill>
          <a:ln w="28575" cap="flat" cmpd="sng" algn="ctr">
            <a:solidFill>
              <a:schemeClr val="accent5">
                <a:lumMod val="75000"/>
              </a:schemeClr>
            </a:solidFill>
            <a:prstDash val="solid"/>
            <a:round/>
            <a:headEnd type="none" w="med" len="med"/>
            <a:tailEnd type="arrow"/>
          </a:ln>
          <a:effectLst/>
        </p:spPr>
      </p:cxnSp>
      <p:sp>
        <p:nvSpPr>
          <p:cNvPr id="25" name="TextBox 24"/>
          <p:cNvSpPr txBox="1"/>
          <p:nvPr/>
        </p:nvSpPr>
        <p:spPr>
          <a:xfrm>
            <a:off x="5364163" y="4797425"/>
            <a:ext cx="3240087" cy="1079500"/>
          </a:xfrm>
          <a:prstGeom prst="rect">
            <a:avLst/>
          </a:prstGeom>
          <a:noFill/>
          <a:ln w="9525">
            <a:solidFill>
              <a:schemeClr val="tx1"/>
            </a:solidFill>
            <a:miter lim="800000"/>
            <a:headEnd/>
            <a:tailEnd/>
          </a:ln>
        </p:spPr>
        <p:txBody>
          <a:bodyPr/>
          <a:lstStyle/>
          <a:p>
            <a:pPr>
              <a:spcBef>
                <a:spcPct val="20000"/>
              </a:spcBef>
              <a:defRPr/>
            </a:pPr>
            <a:r>
              <a:rPr lang="en-GB" sz="2000" b="1" dirty="0">
                <a:latin typeface="Verdana" charset="0"/>
              </a:rPr>
              <a:t>Final Conclusions</a:t>
            </a:r>
          </a:p>
          <a:p>
            <a:pPr>
              <a:spcBef>
                <a:spcPct val="20000"/>
              </a:spcBef>
              <a:defRPr/>
            </a:pPr>
            <a:r>
              <a:rPr lang="en-GB" sz="2000" dirty="0">
                <a:latin typeface="+mn-lt"/>
                <a:ea typeface="+mn-ea"/>
              </a:rPr>
              <a:t>(</a:t>
            </a:r>
            <a:r>
              <a:rPr lang="en-GB" sz="1800" dirty="0">
                <a:latin typeface="+mn-lt"/>
                <a:ea typeface="+mn-ea"/>
              </a:rPr>
              <a:t>A</a:t>
            </a:r>
            <a:r>
              <a:rPr lang="en-GB" sz="1800" dirty="0">
                <a:latin typeface="Verdana" charset="0"/>
              </a:rPr>
              <a:t>dopted the Conclusions on 19/12/12)</a:t>
            </a:r>
          </a:p>
          <a:p>
            <a:pPr>
              <a:spcBef>
                <a:spcPct val="20000"/>
              </a:spcBef>
              <a:defRPr/>
            </a:pPr>
            <a:endParaRPr lang="en-GB" sz="2000" dirty="0">
              <a:latin typeface="+mn-lt"/>
              <a:ea typeface="+mn-ea"/>
            </a:endParaRPr>
          </a:p>
        </p:txBody>
      </p:sp>
      <p:cxnSp>
        <p:nvCxnSpPr>
          <p:cNvPr id="26" name="Straight Arrow Connector 25"/>
          <p:cNvCxnSpPr>
            <a:stCxn id="21" idx="2"/>
            <a:endCxn id="25" idx="0"/>
          </p:cNvCxnSpPr>
          <p:nvPr/>
        </p:nvCxnSpPr>
        <p:spPr bwMode="auto">
          <a:xfrm rot="5400000">
            <a:off x="6552407" y="4364831"/>
            <a:ext cx="863600" cy="1587"/>
          </a:xfrm>
          <a:prstGeom prst="straightConnector1">
            <a:avLst/>
          </a:prstGeom>
          <a:solidFill>
            <a:schemeClr val="accent1"/>
          </a:solidFill>
          <a:ln w="28575" cap="flat" cmpd="sng" algn="ctr">
            <a:solidFill>
              <a:schemeClr val="accent5">
                <a:lumMod val="75000"/>
              </a:schemeClr>
            </a:solidFill>
            <a:prstDash val="solid"/>
            <a:round/>
            <a:headEnd type="none" w="med" len="med"/>
            <a:tailEnd type="arrow"/>
          </a:ln>
          <a:effectLst/>
        </p:spPr>
      </p:cxnSp>
      <p:sp>
        <p:nvSpPr>
          <p:cNvPr id="34" name="Rectangle 33"/>
          <p:cNvSpPr/>
          <p:nvPr/>
        </p:nvSpPr>
        <p:spPr>
          <a:xfrm>
            <a:off x="179388" y="6021388"/>
            <a:ext cx="8496300" cy="738187"/>
          </a:xfrm>
          <a:prstGeom prst="rect">
            <a:avLst/>
          </a:prstGeom>
        </p:spPr>
        <p:txBody>
          <a:bodyPr>
            <a:spAutoFit/>
          </a:bodyPr>
          <a:lstStyle/>
          <a:p>
            <a:pPr>
              <a:defRPr/>
            </a:pPr>
            <a:r>
              <a:rPr lang="en-GB" sz="1400" b="1" dirty="0">
                <a:solidFill>
                  <a:schemeClr val="accent1">
                    <a:lumMod val="75000"/>
                  </a:schemeClr>
                </a:solidFill>
                <a:latin typeface="Verdana" charset="0"/>
              </a:rPr>
              <a:t>*Taking in to account the Scientific Opinion on the science behind the development of a risk assessment of plant protection products on bees (specified in the mandate)</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GB" smtClean="0"/>
              <a:t>Issues that could not be finalised</a:t>
            </a:r>
          </a:p>
        </p:txBody>
      </p:sp>
      <p:sp>
        <p:nvSpPr>
          <p:cNvPr id="56323" name="Content Placeholder 2"/>
          <p:cNvSpPr>
            <a:spLocks noGrp="1"/>
          </p:cNvSpPr>
          <p:nvPr>
            <p:ph idx="1"/>
          </p:nvPr>
        </p:nvSpPr>
        <p:spPr>
          <a:xfrm>
            <a:off x="323850" y="1484313"/>
            <a:ext cx="8280400" cy="4465637"/>
          </a:xfrm>
        </p:spPr>
        <p:txBody>
          <a:bodyPr/>
          <a:lstStyle/>
          <a:p>
            <a:r>
              <a:rPr lang="en-GB" smtClean="0"/>
              <a:t>Long-term risk on colony survival and development</a:t>
            </a:r>
          </a:p>
          <a:p>
            <a:r>
              <a:rPr lang="en-GB" smtClean="0"/>
              <a:t>Risk to pollinators other than honey bees</a:t>
            </a:r>
          </a:p>
          <a:p>
            <a:r>
              <a:rPr lang="en-GB" smtClean="0"/>
              <a:t>Risk to honey bees foraging pollen and nectar in succeeding crops</a:t>
            </a:r>
          </a:p>
          <a:p>
            <a:r>
              <a:rPr lang="en-GB" smtClean="0"/>
              <a:t>Risk to honey bees foraging in honeydew</a:t>
            </a:r>
          </a:p>
          <a:p>
            <a:r>
              <a:rPr lang="en-GB" smtClean="0"/>
              <a:t>Risk following the exposure to sublethal doses</a:t>
            </a:r>
          </a:p>
          <a:p>
            <a:r>
              <a:rPr lang="en-GB" smtClean="0"/>
              <a:t>Risk following the exposure to guttation (except for thiamethoxam, acute risk)</a:t>
            </a:r>
          </a:p>
          <a:p>
            <a:endParaRPr lang="en-GB" smtClean="0"/>
          </a:p>
        </p:txBody>
      </p:sp>
      <p:sp>
        <p:nvSpPr>
          <p:cNvPr id="4" name="Slide Number Placeholder 3"/>
          <p:cNvSpPr>
            <a:spLocks noGrp="1"/>
          </p:cNvSpPr>
          <p:nvPr>
            <p:ph type="sldNum" sz="quarter" idx="12"/>
          </p:nvPr>
        </p:nvSpPr>
        <p:spPr/>
        <p:txBody>
          <a:bodyPr/>
          <a:lstStyle/>
          <a:p>
            <a:pPr>
              <a:defRPr/>
            </a:pPr>
            <a:fld id="{1D7257B1-5A7E-44D4-8463-3F4FBCFB500A}" type="slidenum">
              <a:rPr lang="en-US" smtClean="0"/>
              <a:pPr>
                <a:defRPr/>
              </a:pPr>
              <a:t>53</a:t>
            </a:fld>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fr-FR" smtClean="0"/>
              <a:t>The Conclusions</a:t>
            </a:r>
            <a:endParaRPr lang="en-GB" smtClean="0"/>
          </a:p>
        </p:txBody>
      </p:sp>
      <p:sp>
        <p:nvSpPr>
          <p:cNvPr id="4" name="Slide Number Placeholder 3"/>
          <p:cNvSpPr>
            <a:spLocks noGrp="1"/>
          </p:cNvSpPr>
          <p:nvPr>
            <p:ph type="sldNum" sz="quarter" idx="12"/>
          </p:nvPr>
        </p:nvSpPr>
        <p:spPr/>
        <p:txBody>
          <a:bodyPr/>
          <a:lstStyle/>
          <a:p>
            <a:pPr>
              <a:defRPr/>
            </a:pPr>
            <a:fld id="{D9926889-6A58-4403-865E-EE85414F1B83}" type="slidenum">
              <a:rPr lang="en-US" smtClean="0"/>
              <a:pPr>
                <a:defRPr/>
              </a:pPr>
              <a:t>54</a:t>
            </a:fld>
            <a:endParaRPr lang="en-US"/>
          </a:p>
        </p:txBody>
      </p:sp>
      <p:pic>
        <p:nvPicPr>
          <p:cNvPr id="2" name="Picture 2"/>
          <p:cNvPicPr>
            <a:picLocks noGrp="1" noChangeAspect="1" noChangeArrowheads="1"/>
          </p:cNvPicPr>
          <p:nvPr>
            <p:ph idx="1"/>
          </p:nvPr>
        </p:nvPicPr>
        <p:blipFill>
          <a:blip r:embed="rId2"/>
          <a:srcRect/>
          <a:stretch>
            <a:fillRect/>
          </a:stretch>
        </p:blipFill>
        <p:spPr>
          <a:xfrm>
            <a:off x="468313" y="1700213"/>
            <a:ext cx="2590800" cy="3706812"/>
          </a:xfrm>
          <a:ln>
            <a:solidFill>
              <a:schemeClr val="accent6"/>
            </a:solidFill>
          </a:ln>
        </p:spPr>
      </p:pic>
      <p:pic>
        <p:nvPicPr>
          <p:cNvPr id="26628" name="Picture 4"/>
          <p:cNvPicPr>
            <a:picLocks noChangeAspect="1" noChangeArrowheads="1"/>
          </p:cNvPicPr>
          <p:nvPr/>
        </p:nvPicPr>
        <p:blipFill>
          <a:blip r:embed="rId3"/>
          <a:srcRect/>
          <a:stretch>
            <a:fillRect/>
          </a:stretch>
        </p:blipFill>
        <p:spPr bwMode="auto">
          <a:xfrm>
            <a:off x="3348038" y="1700213"/>
            <a:ext cx="2609850" cy="3673475"/>
          </a:xfrm>
          <a:prstGeom prst="rect">
            <a:avLst/>
          </a:prstGeom>
          <a:noFill/>
          <a:ln w="9525">
            <a:solidFill>
              <a:schemeClr val="accent6"/>
            </a:solidFill>
            <a:miter lim="800000"/>
            <a:headEnd/>
            <a:tailEnd/>
          </a:ln>
        </p:spPr>
      </p:pic>
      <p:pic>
        <p:nvPicPr>
          <p:cNvPr id="26629" name="Picture 5"/>
          <p:cNvPicPr>
            <a:picLocks noChangeAspect="1" noChangeArrowheads="1"/>
          </p:cNvPicPr>
          <p:nvPr/>
        </p:nvPicPr>
        <p:blipFill>
          <a:blip r:embed="rId4"/>
          <a:srcRect/>
          <a:stretch>
            <a:fillRect/>
          </a:stretch>
        </p:blipFill>
        <p:spPr bwMode="auto">
          <a:xfrm>
            <a:off x="6227763" y="1700213"/>
            <a:ext cx="2566987" cy="3646487"/>
          </a:xfrm>
          <a:prstGeom prst="rect">
            <a:avLst/>
          </a:prstGeom>
          <a:noFill/>
          <a:ln w="9525">
            <a:solidFill>
              <a:schemeClr val="accent6"/>
            </a:solidFill>
            <a:miter lim="800000"/>
            <a:headEnd/>
            <a:tailEnd/>
          </a:ln>
        </p:spPr>
      </p:pic>
      <p:sp>
        <p:nvSpPr>
          <p:cNvPr id="57351" name="TextBox 10"/>
          <p:cNvSpPr txBox="1">
            <a:spLocks noChangeArrowheads="1"/>
          </p:cNvSpPr>
          <p:nvPr/>
        </p:nvSpPr>
        <p:spPr bwMode="auto">
          <a:xfrm>
            <a:off x="468313" y="6092825"/>
            <a:ext cx="63357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pPr eaLnBrk="1" hangingPunct="1"/>
            <a:r>
              <a:rPr lang="en-GB"/>
              <a:t>Published 16</a:t>
            </a:r>
            <a:r>
              <a:rPr lang="en-GB" baseline="30000"/>
              <a:t>th</a:t>
            </a:r>
            <a:r>
              <a:rPr lang="en-GB"/>
              <a:t> January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fr-FR" smtClean="0"/>
              <a:t>Conclusion (1)</a:t>
            </a:r>
            <a:endParaRPr lang="en-GB" smtClean="0"/>
          </a:p>
        </p:txBody>
      </p:sp>
      <p:sp>
        <p:nvSpPr>
          <p:cNvPr id="58371" name="Content Placeholder 2"/>
          <p:cNvSpPr>
            <a:spLocks noGrp="1"/>
          </p:cNvSpPr>
          <p:nvPr>
            <p:ph idx="1"/>
          </p:nvPr>
        </p:nvSpPr>
        <p:spPr>
          <a:xfrm>
            <a:off x="323850" y="1341438"/>
            <a:ext cx="8280400" cy="5327650"/>
          </a:xfrm>
        </p:spPr>
        <p:txBody>
          <a:bodyPr/>
          <a:lstStyle/>
          <a:p>
            <a:pPr>
              <a:spcAft>
                <a:spcPts val="600"/>
              </a:spcAft>
            </a:pPr>
            <a:r>
              <a:rPr lang="en-GB" sz="2400" smtClean="0"/>
              <a:t>For many of the authorised uses, EFSA did not have enough data available in order to finalise the risk assessment or the data were not sufficient (according to the new criteria). For instance not enough information : </a:t>
            </a:r>
          </a:p>
          <a:p>
            <a:pPr lvl="1">
              <a:spcAft>
                <a:spcPts val="600"/>
              </a:spcAft>
              <a:buFont typeface="Wingdings" pitchFamily="2" charset="2"/>
              <a:buChar char=""/>
            </a:pPr>
            <a:r>
              <a:rPr lang="en-GB" sz="2000" smtClean="0"/>
              <a:t>on dust release</a:t>
            </a:r>
          </a:p>
          <a:p>
            <a:pPr lvl="1">
              <a:spcAft>
                <a:spcPts val="600"/>
              </a:spcAft>
              <a:buFont typeface="Wingdings" pitchFamily="2" charset="2"/>
              <a:buChar char=""/>
            </a:pPr>
            <a:r>
              <a:rPr lang="en-GB" sz="2000" smtClean="0"/>
              <a:t>on concentration in pollen and nectar</a:t>
            </a:r>
          </a:p>
          <a:p>
            <a:pPr lvl="1">
              <a:spcAft>
                <a:spcPts val="600"/>
              </a:spcAft>
              <a:buFont typeface="Wingdings" pitchFamily="2" charset="2"/>
              <a:buChar char=""/>
            </a:pPr>
            <a:r>
              <a:rPr lang="en-GB" sz="2000" smtClean="0"/>
              <a:t>on guttation frequency and use of guttation fluid as a source of water</a:t>
            </a:r>
          </a:p>
          <a:p>
            <a:pPr lvl="1">
              <a:spcAft>
                <a:spcPts val="600"/>
              </a:spcAft>
              <a:buFont typeface="Wingdings" pitchFamily="2" charset="2"/>
              <a:buChar char=""/>
            </a:pPr>
            <a:r>
              <a:rPr lang="en-GB" sz="2000" smtClean="0"/>
              <a:t>limited information on other pollinators</a:t>
            </a:r>
          </a:p>
          <a:p>
            <a:pPr>
              <a:spcAft>
                <a:spcPts val="600"/>
              </a:spcAft>
            </a:pPr>
            <a:r>
              <a:rPr lang="en-GB" sz="2400" smtClean="0"/>
              <a:t>EFSA listed all data gaps, and gave an indication of the uncertainties associated to the risk assessment</a:t>
            </a:r>
          </a:p>
        </p:txBody>
      </p:sp>
      <p:sp>
        <p:nvSpPr>
          <p:cNvPr id="4" name="Slide Number Placeholder 3"/>
          <p:cNvSpPr>
            <a:spLocks noGrp="1"/>
          </p:cNvSpPr>
          <p:nvPr>
            <p:ph type="sldNum" sz="quarter" idx="12"/>
          </p:nvPr>
        </p:nvSpPr>
        <p:spPr/>
        <p:txBody>
          <a:bodyPr/>
          <a:lstStyle/>
          <a:p>
            <a:pPr>
              <a:defRPr/>
            </a:pPr>
            <a:fld id="{2FEF9028-C4A8-4BE0-B68C-10DA647125E2}" type="slidenum">
              <a:rPr lang="en-US" smtClean="0"/>
              <a:pPr>
                <a:defRPr/>
              </a:pPr>
              <a:t>55</a:t>
            </a:fld>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fr-FR" smtClean="0"/>
              <a:t>Conclusion (2)</a:t>
            </a:r>
            <a:endParaRPr lang="en-GB" smtClean="0"/>
          </a:p>
        </p:txBody>
      </p:sp>
      <p:sp>
        <p:nvSpPr>
          <p:cNvPr id="3" name="Content Placeholder 2"/>
          <p:cNvSpPr>
            <a:spLocks noGrp="1"/>
          </p:cNvSpPr>
          <p:nvPr>
            <p:ph idx="1"/>
          </p:nvPr>
        </p:nvSpPr>
        <p:spPr>
          <a:xfrm>
            <a:off x="0" y="1341438"/>
            <a:ext cx="8763000" cy="4754562"/>
          </a:xfrm>
        </p:spPr>
        <p:txBody>
          <a:bodyPr/>
          <a:lstStyle/>
          <a:p>
            <a:pPr lvl="1">
              <a:buFont typeface="Wingdings" pitchFamily="2" charset="2"/>
              <a:buChar char="Ø"/>
              <a:defRPr/>
            </a:pPr>
            <a:r>
              <a:rPr lang="en-GB" b="1" dirty="0" smtClean="0">
                <a:cs typeface="+mn-cs"/>
              </a:rPr>
              <a:t>Exposure from pollen and nectar</a:t>
            </a:r>
            <a:r>
              <a:rPr lang="en-GB" dirty="0" smtClean="0">
                <a:cs typeface="+mn-cs"/>
              </a:rPr>
              <a:t>: only uses on crops not attractive to honey bees were considered as presenting a low risk</a:t>
            </a:r>
          </a:p>
          <a:p>
            <a:pPr lvl="1">
              <a:buFont typeface="Wingdings" pitchFamily="2" charset="2"/>
              <a:buChar char="Ø"/>
              <a:defRPr/>
            </a:pPr>
            <a:r>
              <a:rPr lang="en-GB" b="1" dirty="0" smtClean="0"/>
              <a:t>Exposure from dust</a:t>
            </a:r>
            <a:r>
              <a:rPr lang="en-GB" dirty="0" smtClean="0"/>
              <a:t>: a risk to honey bees was indicated or could not be excluded, with some exceptions, such as use on sugar beet and crops planted in glasshouses, and for the use of some granules</a:t>
            </a:r>
          </a:p>
          <a:p>
            <a:pPr lvl="1">
              <a:buFont typeface="Wingdings" pitchFamily="2" charset="2"/>
              <a:buChar char="Ø"/>
              <a:defRPr/>
            </a:pPr>
            <a:r>
              <a:rPr lang="en-GB" b="1" dirty="0" smtClean="0"/>
              <a:t>Exposure from guttation</a:t>
            </a:r>
            <a:r>
              <a:rPr lang="en-GB" dirty="0" smtClean="0"/>
              <a:t>: the only risk assessment that could be completed was for maize treated with thiamethoxam. In this case, field studies show an acute mortality effect on honey bees exposed to the substance through guttation fluid </a:t>
            </a:r>
          </a:p>
          <a:p>
            <a:pPr lvl="1">
              <a:buFont typeface="Wingdings" pitchFamily="2" charset="2"/>
              <a:buChar char="Ø"/>
              <a:defRPr/>
            </a:pPr>
            <a:endParaRPr lang="en-GB" dirty="0" smtClean="0">
              <a:cs typeface="+mn-cs"/>
            </a:endParaRPr>
          </a:p>
          <a:p>
            <a:pPr lvl="1">
              <a:buFontTx/>
              <a:buNone/>
              <a:defRPr/>
            </a:pPr>
            <a:endParaRPr lang="en-GB" dirty="0"/>
          </a:p>
        </p:txBody>
      </p:sp>
      <p:sp>
        <p:nvSpPr>
          <p:cNvPr id="4" name="Slide Number Placeholder 3"/>
          <p:cNvSpPr>
            <a:spLocks noGrp="1"/>
          </p:cNvSpPr>
          <p:nvPr>
            <p:ph type="sldNum" sz="quarter" idx="12"/>
          </p:nvPr>
        </p:nvSpPr>
        <p:spPr/>
        <p:txBody>
          <a:bodyPr/>
          <a:lstStyle/>
          <a:p>
            <a:pPr>
              <a:defRPr/>
            </a:pPr>
            <a:fld id="{25BA8EEF-0F9A-4832-B916-FD9284871049}" type="slidenum">
              <a:rPr lang="en-US" smtClean="0"/>
              <a:pPr>
                <a:defRPr/>
              </a:pPr>
              <a:t>56</a:t>
            </a:fld>
            <a:endParaRPr 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4"/>
          <p:cNvSpPr>
            <a:spLocks noGrp="1"/>
          </p:cNvSpPr>
          <p:nvPr>
            <p:ph type="ctrTitle"/>
          </p:nvPr>
        </p:nvSpPr>
        <p:spPr/>
        <p:txBody>
          <a:bodyPr/>
          <a:lstStyle/>
          <a:p>
            <a:pPr marL="514350" indent="-514350" eaLnBrk="1" hangingPunct="1"/>
            <a:r>
              <a:rPr lang="fr-FR" sz="3200" smtClean="0"/>
              <a:t>US &amp; EU Scientific  Cooperation </a:t>
            </a:r>
            <a:endParaRPr lang="en-GB" sz="3200" smtClean="0"/>
          </a:p>
        </p:txBody>
      </p:sp>
      <p:sp>
        <p:nvSpPr>
          <p:cNvPr id="4" name="Slide Number Placeholder 3"/>
          <p:cNvSpPr>
            <a:spLocks noGrp="1"/>
          </p:cNvSpPr>
          <p:nvPr>
            <p:ph type="sldNum" sz="quarter" idx="10"/>
          </p:nvPr>
        </p:nvSpPr>
        <p:spPr/>
        <p:txBody>
          <a:bodyPr/>
          <a:lstStyle/>
          <a:p>
            <a:pPr>
              <a:defRPr/>
            </a:pPr>
            <a:fld id="{49EB99FD-6BED-4504-9590-F933ED142C44}" type="slidenum">
              <a:rPr lang="en-US"/>
              <a:pPr>
                <a:defRPr/>
              </a:pPr>
              <a:t>57</a:t>
            </a:fld>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idx="4294967295"/>
          </p:nvPr>
        </p:nvSpPr>
        <p:spPr>
          <a:xfrm>
            <a:off x="34925" y="0"/>
            <a:ext cx="6934200" cy="1085850"/>
          </a:xfrm>
        </p:spPr>
        <p:txBody>
          <a:bodyPr/>
          <a:lstStyle/>
          <a:p>
            <a:r>
              <a:rPr lang="en-GB" smtClean="0"/>
              <a:t>Scientific Collaboration between US &amp; EU: Clusters</a:t>
            </a:r>
          </a:p>
        </p:txBody>
      </p:sp>
      <p:sp>
        <p:nvSpPr>
          <p:cNvPr id="61443" name="Content Placeholder 2"/>
          <p:cNvSpPr>
            <a:spLocks noGrp="1"/>
          </p:cNvSpPr>
          <p:nvPr>
            <p:ph idx="4294967295"/>
          </p:nvPr>
        </p:nvSpPr>
        <p:spPr>
          <a:xfrm>
            <a:off x="428625" y="1214438"/>
            <a:ext cx="8334375" cy="4257675"/>
          </a:xfrm>
        </p:spPr>
        <p:txBody>
          <a:bodyPr/>
          <a:lstStyle/>
          <a:p>
            <a:pPr>
              <a:buFontTx/>
              <a:buNone/>
            </a:pPr>
            <a:r>
              <a:rPr lang="en-GB" smtClean="0"/>
              <a:t>Keeping in mind the win-win concept</a:t>
            </a:r>
          </a:p>
          <a:p>
            <a:pPr>
              <a:buFont typeface="Wingdings" pitchFamily="2" charset="2"/>
              <a:buChar char="Ø"/>
            </a:pPr>
            <a:r>
              <a:rPr lang="en-GB" sz="2400" smtClean="0"/>
              <a:t>The focus of the cluster should be well-defined. Discussion and clarification could be helpful to define the scope from the begining </a:t>
            </a:r>
          </a:p>
          <a:p>
            <a:pPr>
              <a:buFont typeface="Wingdings" pitchFamily="2" charset="2"/>
              <a:buChar char="Ø"/>
            </a:pPr>
            <a:r>
              <a:rPr lang="en-GB" sz="2400" u="sng" smtClean="0"/>
              <a:t>Update the current work program</a:t>
            </a:r>
            <a:r>
              <a:rPr lang="en-GB" sz="2400" smtClean="0"/>
              <a:t> , focusing only on  top priorities and timeline for action. See following examples: </a:t>
            </a:r>
          </a:p>
          <a:p>
            <a:pPr lvl="1">
              <a:buFont typeface="Wingdings" pitchFamily="2" charset="2"/>
              <a:buChar char="v"/>
            </a:pPr>
            <a:r>
              <a:rPr lang="en-GB" smtClean="0"/>
              <a:t>Current/on going  risk assessments (RA)</a:t>
            </a:r>
          </a:p>
          <a:p>
            <a:pPr lvl="1">
              <a:buFont typeface="Wingdings" pitchFamily="2" charset="2"/>
              <a:buChar char="v"/>
            </a:pPr>
            <a:r>
              <a:rPr lang="fr-FR" i="1" smtClean="0"/>
              <a:t>Future Projects !!!! (proactive)</a:t>
            </a:r>
            <a:endParaRPr lang="en-GB" i="1" smtClean="0"/>
          </a:p>
          <a:p>
            <a:pPr lvl="1">
              <a:buFont typeface="Wingdings" pitchFamily="2" charset="2"/>
              <a:buChar char="v"/>
            </a:pPr>
            <a:r>
              <a:rPr lang="en-GB" smtClean="0"/>
              <a:t>Old RA (old files, archiving ..) </a:t>
            </a:r>
          </a:p>
          <a:p>
            <a:pPr lvl="1">
              <a:buFont typeface="Wingdings" pitchFamily="2" charset="2"/>
              <a:buChar char="v"/>
            </a:pPr>
            <a:r>
              <a:rPr lang="en-GB" smtClean="0"/>
              <a:t>Guidelines/Guidance documents</a:t>
            </a:r>
          </a:p>
          <a:p>
            <a:pPr lvl="1">
              <a:buFont typeface="Wingdings" pitchFamily="2" charset="2"/>
              <a:buChar char="v"/>
            </a:pPr>
            <a:r>
              <a:rPr lang="en-GB" smtClean="0"/>
              <a:t>Risk assessment methodologies and modelling</a:t>
            </a:r>
          </a:p>
          <a:p>
            <a:pPr lvl="1">
              <a:buFont typeface="Wingdings" pitchFamily="2" charset="2"/>
              <a:buChar char="v"/>
            </a:pPr>
            <a:r>
              <a:rPr lang="pt-PT" smtClean="0"/>
              <a:t>Available Data base</a:t>
            </a:r>
            <a:endParaRPr lang="en-GB" smtClean="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idx="4294967295"/>
          </p:nvPr>
        </p:nvSpPr>
        <p:spPr>
          <a:xfrm>
            <a:off x="357188" y="-33338"/>
            <a:ext cx="6929437" cy="1085851"/>
          </a:xfrm>
        </p:spPr>
        <p:txBody>
          <a:bodyPr/>
          <a:lstStyle/>
          <a:p>
            <a:r>
              <a:rPr lang="en-US" sz="3200" smtClean="0"/>
              <a:t>Overview  of exchanges between EU/ EFSA and US institutions</a:t>
            </a:r>
          </a:p>
        </p:txBody>
      </p:sp>
      <p:graphicFrame>
        <p:nvGraphicFramePr>
          <p:cNvPr id="21548" name="Group 44"/>
          <p:cNvGraphicFramePr>
            <a:graphicFrameLocks noGrp="1"/>
          </p:cNvGraphicFramePr>
          <p:nvPr/>
        </p:nvGraphicFramePr>
        <p:xfrm>
          <a:off x="179388" y="1285875"/>
          <a:ext cx="8821737" cy="5357813"/>
        </p:xfrm>
        <a:graphic>
          <a:graphicData uri="http://schemas.openxmlformats.org/drawingml/2006/table">
            <a:tbl>
              <a:tblPr/>
              <a:tblGrid>
                <a:gridCol w="1728787"/>
                <a:gridCol w="4103688"/>
                <a:gridCol w="2989262"/>
              </a:tblGrid>
              <a:tr h="919294">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2000" b="0" i="0" u="none" strike="noStrike" cap="none" normalizeH="0" baseline="0" dirty="0" smtClean="0">
                          <a:ln>
                            <a:noFill/>
                          </a:ln>
                          <a:solidFill>
                            <a:srgbClr val="004080"/>
                          </a:solidFill>
                          <a:effectLst/>
                          <a:latin typeface="Arial" charset="0"/>
                          <a:ea typeface="MS Pゴシック"/>
                          <a:cs typeface="MS Pゴシック"/>
                        </a:rPr>
                        <a:t>      U.S. </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ECFF"/>
                    </a:solid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2000" b="0" i="0" u="none" strike="noStrike" cap="none" normalizeH="0" baseline="0" smtClean="0">
                          <a:ln>
                            <a:noFill/>
                          </a:ln>
                          <a:solidFill>
                            <a:srgbClr val="004080"/>
                          </a:solidFill>
                          <a:effectLst/>
                          <a:latin typeface="Arial" charset="0"/>
                          <a:ea typeface="MS Pゴシック"/>
                          <a:cs typeface="MS Pゴシック"/>
                        </a:rPr>
                        <a:t>Areas of concerns for food safety</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ECFF"/>
                    </a:solid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2000" b="0" i="0" u="none" strike="noStrike" cap="none" normalizeH="0" baseline="0" dirty="0" smtClean="0">
                          <a:ln>
                            <a:noFill/>
                          </a:ln>
                          <a:solidFill>
                            <a:srgbClr val="004080"/>
                          </a:solidFill>
                          <a:effectLst/>
                          <a:latin typeface="Arial" charset="0"/>
                          <a:ea typeface="MS Pゴシック"/>
                          <a:cs typeface="MS Pゴシック"/>
                        </a:rPr>
                        <a:t>Collaboration:</a:t>
                      </a:r>
                    </a:p>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2000" b="0" i="0" u="none" strike="noStrike" cap="none" normalizeH="0" baseline="0" dirty="0" smtClean="0">
                          <a:ln>
                            <a:noFill/>
                          </a:ln>
                          <a:solidFill>
                            <a:srgbClr val="004080"/>
                          </a:solidFill>
                          <a:effectLst/>
                          <a:latin typeface="Arial" charset="0"/>
                          <a:ea typeface="MS Pゴシック"/>
                          <a:cs typeface="MS Pゴシック"/>
                        </a:rPr>
                        <a:t>Main actions </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ECFF"/>
                    </a:solidFill>
                  </a:tcPr>
                </a:tc>
              </a:tr>
              <a:tr h="823077">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1" i="0" u="none" strike="noStrike" cap="none" normalizeH="0" baseline="0" smtClean="0">
                          <a:ln>
                            <a:noFill/>
                          </a:ln>
                          <a:solidFill>
                            <a:srgbClr val="004080"/>
                          </a:solidFill>
                          <a:effectLst/>
                          <a:latin typeface="Arial" charset="0"/>
                          <a:ea typeface="MS Pゴシック"/>
                          <a:cs typeface="MS Pゴシック"/>
                        </a:rPr>
                        <a:t>FDA/CFSAN</a:t>
                      </a:r>
                    </a:p>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1" i="0" u="none" strike="noStrike" cap="none" normalizeH="0" baseline="0" smtClean="0">
                          <a:ln>
                            <a:noFill/>
                          </a:ln>
                          <a:solidFill>
                            <a:srgbClr val="004080"/>
                          </a:solidFill>
                          <a:effectLst/>
                          <a:latin typeface="Arial" charset="0"/>
                          <a:ea typeface="MS Pゴシック"/>
                          <a:cs typeface="MS Pゴシック"/>
                        </a:rPr>
                        <a:t>NCTR</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smtClean="0">
                          <a:ln>
                            <a:noFill/>
                          </a:ln>
                          <a:solidFill>
                            <a:srgbClr val="004080"/>
                          </a:solidFill>
                          <a:effectLst/>
                          <a:latin typeface="Arial" charset="0"/>
                          <a:ea typeface="MS Pゴシック"/>
                          <a:cs typeface="MS Pゴシック"/>
                        </a:rPr>
                        <a:t>Food additives and Food ingredients,  Allergies, Food toxicology ,  Microbiology  and Nutrition </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Char char="•"/>
                        <a:tabLst/>
                      </a:pPr>
                      <a:r>
                        <a:rPr kumimoji="0" lang="en-US" sz="1400" b="0" i="0" u="none" strike="noStrike" cap="none" normalizeH="0" baseline="0" dirty="0" smtClean="0">
                          <a:ln>
                            <a:noFill/>
                          </a:ln>
                          <a:solidFill>
                            <a:srgbClr val="004080"/>
                          </a:solidFill>
                          <a:effectLst/>
                          <a:latin typeface="Arial" charset="0"/>
                          <a:ea typeface="MS Pゴシック"/>
                          <a:cs typeface="MS Pゴシック"/>
                        </a:rPr>
                        <a:t>Cluster Food additives</a:t>
                      </a:r>
                    </a:p>
                    <a:p>
                      <a:pPr marL="0" marR="0" lvl="0" indent="0" algn="l" defTabSz="914400" rtl="0" eaLnBrk="1" fontAlgn="base" latinLnBrk="0" hangingPunct="1">
                        <a:lnSpc>
                          <a:spcPct val="100000"/>
                        </a:lnSpc>
                        <a:spcBef>
                          <a:spcPct val="20000"/>
                        </a:spcBef>
                        <a:spcAft>
                          <a:spcPct val="0"/>
                        </a:spcAft>
                        <a:buClr>
                          <a:srgbClr val="004080"/>
                        </a:buClr>
                        <a:buSzTx/>
                        <a:buFontTx/>
                        <a:buChar char="•"/>
                        <a:tabLst/>
                      </a:pPr>
                      <a:r>
                        <a:rPr kumimoji="0" lang="en-US" sz="1400" b="0" i="0" u="none" strike="noStrike" cap="none" normalizeH="0" baseline="0" dirty="0" smtClean="0">
                          <a:ln>
                            <a:noFill/>
                          </a:ln>
                          <a:solidFill>
                            <a:srgbClr val="004080"/>
                          </a:solidFill>
                          <a:effectLst/>
                          <a:latin typeface="Arial" charset="0"/>
                          <a:ea typeface="MS Pゴシック"/>
                          <a:cs typeface="MS Pゴシック"/>
                        </a:rPr>
                        <a:t>Confidential exchanges </a:t>
                      </a:r>
                    </a:p>
                    <a:p>
                      <a:pPr marL="0" marR="0" lvl="0" indent="0" algn="l" defTabSz="914400" rtl="0" eaLnBrk="1" fontAlgn="base" latinLnBrk="0" hangingPunct="1">
                        <a:lnSpc>
                          <a:spcPct val="100000"/>
                        </a:lnSpc>
                        <a:spcBef>
                          <a:spcPct val="20000"/>
                        </a:spcBef>
                        <a:spcAft>
                          <a:spcPct val="0"/>
                        </a:spcAft>
                        <a:buClr>
                          <a:srgbClr val="004080"/>
                        </a:buClr>
                        <a:buSzTx/>
                        <a:buFontTx/>
                        <a:buChar char="•"/>
                        <a:tabLst/>
                      </a:pPr>
                      <a:r>
                        <a:rPr kumimoji="0" lang="en-US" sz="1400" b="0" i="0" u="none" strike="noStrike" cap="none" normalizeH="0" baseline="0" dirty="0" smtClean="0">
                          <a:ln>
                            <a:noFill/>
                          </a:ln>
                          <a:solidFill>
                            <a:srgbClr val="004080"/>
                          </a:solidFill>
                          <a:effectLst/>
                          <a:latin typeface="Arial" charset="0"/>
                          <a:ea typeface="MS Pゴシック"/>
                          <a:cs typeface="MS Pゴシック"/>
                        </a:rPr>
                        <a:t>Int. meetings  Low dose</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7977">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1" i="0" u="none" strike="noStrike" cap="none" normalizeH="0" baseline="0" smtClean="0">
                          <a:ln>
                            <a:noFill/>
                          </a:ln>
                          <a:solidFill>
                            <a:srgbClr val="004080"/>
                          </a:solidFill>
                          <a:effectLst/>
                          <a:latin typeface="Arial" charset="0"/>
                          <a:ea typeface="MS Pゴシック"/>
                          <a:cs typeface="MS Pゴシック"/>
                        </a:rPr>
                        <a:t>FDA/CVM</a:t>
                      </a:r>
                    </a:p>
                    <a:p>
                      <a:pPr marL="0" marR="0" lvl="0" indent="0" algn="l" defTabSz="914400" rtl="0" eaLnBrk="1" fontAlgn="base" latinLnBrk="0" hangingPunct="1">
                        <a:lnSpc>
                          <a:spcPct val="100000"/>
                        </a:lnSpc>
                        <a:spcBef>
                          <a:spcPct val="20000"/>
                        </a:spcBef>
                        <a:spcAft>
                          <a:spcPct val="0"/>
                        </a:spcAft>
                        <a:buClr>
                          <a:srgbClr val="004080"/>
                        </a:buClr>
                        <a:buSzTx/>
                        <a:buFontTx/>
                        <a:buNone/>
                        <a:tabLst/>
                      </a:pPr>
                      <a:endParaRPr kumimoji="0" lang="en-US" sz="1600" b="1" i="0" u="none" strike="noStrike" cap="none" normalizeH="0" baseline="0" smtClean="0">
                        <a:ln>
                          <a:noFill/>
                        </a:ln>
                        <a:solidFill>
                          <a:srgbClr val="004080"/>
                        </a:solidFill>
                        <a:effectLst/>
                        <a:latin typeface="Arial" charset="0"/>
                        <a:ea typeface="MS Pゴシック"/>
                        <a:cs typeface="MS Pゴシック"/>
                      </a:endParaRP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smtClean="0">
                          <a:ln>
                            <a:noFill/>
                          </a:ln>
                          <a:solidFill>
                            <a:srgbClr val="004080"/>
                          </a:solidFill>
                          <a:effectLst/>
                          <a:latin typeface="Arial" charset="0"/>
                          <a:ea typeface="MS Pゴシック"/>
                          <a:cs typeface="MS Pゴシック"/>
                        </a:rPr>
                        <a:t>Feed additives, Antimicrobial Resistance (AMR), Residues and contaminants  </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Char char="•"/>
                        <a:tabLst/>
                      </a:pPr>
                      <a:r>
                        <a:rPr kumimoji="0" lang="en-US" sz="1600" b="0" i="0" u="none" strike="noStrike" cap="none" normalizeH="0" baseline="0" smtClean="0">
                          <a:ln>
                            <a:noFill/>
                          </a:ln>
                          <a:solidFill>
                            <a:srgbClr val="004080"/>
                          </a:solidFill>
                          <a:effectLst/>
                          <a:latin typeface="Arial" charset="0"/>
                          <a:ea typeface="MS Pゴシック"/>
                          <a:cs typeface="MS Pゴシック"/>
                        </a:rPr>
                        <a:t>Cluster Feed additives</a:t>
                      </a:r>
                    </a:p>
                    <a:p>
                      <a:pPr marL="0" marR="0" lvl="0" indent="0" algn="l" defTabSz="914400" rtl="0" eaLnBrk="1" fontAlgn="base" latinLnBrk="0" hangingPunct="1">
                        <a:lnSpc>
                          <a:spcPct val="100000"/>
                        </a:lnSpc>
                        <a:spcBef>
                          <a:spcPct val="20000"/>
                        </a:spcBef>
                        <a:spcAft>
                          <a:spcPct val="0"/>
                        </a:spcAft>
                        <a:buClr>
                          <a:srgbClr val="004080"/>
                        </a:buClr>
                        <a:buSzTx/>
                        <a:buFontTx/>
                        <a:buChar char="•"/>
                        <a:tabLst/>
                      </a:pPr>
                      <a:r>
                        <a:rPr kumimoji="0" lang="en-US" sz="1200" b="1" i="0" u="none" strike="noStrike" cap="none" normalizeH="0" baseline="0" smtClean="0">
                          <a:ln>
                            <a:noFill/>
                          </a:ln>
                          <a:solidFill>
                            <a:srgbClr val="004080"/>
                          </a:solidFill>
                          <a:effectLst/>
                          <a:latin typeface="Arial" charset="0"/>
                          <a:ea typeface="MS Pゴシック"/>
                          <a:cs typeface="MS Pゴシック"/>
                        </a:rPr>
                        <a:t>Transatlantic Task force on AMR</a:t>
                      </a:r>
                      <a:r>
                        <a:rPr kumimoji="0" lang="en-US" sz="1600" b="0" i="0" u="none" strike="noStrike" cap="none" normalizeH="0" baseline="0" smtClean="0">
                          <a:ln>
                            <a:noFill/>
                          </a:ln>
                          <a:solidFill>
                            <a:srgbClr val="004080"/>
                          </a:solidFill>
                          <a:effectLst/>
                          <a:latin typeface="Arial" charset="0"/>
                          <a:ea typeface="MS Pゴシック"/>
                          <a:cs typeface="MS Pゴシック"/>
                        </a:rPr>
                        <a:t>  </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9202">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1" i="0" u="none" strike="noStrike" cap="none" normalizeH="0" baseline="0" smtClean="0">
                          <a:ln>
                            <a:noFill/>
                          </a:ln>
                          <a:solidFill>
                            <a:srgbClr val="FF0000"/>
                          </a:solidFill>
                          <a:effectLst/>
                          <a:latin typeface="Arial" charset="0"/>
                          <a:ea typeface="MS Pゴシック"/>
                          <a:cs typeface="MS Pゴシック"/>
                        </a:rPr>
                        <a:t>USDA/FSIS</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smtClean="0">
                          <a:ln>
                            <a:noFill/>
                          </a:ln>
                          <a:solidFill>
                            <a:srgbClr val="004080"/>
                          </a:solidFill>
                          <a:effectLst/>
                          <a:latin typeface="Arial" charset="0"/>
                          <a:ea typeface="MS Pゴシック"/>
                          <a:cs typeface="MS Pゴシック"/>
                        </a:rPr>
                        <a:t>Microbiological risks &amp; residues-meat, eggs</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Char char="•"/>
                        <a:tabLst/>
                      </a:pPr>
                      <a:r>
                        <a:rPr kumimoji="0" lang="en-US" sz="1600" b="0" i="0" u="none" strike="noStrike" cap="none" normalizeH="0" baseline="0" dirty="0" smtClean="0">
                          <a:ln>
                            <a:noFill/>
                          </a:ln>
                          <a:solidFill>
                            <a:srgbClr val="004080"/>
                          </a:solidFill>
                          <a:effectLst/>
                          <a:latin typeface="Arial" charset="0"/>
                          <a:ea typeface="MS Pゴシック"/>
                          <a:cs typeface="MS Pゴシック"/>
                        </a:rPr>
                        <a:t> Cluster Microbiological risks and meat inspection</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6980">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1" i="0" u="none" strike="noStrike" cap="none" normalizeH="0" baseline="0" smtClean="0">
                          <a:ln>
                            <a:noFill/>
                          </a:ln>
                          <a:solidFill>
                            <a:srgbClr val="23911D"/>
                          </a:solidFill>
                          <a:effectLst/>
                          <a:latin typeface="Arial" charset="0"/>
                          <a:ea typeface="MS Pゴシック"/>
                          <a:cs typeface="MS Pゴシック"/>
                        </a:rPr>
                        <a:t>EPA </a:t>
                      </a:r>
                    </a:p>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1" i="0" u="none" strike="noStrike" cap="none" normalizeH="0" baseline="0" smtClean="0">
                          <a:ln>
                            <a:noFill/>
                          </a:ln>
                          <a:solidFill>
                            <a:srgbClr val="004080"/>
                          </a:solidFill>
                          <a:effectLst/>
                          <a:latin typeface="Arial" charset="0"/>
                          <a:ea typeface="MS Pゴシック"/>
                          <a:cs typeface="MS Pゴシック"/>
                        </a:rPr>
                        <a:t>NIEHS/ NTP </a:t>
                      </a:r>
                      <a:endParaRPr kumimoji="0" lang="en-US" sz="1000" b="1" i="0" u="none" strike="noStrike" cap="none" normalizeH="0" baseline="0" smtClean="0">
                        <a:ln>
                          <a:noFill/>
                        </a:ln>
                        <a:solidFill>
                          <a:srgbClr val="004080"/>
                        </a:solidFill>
                        <a:effectLst/>
                        <a:latin typeface="Arial" charset="0"/>
                        <a:ea typeface="MS Pゴシック"/>
                        <a:cs typeface="MS Pゴシック"/>
                      </a:endParaRP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smtClean="0">
                          <a:ln>
                            <a:noFill/>
                          </a:ln>
                          <a:solidFill>
                            <a:srgbClr val="004080"/>
                          </a:solidFill>
                          <a:effectLst/>
                          <a:latin typeface="Arial" charset="0"/>
                          <a:ea typeface="MS Pゴシック"/>
                          <a:cs typeface="MS Pゴシック"/>
                        </a:rPr>
                        <a:t>Pesticides, Env. Toxicology –Tox 21</a:t>
                      </a:r>
                    </a:p>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smtClean="0">
                          <a:ln>
                            <a:noFill/>
                          </a:ln>
                          <a:solidFill>
                            <a:srgbClr val="004080"/>
                          </a:solidFill>
                          <a:effectLst/>
                          <a:latin typeface="Arial" charset="0"/>
                          <a:ea typeface="MS Pゴシック"/>
                          <a:cs typeface="MS Pゴシック"/>
                        </a:rPr>
                        <a:t>Risk Assessment methodologies QSAR</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Char char="•"/>
                        <a:tabLst/>
                      </a:pPr>
                      <a:r>
                        <a:rPr kumimoji="0" lang="en-US" sz="1400" b="0" i="0" u="none" strike="noStrike" cap="none" normalizeH="0" baseline="0" dirty="0" smtClean="0">
                          <a:ln>
                            <a:noFill/>
                          </a:ln>
                          <a:solidFill>
                            <a:srgbClr val="004080"/>
                          </a:solidFill>
                          <a:effectLst/>
                          <a:latin typeface="Arial" charset="0"/>
                          <a:ea typeface="MS Pゴシック"/>
                          <a:cs typeface="MS Pゴシック"/>
                        </a:rPr>
                        <a:t>Cluster On Pesticides</a:t>
                      </a:r>
                    </a:p>
                    <a:p>
                      <a:pPr marL="0" marR="0" lvl="0" indent="0" algn="l" defTabSz="914400" rtl="0" eaLnBrk="1" fontAlgn="base" latinLnBrk="0" hangingPunct="1">
                        <a:lnSpc>
                          <a:spcPct val="100000"/>
                        </a:lnSpc>
                        <a:spcBef>
                          <a:spcPct val="20000"/>
                        </a:spcBef>
                        <a:spcAft>
                          <a:spcPct val="0"/>
                        </a:spcAft>
                        <a:buClr>
                          <a:srgbClr val="004080"/>
                        </a:buClr>
                        <a:buSzTx/>
                        <a:buFontTx/>
                        <a:buChar char="•"/>
                        <a:tabLst/>
                      </a:pPr>
                      <a:r>
                        <a:rPr kumimoji="0" lang="en-US" sz="1400" b="0" i="0" u="none" strike="noStrike" cap="none" normalizeH="0" baseline="0" dirty="0" smtClean="0">
                          <a:ln>
                            <a:noFill/>
                          </a:ln>
                          <a:solidFill>
                            <a:srgbClr val="004080"/>
                          </a:solidFill>
                          <a:effectLst/>
                          <a:latin typeface="Arial" charset="0"/>
                          <a:ea typeface="MS Pゴシック"/>
                          <a:cs typeface="MS Pゴシック"/>
                        </a:rPr>
                        <a:t>Low Dose meetings. </a:t>
                      </a:r>
                    </a:p>
                    <a:p>
                      <a:pPr marL="0" marR="0" lvl="0" indent="0" algn="l" defTabSz="914400" rtl="0" eaLnBrk="1" fontAlgn="base" latinLnBrk="0" hangingPunct="1">
                        <a:lnSpc>
                          <a:spcPct val="100000"/>
                        </a:lnSpc>
                        <a:spcBef>
                          <a:spcPct val="20000"/>
                        </a:spcBef>
                        <a:spcAft>
                          <a:spcPct val="0"/>
                        </a:spcAft>
                        <a:buClr>
                          <a:srgbClr val="004080"/>
                        </a:buClr>
                        <a:buSzTx/>
                        <a:buFontTx/>
                        <a:buChar char="•"/>
                        <a:tabLst/>
                      </a:pPr>
                      <a:r>
                        <a:rPr kumimoji="0" lang="en-US" sz="1400" b="0" i="0" u="none" strike="noStrike" cap="none" normalizeH="0" baseline="0" dirty="0" smtClean="0">
                          <a:ln>
                            <a:noFill/>
                          </a:ln>
                          <a:solidFill>
                            <a:srgbClr val="004080"/>
                          </a:solidFill>
                          <a:effectLst/>
                          <a:latin typeface="Arial" charset="0"/>
                          <a:ea typeface="MS Pゴシック"/>
                          <a:cs typeface="MS Pゴシック"/>
                        </a:rPr>
                        <a:t>Cluster on Pollinators (USDA)</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7977">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1" i="0" u="none" strike="noStrike" cap="none" normalizeH="0" baseline="0" smtClean="0">
                          <a:ln>
                            <a:noFill/>
                          </a:ln>
                          <a:solidFill>
                            <a:srgbClr val="FF0000"/>
                          </a:solidFill>
                          <a:effectLst/>
                          <a:latin typeface="Arial" charset="0"/>
                          <a:ea typeface="MS Pゴシック"/>
                          <a:cs typeface="MS Pゴシック"/>
                        </a:rPr>
                        <a:t>USDA/APHIS</a:t>
                      </a:r>
                      <a:endParaRPr kumimoji="0" lang="en-US" sz="1600" b="0" i="0" u="none" strike="noStrike" cap="none" normalizeH="0" baseline="0" smtClean="0">
                        <a:ln>
                          <a:noFill/>
                        </a:ln>
                        <a:solidFill>
                          <a:srgbClr val="FF0000"/>
                        </a:solidFill>
                        <a:effectLst/>
                        <a:latin typeface="Arial" charset="0"/>
                        <a:ea typeface="MS Pゴシック"/>
                        <a:cs typeface="MS Pゴシック"/>
                      </a:endParaRP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dirty="0" smtClean="0">
                          <a:ln>
                            <a:noFill/>
                          </a:ln>
                          <a:solidFill>
                            <a:srgbClr val="004080"/>
                          </a:solidFill>
                          <a:effectLst/>
                          <a:latin typeface="Arial" charset="0"/>
                          <a:ea typeface="MS Pゴシック"/>
                          <a:cs typeface="MS Pゴシック"/>
                        </a:rPr>
                        <a:t>Animal Health –CEAH </a:t>
                      </a:r>
                    </a:p>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dirty="0" smtClean="0">
                          <a:ln>
                            <a:noFill/>
                          </a:ln>
                          <a:solidFill>
                            <a:srgbClr val="004080"/>
                          </a:solidFill>
                          <a:effectLst/>
                          <a:latin typeface="Arial" charset="0"/>
                          <a:ea typeface="MS Pゴシック"/>
                          <a:cs typeface="MS Pゴシック"/>
                        </a:rPr>
                        <a:t>Plant Health </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Char char="•"/>
                        <a:tabLst/>
                      </a:pPr>
                      <a:r>
                        <a:rPr kumimoji="0" lang="en-US" sz="1600" b="0" i="0" u="none" strike="noStrike" cap="none" normalizeH="0" baseline="0" dirty="0" smtClean="0">
                          <a:ln>
                            <a:noFill/>
                          </a:ln>
                          <a:solidFill>
                            <a:srgbClr val="004080"/>
                          </a:solidFill>
                          <a:effectLst/>
                          <a:latin typeface="Arial" charset="0"/>
                          <a:ea typeface="MS Pゴシック"/>
                          <a:cs typeface="MS Pゴシック"/>
                        </a:rPr>
                        <a:t>Cluster on Animal Health</a:t>
                      </a:r>
                    </a:p>
                    <a:p>
                      <a:pPr marL="0" marR="0" lvl="0" indent="0" algn="l" defTabSz="914400" rtl="0" eaLnBrk="1" fontAlgn="base" latinLnBrk="0" hangingPunct="1">
                        <a:lnSpc>
                          <a:spcPct val="100000"/>
                        </a:lnSpc>
                        <a:spcBef>
                          <a:spcPct val="20000"/>
                        </a:spcBef>
                        <a:spcAft>
                          <a:spcPct val="0"/>
                        </a:spcAft>
                        <a:buClr>
                          <a:srgbClr val="004080"/>
                        </a:buClr>
                        <a:buSzTx/>
                        <a:buFontTx/>
                        <a:buChar char="•"/>
                        <a:tabLst/>
                      </a:pPr>
                      <a:r>
                        <a:rPr kumimoji="0" lang="en-US" sz="1600" b="0" i="0" u="none" strike="noStrike" cap="none" normalizeH="0" baseline="0" dirty="0" smtClean="0">
                          <a:ln>
                            <a:noFill/>
                          </a:ln>
                          <a:solidFill>
                            <a:srgbClr val="004080"/>
                          </a:solidFill>
                          <a:effectLst/>
                          <a:latin typeface="Arial" charset="0"/>
                          <a:ea typeface="MS Pゴシック"/>
                          <a:cs typeface="MS Pゴシック"/>
                        </a:rPr>
                        <a:t>Experts exchanges </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5328">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1" i="0" u="none" strike="noStrike" cap="none" normalizeH="0" baseline="0" smtClean="0">
                          <a:ln>
                            <a:noFill/>
                          </a:ln>
                          <a:solidFill>
                            <a:srgbClr val="FF0000"/>
                          </a:solidFill>
                          <a:effectLst/>
                          <a:latin typeface="Arial" charset="0"/>
                          <a:ea typeface="MS Pゴシック"/>
                          <a:cs typeface="MS Pゴシック"/>
                        </a:rPr>
                        <a:t>USDA/ARS</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smtClean="0">
                          <a:ln>
                            <a:noFill/>
                          </a:ln>
                          <a:solidFill>
                            <a:srgbClr val="004080"/>
                          </a:solidFill>
                          <a:effectLst/>
                          <a:latin typeface="Arial" charset="0"/>
                          <a:ea typeface="MS Pゴシック"/>
                          <a:cs typeface="MS Pゴシック"/>
                        </a:rPr>
                        <a:t>Research &amp; Nutrition Database (exposure)</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Char char="•"/>
                        <a:tabLst/>
                      </a:pPr>
                      <a:r>
                        <a:rPr kumimoji="0" lang="en-US" sz="1600" b="0" i="0" u="none" strike="noStrike" cap="none" normalizeH="0" baseline="0" smtClean="0">
                          <a:ln>
                            <a:noFill/>
                          </a:ln>
                          <a:solidFill>
                            <a:srgbClr val="004080"/>
                          </a:solidFill>
                          <a:effectLst/>
                          <a:latin typeface="Arial" charset="0"/>
                          <a:ea typeface="MS Pゴシック"/>
                          <a:cs typeface="MS Pゴシック"/>
                        </a:rPr>
                        <a:t>EFSA uses ARS Database </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7977">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1" i="0" u="none" strike="noStrike" cap="none" normalizeH="0" baseline="0" smtClean="0">
                          <a:ln>
                            <a:noFill/>
                          </a:ln>
                          <a:solidFill>
                            <a:srgbClr val="004080"/>
                          </a:solidFill>
                          <a:effectLst/>
                          <a:latin typeface="Arial" charset="0"/>
                          <a:ea typeface="MS Pゴシック"/>
                          <a:cs typeface="MS Pゴシック"/>
                        </a:rPr>
                        <a:t>CDC</a:t>
                      </a:r>
                    </a:p>
                    <a:p>
                      <a:pPr marL="0" marR="0" lvl="0" indent="0" algn="l" defTabSz="914400" rtl="0" eaLnBrk="1" fontAlgn="base" latinLnBrk="0" hangingPunct="1">
                        <a:lnSpc>
                          <a:spcPct val="100000"/>
                        </a:lnSpc>
                        <a:spcBef>
                          <a:spcPct val="20000"/>
                        </a:spcBef>
                        <a:spcAft>
                          <a:spcPct val="0"/>
                        </a:spcAft>
                        <a:buClr>
                          <a:srgbClr val="004080"/>
                        </a:buClr>
                        <a:buSzTx/>
                        <a:buFontTx/>
                        <a:buNone/>
                        <a:tabLst/>
                      </a:pPr>
                      <a:endParaRPr kumimoji="0" lang="en-US" sz="1600" b="1" i="0" u="none" strike="noStrike" cap="none" normalizeH="0" baseline="0" smtClean="0">
                        <a:ln>
                          <a:noFill/>
                        </a:ln>
                        <a:solidFill>
                          <a:srgbClr val="CC42C5"/>
                        </a:solidFill>
                        <a:effectLst/>
                        <a:latin typeface="Arial" charset="0"/>
                        <a:ea typeface="MS Pゴシック"/>
                        <a:cs typeface="MS Pゴシック"/>
                      </a:endParaRP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smtClean="0">
                          <a:ln>
                            <a:noFill/>
                          </a:ln>
                          <a:solidFill>
                            <a:srgbClr val="004080"/>
                          </a:solidFill>
                          <a:effectLst/>
                          <a:latin typeface="Arial" charset="0"/>
                          <a:ea typeface="MS Pゴシック"/>
                          <a:cs typeface="MS Pゴシック"/>
                        </a:rPr>
                        <a:t>Public health &amp; Food borne </a:t>
                      </a:r>
                    </a:p>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smtClean="0">
                          <a:ln>
                            <a:noFill/>
                          </a:ln>
                          <a:solidFill>
                            <a:srgbClr val="004080"/>
                          </a:solidFill>
                          <a:effectLst/>
                          <a:latin typeface="Arial" charset="0"/>
                          <a:ea typeface="MS Pゴシック"/>
                          <a:cs typeface="MS Pゴシック"/>
                        </a:rPr>
                        <a:t>Diseases  (AMR) -Epidemiology</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Char char="•"/>
                        <a:tabLst/>
                      </a:pPr>
                      <a:r>
                        <a:rPr kumimoji="0" lang="en-US" sz="1600" b="0" i="0" u="none" strike="noStrike" cap="none" normalizeH="0" baseline="0" smtClean="0">
                          <a:ln>
                            <a:noFill/>
                          </a:ln>
                          <a:solidFill>
                            <a:srgbClr val="004080"/>
                          </a:solidFill>
                          <a:effectLst/>
                          <a:latin typeface="Arial" charset="0"/>
                          <a:ea typeface="MS Pゴシック"/>
                          <a:cs typeface="MS Pゴシック"/>
                        </a:rPr>
                        <a:t>Outbreaks:  teleconferences in FDA/CFSAN</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62505" name="Picture 4" descr="U.S..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719263"/>
            <a:ext cx="647700"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506" name="Picture 42" descr="efsa-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1727200"/>
            <a:ext cx="935038"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507" name="Picture 40" descr="th_flag_highres">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6238" y="1720850"/>
            <a:ext cx="719137"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idx="4294967295"/>
          </p:nvPr>
        </p:nvSpPr>
        <p:spPr>
          <a:xfrm>
            <a:off x="0" y="404813"/>
            <a:ext cx="8610600" cy="400050"/>
          </a:xfrm>
        </p:spPr>
        <p:txBody>
          <a:bodyPr/>
          <a:lstStyle/>
          <a:p>
            <a:r>
              <a:rPr lang="en-GB" sz="2900" b="1" smtClean="0">
                <a:solidFill>
                  <a:srgbClr val="CC0066"/>
                </a:solidFill>
              </a:rPr>
              <a:t>The EU Food Safety regulatory framework</a:t>
            </a:r>
          </a:p>
        </p:txBody>
      </p:sp>
      <p:sp>
        <p:nvSpPr>
          <p:cNvPr id="8195" name="Rectangle 3"/>
          <p:cNvSpPr>
            <a:spLocks noChangeArrowheads="1"/>
          </p:cNvSpPr>
          <p:nvPr/>
        </p:nvSpPr>
        <p:spPr bwMode="auto">
          <a:xfrm>
            <a:off x="2590800" y="3294063"/>
            <a:ext cx="4286250" cy="1143000"/>
          </a:xfrm>
          <a:prstGeom prst="rect">
            <a:avLst/>
          </a:prstGeom>
          <a:solidFill>
            <a:srgbClr val="FF99CC"/>
          </a:solidFill>
          <a:ln w="9525">
            <a:solidFill>
              <a:schemeClr val="tx1"/>
            </a:solidFill>
            <a:miter lim="800000"/>
            <a:headEnd/>
            <a:tailEnd/>
          </a:ln>
        </p:spPr>
        <p:txBody>
          <a:bodyPr wrap="none" anchor="ctr"/>
          <a:lstStyle/>
          <a:p>
            <a:pPr algn="ctr"/>
            <a:endParaRPr lang="en-GB" sz="2000" b="1">
              <a:latin typeface="Myriad Pro" charset="0"/>
            </a:endParaRPr>
          </a:p>
          <a:p>
            <a:pPr algn="ctr"/>
            <a:r>
              <a:rPr lang="en-GB" sz="2000" b="1">
                <a:latin typeface="Myriad Pro" charset="0"/>
              </a:rPr>
              <a:t>EU Food legislation</a:t>
            </a:r>
          </a:p>
          <a:p>
            <a:pPr algn="ctr"/>
            <a:r>
              <a:rPr lang="en-GB" sz="2000" b="1">
                <a:latin typeface="Myriad Pro" charset="0"/>
              </a:rPr>
              <a:t>EFSA and RASFF</a:t>
            </a:r>
          </a:p>
          <a:p>
            <a:pPr algn="ctr"/>
            <a:r>
              <a:rPr lang="en-GB" b="1">
                <a:latin typeface="Myriad Pro" charset="0"/>
              </a:rPr>
              <a:t>Regulation 178/2002</a:t>
            </a:r>
          </a:p>
          <a:p>
            <a:pPr algn="ctr"/>
            <a:endParaRPr lang="en-GB" sz="2000" b="1">
              <a:latin typeface="Myriad Pro" charset="0"/>
            </a:endParaRPr>
          </a:p>
        </p:txBody>
      </p:sp>
      <p:sp>
        <p:nvSpPr>
          <p:cNvPr id="8196" name="Rectangle 4"/>
          <p:cNvSpPr>
            <a:spLocks noChangeArrowheads="1"/>
          </p:cNvSpPr>
          <p:nvPr/>
        </p:nvSpPr>
        <p:spPr bwMode="auto">
          <a:xfrm>
            <a:off x="2928938" y="1357313"/>
            <a:ext cx="3286125" cy="1214437"/>
          </a:xfrm>
          <a:prstGeom prst="rect">
            <a:avLst/>
          </a:prstGeom>
          <a:solidFill>
            <a:srgbClr val="FFFF00"/>
          </a:solidFill>
          <a:ln w="9525">
            <a:solidFill>
              <a:schemeClr val="tx1"/>
            </a:solidFill>
            <a:miter lim="800000"/>
            <a:headEnd/>
            <a:tailEnd/>
          </a:ln>
        </p:spPr>
        <p:txBody>
          <a:bodyPr wrap="none" anchor="ctr"/>
          <a:lstStyle/>
          <a:p>
            <a:pPr algn="ctr"/>
            <a:r>
              <a:rPr lang="en-GB" sz="1600" b="1">
                <a:latin typeface="Myriad Pro" charset="0"/>
              </a:rPr>
              <a:t>Contaminants </a:t>
            </a:r>
            <a:r>
              <a:rPr lang="en-GB" sz="1600">
                <a:latin typeface="Myriad Pro" charset="0"/>
              </a:rPr>
              <a:t>1881/2006/EC</a:t>
            </a:r>
          </a:p>
          <a:p>
            <a:pPr algn="ctr"/>
            <a:r>
              <a:rPr lang="en-GB" sz="1600">
                <a:latin typeface="Myriad Pro" charset="0"/>
              </a:rPr>
              <a:t> </a:t>
            </a:r>
            <a:r>
              <a:rPr lang="en-GB" sz="1600" b="1">
                <a:latin typeface="Myriad Pro" charset="0"/>
              </a:rPr>
              <a:t>Residues</a:t>
            </a:r>
            <a:r>
              <a:rPr lang="en-GB" sz="1600">
                <a:latin typeface="Myriad Pro" charset="0"/>
              </a:rPr>
              <a:t> -96/22;96/23;2377/90</a:t>
            </a:r>
          </a:p>
          <a:p>
            <a:pPr algn="ctr"/>
            <a:r>
              <a:rPr lang="en-GB" sz="1600" b="1">
                <a:solidFill>
                  <a:srgbClr val="FF0000"/>
                </a:solidFill>
                <a:latin typeface="Myriad Pro" charset="0"/>
              </a:rPr>
              <a:t>Pesticides 396/2005/EC </a:t>
            </a:r>
          </a:p>
          <a:p>
            <a:pPr algn="ctr"/>
            <a:r>
              <a:rPr lang="en-GB" sz="1600" b="1">
                <a:solidFill>
                  <a:srgbClr val="FF0000"/>
                </a:solidFill>
                <a:latin typeface="Myriad Pro" charset="0"/>
              </a:rPr>
              <a:t> Reg 1107/2009 (91/414)</a:t>
            </a:r>
          </a:p>
        </p:txBody>
      </p:sp>
      <p:sp>
        <p:nvSpPr>
          <p:cNvPr id="8197" name="Rectangle 5"/>
          <p:cNvSpPr>
            <a:spLocks noChangeArrowheads="1"/>
          </p:cNvSpPr>
          <p:nvPr/>
        </p:nvSpPr>
        <p:spPr bwMode="auto">
          <a:xfrm>
            <a:off x="214313" y="5286375"/>
            <a:ext cx="1697037" cy="990600"/>
          </a:xfrm>
          <a:prstGeom prst="rect">
            <a:avLst/>
          </a:prstGeom>
          <a:solidFill>
            <a:srgbClr val="FFFFFF"/>
          </a:solidFill>
          <a:ln w="9525">
            <a:solidFill>
              <a:schemeClr val="tx1"/>
            </a:solidFill>
            <a:miter lim="800000"/>
            <a:headEnd/>
            <a:tailEnd/>
          </a:ln>
        </p:spPr>
        <p:txBody>
          <a:bodyPr wrap="none" anchor="ctr"/>
          <a:lstStyle/>
          <a:p>
            <a:pPr algn="ctr"/>
            <a:r>
              <a:rPr lang="en-GB" sz="1600" b="1">
                <a:latin typeface="Myriad Pro" charset="0"/>
              </a:rPr>
              <a:t>Feed Additives</a:t>
            </a:r>
          </a:p>
          <a:p>
            <a:pPr algn="ctr"/>
            <a:r>
              <a:rPr lang="en-GB" sz="1600">
                <a:latin typeface="Myriad Pro" charset="0"/>
              </a:rPr>
              <a:t>1831/2003/EC</a:t>
            </a:r>
          </a:p>
          <a:p>
            <a:pPr algn="ctr"/>
            <a:r>
              <a:rPr lang="fr-FR" sz="1600">
                <a:latin typeface="Myriad Pro" charset="0"/>
              </a:rPr>
              <a:t>429/2008/EC</a:t>
            </a:r>
            <a:endParaRPr lang="en-GB" sz="2000">
              <a:latin typeface="Myriad Pro" charset="0"/>
            </a:endParaRPr>
          </a:p>
        </p:txBody>
      </p:sp>
      <p:cxnSp>
        <p:nvCxnSpPr>
          <p:cNvPr id="8198" name="AutoShape 6"/>
          <p:cNvCxnSpPr>
            <a:cxnSpLocks noChangeShapeType="1"/>
            <a:stCxn id="8205" idx="3"/>
          </p:cNvCxnSpPr>
          <p:nvPr/>
        </p:nvCxnSpPr>
        <p:spPr bwMode="auto">
          <a:xfrm rot="5400000">
            <a:off x="2122488" y="4527550"/>
            <a:ext cx="565150" cy="952500"/>
          </a:xfrm>
          <a:prstGeom prst="straightConnector1">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cxnSp>
      <p:cxnSp>
        <p:nvCxnSpPr>
          <p:cNvPr id="8199" name="AutoShape 8"/>
          <p:cNvCxnSpPr>
            <a:cxnSpLocks noChangeShapeType="1"/>
            <a:stCxn id="8196" idx="2"/>
            <a:endCxn id="8205" idx="0"/>
          </p:cNvCxnSpPr>
          <p:nvPr/>
        </p:nvCxnSpPr>
        <p:spPr bwMode="auto">
          <a:xfrm rot="16200000" flipH="1">
            <a:off x="4568825" y="2574925"/>
            <a:ext cx="120650" cy="114300"/>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8200" name="AutoShape 9"/>
          <p:cNvCxnSpPr>
            <a:cxnSpLocks noChangeShapeType="1"/>
            <a:stCxn id="8205" idx="4"/>
            <a:endCxn id="8210" idx="0"/>
          </p:cNvCxnSpPr>
          <p:nvPr/>
        </p:nvCxnSpPr>
        <p:spPr bwMode="auto">
          <a:xfrm rot="16200000" flipH="1">
            <a:off x="4887913" y="4867275"/>
            <a:ext cx="304800" cy="708025"/>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8201" name="Rectangle 10"/>
          <p:cNvSpPr>
            <a:spLocks noChangeArrowheads="1"/>
          </p:cNvSpPr>
          <p:nvPr/>
        </p:nvSpPr>
        <p:spPr bwMode="auto">
          <a:xfrm>
            <a:off x="6429375" y="1357313"/>
            <a:ext cx="2500313" cy="9763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GB" sz="1600" b="1">
                <a:latin typeface="Myriad Pro" charset="0"/>
              </a:rPr>
              <a:t>Additives</a:t>
            </a:r>
            <a:r>
              <a:rPr lang="en-GB" sz="1600">
                <a:latin typeface="Myriad Pro" charset="0"/>
              </a:rPr>
              <a:t> 1333/2008</a:t>
            </a:r>
          </a:p>
          <a:p>
            <a:pPr algn="ctr"/>
            <a:r>
              <a:rPr lang="en-GB" sz="1600" b="1">
                <a:latin typeface="Myriad Pro" charset="0"/>
              </a:rPr>
              <a:t>Enzymes</a:t>
            </a:r>
            <a:r>
              <a:rPr lang="en-GB" sz="1600">
                <a:latin typeface="Myriad Pro" charset="0"/>
              </a:rPr>
              <a:t>  1332/2008 </a:t>
            </a:r>
          </a:p>
          <a:p>
            <a:pPr algn="ctr"/>
            <a:r>
              <a:rPr lang="en-GB" sz="1600" b="1">
                <a:latin typeface="Myriad Pro" charset="0"/>
              </a:rPr>
              <a:t>Flavourings</a:t>
            </a:r>
            <a:r>
              <a:rPr lang="en-GB" sz="1600">
                <a:latin typeface="Myriad Pro" charset="0"/>
              </a:rPr>
              <a:t> 1334/2008</a:t>
            </a:r>
          </a:p>
        </p:txBody>
      </p:sp>
      <p:cxnSp>
        <p:nvCxnSpPr>
          <p:cNvPr id="8202" name="AutoShape 11"/>
          <p:cNvCxnSpPr>
            <a:cxnSpLocks noChangeShapeType="1"/>
            <a:stCxn id="8201" idx="2"/>
            <a:endCxn id="8205" idx="7"/>
          </p:cNvCxnSpPr>
          <p:nvPr/>
        </p:nvCxnSpPr>
        <p:spPr bwMode="auto">
          <a:xfrm rot="5400000">
            <a:off x="6732588" y="2092325"/>
            <a:ext cx="706438" cy="1189037"/>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8203" name="Rectangle 12"/>
          <p:cNvSpPr>
            <a:spLocks noChangeArrowheads="1"/>
          </p:cNvSpPr>
          <p:nvPr/>
        </p:nvSpPr>
        <p:spPr bwMode="auto">
          <a:xfrm>
            <a:off x="0" y="2786063"/>
            <a:ext cx="2143125" cy="1000125"/>
          </a:xfrm>
          <a:prstGeom prst="rect">
            <a:avLst/>
          </a:prstGeom>
          <a:solidFill>
            <a:srgbClr val="FFFFFF"/>
          </a:solidFill>
          <a:ln w="9525">
            <a:solidFill>
              <a:schemeClr val="tx1"/>
            </a:solidFill>
            <a:miter lim="800000"/>
            <a:headEnd/>
            <a:tailEnd/>
          </a:ln>
        </p:spPr>
        <p:txBody>
          <a:bodyPr wrap="none" anchor="ctr"/>
          <a:lstStyle/>
          <a:p>
            <a:pPr algn="ctr"/>
            <a:r>
              <a:rPr lang="en-GB" sz="1600" b="1">
                <a:latin typeface="Myriad Pro" charset="0"/>
              </a:rPr>
              <a:t>Hygiene Regulation</a:t>
            </a:r>
          </a:p>
          <a:p>
            <a:pPr algn="ctr"/>
            <a:r>
              <a:rPr lang="fr-FR" sz="1600" b="1">
                <a:latin typeface="Myriad Pro" charset="0"/>
              </a:rPr>
              <a:t>HACCP</a:t>
            </a:r>
            <a:endParaRPr lang="en-GB" sz="1600" b="1">
              <a:latin typeface="Myriad Pro" charset="0"/>
            </a:endParaRPr>
          </a:p>
          <a:p>
            <a:pPr algn="ctr"/>
            <a:r>
              <a:rPr lang="en-GB" sz="1600" b="1">
                <a:latin typeface="Myriad Pro" charset="0"/>
              </a:rPr>
              <a:t>852/2004/EC</a:t>
            </a:r>
          </a:p>
          <a:p>
            <a:pPr algn="ctr"/>
            <a:r>
              <a:rPr lang="fr-FR" sz="1600">
                <a:latin typeface="Myriad Pro" charset="0"/>
              </a:rPr>
              <a:t>853/2004/EC</a:t>
            </a:r>
            <a:endParaRPr lang="en-GB" sz="1600">
              <a:latin typeface="Myriad Pro" charset="0"/>
            </a:endParaRPr>
          </a:p>
        </p:txBody>
      </p:sp>
      <p:sp>
        <p:nvSpPr>
          <p:cNvPr id="8204" name="Rectangle 13"/>
          <p:cNvSpPr>
            <a:spLocks noChangeArrowheads="1"/>
          </p:cNvSpPr>
          <p:nvPr/>
        </p:nvSpPr>
        <p:spPr bwMode="auto">
          <a:xfrm>
            <a:off x="7391400" y="3505200"/>
            <a:ext cx="1600200" cy="638175"/>
          </a:xfrm>
          <a:prstGeom prst="rect">
            <a:avLst/>
          </a:prstGeom>
          <a:solidFill>
            <a:srgbClr val="FFFFFF"/>
          </a:solidFill>
          <a:ln w="9525">
            <a:solidFill>
              <a:schemeClr val="tx1"/>
            </a:solidFill>
            <a:miter lim="800000"/>
            <a:headEnd/>
            <a:tailEnd/>
          </a:ln>
        </p:spPr>
        <p:txBody>
          <a:bodyPr wrap="none" anchor="ctr"/>
          <a:lstStyle/>
          <a:p>
            <a:pPr algn="ctr"/>
            <a:r>
              <a:rPr lang="en-GB" sz="1600" b="1">
                <a:latin typeface="Myriad Pro" charset="0"/>
              </a:rPr>
              <a:t>Novel Food</a:t>
            </a:r>
          </a:p>
          <a:p>
            <a:pPr algn="ctr"/>
            <a:r>
              <a:rPr lang="en-GB" sz="1600">
                <a:latin typeface="Myriad Pro" charset="0"/>
              </a:rPr>
              <a:t>258/97/EC</a:t>
            </a:r>
          </a:p>
        </p:txBody>
      </p:sp>
      <p:sp>
        <p:nvSpPr>
          <p:cNvPr id="8205" name="Oval 14"/>
          <p:cNvSpPr>
            <a:spLocks noChangeArrowheads="1"/>
          </p:cNvSpPr>
          <p:nvPr/>
        </p:nvSpPr>
        <p:spPr bwMode="auto">
          <a:xfrm>
            <a:off x="2133600" y="2692400"/>
            <a:ext cx="5105400" cy="2376488"/>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p>
            <a:pPr algn="ctr"/>
            <a:endParaRPr lang="en-GB" b="1">
              <a:latin typeface="Myriad Pro" charset="0"/>
            </a:endParaRPr>
          </a:p>
        </p:txBody>
      </p:sp>
      <p:cxnSp>
        <p:nvCxnSpPr>
          <p:cNvPr id="8206" name="AutoShape 15"/>
          <p:cNvCxnSpPr>
            <a:cxnSpLocks noChangeShapeType="1"/>
            <a:stCxn id="8208" idx="2"/>
            <a:endCxn id="8205" idx="1"/>
          </p:cNvCxnSpPr>
          <p:nvPr/>
        </p:nvCxnSpPr>
        <p:spPr bwMode="auto">
          <a:xfrm rot="16200000" flipH="1">
            <a:off x="1966912" y="2125663"/>
            <a:ext cx="468313" cy="1360488"/>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8207" name="AutoShape 16"/>
          <p:cNvCxnSpPr>
            <a:cxnSpLocks noChangeShapeType="1"/>
            <a:stCxn id="8204" idx="1"/>
            <a:endCxn id="8205" idx="6"/>
          </p:cNvCxnSpPr>
          <p:nvPr/>
        </p:nvCxnSpPr>
        <p:spPr bwMode="auto">
          <a:xfrm rot="10800000" flipV="1">
            <a:off x="7239000" y="3824288"/>
            <a:ext cx="152400" cy="57150"/>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8208" name="Rectangle 17"/>
          <p:cNvSpPr>
            <a:spLocks noChangeArrowheads="1"/>
          </p:cNvSpPr>
          <p:nvPr/>
        </p:nvSpPr>
        <p:spPr bwMode="auto">
          <a:xfrm>
            <a:off x="285750" y="1357313"/>
            <a:ext cx="2471738" cy="1214437"/>
          </a:xfrm>
          <a:prstGeom prst="rect">
            <a:avLst/>
          </a:prstGeom>
          <a:solidFill>
            <a:srgbClr val="FFFFFF"/>
          </a:solidFill>
          <a:ln w="9525">
            <a:solidFill>
              <a:schemeClr val="tx1"/>
            </a:solidFill>
            <a:miter lim="800000"/>
            <a:headEnd/>
            <a:tailEnd/>
          </a:ln>
        </p:spPr>
        <p:txBody>
          <a:bodyPr wrap="none" anchor="ctr"/>
          <a:lstStyle/>
          <a:p>
            <a:pPr algn="ctr"/>
            <a:r>
              <a:rPr lang="en-GB" sz="1600" b="1">
                <a:latin typeface="Myriad Pro" charset="0"/>
              </a:rPr>
              <a:t>Official controls </a:t>
            </a:r>
            <a:r>
              <a:rPr lang="en-GB" sz="1600">
                <a:latin typeface="Myriad Pro" charset="0"/>
              </a:rPr>
              <a:t>(FVO)</a:t>
            </a:r>
          </a:p>
          <a:p>
            <a:pPr algn="ctr"/>
            <a:r>
              <a:rPr lang="fr-FR" sz="1600">
                <a:latin typeface="Myriad Pro" charset="0"/>
              </a:rPr>
              <a:t>882/2004/EC</a:t>
            </a:r>
          </a:p>
          <a:p>
            <a:pPr algn="ctr"/>
            <a:r>
              <a:rPr lang="fr-FR" sz="1600">
                <a:latin typeface="Myriad Pro" charset="0"/>
              </a:rPr>
              <a:t>854/2004/EC</a:t>
            </a:r>
            <a:endParaRPr lang="en-GB" sz="1600">
              <a:latin typeface="Myriad Pro" charset="0"/>
            </a:endParaRPr>
          </a:p>
        </p:txBody>
      </p:sp>
      <p:cxnSp>
        <p:nvCxnSpPr>
          <p:cNvPr id="8209" name="AutoShape 18"/>
          <p:cNvCxnSpPr>
            <a:cxnSpLocks noChangeShapeType="1"/>
            <a:stCxn id="8205" idx="5"/>
          </p:cNvCxnSpPr>
          <p:nvPr/>
        </p:nvCxnSpPr>
        <p:spPr bwMode="auto">
          <a:xfrm rot="16200000" flipH="1">
            <a:off x="6249194" y="4963319"/>
            <a:ext cx="565150" cy="80962"/>
          </a:xfrm>
          <a:prstGeom prst="straightConnector1">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cxnSp>
      <p:sp>
        <p:nvSpPr>
          <p:cNvPr id="8210" name="Rectangle 19"/>
          <p:cNvSpPr>
            <a:spLocks noChangeArrowheads="1"/>
          </p:cNvSpPr>
          <p:nvPr/>
        </p:nvSpPr>
        <p:spPr bwMode="auto">
          <a:xfrm>
            <a:off x="4286250" y="5373688"/>
            <a:ext cx="2214563" cy="990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GB" sz="1600" b="1">
                <a:latin typeface="Myriad Pro" charset="0"/>
              </a:rPr>
              <a:t>Animal Health </a:t>
            </a:r>
          </a:p>
          <a:p>
            <a:pPr algn="ctr"/>
            <a:r>
              <a:rPr lang="en-GB" sz="1600" b="1">
                <a:latin typeface="Myriad Pro" charset="0"/>
              </a:rPr>
              <a:t>including zoonosis </a:t>
            </a:r>
          </a:p>
          <a:p>
            <a:pPr algn="ctr"/>
            <a:r>
              <a:rPr lang="en-GB" sz="1600" b="1">
                <a:latin typeface="Myriad Pro" charset="0"/>
              </a:rPr>
              <a:t>and Welfare</a:t>
            </a:r>
          </a:p>
        </p:txBody>
      </p:sp>
      <p:sp>
        <p:nvSpPr>
          <p:cNvPr id="8211" name="Rectangle 20"/>
          <p:cNvSpPr>
            <a:spLocks noChangeArrowheads="1"/>
          </p:cNvSpPr>
          <p:nvPr/>
        </p:nvSpPr>
        <p:spPr bwMode="auto">
          <a:xfrm>
            <a:off x="6572250" y="5334000"/>
            <a:ext cx="1928813" cy="990600"/>
          </a:xfrm>
          <a:prstGeom prst="rect">
            <a:avLst/>
          </a:prstGeom>
          <a:solidFill>
            <a:srgbClr val="FFFFFF"/>
          </a:solidFill>
          <a:ln w="9525">
            <a:solidFill>
              <a:schemeClr val="tx1"/>
            </a:solidFill>
            <a:miter lim="800000"/>
            <a:headEnd/>
            <a:tailEnd/>
          </a:ln>
        </p:spPr>
        <p:txBody>
          <a:bodyPr wrap="none" anchor="ctr"/>
          <a:lstStyle/>
          <a:p>
            <a:pPr algn="ctr"/>
            <a:r>
              <a:rPr lang="en-GB" sz="1600" b="1">
                <a:latin typeface="Myriad Pro" charset="0"/>
              </a:rPr>
              <a:t>GMO</a:t>
            </a:r>
          </a:p>
          <a:p>
            <a:pPr algn="ctr"/>
            <a:r>
              <a:rPr lang="en-GB" sz="1600">
                <a:latin typeface="Myriad Pro" charset="0"/>
              </a:rPr>
              <a:t>1829/2003</a:t>
            </a:r>
          </a:p>
        </p:txBody>
      </p:sp>
      <p:sp>
        <p:nvSpPr>
          <p:cNvPr id="8212" name="Rectangle 21"/>
          <p:cNvSpPr>
            <a:spLocks noChangeArrowheads="1"/>
          </p:cNvSpPr>
          <p:nvPr/>
        </p:nvSpPr>
        <p:spPr bwMode="auto">
          <a:xfrm>
            <a:off x="7375525" y="2438400"/>
            <a:ext cx="1616075" cy="990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GB" sz="1600" b="1">
                <a:latin typeface="Myriad Pro" charset="0"/>
              </a:rPr>
              <a:t>Food contact </a:t>
            </a:r>
          </a:p>
          <a:p>
            <a:pPr algn="ctr"/>
            <a:r>
              <a:rPr lang="en-GB" sz="1600" b="1">
                <a:latin typeface="Myriad Pro" charset="0"/>
              </a:rPr>
              <a:t>materials </a:t>
            </a:r>
            <a:r>
              <a:rPr lang="en-GB" sz="1600">
                <a:latin typeface="Myriad Pro" charset="0"/>
              </a:rPr>
              <a:t/>
            </a:r>
            <a:br>
              <a:rPr lang="en-GB" sz="1600">
                <a:latin typeface="Myriad Pro" charset="0"/>
              </a:rPr>
            </a:br>
            <a:r>
              <a:rPr lang="en-GB" sz="1600">
                <a:latin typeface="Myriad Pro" charset="0"/>
              </a:rPr>
              <a:t> 1935/2004/EC</a:t>
            </a:r>
          </a:p>
        </p:txBody>
      </p:sp>
      <p:sp>
        <p:nvSpPr>
          <p:cNvPr id="8213" name="Line 22"/>
          <p:cNvSpPr>
            <a:spLocks noChangeShapeType="1"/>
          </p:cNvSpPr>
          <p:nvPr/>
        </p:nvSpPr>
        <p:spPr bwMode="auto">
          <a:xfrm>
            <a:off x="2143125" y="3286125"/>
            <a:ext cx="304800" cy="76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14" name="Line 23"/>
          <p:cNvSpPr>
            <a:spLocks noChangeShapeType="1"/>
          </p:cNvSpPr>
          <p:nvPr/>
        </p:nvSpPr>
        <p:spPr bwMode="auto">
          <a:xfrm flipV="1">
            <a:off x="1841500" y="4343400"/>
            <a:ext cx="457200" cy="76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cxnSp>
        <p:nvCxnSpPr>
          <p:cNvPr id="8215" name="AutoShape 24"/>
          <p:cNvCxnSpPr>
            <a:cxnSpLocks noChangeShapeType="1"/>
            <a:stCxn id="8212" idx="1"/>
          </p:cNvCxnSpPr>
          <p:nvPr/>
        </p:nvCxnSpPr>
        <p:spPr bwMode="auto">
          <a:xfrm flipH="1">
            <a:off x="6719888" y="2933700"/>
            <a:ext cx="655637" cy="334963"/>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8216" name="Rectangle 25"/>
          <p:cNvSpPr>
            <a:spLocks noChangeArrowheads="1"/>
          </p:cNvSpPr>
          <p:nvPr/>
        </p:nvSpPr>
        <p:spPr bwMode="auto">
          <a:xfrm>
            <a:off x="6858000" y="4214813"/>
            <a:ext cx="2286000" cy="1000125"/>
          </a:xfrm>
          <a:prstGeom prst="rect">
            <a:avLst/>
          </a:prstGeom>
          <a:solidFill>
            <a:srgbClr val="FFFFFF"/>
          </a:solidFill>
          <a:ln w="9525">
            <a:solidFill>
              <a:schemeClr val="tx1"/>
            </a:solidFill>
            <a:miter lim="800000"/>
            <a:headEnd/>
            <a:tailEnd/>
          </a:ln>
        </p:spPr>
        <p:txBody>
          <a:bodyPr wrap="none" anchor="ctr"/>
          <a:lstStyle/>
          <a:p>
            <a:pPr algn="ctr"/>
            <a:r>
              <a:rPr lang="en-GB" sz="1600" b="1">
                <a:latin typeface="Myriad Pro" charset="0"/>
              </a:rPr>
              <a:t>Labelling</a:t>
            </a:r>
            <a:r>
              <a:rPr lang="en-GB" sz="1600">
                <a:latin typeface="Myriad Pro" charset="0"/>
              </a:rPr>
              <a:t>;2000/13/EC</a:t>
            </a:r>
          </a:p>
          <a:p>
            <a:pPr algn="ctr"/>
            <a:r>
              <a:rPr lang="fr-FR" sz="1600" b="1">
                <a:latin typeface="Myriad Pro" charset="0"/>
              </a:rPr>
              <a:t>Nutrition Lab</a:t>
            </a:r>
            <a:r>
              <a:rPr lang="fr-FR" sz="1600">
                <a:latin typeface="Myriad Pro" charset="0"/>
              </a:rPr>
              <a:t>. 90/496</a:t>
            </a:r>
          </a:p>
          <a:p>
            <a:pPr algn="ctr"/>
            <a:r>
              <a:rPr lang="fr-FR" sz="1600" b="1">
                <a:latin typeface="Myriad Pro" charset="0"/>
              </a:rPr>
              <a:t>Health Claims</a:t>
            </a:r>
          </a:p>
          <a:p>
            <a:pPr algn="ctr"/>
            <a:r>
              <a:rPr lang="fr-FR" sz="1600" b="1">
                <a:latin typeface="Myriad Pro" charset="0"/>
              </a:rPr>
              <a:t> </a:t>
            </a:r>
            <a:r>
              <a:rPr lang="fr-FR" sz="1600">
                <a:latin typeface="Myriad Pro" charset="0"/>
              </a:rPr>
              <a:t>1924/2006</a:t>
            </a:r>
            <a:endParaRPr lang="en-GB" sz="1600">
              <a:latin typeface="Myriad Pro" charset="0"/>
            </a:endParaRPr>
          </a:p>
        </p:txBody>
      </p:sp>
      <p:cxnSp>
        <p:nvCxnSpPr>
          <p:cNvPr id="8217" name="AutoShape 26"/>
          <p:cNvCxnSpPr>
            <a:cxnSpLocks noChangeShapeType="1"/>
            <a:endCxn id="8216" idx="1"/>
          </p:cNvCxnSpPr>
          <p:nvPr/>
        </p:nvCxnSpPr>
        <p:spPr bwMode="auto">
          <a:xfrm rot="16200000" flipH="1">
            <a:off x="6746081" y="4602957"/>
            <a:ext cx="223837" cy="0"/>
          </a:xfrm>
          <a:prstGeom prst="straightConnector1">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cxnSp>
      <p:sp>
        <p:nvSpPr>
          <p:cNvPr id="8218" name="Rectangle 27"/>
          <p:cNvSpPr>
            <a:spLocks noChangeArrowheads="1"/>
          </p:cNvSpPr>
          <p:nvPr/>
        </p:nvSpPr>
        <p:spPr bwMode="auto">
          <a:xfrm>
            <a:off x="0" y="3933825"/>
            <a:ext cx="1979613" cy="1209675"/>
          </a:xfrm>
          <a:prstGeom prst="rect">
            <a:avLst/>
          </a:prstGeom>
          <a:solidFill>
            <a:srgbClr val="FFFFFF"/>
          </a:solidFill>
          <a:ln w="9525">
            <a:solidFill>
              <a:schemeClr val="tx1"/>
            </a:solidFill>
            <a:miter lim="800000"/>
            <a:headEnd/>
            <a:tailEnd/>
          </a:ln>
        </p:spPr>
        <p:txBody>
          <a:bodyPr wrap="none" anchor="ctr"/>
          <a:lstStyle/>
          <a:p>
            <a:pPr algn="ctr"/>
            <a:r>
              <a:rPr lang="en-GB" sz="1600" b="1">
                <a:latin typeface="Myriad Pro" charset="0"/>
              </a:rPr>
              <a:t>Hygiene Package</a:t>
            </a:r>
          </a:p>
          <a:p>
            <a:pPr algn="ctr"/>
            <a:r>
              <a:rPr lang="fr-FR" sz="1600">
                <a:latin typeface="Myriad Pro" charset="0"/>
              </a:rPr>
              <a:t>2073/2005</a:t>
            </a:r>
          </a:p>
          <a:p>
            <a:pPr algn="ctr"/>
            <a:r>
              <a:rPr lang="fr-FR" sz="1600">
                <a:latin typeface="Myriad Pro" charset="0"/>
              </a:rPr>
              <a:t>2074/2005</a:t>
            </a:r>
          </a:p>
          <a:p>
            <a:pPr algn="ctr"/>
            <a:r>
              <a:rPr lang="fr-FR" sz="1600">
                <a:latin typeface="Myriad Pro" charset="0"/>
              </a:rPr>
              <a:t>2075/2005</a:t>
            </a:r>
          </a:p>
          <a:p>
            <a:pPr algn="ctr"/>
            <a:r>
              <a:rPr lang="fr-FR" sz="1600">
                <a:latin typeface="Myriad Pro" charset="0"/>
              </a:rPr>
              <a:t>2076/2006</a:t>
            </a:r>
            <a:endParaRPr lang="en-GB" sz="2000" b="1">
              <a:latin typeface="Myriad Pro" charset="0"/>
            </a:endParaRPr>
          </a:p>
        </p:txBody>
      </p:sp>
      <p:sp>
        <p:nvSpPr>
          <p:cNvPr id="8219" name="Rectangle 28"/>
          <p:cNvSpPr>
            <a:spLocks noChangeArrowheads="1"/>
          </p:cNvSpPr>
          <p:nvPr/>
        </p:nvSpPr>
        <p:spPr bwMode="auto">
          <a:xfrm>
            <a:off x="2071688" y="5429250"/>
            <a:ext cx="2090737" cy="841375"/>
          </a:xfrm>
          <a:prstGeom prst="rect">
            <a:avLst/>
          </a:prstGeom>
          <a:solidFill>
            <a:srgbClr val="FFFFFF"/>
          </a:solidFill>
          <a:ln w="9525">
            <a:solidFill>
              <a:schemeClr val="tx1"/>
            </a:solidFill>
            <a:miter lim="800000"/>
            <a:headEnd/>
            <a:tailEnd/>
          </a:ln>
        </p:spPr>
        <p:txBody>
          <a:bodyPr wrap="none" anchor="ctr"/>
          <a:lstStyle/>
          <a:p>
            <a:pPr algn="ctr"/>
            <a:r>
              <a:rPr lang="en-GB" sz="1600" b="1">
                <a:latin typeface="Myriad Pro" charset="0"/>
              </a:rPr>
              <a:t>Plant Health</a:t>
            </a:r>
          </a:p>
          <a:p>
            <a:pPr algn="ctr"/>
            <a:r>
              <a:rPr lang="fr-FR" sz="1600">
                <a:latin typeface="Myriad Pro" charset="0"/>
              </a:rPr>
              <a:t>2000/29</a:t>
            </a:r>
          </a:p>
          <a:p>
            <a:pPr algn="ctr"/>
            <a:r>
              <a:rPr lang="fr-FR" sz="1600">
                <a:latin typeface="Myriad Pro" charset="0"/>
              </a:rPr>
              <a:t>575/2006/EC</a:t>
            </a:r>
            <a:endParaRPr lang="en-GB" sz="1600">
              <a:latin typeface="Myriad Pro" charset="0"/>
            </a:endParaRPr>
          </a:p>
        </p:txBody>
      </p:sp>
      <p:sp>
        <p:nvSpPr>
          <p:cNvPr id="8220" name="Line 29"/>
          <p:cNvSpPr>
            <a:spLocks noChangeShapeType="1"/>
          </p:cNvSpPr>
          <p:nvPr/>
        </p:nvSpPr>
        <p:spPr bwMode="auto">
          <a:xfrm flipV="1">
            <a:off x="3563938" y="5013325"/>
            <a:ext cx="241300" cy="3603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idx="4294967295"/>
          </p:nvPr>
        </p:nvSpPr>
        <p:spPr>
          <a:xfrm>
            <a:off x="357188" y="-33338"/>
            <a:ext cx="6929437" cy="1085851"/>
          </a:xfrm>
        </p:spPr>
        <p:txBody>
          <a:bodyPr/>
          <a:lstStyle/>
          <a:p>
            <a:r>
              <a:rPr lang="en-US" sz="3200" smtClean="0"/>
              <a:t>Food safety Risk Assessments in U.S. &amp; EU/ EFSA</a:t>
            </a:r>
          </a:p>
        </p:txBody>
      </p:sp>
      <p:graphicFrame>
        <p:nvGraphicFramePr>
          <p:cNvPr id="53302" name="Group 54"/>
          <p:cNvGraphicFramePr>
            <a:graphicFrameLocks noGrp="1"/>
          </p:cNvGraphicFramePr>
          <p:nvPr/>
        </p:nvGraphicFramePr>
        <p:xfrm>
          <a:off x="179388" y="1285875"/>
          <a:ext cx="8821737" cy="5430838"/>
        </p:xfrm>
        <a:graphic>
          <a:graphicData uri="http://schemas.openxmlformats.org/drawingml/2006/table">
            <a:tbl>
              <a:tblPr/>
              <a:tblGrid>
                <a:gridCol w="1655762"/>
                <a:gridCol w="4357688"/>
                <a:gridCol w="2808287"/>
              </a:tblGrid>
              <a:tr h="1066775">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2000" b="0" i="0" u="none" strike="noStrike" cap="none" normalizeH="0" baseline="0" dirty="0" smtClean="0">
                          <a:ln>
                            <a:noFill/>
                          </a:ln>
                          <a:solidFill>
                            <a:srgbClr val="004080"/>
                          </a:solidFill>
                          <a:effectLst/>
                          <a:latin typeface="Arial" charset="0"/>
                          <a:ea typeface="MS Pゴシック" pitchFamily="-92" charset="-128"/>
                        </a:rPr>
                        <a:t>      U.S. </a:t>
                      </a:r>
                    </a:p>
                  </a:txBody>
                  <a:tcPr marT="45711" marB="4571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ECFF"/>
                    </a:solid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2000" b="0" i="0" u="none" strike="noStrike" cap="none" normalizeH="0" baseline="0" smtClean="0">
                          <a:ln>
                            <a:noFill/>
                          </a:ln>
                          <a:solidFill>
                            <a:srgbClr val="004080"/>
                          </a:solidFill>
                          <a:effectLst/>
                          <a:latin typeface="Arial" charset="0"/>
                          <a:ea typeface="MS Pゴシック" pitchFamily="-92" charset="-128"/>
                        </a:rPr>
                        <a:t>Areas of concerns for food safety</a:t>
                      </a: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ECFF"/>
                    </a:solid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2000" b="0" i="0" u="none" strike="noStrike" cap="none" normalizeH="0" baseline="0" smtClean="0">
                          <a:ln>
                            <a:noFill/>
                          </a:ln>
                          <a:solidFill>
                            <a:srgbClr val="004080"/>
                          </a:solidFill>
                          <a:effectLst/>
                          <a:latin typeface="Arial" charset="0"/>
                          <a:ea typeface="MS Pゴシック" pitchFamily="-92" charset="-128"/>
                        </a:rPr>
                        <a:t>EFSA Risk Assessment</a:t>
                      </a:r>
                    </a:p>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2000" b="0" i="0" u="none" strike="noStrike" cap="none" normalizeH="0" baseline="0" smtClean="0">
                          <a:ln>
                            <a:noFill/>
                          </a:ln>
                          <a:solidFill>
                            <a:srgbClr val="004080"/>
                          </a:solidFill>
                          <a:effectLst/>
                          <a:latin typeface="Arial" charset="0"/>
                          <a:ea typeface="MS Pゴシック" pitchFamily="-92" charset="-128"/>
                        </a:rPr>
                        <a:t>Panels</a:t>
                      </a:r>
                    </a:p>
                  </a:txBody>
                  <a:tcPr marT="45711" marB="4571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ECFF"/>
                    </a:solidFill>
                  </a:tcPr>
                </a:tc>
              </a:tr>
              <a:tr h="627866">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1" i="0" u="none" strike="noStrike" cap="none" normalizeH="0" baseline="0" smtClean="0">
                          <a:ln>
                            <a:noFill/>
                          </a:ln>
                          <a:solidFill>
                            <a:srgbClr val="004080"/>
                          </a:solidFill>
                          <a:effectLst/>
                          <a:latin typeface="Arial" charset="0"/>
                          <a:ea typeface="MS Pゴシック" pitchFamily="-92" charset="-128"/>
                        </a:rPr>
                        <a:t>FDA/CFSAN</a:t>
                      </a:r>
                    </a:p>
                  </a:txBody>
                  <a:tcPr marT="45711" marB="4571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smtClean="0">
                          <a:ln>
                            <a:noFill/>
                          </a:ln>
                          <a:solidFill>
                            <a:srgbClr val="004080"/>
                          </a:solidFill>
                          <a:effectLst/>
                          <a:latin typeface="Arial" charset="0"/>
                          <a:ea typeface="MS Pゴシック" pitchFamily="-92" charset="-128"/>
                        </a:rPr>
                        <a:t>Food Allergies, Food toxicology and microbiology, Nutrition </a:t>
                      </a: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smtClean="0">
                          <a:ln>
                            <a:noFill/>
                          </a:ln>
                          <a:solidFill>
                            <a:srgbClr val="004080"/>
                          </a:solidFill>
                          <a:effectLst/>
                          <a:latin typeface="Arial" charset="0"/>
                          <a:ea typeface="MS Pゴシック" pitchFamily="-92" charset="-128"/>
                        </a:rPr>
                        <a:t>FOOD ADDITIVES (GMO)</a:t>
                      </a:r>
                    </a:p>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smtClean="0">
                          <a:ln>
                            <a:noFill/>
                          </a:ln>
                          <a:solidFill>
                            <a:srgbClr val="004080"/>
                          </a:solidFill>
                          <a:effectLst/>
                          <a:latin typeface="Arial" charset="0"/>
                          <a:ea typeface="MS Pゴシック" pitchFamily="-92" charset="-128"/>
                        </a:rPr>
                        <a:t> BIOHAZ, CONTAM, NDA</a:t>
                      </a:r>
                    </a:p>
                  </a:txBody>
                  <a:tcPr marT="45711" marB="4571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7866">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1" i="0" u="none" strike="noStrike" cap="none" normalizeH="0" baseline="0" smtClean="0">
                          <a:ln>
                            <a:noFill/>
                          </a:ln>
                          <a:solidFill>
                            <a:srgbClr val="004080"/>
                          </a:solidFill>
                          <a:effectLst/>
                          <a:latin typeface="Arial" charset="0"/>
                          <a:ea typeface="MS Pゴシック" pitchFamily="-92" charset="-128"/>
                        </a:rPr>
                        <a:t>FDA/CVM</a:t>
                      </a:r>
                    </a:p>
                  </a:txBody>
                  <a:tcPr marT="45711" marB="4571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smtClean="0">
                          <a:ln>
                            <a:noFill/>
                          </a:ln>
                          <a:solidFill>
                            <a:srgbClr val="004080"/>
                          </a:solidFill>
                          <a:effectLst/>
                          <a:latin typeface="Arial" charset="0"/>
                          <a:ea typeface="MS Pゴシック" pitchFamily="-92" charset="-128"/>
                        </a:rPr>
                        <a:t>Feed additives</a:t>
                      </a:r>
                    </a:p>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smtClean="0">
                          <a:ln>
                            <a:noFill/>
                          </a:ln>
                          <a:solidFill>
                            <a:srgbClr val="004080"/>
                          </a:solidFill>
                          <a:effectLst/>
                          <a:latin typeface="Arial" charset="0"/>
                          <a:ea typeface="MS Pゴシック" pitchFamily="-92" charset="-128"/>
                        </a:rPr>
                        <a:t> AMR, Vet. Medicines </a:t>
                      </a: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dirty="0" smtClean="0">
                          <a:ln>
                            <a:noFill/>
                          </a:ln>
                          <a:solidFill>
                            <a:srgbClr val="004080"/>
                          </a:solidFill>
                          <a:effectLst/>
                          <a:latin typeface="Arial" charset="0"/>
                          <a:ea typeface="MS Pゴシック" pitchFamily="-92" charset="-128"/>
                        </a:rPr>
                        <a:t>FEED ADDITIVES, GMO</a:t>
                      </a:r>
                    </a:p>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dirty="0" smtClean="0">
                          <a:ln>
                            <a:noFill/>
                          </a:ln>
                          <a:solidFill>
                            <a:srgbClr val="004080"/>
                          </a:solidFill>
                          <a:effectLst/>
                          <a:latin typeface="Arial" charset="0"/>
                          <a:ea typeface="MS Pゴシック" pitchFamily="-92" charset="-128"/>
                        </a:rPr>
                        <a:t>CONTAM </a:t>
                      </a:r>
                    </a:p>
                  </a:txBody>
                  <a:tcPr marT="45711" marB="4571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8858">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1" i="0" u="none" strike="noStrike" cap="none" normalizeH="0" baseline="0" smtClean="0">
                          <a:ln>
                            <a:noFill/>
                          </a:ln>
                          <a:solidFill>
                            <a:srgbClr val="FF0000"/>
                          </a:solidFill>
                          <a:effectLst/>
                          <a:latin typeface="Arial" charset="0"/>
                          <a:ea typeface="MS Pゴシック" pitchFamily="-92" charset="-128"/>
                        </a:rPr>
                        <a:t>USDA/FSIS</a:t>
                      </a:r>
                    </a:p>
                  </a:txBody>
                  <a:tcPr marT="45711" marB="4571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dirty="0" smtClean="0">
                          <a:ln>
                            <a:noFill/>
                          </a:ln>
                          <a:solidFill>
                            <a:srgbClr val="004080"/>
                          </a:solidFill>
                          <a:effectLst/>
                          <a:latin typeface="Arial" charset="0"/>
                          <a:ea typeface="MS Pゴシック" pitchFamily="-92" charset="-128"/>
                        </a:rPr>
                        <a:t>Microbiological risks- </a:t>
                      </a:r>
                      <a:r>
                        <a:rPr kumimoji="0" lang="en-US" sz="1600" b="1" i="0" u="none" strike="noStrike" cap="none" normalizeH="0" baseline="0" dirty="0" smtClean="0">
                          <a:ln>
                            <a:noFill/>
                          </a:ln>
                          <a:solidFill>
                            <a:srgbClr val="FF0000"/>
                          </a:solidFill>
                          <a:effectLst/>
                          <a:latin typeface="Arial" charset="0"/>
                          <a:ea typeface="MS Pゴシック" pitchFamily="-92" charset="-128"/>
                        </a:rPr>
                        <a:t>residues in meat, eggs</a:t>
                      </a: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dirty="0" smtClean="0">
                          <a:ln>
                            <a:noFill/>
                          </a:ln>
                          <a:solidFill>
                            <a:srgbClr val="004080"/>
                          </a:solidFill>
                          <a:effectLst/>
                          <a:latin typeface="Arial" charset="0"/>
                          <a:ea typeface="MS Pゴシック" pitchFamily="-92" charset="-128"/>
                        </a:rPr>
                        <a:t>BIOHAZ , SAS, DCM</a:t>
                      </a:r>
                    </a:p>
                  </a:txBody>
                  <a:tcPr marT="45711" marB="4571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7866">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1" i="0" u="none" strike="noStrike" cap="none" normalizeH="0" baseline="0" smtClean="0">
                          <a:ln>
                            <a:noFill/>
                          </a:ln>
                          <a:solidFill>
                            <a:srgbClr val="23911D"/>
                          </a:solidFill>
                          <a:effectLst/>
                          <a:latin typeface="Arial" charset="0"/>
                          <a:ea typeface="MS Pゴシック" pitchFamily="-92" charset="-128"/>
                        </a:rPr>
                        <a:t>EPA /NIEHS</a:t>
                      </a:r>
                    </a:p>
                  </a:txBody>
                  <a:tcPr marT="45711" marB="4571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dirty="0" smtClean="0">
                          <a:ln>
                            <a:noFill/>
                          </a:ln>
                          <a:solidFill>
                            <a:srgbClr val="004080"/>
                          </a:solidFill>
                          <a:effectLst/>
                          <a:latin typeface="Arial" charset="0"/>
                          <a:ea typeface="MS Pゴシック" pitchFamily="-92" charset="-128"/>
                        </a:rPr>
                        <a:t>Pesticides, </a:t>
                      </a:r>
                      <a:r>
                        <a:rPr kumimoji="0" lang="en-US" sz="1600" b="0" i="0" u="none" strike="noStrike" cap="none" normalizeH="0" baseline="0" dirty="0" err="1" smtClean="0">
                          <a:ln>
                            <a:noFill/>
                          </a:ln>
                          <a:solidFill>
                            <a:srgbClr val="004080"/>
                          </a:solidFill>
                          <a:effectLst/>
                          <a:latin typeface="Arial" charset="0"/>
                          <a:ea typeface="MS Pゴシック" pitchFamily="-92" charset="-128"/>
                        </a:rPr>
                        <a:t>Env</a:t>
                      </a:r>
                      <a:r>
                        <a:rPr kumimoji="0" lang="en-US" sz="1600" b="0" i="0" u="none" strike="noStrike" cap="none" normalizeH="0" baseline="0" dirty="0" smtClean="0">
                          <a:ln>
                            <a:noFill/>
                          </a:ln>
                          <a:solidFill>
                            <a:srgbClr val="004080"/>
                          </a:solidFill>
                          <a:effectLst/>
                          <a:latin typeface="Arial" charset="0"/>
                          <a:ea typeface="MS Pゴシック" pitchFamily="-92" charset="-128"/>
                        </a:rPr>
                        <a:t>. Toxicology </a:t>
                      </a:r>
                    </a:p>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dirty="0" smtClean="0">
                          <a:ln>
                            <a:noFill/>
                          </a:ln>
                          <a:solidFill>
                            <a:srgbClr val="004080"/>
                          </a:solidFill>
                          <a:effectLst/>
                          <a:latin typeface="Arial" charset="0"/>
                          <a:ea typeface="MS Pゴシック" pitchFamily="-92" charset="-128"/>
                        </a:rPr>
                        <a:t>Pollinators  </a:t>
                      </a: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smtClean="0">
                          <a:ln>
                            <a:noFill/>
                          </a:ln>
                          <a:solidFill>
                            <a:srgbClr val="004080"/>
                          </a:solidFill>
                          <a:effectLst/>
                          <a:latin typeface="Arial" charset="0"/>
                          <a:ea typeface="MS Pゴシック" pitchFamily="-92" charset="-128"/>
                        </a:rPr>
                        <a:t>PESTICIDES</a:t>
                      </a:r>
                    </a:p>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smtClean="0">
                          <a:ln>
                            <a:noFill/>
                          </a:ln>
                          <a:solidFill>
                            <a:srgbClr val="004080"/>
                          </a:solidFill>
                          <a:effectLst/>
                          <a:latin typeface="Arial" charset="0"/>
                          <a:ea typeface="MS Pゴシック" pitchFamily="-92" charset="-128"/>
                        </a:rPr>
                        <a:t>CONTAM</a:t>
                      </a:r>
                    </a:p>
                  </a:txBody>
                  <a:tcPr marT="45711" marB="4571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9328">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1" i="0" u="none" strike="noStrike" cap="none" normalizeH="0" baseline="0" smtClean="0">
                          <a:ln>
                            <a:noFill/>
                          </a:ln>
                          <a:solidFill>
                            <a:srgbClr val="FF0000"/>
                          </a:solidFill>
                          <a:effectLst/>
                          <a:latin typeface="Arial" charset="0"/>
                          <a:ea typeface="MS Pゴシック" pitchFamily="-92" charset="-128"/>
                        </a:rPr>
                        <a:t>USDA/APHIS</a:t>
                      </a:r>
                      <a:endParaRPr kumimoji="0" lang="en-US" sz="1600" b="0" i="0" u="none" strike="noStrike" cap="none" normalizeH="0" baseline="0" smtClean="0">
                        <a:ln>
                          <a:noFill/>
                        </a:ln>
                        <a:solidFill>
                          <a:srgbClr val="FF0000"/>
                        </a:solidFill>
                        <a:effectLst/>
                        <a:latin typeface="Arial" charset="0"/>
                        <a:ea typeface="MS Pゴシック" pitchFamily="-92" charset="-128"/>
                      </a:endParaRPr>
                    </a:p>
                  </a:txBody>
                  <a:tcPr marT="45711" marB="4571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smtClean="0">
                          <a:ln>
                            <a:noFill/>
                          </a:ln>
                          <a:solidFill>
                            <a:srgbClr val="004080"/>
                          </a:solidFill>
                          <a:effectLst/>
                          <a:latin typeface="Arial" charset="0"/>
                          <a:ea typeface="MS Pゴシック" pitchFamily="-92" charset="-128"/>
                        </a:rPr>
                        <a:t>Plant Health and Animal Health &amp; Welfare</a:t>
                      </a: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smtClean="0">
                          <a:ln>
                            <a:noFill/>
                          </a:ln>
                          <a:solidFill>
                            <a:srgbClr val="004080"/>
                          </a:solidFill>
                          <a:effectLst/>
                          <a:latin typeface="Arial" charset="0"/>
                          <a:ea typeface="MS Pゴシック" pitchFamily="-92" charset="-128"/>
                        </a:rPr>
                        <a:t>PLH &amp; AHAW (GMO)</a:t>
                      </a:r>
                    </a:p>
                  </a:txBody>
                  <a:tcPr marT="45711" marB="4571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5260">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1" i="0" u="none" strike="noStrike" cap="none" normalizeH="0" baseline="0" smtClean="0">
                          <a:ln>
                            <a:noFill/>
                          </a:ln>
                          <a:solidFill>
                            <a:srgbClr val="FF0000"/>
                          </a:solidFill>
                          <a:effectLst/>
                          <a:latin typeface="Arial" charset="0"/>
                          <a:ea typeface="MS Pゴシック" pitchFamily="-92" charset="-128"/>
                        </a:rPr>
                        <a:t>USDA/ARS</a:t>
                      </a:r>
                    </a:p>
                  </a:txBody>
                  <a:tcPr marT="45711" marB="4571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smtClean="0">
                          <a:ln>
                            <a:noFill/>
                          </a:ln>
                          <a:solidFill>
                            <a:srgbClr val="004080"/>
                          </a:solidFill>
                          <a:effectLst/>
                          <a:latin typeface="Arial" charset="0"/>
                          <a:ea typeface="MS Pゴシック" pitchFamily="-92" charset="-128"/>
                        </a:rPr>
                        <a:t>Research &amp; data on Nutrition (exposure)</a:t>
                      </a: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smtClean="0">
                          <a:ln>
                            <a:noFill/>
                          </a:ln>
                          <a:solidFill>
                            <a:srgbClr val="004080"/>
                          </a:solidFill>
                          <a:effectLst/>
                          <a:latin typeface="Arial" charset="0"/>
                          <a:ea typeface="MS Pゴシック" pitchFamily="-92" charset="-128"/>
                        </a:rPr>
                        <a:t>NUTRITION/ DCM</a:t>
                      </a:r>
                    </a:p>
                  </a:txBody>
                  <a:tcPr marT="45711" marB="4571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7866">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1" i="0" u="none" strike="noStrike" cap="none" normalizeH="0" baseline="0" smtClean="0">
                          <a:ln>
                            <a:noFill/>
                          </a:ln>
                          <a:solidFill>
                            <a:srgbClr val="004080"/>
                          </a:solidFill>
                          <a:effectLst/>
                          <a:latin typeface="Arial" charset="0"/>
                          <a:ea typeface="MS Pゴシック" pitchFamily="-92" charset="-128"/>
                        </a:rPr>
                        <a:t>CDC and NIH/ </a:t>
                      </a:r>
                      <a:r>
                        <a:rPr kumimoji="0" lang="en-US" sz="1600" b="1" i="0" u="none" strike="noStrike" cap="none" normalizeH="0" baseline="0" smtClean="0">
                          <a:ln>
                            <a:noFill/>
                          </a:ln>
                          <a:solidFill>
                            <a:srgbClr val="CC42C5"/>
                          </a:solidFill>
                          <a:effectLst/>
                          <a:latin typeface="Arial" charset="0"/>
                          <a:ea typeface="MS Pゴシック" pitchFamily="-92" charset="-128"/>
                        </a:rPr>
                        <a:t>NTP/NIEHS</a:t>
                      </a:r>
                    </a:p>
                  </a:txBody>
                  <a:tcPr marT="45711" marB="4571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smtClean="0">
                          <a:ln>
                            <a:noFill/>
                          </a:ln>
                          <a:solidFill>
                            <a:srgbClr val="004080"/>
                          </a:solidFill>
                          <a:effectLst/>
                          <a:latin typeface="Arial" charset="0"/>
                          <a:ea typeface="MS Pゴシック" pitchFamily="-92" charset="-128"/>
                        </a:rPr>
                        <a:t>Public health &amp; Food borne </a:t>
                      </a:r>
                    </a:p>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smtClean="0">
                          <a:ln>
                            <a:noFill/>
                          </a:ln>
                          <a:solidFill>
                            <a:srgbClr val="004080"/>
                          </a:solidFill>
                          <a:effectLst/>
                          <a:latin typeface="Arial" charset="0"/>
                          <a:ea typeface="MS Pゴシック" pitchFamily="-92" charset="-128"/>
                        </a:rPr>
                        <a:t>Diseases  (AMR) Toxicology </a:t>
                      </a: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smtClean="0">
                          <a:ln>
                            <a:noFill/>
                          </a:ln>
                          <a:solidFill>
                            <a:srgbClr val="004080"/>
                          </a:solidFill>
                          <a:effectLst/>
                          <a:latin typeface="Arial" charset="0"/>
                          <a:ea typeface="MS Pゴシック" pitchFamily="-92" charset="-128"/>
                        </a:rPr>
                        <a:t>BIO MONITORING</a:t>
                      </a:r>
                    </a:p>
                  </a:txBody>
                  <a:tcPr marT="45711" marB="4571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649155">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smtClean="0">
                          <a:ln>
                            <a:noFill/>
                          </a:ln>
                          <a:solidFill>
                            <a:srgbClr val="004080"/>
                          </a:solidFill>
                          <a:effectLst/>
                          <a:latin typeface="Arial" charset="0"/>
                          <a:ea typeface="MS Pゴシック" pitchFamily="-92" charset="-128"/>
                        </a:rPr>
                        <a:t>FDA/ ORA </a:t>
                      </a:r>
                    </a:p>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smtClean="0">
                          <a:ln>
                            <a:noFill/>
                          </a:ln>
                          <a:solidFill>
                            <a:srgbClr val="004080"/>
                          </a:solidFill>
                          <a:effectLst/>
                          <a:latin typeface="Arial" charset="0"/>
                          <a:ea typeface="MS Pゴシック" pitchFamily="-92" charset="-128"/>
                        </a:rPr>
                        <a:t>USDA /FSIS </a:t>
                      </a:r>
                    </a:p>
                  </a:txBody>
                  <a:tcPr marT="45711" marB="4571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B8FF71"/>
                    </a:solid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smtClean="0">
                          <a:ln>
                            <a:noFill/>
                          </a:ln>
                          <a:solidFill>
                            <a:srgbClr val="004080"/>
                          </a:solidFill>
                          <a:effectLst/>
                          <a:latin typeface="Arial" charset="0"/>
                          <a:ea typeface="MS Pゴシック" pitchFamily="-92" charset="-128"/>
                        </a:rPr>
                        <a:t>Control their respective types of foods as  legally competent </a:t>
                      </a: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B8FF71"/>
                    </a:solidFill>
                  </a:tcPr>
                </a:tc>
                <a:tc>
                  <a:txBody>
                    <a:bodyPr/>
                    <a:lstStyle/>
                    <a:p>
                      <a:pPr marL="0" marR="0" lvl="0" indent="0" algn="l" defTabSz="914400" rtl="0" eaLnBrk="1" fontAlgn="base" latinLnBrk="0" hangingPunct="1">
                        <a:lnSpc>
                          <a:spcPct val="100000"/>
                        </a:lnSpc>
                        <a:spcBef>
                          <a:spcPct val="20000"/>
                        </a:spcBef>
                        <a:spcAft>
                          <a:spcPct val="0"/>
                        </a:spcAft>
                        <a:buClr>
                          <a:srgbClr val="004080"/>
                        </a:buClr>
                        <a:buSzTx/>
                        <a:buFontTx/>
                        <a:buNone/>
                        <a:tabLst/>
                      </a:pPr>
                      <a:r>
                        <a:rPr kumimoji="0" lang="en-US" sz="1600" b="0" i="0" u="none" strike="noStrike" cap="none" normalizeH="0" baseline="0" smtClean="0">
                          <a:ln>
                            <a:noFill/>
                          </a:ln>
                          <a:solidFill>
                            <a:srgbClr val="004080"/>
                          </a:solidFill>
                          <a:effectLst/>
                          <a:latin typeface="Arial" charset="0"/>
                          <a:ea typeface="MS Pゴシック" pitchFamily="-92" charset="-128"/>
                        </a:rPr>
                        <a:t>Outside EFSA’s remit</a:t>
                      </a:r>
                    </a:p>
                  </a:txBody>
                  <a:tcPr marT="45711" marB="4571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B8FF71"/>
                    </a:solidFill>
                  </a:tcPr>
                </a:tc>
              </a:tr>
            </a:tbl>
          </a:graphicData>
        </a:graphic>
      </p:graphicFrame>
      <p:pic>
        <p:nvPicPr>
          <p:cNvPr id="63533" name="Picture 4" descr="U.S..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704975"/>
            <a:ext cx="666750"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34" name="Picture 42" descr="efsa-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6688" y="1285875"/>
            <a:ext cx="1143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35" name="Picture 44" descr="Logo_bann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1938" y="3033713"/>
            <a:ext cx="207168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36" name="Picture 47" descr="ecdc_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8263" y="5591175"/>
            <a:ext cx="679450"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37" name="Picture 40" descr="th_flag_highres">
            <a:hlinkClick r:id="rId6"/>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388350" y="1989138"/>
            <a:ext cx="47625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38" name="Picture 8" descr="echa_logo.gif"/>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868863" y="4113213"/>
            <a:ext cx="11430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idx="4294967295"/>
          </p:nvPr>
        </p:nvSpPr>
        <p:spPr>
          <a:xfrm>
            <a:off x="152400" y="0"/>
            <a:ext cx="8534400" cy="914400"/>
          </a:xfrm>
        </p:spPr>
        <p:txBody>
          <a:bodyPr/>
          <a:lstStyle/>
          <a:p>
            <a:r>
              <a:rPr lang="en-GB" sz="3200" smtClean="0"/>
              <a:t/>
            </a:r>
            <a:br>
              <a:rPr lang="en-GB" sz="3200" smtClean="0"/>
            </a:br>
            <a:r>
              <a:rPr lang="en-GB" altLang="zh-CN" sz="3200" smtClean="0">
                <a:ea typeface="SimSun" pitchFamily="2" charset="-122"/>
              </a:rPr>
              <a:t>US -EFSA: </a:t>
            </a:r>
            <a:br>
              <a:rPr lang="en-GB" altLang="zh-CN" sz="3200" smtClean="0">
                <a:ea typeface="SimSun" pitchFamily="2" charset="-122"/>
              </a:rPr>
            </a:br>
            <a:r>
              <a:rPr lang="en-GB" altLang="zh-CN" sz="3200" smtClean="0">
                <a:ea typeface="SimSun" pitchFamily="2" charset="-122"/>
              </a:rPr>
              <a:t>Exchanges of data  2012</a:t>
            </a:r>
            <a:r>
              <a:rPr lang="en-GB" sz="3200" smtClean="0"/>
              <a:t/>
            </a:r>
            <a:br>
              <a:rPr lang="en-GB" sz="3200" smtClean="0"/>
            </a:br>
            <a:endParaRPr lang="en-GB" sz="3200" smtClean="0"/>
          </a:p>
        </p:txBody>
      </p:sp>
      <p:graphicFrame>
        <p:nvGraphicFramePr>
          <p:cNvPr id="196611" name="Group 3"/>
          <p:cNvGraphicFramePr>
            <a:graphicFrameLocks noGrp="1"/>
          </p:cNvGraphicFramePr>
          <p:nvPr>
            <p:ph idx="4294967295"/>
          </p:nvPr>
        </p:nvGraphicFramePr>
        <p:xfrm>
          <a:off x="228600" y="1295400"/>
          <a:ext cx="8736013" cy="5329238"/>
        </p:xfrm>
        <a:graphic>
          <a:graphicData uri="http://schemas.openxmlformats.org/drawingml/2006/table">
            <a:tbl>
              <a:tblPr/>
              <a:tblGrid>
                <a:gridCol w="2027238"/>
                <a:gridCol w="576262"/>
                <a:gridCol w="736600"/>
                <a:gridCol w="515938"/>
                <a:gridCol w="736600"/>
                <a:gridCol w="515937"/>
                <a:gridCol w="738188"/>
                <a:gridCol w="2889250"/>
              </a:tblGrid>
              <a:tr h="4572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2400" b="1" i="0" u="none" strike="noStrike" cap="none" normalizeH="0" baseline="0" dirty="0" smtClean="0">
                        <a:ln>
                          <a:noFill/>
                        </a:ln>
                        <a:solidFill>
                          <a:srgbClr val="F81D18"/>
                        </a:solidFill>
                        <a:effectLst/>
                        <a:latin typeface="Myriad Pro" charset="0"/>
                        <a:ea typeface="MS Pゴシック" pitchFamily="-92"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FFFFFF"/>
                        </a:gs>
                        <a:gs pos="50000">
                          <a:srgbClr val="FEC9B7"/>
                        </a:gs>
                        <a:gs pos="100000">
                          <a:srgbClr val="FEE4DC"/>
                        </a:gs>
                      </a:gsLst>
                      <a:lin ang="5400000"/>
                    </a:gradFill>
                  </a:tcPr>
                </a:tc>
                <a:tc gridSpan="7">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smtClean="0">
                          <a:ln>
                            <a:noFill/>
                          </a:ln>
                          <a:solidFill>
                            <a:srgbClr val="FFFFFF"/>
                          </a:solidFill>
                          <a:effectLst/>
                          <a:latin typeface="Myriad Pro" charset="0"/>
                          <a:ea typeface="MS Pゴシック" pitchFamily="-92" charset="-128"/>
                        </a:rPr>
                        <a:t>2012 Requests (R)  and exchanges (files)  </a:t>
                      </a:r>
                    </a:p>
                  </a:txBody>
                  <a:tcPr horzOverflow="overflow">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518160">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smtClean="0">
                          <a:ln>
                            <a:noFill/>
                          </a:ln>
                          <a:solidFill>
                            <a:srgbClr val="F81D18"/>
                          </a:solidFill>
                          <a:effectLst/>
                          <a:latin typeface="Myriad Pro" charset="0"/>
                          <a:ea typeface="MS Pゴシック" pitchFamily="-92" charset="-128"/>
                        </a:rPr>
                        <a:t>EFSA - Unit</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smtClean="0">
                          <a:ln>
                            <a:noFill/>
                          </a:ln>
                          <a:solidFill>
                            <a:srgbClr val="F81D18"/>
                          </a:solidFill>
                          <a:effectLst/>
                          <a:latin typeface="Myriad Pro" charset="0"/>
                          <a:ea typeface="MS Pゴシック" pitchFamily="-92" charset="-128"/>
                        </a:rPr>
                        <a:t>US Center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D5CC"/>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smtClean="0">
                          <a:ln>
                            <a:noFill/>
                          </a:ln>
                          <a:solidFill>
                            <a:srgbClr val="171796"/>
                          </a:solidFill>
                          <a:effectLst/>
                          <a:latin typeface="Myriad Pro" charset="0"/>
                          <a:ea typeface="MS Pゴシック" pitchFamily="-92" charset="-128"/>
                        </a:rPr>
                        <a:t>US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D5CC"/>
                    </a:solidFill>
                  </a:tcPr>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smtClean="0">
                          <a:ln>
                            <a:noFill/>
                          </a:ln>
                          <a:solidFill>
                            <a:srgbClr val="171796"/>
                          </a:solidFill>
                          <a:effectLst/>
                          <a:latin typeface="Myriad Pro" charset="0"/>
                          <a:ea typeface="MS Pゴシック" pitchFamily="-92" charset="-128"/>
                        </a:rPr>
                        <a:t>EFSA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D5CC"/>
                    </a:solidFill>
                  </a:tcPr>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800" b="1" i="0" u="none" strike="noStrike" cap="none" normalizeH="0" baseline="0" smtClean="0">
                          <a:ln>
                            <a:noFill/>
                          </a:ln>
                          <a:solidFill>
                            <a:srgbClr val="171796"/>
                          </a:solidFill>
                          <a:effectLst/>
                          <a:latin typeface="Times New Roman" pitchFamily="18" charset="0"/>
                          <a:ea typeface="MS Pゴシック" pitchFamily="-92" charset="-128"/>
                          <a:cs typeface="Times New Roman" pitchFamily="18" charset="0"/>
                        </a:rPr>
                        <a:t>Σ</a:t>
                      </a:r>
                      <a:r>
                        <a:rPr kumimoji="0" lang="en-GB" sz="2800" b="1" i="0" u="none" strike="noStrike" cap="none" normalizeH="0" baseline="0" smtClean="0">
                          <a:ln>
                            <a:noFill/>
                          </a:ln>
                          <a:solidFill>
                            <a:srgbClr val="171796"/>
                          </a:solidFill>
                          <a:effectLst/>
                          <a:latin typeface="Times New Roman" pitchFamily="18" charset="0"/>
                          <a:ea typeface="MS Pゴシック" pitchFamily="-92" charset="-128"/>
                          <a:cs typeface="Times New Roman" pitchFamily="18" charset="0"/>
                        </a:rPr>
                        <a:t> </a:t>
                      </a:r>
                      <a:endParaRPr kumimoji="0" lang="en-GB" sz="2800" b="1" i="0" u="none" strike="noStrike" cap="none" normalizeH="0" baseline="0" smtClean="0">
                        <a:ln>
                          <a:noFill/>
                        </a:ln>
                        <a:solidFill>
                          <a:srgbClr val="171796"/>
                        </a:solidFill>
                        <a:effectLst/>
                        <a:latin typeface="Myriad Pro" charset="0"/>
                        <a:ea typeface="MS Pゴシック" pitchFamily="-92"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D5CC"/>
                    </a:solid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smtClean="0">
                          <a:ln>
                            <a:noFill/>
                          </a:ln>
                          <a:solidFill>
                            <a:srgbClr val="171796"/>
                          </a:solidFill>
                          <a:effectLst/>
                          <a:latin typeface="Myriad Pro" charset="0"/>
                          <a:ea typeface="MS Pゴシック" pitchFamily="-92" charset="-128"/>
                        </a:rPr>
                        <a:t>*files  to be highlighted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D5CC"/>
                    </a:solidFill>
                  </a:tcPr>
                </a:tc>
              </a:tr>
              <a:tr h="381000">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rgbClr val="171796"/>
                          </a:solidFill>
                          <a:effectLst/>
                          <a:latin typeface="Myriad Pro" charset="0"/>
                          <a:ea typeface="MS Pゴシック" pitchFamily="-92" charset="-128"/>
                        </a:rPr>
                        <a:t>R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B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smtClean="0">
                          <a:ln>
                            <a:noFill/>
                          </a:ln>
                          <a:solidFill>
                            <a:srgbClr val="F81D18"/>
                          </a:solidFill>
                          <a:effectLst/>
                          <a:latin typeface="Myriad Pro" charset="0"/>
                          <a:ea typeface="MS Pゴシック" pitchFamily="-92" charset="-128"/>
                        </a:rPr>
                        <a:t>Files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B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rgbClr val="171796"/>
                          </a:solidFill>
                          <a:effectLst/>
                          <a:latin typeface="Myriad Pro" charset="0"/>
                          <a:ea typeface="MS Pゴシック" pitchFamily="-92" charset="-128"/>
                        </a:rPr>
                        <a:t>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B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smtClean="0">
                          <a:ln>
                            <a:noFill/>
                          </a:ln>
                          <a:solidFill>
                            <a:srgbClr val="F81D18"/>
                          </a:solidFill>
                          <a:effectLst/>
                          <a:latin typeface="Myriad Pro" charset="0"/>
                          <a:ea typeface="MS Pゴシック" pitchFamily="-92" charset="-128"/>
                        </a:rPr>
                        <a:t>Files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B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rgbClr val="171796"/>
                          </a:solidFill>
                          <a:effectLst/>
                          <a:latin typeface="Myriad Pro" charset="0"/>
                          <a:ea typeface="MS Pゴシック" pitchFamily="-92" charset="-128"/>
                        </a:rPr>
                        <a:t>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B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smtClean="0">
                          <a:ln>
                            <a:noFill/>
                          </a:ln>
                          <a:solidFill>
                            <a:srgbClr val="F81D18"/>
                          </a:solidFill>
                          <a:effectLst/>
                          <a:latin typeface="Myriad Pro" charset="0"/>
                          <a:ea typeface="MS Pゴシック" pitchFamily="-92" charset="-128"/>
                        </a:rPr>
                        <a:t>Files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B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smtClean="0">
                        <a:ln>
                          <a:noFill/>
                        </a:ln>
                        <a:solidFill>
                          <a:srgbClr val="0C0C4B"/>
                        </a:solidFill>
                        <a:effectLst/>
                        <a:latin typeface="Myriad Pro" charset="0"/>
                        <a:ea typeface="MS Pゴシック" pitchFamily="-92"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BE7"/>
                    </a:solidFill>
                  </a:tcPr>
                </a:tc>
              </a:tr>
              <a:tr h="57912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smtClean="0">
                          <a:ln>
                            <a:noFill/>
                          </a:ln>
                          <a:solidFill>
                            <a:srgbClr val="171796"/>
                          </a:solidFill>
                          <a:effectLst/>
                          <a:latin typeface="Myriad Pro" charset="0"/>
                          <a:ea typeface="MS Pゴシック" pitchFamily="-92" charset="-128"/>
                        </a:rPr>
                        <a:t>FIP-</a:t>
                      </a:r>
                      <a:r>
                        <a:rPr kumimoji="0" lang="en-GB" sz="1800" b="0" i="0" u="none" strike="noStrike" cap="none" normalizeH="0" baseline="0" smtClean="0">
                          <a:ln>
                            <a:noFill/>
                          </a:ln>
                          <a:solidFill>
                            <a:srgbClr val="171796"/>
                          </a:solidFill>
                          <a:effectLst/>
                          <a:latin typeface="Myriad Pro" charset="0"/>
                          <a:ea typeface="MS Pゴシック" pitchFamily="-92" charset="-128"/>
                        </a:rPr>
                        <a:t> </a:t>
                      </a:r>
                      <a:r>
                        <a:rPr kumimoji="0" lang="en-GB" sz="1800" b="1" i="0" u="none" strike="noStrike" cap="none" normalizeH="0" baseline="0" smtClean="0">
                          <a:ln>
                            <a:noFill/>
                          </a:ln>
                          <a:solidFill>
                            <a:srgbClr val="171796"/>
                          </a:solidFill>
                          <a:effectLst/>
                          <a:latin typeface="Myriad Pro" charset="0"/>
                          <a:ea typeface="MS Pゴシック" pitchFamily="-92" charset="-128"/>
                        </a:rPr>
                        <a:t>FDA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C0C4B"/>
                          </a:solidFill>
                          <a:effectLst/>
                          <a:latin typeface="Myriad Pro" charset="0"/>
                          <a:ea typeface="MS Pゴシック" pitchFamily="-92" charset="-128"/>
                        </a:rPr>
                        <a:t>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F81D18"/>
                          </a:solidFill>
                          <a:effectLst/>
                          <a:latin typeface="Myriad Pro" charset="0"/>
                          <a:ea typeface="MS Pゴシック" pitchFamily="-92" charset="-128"/>
                        </a:rPr>
                        <a:t>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Myriad Pro" charset="0"/>
                          <a:ea typeface="MS Pゴシック" pitchFamily="-92" charset="-128"/>
                        </a:rPr>
                        <a:t>14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F81D18"/>
                          </a:solidFill>
                          <a:effectLst/>
                          <a:latin typeface="Myriad Pro" charset="0"/>
                          <a:ea typeface="MS Pゴシック" pitchFamily="-92" charset="-128"/>
                        </a:rPr>
                        <a:t>47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C0C4B"/>
                          </a:solidFill>
                          <a:effectLst/>
                          <a:latin typeface="Myriad Pro" charset="0"/>
                          <a:ea typeface="MS Pゴシック" pitchFamily="-92" charset="-128"/>
                        </a:rPr>
                        <a:t>23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F81D18"/>
                          </a:solidFill>
                          <a:effectLst/>
                          <a:latin typeface="Myriad Pro" charset="0"/>
                          <a:ea typeface="MS Pゴシック" pitchFamily="-92" charset="-128"/>
                        </a:rPr>
                        <a:t>60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rgbClr val="171796"/>
                          </a:solidFill>
                          <a:effectLst/>
                          <a:latin typeface="Myriad Pro" charset="0"/>
                          <a:ea typeface="MS Pゴシック" pitchFamily="-92" charset="-128"/>
                        </a:rPr>
                        <a:t>BPA, Aspartame, Caramelin Advantame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4270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smtClean="0">
                          <a:ln>
                            <a:noFill/>
                          </a:ln>
                          <a:solidFill>
                            <a:srgbClr val="171796"/>
                          </a:solidFill>
                          <a:effectLst/>
                          <a:latin typeface="Myriad Pro" charset="0"/>
                          <a:ea typeface="MS Pゴシック" pitchFamily="-92" charset="-128"/>
                        </a:rPr>
                        <a:t>FEED-FDA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C0C4B"/>
                          </a:solidFill>
                          <a:effectLst/>
                          <a:latin typeface="Myriad Pro" charset="0"/>
                          <a:ea typeface="MS Pゴシック" pitchFamily="-92" charset="-128"/>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F81D18"/>
                          </a:solidFill>
                          <a:effectLst/>
                          <a:latin typeface="Myriad Pro" charset="0"/>
                          <a:ea typeface="MS Pゴシック" pitchFamily="-92" charset="-128"/>
                        </a:rPr>
                        <a:t>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Myriad Pro" charset="0"/>
                          <a:ea typeface="MS Pゴシック" pitchFamily="-92" charset="-128"/>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F81D18"/>
                          </a:solidFill>
                          <a:effectLst/>
                          <a:latin typeface="Myriad Pro" charset="0"/>
                          <a:ea typeface="MS Pゴシック" pitchFamily="-92" charset="-128"/>
                        </a:rPr>
                        <a:t>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C0C4B"/>
                          </a:solidFill>
                          <a:effectLst/>
                          <a:latin typeface="Myriad Pro" charset="0"/>
                          <a:ea typeface="MS Pゴシック" pitchFamily="-92" charset="-128"/>
                        </a:rPr>
                        <a:t>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F81D18"/>
                          </a:solidFill>
                          <a:effectLst/>
                          <a:latin typeface="Myriad Pro" charset="0"/>
                          <a:ea typeface="MS Pゴシック" pitchFamily="-92" charset="-128"/>
                        </a:rPr>
                        <a:t>11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rgbClr val="171796"/>
                          </a:solidFill>
                          <a:effectLst/>
                          <a:latin typeface="Myriad Pro" charset="0"/>
                          <a:ea typeface="MS Pゴシック" pitchFamily="-92" charset="-128"/>
                        </a:rPr>
                        <a:t>Re-evaluations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smtClean="0">
                          <a:ln>
                            <a:noFill/>
                          </a:ln>
                          <a:solidFill>
                            <a:srgbClr val="171796"/>
                          </a:solidFill>
                          <a:effectLst/>
                          <a:latin typeface="Myriad Pro" charset="0"/>
                          <a:ea typeface="MS Pゴシック" pitchFamily="-92" charset="-128"/>
                        </a:rPr>
                        <a:t>AHAW-USDA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C0C4B"/>
                          </a:solidFill>
                          <a:effectLst/>
                          <a:latin typeface="Myriad Pro" charset="0"/>
                          <a:ea typeface="MS Pゴシック" pitchFamily="-92" charset="-128"/>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F81D18"/>
                          </a:solidFill>
                          <a:effectLst/>
                          <a:latin typeface="Myriad Pro" charset="0"/>
                          <a:ea typeface="MS Pゴシック" pitchFamily="-92" charset="-128"/>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Myriad Pro" charset="0"/>
                          <a:ea typeface="MS Pゴシック" pitchFamily="-92" charset="-128"/>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F81D18"/>
                          </a:solidFill>
                          <a:effectLst/>
                          <a:latin typeface="Myriad Pro" charset="0"/>
                          <a:ea typeface="MS Pゴシック" pitchFamily="-92" charset="-128"/>
                        </a:rPr>
                        <a:t>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C0C4B"/>
                          </a:solidFill>
                          <a:effectLst/>
                          <a:latin typeface="Myriad Pro" charset="0"/>
                          <a:ea typeface="MS Pゴシック" pitchFamily="-92" charset="-128"/>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F81D18"/>
                          </a:solidFill>
                          <a:effectLst/>
                          <a:latin typeface="Myriad Pro" charset="0"/>
                          <a:ea typeface="MS Pゴシック" pitchFamily="-92" charset="-128"/>
                        </a:rPr>
                        <a:t>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rgbClr val="171796"/>
                          </a:solidFill>
                          <a:effectLst/>
                          <a:latin typeface="Myriad Pro" charset="0"/>
                          <a:ea typeface="MS Pゴシック" pitchFamily="-92" charset="-128"/>
                        </a:rPr>
                        <a:t>RVF, TB test, Exotic Dis.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401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rgbClr val="171796"/>
                          </a:solidFill>
                          <a:effectLst/>
                          <a:latin typeface="Myriad Pro" charset="0"/>
                          <a:ea typeface="MS Pゴシック" pitchFamily="-92" charset="-128"/>
                        </a:rPr>
                        <a:t>NDA/CONT-FDA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EB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C0C4B"/>
                          </a:solidFill>
                          <a:effectLst/>
                          <a:latin typeface="Myriad Pro" charset="0"/>
                          <a:ea typeface="MS Pゴシック" pitchFamily="-92" charset="-128"/>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EB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F81D18"/>
                          </a:solidFill>
                          <a:effectLst/>
                          <a:latin typeface="Myriad Pro" charset="0"/>
                          <a:ea typeface="MS Pゴシック" pitchFamily="-92" charset="-128"/>
                        </a:rPr>
                        <a:t>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EB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Myriad Pro" charset="0"/>
                          <a:ea typeface="MS Pゴシック" pitchFamily="-92" charset="-128"/>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EB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F81D18"/>
                          </a:solidFill>
                          <a:effectLst/>
                          <a:latin typeface="Myriad Pro" charset="0"/>
                          <a:ea typeface="MS Pゴシック" pitchFamily="-92" charset="-128"/>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EB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C0C4B"/>
                          </a:solidFill>
                          <a:effectLst/>
                          <a:latin typeface="Myriad Pro" charset="0"/>
                          <a:ea typeface="MS Pゴシック" pitchFamily="-92" charset="-128"/>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EB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F81D18"/>
                          </a:solidFill>
                          <a:effectLst/>
                          <a:latin typeface="Myriad Pro" charset="0"/>
                          <a:ea typeface="MS Pゴシック" pitchFamily="-92" charset="-128"/>
                        </a:rPr>
                        <a:t>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EBE7"/>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rgbClr val="171796"/>
                          </a:solidFill>
                          <a:effectLst/>
                          <a:latin typeface="Myriad Pro" charset="0"/>
                          <a:ea typeface="MS Pゴシック" pitchFamily="-92" charset="-128"/>
                        </a:rPr>
                        <a:t>Ar-Hg-Transfat-soya oil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EBE7"/>
                    </a:solidFill>
                  </a:tcPr>
                </a:tc>
              </a:tr>
              <a:tr h="457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rgbClr val="171796"/>
                          </a:solidFill>
                          <a:effectLst/>
                          <a:latin typeface="Myriad Pro" charset="0"/>
                          <a:ea typeface="MS Pゴシック" pitchFamily="-92" charset="-128"/>
                        </a:rPr>
                        <a:t>BIOZ-BIOMO-FDA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D5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C0C4B"/>
                          </a:solidFill>
                          <a:effectLst/>
                          <a:latin typeface="Myriad Pro" charset="0"/>
                          <a:ea typeface="MS Pゴシック" pitchFamily="-92" charset="-128"/>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D5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F81D18"/>
                          </a:solidFill>
                          <a:effectLst/>
                          <a:latin typeface="Myriad Pro" charset="0"/>
                          <a:ea typeface="MS Pゴシック" pitchFamily="-92" charset="-128"/>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D5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Myriad Pro" charset="0"/>
                          <a:ea typeface="MS Pゴシック" pitchFamily="-92" charset="-128"/>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D5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F81D18"/>
                          </a:solidFill>
                          <a:effectLst/>
                          <a:latin typeface="Myriad Pro" charset="0"/>
                          <a:ea typeface="MS Pゴシック" pitchFamily="-92" charset="-128"/>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D5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C0C4B"/>
                          </a:solidFill>
                          <a:effectLst/>
                          <a:latin typeface="Myriad Pro" charset="0"/>
                          <a:ea typeface="MS Pゴシック" pitchFamily="-92" charset="-128"/>
                        </a:rPr>
                        <a:t>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D5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F81D18"/>
                          </a:solidFill>
                          <a:effectLst/>
                          <a:latin typeface="Myriad Pro" charset="0"/>
                          <a:ea typeface="MS Pゴシック" pitchFamily="-92" charset="-128"/>
                        </a:rPr>
                        <a:t>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D5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rgbClr val="171796"/>
                          </a:solidFill>
                          <a:effectLst/>
                          <a:latin typeface="Myriad Pro" charset="0"/>
                          <a:ea typeface="MS Pゴシック" pitchFamily="-92" charset="-128"/>
                        </a:rPr>
                        <a:t>E.coli-S. Standley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D5CC"/>
                    </a:solidFill>
                  </a:tcPr>
                </a:tc>
              </a:tr>
              <a:tr h="57912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rgbClr val="171796"/>
                          </a:solidFill>
                          <a:effectLst/>
                          <a:latin typeface="Myriad Pro" charset="0"/>
                          <a:ea typeface="MS Pゴシック" pitchFamily="-92" charset="-128"/>
                        </a:rPr>
                        <a:t>SC- EMRISK </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smtClean="0">
                          <a:ln>
                            <a:noFill/>
                          </a:ln>
                          <a:solidFill>
                            <a:srgbClr val="171796"/>
                          </a:solidFill>
                          <a:effectLst/>
                          <a:latin typeface="Myriad Pro" charset="0"/>
                          <a:ea typeface="MS Pゴシック" pitchFamily="-92" charset="-128"/>
                        </a:rPr>
                        <a:t>FDA-EPA - USDA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C0C4B"/>
                          </a:solidFill>
                          <a:effectLst/>
                          <a:latin typeface="Myriad Pro" charset="0"/>
                          <a:ea typeface="MS Pゴシック" pitchFamily="-92" charset="-128"/>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EB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F81D18"/>
                          </a:solidFill>
                          <a:effectLst/>
                          <a:latin typeface="Myriad Pro" charset="0"/>
                          <a:ea typeface="MS Pゴシック" pitchFamily="-92" charset="-128"/>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EB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Myriad Pro" charset="0"/>
                          <a:ea typeface="MS Pゴシック" pitchFamily="-92" charset="-128"/>
                        </a:rPr>
                        <a:t>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EB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F81D18"/>
                          </a:solidFill>
                          <a:effectLst/>
                          <a:latin typeface="Myriad Pro" charset="0"/>
                          <a:ea typeface="MS Pゴシック" pitchFamily="-92" charset="-128"/>
                        </a:rPr>
                        <a:t>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EB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C0C4B"/>
                          </a:solidFill>
                          <a:effectLst/>
                          <a:latin typeface="Myriad Pro" charset="0"/>
                          <a:ea typeface="MS Pゴシック" pitchFamily="-92" charset="-128"/>
                        </a:rPr>
                        <a:t>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EB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F81D18"/>
                          </a:solidFill>
                          <a:effectLst/>
                          <a:latin typeface="Myriad Pro" charset="0"/>
                          <a:ea typeface="MS Pゴシック" pitchFamily="-92" charset="-128"/>
                        </a:rPr>
                        <a:t>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EBE7"/>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rgbClr val="171796"/>
                          </a:solidFill>
                          <a:effectLst/>
                          <a:latin typeface="Myriad Pro" charset="0"/>
                          <a:ea typeface="MS Pゴシック" pitchFamily="-92" charset="-128"/>
                        </a:rPr>
                        <a:t>Nanotechnology/Cloning</a:t>
                      </a:r>
                    </a:p>
                    <a:p>
                      <a:pPr marL="0" marR="0" lvl="0" indent="0" algn="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rgbClr val="171796"/>
                          </a:solidFill>
                          <a:effectLst/>
                          <a:latin typeface="Myriad Pro" charset="0"/>
                          <a:ea typeface="MS Pゴシック" pitchFamily="-92" charset="-128"/>
                        </a:rPr>
                        <a:t>Pollinators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EBE7"/>
                    </a:solidFill>
                  </a:tcPr>
                </a:tc>
              </a:tr>
              <a:tr h="4143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rgbClr val="171796"/>
                          </a:solidFill>
                          <a:effectLst/>
                          <a:latin typeface="Myriad Pro" charset="0"/>
                          <a:ea typeface="MS Pゴシック" pitchFamily="-92" charset="-128"/>
                        </a:rPr>
                        <a:t>PRAS-EPA-USDA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C0C4B"/>
                          </a:solidFill>
                          <a:effectLst/>
                          <a:latin typeface="Myriad Pro" charset="0"/>
                          <a:ea typeface="MS Pゴシック" pitchFamily="-92" charset="-128"/>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D5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F81D18"/>
                          </a:solidFill>
                          <a:effectLst/>
                          <a:latin typeface="Myriad Pro" charset="0"/>
                          <a:ea typeface="MS Pゴシック" pitchFamily="-92" charset="-128"/>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D5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Myriad Pro" charset="0"/>
                          <a:ea typeface="MS Pゴシック" pitchFamily="-92" charset="-128"/>
                        </a:rPr>
                        <a:t>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D5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F81D18"/>
                          </a:solidFill>
                          <a:effectLst/>
                          <a:latin typeface="Myriad Pro" charset="0"/>
                          <a:ea typeface="MS Pゴシック" pitchFamily="-92" charset="-128"/>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D5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C0C4B"/>
                          </a:solidFill>
                          <a:effectLst/>
                          <a:latin typeface="Myriad Pro" charset="0"/>
                          <a:ea typeface="MS Pゴシック" pitchFamily="-92" charset="-128"/>
                        </a:rPr>
                        <a:t>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D5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F81D18"/>
                          </a:solidFill>
                          <a:effectLst/>
                          <a:latin typeface="Myriad Pro" charset="0"/>
                          <a:ea typeface="MS Pゴシック" pitchFamily="-92" charset="-128"/>
                        </a:rPr>
                        <a:t>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D5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rgbClr val="171796"/>
                          </a:solidFill>
                          <a:effectLst/>
                          <a:latin typeface="Myriad Pro" charset="0"/>
                          <a:ea typeface="MS Pゴシック" pitchFamily="-92" charset="-128"/>
                        </a:rPr>
                        <a:t>Pesticides /Neonicotinoids</a:t>
                      </a:r>
                      <a:r>
                        <a:rPr kumimoji="0" lang="en-GB" sz="1600" b="0" i="0" u="none" strike="noStrike" cap="none" normalizeH="0" baseline="0" smtClean="0">
                          <a:ln>
                            <a:noFill/>
                          </a:ln>
                          <a:solidFill>
                            <a:srgbClr val="171796"/>
                          </a:solidFill>
                          <a:effectLst/>
                          <a:latin typeface="Myriad Pro" charset="0"/>
                          <a:ea typeface="MS Pゴシック" pitchFamily="-92" charset="-128"/>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D5CC"/>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rgbClr val="171796"/>
                          </a:solidFill>
                          <a:effectLst/>
                          <a:latin typeface="Myriad Pro" charset="0"/>
                          <a:ea typeface="MS Pゴシック" pitchFamily="-92" charset="-128"/>
                        </a:rPr>
                        <a:t>GMO/Biotech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EB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C0C4B"/>
                          </a:solidFill>
                          <a:effectLst/>
                          <a:latin typeface="Myriad Pro" charset="0"/>
                          <a:ea typeface="MS Pゴシック" pitchFamily="-92" charset="-128"/>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EB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F81D18"/>
                          </a:solidFill>
                          <a:effectLst/>
                          <a:latin typeface="Myriad Pro" charset="0"/>
                          <a:ea typeface="MS Pゴシック" pitchFamily="-92" charset="-128"/>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EB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Myriad Pro" charset="0"/>
                          <a:ea typeface="MS Pゴシック" pitchFamily="-92" charset="-128"/>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EB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F81D18"/>
                          </a:solidFill>
                          <a:effectLst/>
                          <a:latin typeface="Myriad Pro" charset="0"/>
                          <a:ea typeface="MS Pゴシック" pitchFamily="-92" charset="-128"/>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EB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C0C4B"/>
                          </a:solidFill>
                          <a:effectLst/>
                          <a:latin typeface="Myriad Pro" charset="0"/>
                          <a:ea typeface="MS Pゴシック" pitchFamily="-92" charset="-128"/>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EB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F81D18"/>
                          </a:solidFill>
                          <a:effectLst/>
                          <a:latin typeface="Myriad Pro" charset="0"/>
                          <a:ea typeface="MS Pゴシック" pitchFamily="-92" charset="-128"/>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EBE7"/>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rgbClr val="171796"/>
                          </a:solidFill>
                          <a:effectLst/>
                          <a:latin typeface="Myriad Pro" charset="0"/>
                          <a:ea typeface="MS Pゴシック" pitchFamily="-92" charset="-128"/>
                        </a:rPr>
                        <a:t>GMO Salmon, cloning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EBE7"/>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171796"/>
                          </a:solidFill>
                          <a:effectLst/>
                          <a:latin typeface="Myriad Pro" charset="0"/>
                          <a:ea typeface="MS Pゴシック" pitchFamily="-92" charset="-128"/>
                        </a:rPr>
                        <a:t>TOTAL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smtClean="0">
                          <a:ln>
                            <a:noFill/>
                          </a:ln>
                          <a:solidFill>
                            <a:srgbClr val="0C0C4B"/>
                          </a:solidFill>
                          <a:effectLst/>
                          <a:latin typeface="Myriad Pro" charset="0"/>
                          <a:ea typeface="MS Pゴシック" pitchFamily="-92" charset="-128"/>
                        </a:rPr>
                        <a:t>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F81D18"/>
                          </a:solidFill>
                          <a:effectLst/>
                          <a:latin typeface="Myriad Pro" charset="0"/>
                          <a:ea typeface="MS Pゴシック" pitchFamily="-92" charset="-128"/>
                        </a:rPr>
                        <a:t>34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smtClean="0">
                          <a:ln>
                            <a:noFill/>
                          </a:ln>
                          <a:solidFill>
                            <a:schemeClr val="tx1"/>
                          </a:solidFill>
                          <a:effectLst/>
                          <a:latin typeface="Myriad Pro" charset="0"/>
                          <a:ea typeface="MS Pゴシック" pitchFamily="-92" charset="-128"/>
                        </a:rPr>
                        <a:t>44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F81D18"/>
                          </a:solidFill>
                          <a:effectLst/>
                          <a:latin typeface="Myriad Pro" charset="0"/>
                          <a:ea typeface="MS Pゴシック" pitchFamily="-92" charset="-128"/>
                        </a:rPr>
                        <a:t>74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smtClean="0">
                          <a:ln>
                            <a:noFill/>
                          </a:ln>
                          <a:solidFill>
                            <a:srgbClr val="0C0C4B"/>
                          </a:solidFill>
                          <a:effectLst/>
                          <a:latin typeface="Myriad Pro" charset="0"/>
                          <a:ea typeface="MS Pゴシック" pitchFamily="-92" charset="-128"/>
                        </a:rPr>
                        <a:t>69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smtClean="0">
                          <a:ln>
                            <a:noFill/>
                          </a:ln>
                          <a:solidFill>
                            <a:srgbClr val="F81D18"/>
                          </a:solidFill>
                          <a:effectLst/>
                          <a:latin typeface="Myriad Pro" charset="0"/>
                          <a:ea typeface="MS Pゴシック" pitchFamily="-92" charset="-128"/>
                        </a:rPr>
                        <a:t>108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smtClean="0">
                        <a:ln>
                          <a:noFill/>
                        </a:ln>
                        <a:solidFill>
                          <a:srgbClr val="0C0C4B"/>
                        </a:solidFill>
                        <a:effectLst/>
                        <a:latin typeface="Myriad Pro" charset="0"/>
                        <a:ea typeface="MS Pゴシック" pitchFamily="-92"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4" name="Slide Number Placeholder 3"/>
          <p:cNvSpPr txBox="1">
            <a:spLocks noGrp="1"/>
          </p:cNvSpPr>
          <p:nvPr/>
        </p:nvSpPr>
        <p:spPr bwMode="auto">
          <a:xfrm>
            <a:off x="6934200" y="6324600"/>
            <a:ext cx="1905000" cy="457200"/>
          </a:xfrm>
          <a:prstGeom prst="rect">
            <a:avLst/>
          </a:prstGeom>
          <a:noFill/>
          <a:ln>
            <a:miter lim="800000"/>
            <a:headEnd/>
            <a:tailEnd/>
          </a:ln>
        </p:spPr>
        <p:txBody>
          <a:bodyPr/>
          <a:lstStyle/>
          <a:p>
            <a:pPr algn="r" eaLnBrk="0" hangingPunct="0">
              <a:defRPr/>
            </a:pPr>
            <a:fld id="{FD6F8250-F12B-4CEF-8239-1B27E98E8354}" type="slidenum">
              <a:rPr lang="en-US" sz="1200" b="1">
                <a:latin typeface="+mn-lt"/>
                <a:ea typeface="+mn-ea"/>
              </a:rPr>
              <a:pPr algn="r" eaLnBrk="0" hangingPunct="0">
                <a:defRPr/>
              </a:pPr>
              <a:t>61</a:t>
            </a:fld>
            <a:endParaRPr lang="en-US" sz="1200" b="1">
              <a:latin typeface="+mn-lt"/>
              <a:ea typeface="+mn-ea"/>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idx="4294967295"/>
          </p:nvPr>
        </p:nvSpPr>
        <p:spPr/>
        <p:txBody>
          <a:bodyPr/>
          <a:lstStyle/>
          <a:p>
            <a:pPr eaLnBrk="1" hangingPunct="1"/>
            <a:r>
              <a:rPr lang="en-GB" smtClean="0"/>
              <a:t>Experts included in the EDB</a:t>
            </a:r>
            <a:r>
              <a:rPr lang="en-GB" sz="3200" smtClean="0"/>
              <a:t/>
            </a:r>
            <a:br>
              <a:rPr lang="en-GB" sz="3200" smtClean="0"/>
            </a:br>
            <a:r>
              <a:rPr lang="en-GB" sz="2400" smtClean="0"/>
              <a:t>Third Countries</a:t>
            </a:r>
          </a:p>
        </p:txBody>
      </p:sp>
      <p:sp>
        <p:nvSpPr>
          <p:cNvPr id="65539" name="Date Placeholder 5"/>
          <p:cNvSpPr txBox="1">
            <a:spLocks noGrp="1"/>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pPr eaLnBrk="1" hangingPunct="1"/>
            <a:r>
              <a:rPr lang="en-GB" sz="1000">
                <a:solidFill>
                  <a:srgbClr val="898989"/>
                </a:solidFill>
                <a:latin typeface="Calibri" pitchFamily="34" charset="0"/>
              </a:rPr>
              <a:t>05/05/2013</a:t>
            </a:r>
            <a:endParaRPr lang="en-GB" sz="1200">
              <a:solidFill>
                <a:srgbClr val="898989"/>
              </a:solidFill>
              <a:latin typeface="Calibri" pitchFamily="34" charset="0"/>
            </a:endParaRPr>
          </a:p>
        </p:txBody>
      </p:sp>
      <p:graphicFrame>
        <p:nvGraphicFramePr>
          <p:cNvPr id="6" name="Chart 5"/>
          <p:cNvGraphicFramePr>
            <a:graphicFrameLocks/>
          </p:cNvGraphicFramePr>
          <p:nvPr/>
        </p:nvGraphicFramePr>
        <p:xfrm>
          <a:off x="1187624" y="1196752"/>
          <a:ext cx="6768752" cy="525658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ctrTitle" idx="4294967295"/>
          </p:nvPr>
        </p:nvSpPr>
        <p:spPr>
          <a:xfrm>
            <a:off x="152400" y="76200"/>
            <a:ext cx="7772400" cy="914400"/>
          </a:xfrm>
        </p:spPr>
        <p:txBody>
          <a:bodyPr/>
          <a:lstStyle/>
          <a:p>
            <a:r>
              <a:rPr lang="en-US" sz="2800" smtClean="0"/>
              <a:t>EFSA -Expert Data Base: </a:t>
            </a:r>
            <a:br>
              <a:rPr lang="en-US" sz="2800" smtClean="0"/>
            </a:br>
            <a:r>
              <a:rPr lang="en-US" sz="2800" smtClean="0"/>
              <a:t>US experts until May 2013</a:t>
            </a:r>
          </a:p>
        </p:txBody>
      </p:sp>
      <p:sp>
        <p:nvSpPr>
          <p:cNvPr id="66563" name="Rectangle 3"/>
          <p:cNvSpPr>
            <a:spLocks noGrp="1" noChangeArrowheads="1"/>
          </p:cNvSpPr>
          <p:nvPr>
            <p:ph type="subTitle" idx="4294967295"/>
          </p:nvPr>
        </p:nvSpPr>
        <p:spPr>
          <a:xfrm>
            <a:off x="1371600" y="3886200"/>
            <a:ext cx="6400800" cy="1752600"/>
          </a:xfrm>
        </p:spPr>
        <p:txBody>
          <a:bodyPr/>
          <a:lstStyle/>
          <a:p>
            <a:pPr marL="0" indent="0" algn="ctr">
              <a:buFontTx/>
              <a:buNone/>
            </a:pPr>
            <a:endParaRPr lang="en-US" smtClean="0"/>
          </a:p>
        </p:txBody>
      </p:sp>
      <p:graphicFrame>
        <p:nvGraphicFramePr>
          <p:cNvPr id="66564" name="Object 2"/>
          <p:cNvGraphicFramePr>
            <a:graphicFrameLocks noChangeAspect="1"/>
          </p:cNvGraphicFramePr>
          <p:nvPr/>
        </p:nvGraphicFramePr>
        <p:xfrm>
          <a:off x="971550" y="1341438"/>
          <a:ext cx="7413625" cy="4319587"/>
        </p:xfrm>
        <a:graphic>
          <a:graphicData uri="http://schemas.openxmlformats.org/presentationml/2006/ole">
            <mc:AlternateContent xmlns:mc="http://schemas.openxmlformats.org/markup-compatibility/2006">
              <mc:Choice xmlns:v="urn:schemas-microsoft-com:vml" Requires="v">
                <p:oleObj spid="_x0000_s66567" name="Chart" r:id="rId3" imgW="11334659" imgH="6600911" progId="Excel.Chart.8">
                  <p:embed/>
                </p:oleObj>
              </mc:Choice>
              <mc:Fallback>
                <p:oleObj name="Chart" r:id="rId3" imgW="11334659" imgH="6600911" progId="Excel.Char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50" y="1341438"/>
                        <a:ext cx="7413625" cy="4319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6565" name="Rectangle 5"/>
          <p:cNvSpPr>
            <a:spLocks noChangeArrowheads="1"/>
          </p:cNvSpPr>
          <p:nvPr/>
        </p:nvSpPr>
        <p:spPr bwMode="auto">
          <a:xfrm>
            <a:off x="533400" y="5565775"/>
            <a:ext cx="8458200"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a:r>
              <a:rPr lang="en-GB"/>
              <a:t>The evolution of US experts since 2009 (Sept) to May 2013, has been increasing from 36 to 134 in the EDB.</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p:txBody>
          <a:bodyPr/>
          <a:lstStyle/>
          <a:p>
            <a:endParaRPr lang="en-GB" smtClean="0"/>
          </a:p>
        </p:txBody>
      </p:sp>
      <p:pic>
        <p:nvPicPr>
          <p:cNvPr id="67587" name="Content Placeholder 3" descr="IMG_0783 (1).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p:spPr>
      </p:pic>
      <p:sp>
        <p:nvSpPr>
          <p:cNvPr id="22532" name="Text Box 4"/>
          <p:cNvSpPr txBox="1">
            <a:spLocks noChangeArrowheads="1"/>
          </p:cNvSpPr>
          <p:nvPr/>
        </p:nvSpPr>
        <p:spPr bwMode="auto">
          <a:xfrm>
            <a:off x="1785938" y="5143500"/>
            <a:ext cx="4157662" cy="762000"/>
          </a:xfrm>
          <a:prstGeom prst="rect">
            <a:avLst/>
          </a:prstGeom>
          <a:noFill/>
          <a:ln w="9525">
            <a:noFill/>
            <a:miter lim="800000"/>
            <a:headEnd/>
            <a:tailEnd/>
          </a:ln>
        </p:spPr>
        <p:txBody>
          <a:bodyPr>
            <a:spAutoFit/>
          </a:bodyPr>
          <a:lstStyle/>
          <a:p>
            <a:pPr>
              <a:spcBef>
                <a:spcPct val="50000"/>
              </a:spcBef>
              <a:defRPr/>
            </a:pPr>
            <a:r>
              <a:rPr lang="en-US" sz="4400" b="1" dirty="0">
                <a:solidFill>
                  <a:schemeClr val="accent6">
                    <a:lumMod val="75000"/>
                  </a:schemeClr>
                </a:solidFill>
                <a:latin typeface="Arial" charset="0"/>
                <a:ea typeface="MS Pゴシック"/>
                <a:cs typeface="MS Pゴシック"/>
              </a:rPr>
              <a:t>Thank you</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itle 16"/>
          <p:cNvSpPr>
            <a:spLocks noGrp="1"/>
          </p:cNvSpPr>
          <p:nvPr>
            <p:ph type="title"/>
          </p:nvPr>
        </p:nvSpPr>
        <p:spPr>
          <a:xfrm>
            <a:off x="142875" y="214313"/>
            <a:ext cx="6791325" cy="500062"/>
          </a:xfrm>
        </p:spPr>
        <p:txBody>
          <a:bodyPr/>
          <a:lstStyle/>
          <a:p>
            <a:pPr eaLnBrk="1" hangingPunct="1">
              <a:defRPr/>
            </a:pPr>
            <a:r>
              <a:rPr lang="en-GB" sz="3200" dirty="0" smtClean="0">
                <a:effectLst>
                  <a:outerShdw blurRad="38100" dist="38100" dir="2700000" algn="tl">
                    <a:srgbClr val="000000">
                      <a:alpha val="43137"/>
                    </a:srgbClr>
                  </a:outerShdw>
                </a:effectLst>
              </a:rPr>
              <a:t>Scientific advice from farm to fork</a:t>
            </a:r>
          </a:p>
        </p:txBody>
      </p:sp>
      <p:pic>
        <p:nvPicPr>
          <p:cNvPr id="9219" name="Picture 17" descr="farmtofork.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7188" y="1214438"/>
            <a:ext cx="8143875" cy="534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ounded Rectangle 4"/>
          <p:cNvSpPr/>
          <p:nvPr/>
        </p:nvSpPr>
        <p:spPr bwMode="auto">
          <a:xfrm>
            <a:off x="228600" y="990600"/>
            <a:ext cx="1823120" cy="628648"/>
          </a:xfrm>
          <a:prstGeom prst="roundRect">
            <a:avLst/>
          </a:prstGeom>
          <a:solidFill>
            <a:srgbClr val="96D050"/>
          </a:solidFill>
          <a:ln w="9525" cap="flat" cmpd="sng" algn="ctr">
            <a:noFill/>
            <a:prstDash val="solid"/>
            <a:round/>
            <a:headEnd type="none" w="med" len="med"/>
            <a:tailEnd type="none" w="med" len="med"/>
          </a:ln>
          <a:effectLst>
            <a:glow rad="63500">
              <a:schemeClr val="accent1">
                <a:satMod val="175000"/>
                <a:alpha val="40000"/>
              </a:schemeClr>
            </a:glow>
          </a:effectLst>
        </p:spPr>
        <p:txBody>
          <a:bodyPr wrap="none" anchor="ctr"/>
          <a:lstStyle/>
          <a:p>
            <a:pPr algn="ctr">
              <a:defRPr/>
            </a:pPr>
            <a:r>
              <a:rPr lang="it-IT" b="1" dirty="0">
                <a:solidFill>
                  <a:schemeClr val="bg1"/>
                </a:solidFill>
                <a:latin typeface="Arial" pitchFamily="34" charset="0"/>
              </a:rPr>
              <a:t>Plant Health</a:t>
            </a:r>
            <a:endParaRPr lang="en-GB" b="1" dirty="0">
              <a:solidFill>
                <a:schemeClr val="bg1"/>
              </a:solidFill>
              <a:latin typeface="Arial" pitchFamily="34" charset="0"/>
            </a:endParaRPr>
          </a:p>
        </p:txBody>
      </p:sp>
      <p:sp>
        <p:nvSpPr>
          <p:cNvPr id="6" name="Rounded Rectangle 5"/>
          <p:cNvSpPr/>
          <p:nvPr/>
        </p:nvSpPr>
        <p:spPr bwMode="auto">
          <a:xfrm>
            <a:off x="3243278" y="2492896"/>
            <a:ext cx="2228816" cy="942972"/>
          </a:xfrm>
          <a:prstGeom prst="roundRect">
            <a:avLst/>
          </a:prstGeom>
          <a:solidFill>
            <a:srgbClr val="FF5050"/>
          </a:solidFill>
          <a:ln w="9525" cap="flat" cmpd="sng" algn="ctr">
            <a:noFill/>
            <a:prstDash val="solid"/>
            <a:round/>
            <a:headEnd type="none" w="med" len="med"/>
            <a:tailEnd type="none" w="med" len="med"/>
          </a:ln>
          <a:effectLst>
            <a:glow rad="63500">
              <a:schemeClr val="accent1">
                <a:satMod val="175000"/>
                <a:alpha val="40000"/>
              </a:schemeClr>
            </a:glow>
          </a:effectLst>
        </p:spPr>
        <p:txBody>
          <a:bodyPr wrap="none" anchor="ctr"/>
          <a:lstStyle/>
          <a:p>
            <a:pPr algn="ctr">
              <a:defRPr/>
            </a:pPr>
            <a:r>
              <a:rPr lang="it-IT" b="1" dirty="0">
                <a:solidFill>
                  <a:schemeClr val="bg1"/>
                </a:solidFill>
                <a:latin typeface="Arial" pitchFamily="34" charset="0"/>
              </a:rPr>
              <a:t>Animal health</a:t>
            </a:r>
          </a:p>
          <a:p>
            <a:pPr algn="ctr">
              <a:defRPr/>
            </a:pPr>
            <a:r>
              <a:rPr lang="it-IT" b="1" dirty="0">
                <a:solidFill>
                  <a:schemeClr val="bg1"/>
                </a:solidFill>
                <a:latin typeface="Arial" pitchFamily="34" charset="0"/>
              </a:rPr>
              <a:t> and welfare and</a:t>
            </a:r>
          </a:p>
          <a:p>
            <a:pPr algn="ctr">
              <a:defRPr/>
            </a:pPr>
            <a:r>
              <a:rPr lang="it-IT" b="1" dirty="0">
                <a:solidFill>
                  <a:schemeClr val="bg1"/>
                </a:solidFill>
                <a:latin typeface="Arial" pitchFamily="34" charset="0"/>
              </a:rPr>
              <a:t> their diseases</a:t>
            </a:r>
            <a:endParaRPr lang="en-GB" b="1" dirty="0">
              <a:solidFill>
                <a:schemeClr val="bg1"/>
              </a:solidFill>
              <a:latin typeface="Arial" pitchFamily="34" charset="0"/>
            </a:endParaRPr>
          </a:p>
        </p:txBody>
      </p:sp>
      <p:sp>
        <p:nvSpPr>
          <p:cNvPr id="7" name="Rounded Rectangle 6"/>
          <p:cNvSpPr/>
          <p:nvPr/>
        </p:nvSpPr>
        <p:spPr bwMode="auto">
          <a:xfrm>
            <a:off x="495314" y="2564904"/>
            <a:ext cx="2204477" cy="1132437"/>
          </a:xfrm>
          <a:prstGeom prst="roundRect">
            <a:avLst/>
          </a:prstGeom>
          <a:solidFill>
            <a:srgbClr val="C00000"/>
          </a:solidFill>
          <a:ln w="9525" cap="flat" cmpd="sng" algn="ctr">
            <a:noFill/>
            <a:prstDash val="solid"/>
            <a:round/>
            <a:headEnd type="none" w="med" len="med"/>
            <a:tailEnd type="none" w="med" len="med"/>
          </a:ln>
          <a:effectLst>
            <a:glow rad="63500">
              <a:schemeClr val="accent1">
                <a:satMod val="175000"/>
                <a:alpha val="40000"/>
              </a:schemeClr>
            </a:glow>
          </a:effectLst>
        </p:spPr>
        <p:txBody>
          <a:bodyPr wrap="none" anchor="ctr"/>
          <a:lstStyle/>
          <a:p>
            <a:pPr algn="ctr">
              <a:defRPr/>
            </a:pPr>
            <a:r>
              <a:rPr lang="it-IT" b="1" dirty="0">
                <a:solidFill>
                  <a:schemeClr val="bg1"/>
                </a:solidFill>
                <a:latin typeface="Arial" pitchFamily="34" charset="0"/>
              </a:rPr>
              <a:t>Biological </a:t>
            </a:r>
          </a:p>
          <a:p>
            <a:pPr algn="ctr">
              <a:defRPr/>
            </a:pPr>
            <a:r>
              <a:rPr lang="it-IT" b="1" dirty="0">
                <a:solidFill>
                  <a:schemeClr val="bg1"/>
                </a:solidFill>
                <a:latin typeface="Arial" pitchFamily="34" charset="0"/>
              </a:rPr>
              <a:t>food </a:t>
            </a:r>
          </a:p>
          <a:p>
            <a:pPr algn="ctr">
              <a:defRPr/>
            </a:pPr>
            <a:r>
              <a:rPr lang="it-IT" b="1" dirty="0">
                <a:solidFill>
                  <a:schemeClr val="bg1"/>
                </a:solidFill>
                <a:latin typeface="Arial" pitchFamily="34" charset="0"/>
              </a:rPr>
              <a:t>chain hazards </a:t>
            </a:r>
            <a:endParaRPr lang="en-GB" b="1" dirty="0">
              <a:solidFill>
                <a:schemeClr val="bg1"/>
              </a:solidFill>
              <a:latin typeface="Arial" pitchFamily="34" charset="0"/>
            </a:endParaRPr>
          </a:p>
        </p:txBody>
      </p:sp>
      <p:sp>
        <p:nvSpPr>
          <p:cNvPr id="9" name="Rounded Rectangle 8"/>
          <p:cNvSpPr/>
          <p:nvPr/>
        </p:nvSpPr>
        <p:spPr bwMode="auto">
          <a:xfrm>
            <a:off x="390501" y="4729178"/>
            <a:ext cx="2093267" cy="628648"/>
          </a:xfrm>
          <a:prstGeom prst="roundRect">
            <a:avLst/>
          </a:prstGeom>
          <a:solidFill>
            <a:srgbClr val="FCA570"/>
          </a:solidFill>
          <a:ln w="9525" cap="flat" cmpd="sng" algn="ctr">
            <a:noFill/>
            <a:prstDash val="solid"/>
            <a:round/>
            <a:headEnd type="none" w="med" len="med"/>
            <a:tailEnd type="none" w="med" len="med"/>
          </a:ln>
          <a:effectLst>
            <a:glow rad="63500">
              <a:schemeClr val="accent1">
                <a:satMod val="175000"/>
                <a:alpha val="40000"/>
              </a:schemeClr>
            </a:glow>
          </a:effectLst>
        </p:spPr>
        <p:txBody>
          <a:bodyPr wrap="none" anchor="ctr"/>
          <a:lstStyle/>
          <a:p>
            <a:pPr algn="ctr">
              <a:defRPr/>
            </a:pPr>
            <a:r>
              <a:rPr lang="it-IT" b="1" dirty="0">
                <a:solidFill>
                  <a:schemeClr val="bg1"/>
                </a:solidFill>
                <a:latin typeface="Arial" pitchFamily="34" charset="0"/>
              </a:rPr>
              <a:t>Food chain </a:t>
            </a:r>
          </a:p>
          <a:p>
            <a:pPr algn="ctr">
              <a:defRPr/>
            </a:pPr>
            <a:r>
              <a:rPr lang="it-IT" b="1" dirty="0">
                <a:solidFill>
                  <a:schemeClr val="bg1"/>
                </a:solidFill>
                <a:latin typeface="Arial" pitchFamily="34" charset="0"/>
              </a:rPr>
              <a:t>contaminants </a:t>
            </a:r>
            <a:endParaRPr lang="en-GB" b="1" dirty="0">
              <a:solidFill>
                <a:schemeClr val="bg1"/>
              </a:solidFill>
              <a:latin typeface="Arial" pitchFamily="34" charset="0"/>
            </a:endParaRPr>
          </a:p>
        </p:txBody>
      </p:sp>
      <p:sp>
        <p:nvSpPr>
          <p:cNvPr id="10" name="Rounded Rectangle 9"/>
          <p:cNvSpPr/>
          <p:nvPr/>
        </p:nvSpPr>
        <p:spPr bwMode="auto">
          <a:xfrm>
            <a:off x="5898348" y="4365104"/>
            <a:ext cx="2274051" cy="952496"/>
          </a:xfrm>
          <a:prstGeom prst="roundRect">
            <a:avLst/>
          </a:prstGeom>
          <a:solidFill>
            <a:srgbClr val="9900CC"/>
          </a:solidFill>
          <a:ln w="9525" cap="flat" cmpd="sng" algn="ctr">
            <a:noFill/>
            <a:prstDash val="solid"/>
            <a:round/>
            <a:headEnd type="none" w="med" len="med"/>
            <a:tailEnd type="none" w="med" len="med"/>
          </a:ln>
          <a:effectLst>
            <a:glow rad="63500">
              <a:schemeClr val="accent1">
                <a:satMod val="175000"/>
                <a:alpha val="40000"/>
              </a:schemeClr>
            </a:glow>
          </a:effectLst>
        </p:spPr>
        <p:txBody>
          <a:bodyPr wrap="none" anchor="ctr"/>
          <a:lstStyle/>
          <a:p>
            <a:pPr algn="ctr">
              <a:defRPr/>
            </a:pPr>
            <a:r>
              <a:rPr lang="it-IT" b="1" dirty="0">
                <a:solidFill>
                  <a:schemeClr val="bg1"/>
                </a:solidFill>
                <a:latin typeface="Arial" pitchFamily="34" charset="0"/>
              </a:rPr>
              <a:t>Dietary, </a:t>
            </a:r>
          </a:p>
          <a:p>
            <a:pPr algn="ctr">
              <a:defRPr/>
            </a:pPr>
            <a:r>
              <a:rPr lang="it-IT" b="1" dirty="0">
                <a:solidFill>
                  <a:schemeClr val="bg1"/>
                </a:solidFill>
                <a:latin typeface="Arial" pitchFamily="34" charset="0"/>
              </a:rPr>
              <a:t>nutritional and </a:t>
            </a:r>
          </a:p>
          <a:p>
            <a:pPr algn="ctr">
              <a:defRPr/>
            </a:pPr>
            <a:r>
              <a:rPr lang="it-IT" b="1" dirty="0">
                <a:solidFill>
                  <a:schemeClr val="bg1"/>
                </a:solidFill>
                <a:latin typeface="Arial" pitchFamily="34" charset="0"/>
              </a:rPr>
              <a:t>novel food </a:t>
            </a:r>
            <a:endParaRPr lang="en-GB" b="1" dirty="0">
              <a:solidFill>
                <a:schemeClr val="bg1"/>
              </a:solidFill>
              <a:latin typeface="Arial" pitchFamily="34" charset="0"/>
            </a:endParaRPr>
          </a:p>
        </p:txBody>
      </p:sp>
      <p:sp>
        <p:nvSpPr>
          <p:cNvPr id="11" name="Rounded Rectangle 10"/>
          <p:cNvSpPr/>
          <p:nvPr/>
        </p:nvSpPr>
        <p:spPr bwMode="auto">
          <a:xfrm>
            <a:off x="2699792" y="1036638"/>
            <a:ext cx="2462749" cy="423072"/>
          </a:xfrm>
          <a:prstGeom prst="roundRect">
            <a:avLst/>
          </a:prstGeom>
          <a:solidFill>
            <a:srgbClr val="95A30D"/>
          </a:solidFill>
          <a:ln w="9525" cap="flat" cmpd="sng" algn="ctr">
            <a:noFill/>
            <a:prstDash val="solid"/>
            <a:round/>
            <a:headEnd type="none" w="med" len="med"/>
            <a:tailEnd type="none" w="med" len="med"/>
          </a:ln>
          <a:effectLst>
            <a:glow rad="63500">
              <a:schemeClr val="accent1">
                <a:satMod val="175000"/>
                <a:alpha val="40000"/>
              </a:schemeClr>
            </a:glow>
          </a:effectLst>
        </p:spPr>
        <p:txBody>
          <a:bodyPr wrap="none" anchor="ctr"/>
          <a:lstStyle/>
          <a:p>
            <a:pPr algn="ctr">
              <a:defRPr/>
            </a:pPr>
            <a:r>
              <a:rPr lang="it-IT" b="1" dirty="0">
                <a:solidFill>
                  <a:schemeClr val="bg1"/>
                </a:solidFill>
                <a:latin typeface="Arial" pitchFamily="34" charset="0"/>
              </a:rPr>
              <a:t>Plant Protection </a:t>
            </a:r>
            <a:endParaRPr lang="en-GB" b="1" dirty="0">
              <a:solidFill>
                <a:schemeClr val="bg1"/>
              </a:solidFill>
              <a:latin typeface="Arial" pitchFamily="34" charset="0"/>
            </a:endParaRPr>
          </a:p>
        </p:txBody>
      </p:sp>
      <p:sp>
        <p:nvSpPr>
          <p:cNvPr id="12" name="Rounded Rectangle 11"/>
          <p:cNvSpPr/>
          <p:nvPr/>
        </p:nvSpPr>
        <p:spPr bwMode="auto">
          <a:xfrm>
            <a:off x="5472094" y="1214438"/>
            <a:ext cx="3132354" cy="728642"/>
          </a:xfrm>
          <a:prstGeom prst="roundRect">
            <a:avLst/>
          </a:prstGeom>
          <a:solidFill>
            <a:srgbClr val="FFC000"/>
          </a:solidFill>
          <a:ln w="9525" cap="flat" cmpd="sng" algn="ctr">
            <a:noFill/>
            <a:prstDash val="solid"/>
            <a:round/>
            <a:headEnd type="none" w="med" len="med"/>
            <a:tailEnd type="none" w="med" len="med"/>
          </a:ln>
          <a:effectLst>
            <a:glow rad="63500">
              <a:schemeClr val="accent1">
                <a:satMod val="175000"/>
                <a:alpha val="40000"/>
              </a:schemeClr>
            </a:glow>
          </a:effectLst>
        </p:spPr>
        <p:txBody>
          <a:bodyPr wrap="none" anchor="ctr"/>
          <a:lstStyle/>
          <a:p>
            <a:pPr algn="ctr">
              <a:defRPr/>
            </a:pPr>
            <a:r>
              <a:rPr lang="it-IT" b="1" dirty="0">
                <a:solidFill>
                  <a:schemeClr val="bg1"/>
                </a:solidFill>
                <a:latin typeface="Arial" pitchFamily="34" charset="0"/>
              </a:rPr>
              <a:t>Genetically modified</a:t>
            </a:r>
          </a:p>
          <a:p>
            <a:pPr algn="ctr">
              <a:defRPr/>
            </a:pPr>
            <a:r>
              <a:rPr lang="it-IT" b="1" dirty="0">
                <a:solidFill>
                  <a:schemeClr val="bg1"/>
                </a:solidFill>
                <a:latin typeface="Arial" pitchFamily="34" charset="0"/>
              </a:rPr>
              <a:t>organisms </a:t>
            </a:r>
            <a:endParaRPr lang="en-GB" b="1" dirty="0">
              <a:solidFill>
                <a:schemeClr val="bg1"/>
              </a:solidFill>
              <a:latin typeface="Arial" pitchFamily="34" charset="0"/>
            </a:endParaRPr>
          </a:p>
        </p:txBody>
      </p:sp>
      <p:sp>
        <p:nvSpPr>
          <p:cNvPr id="13" name="Rounded Rectangle 12"/>
          <p:cNvSpPr/>
          <p:nvPr/>
        </p:nvSpPr>
        <p:spPr bwMode="auto">
          <a:xfrm>
            <a:off x="6852984" y="2657476"/>
            <a:ext cx="1895480" cy="628648"/>
          </a:xfrm>
          <a:prstGeom prst="roundRect">
            <a:avLst/>
          </a:prstGeom>
          <a:solidFill>
            <a:srgbClr val="FF6600"/>
          </a:solidFill>
          <a:ln w="9525" cap="flat" cmpd="sng" algn="ctr">
            <a:noFill/>
            <a:prstDash val="solid"/>
            <a:round/>
            <a:headEnd type="none" w="med" len="med"/>
            <a:tailEnd type="none" w="med" len="med"/>
          </a:ln>
          <a:effectLst>
            <a:glow rad="63500">
              <a:schemeClr val="accent1">
                <a:satMod val="175000"/>
                <a:alpha val="40000"/>
              </a:schemeClr>
            </a:glow>
          </a:effectLst>
        </p:spPr>
        <p:txBody>
          <a:bodyPr wrap="none" anchor="ctr"/>
          <a:lstStyle/>
          <a:p>
            <a:pPr algn="ctr">
              <a:defRPr/>
            </a:pPr>
            <a:r>
              <a:rPr lang="it-IT" b="1" dirty="0">
                <a:solidFill>
                  <a:schemeClr val="bg1"/>
                </a:solidFill>
                <a:latin typeface="Arial" pitchFamily="34" charset="0"/>
              </a:rPr>
              <a:t>Animal feed </a:t>
            </a:r>
            <a:endParaRPr lang="en-GB" b="1" dirty="0">
              <a:solidFill>
                <a:schemeClr val="bg1"/>
              </a:solidFill>
              <a:latin typeface="Arial" pitchFamily="34" charset="0"/>
            </a:endParaRPr>
          </a:p>
        </p:txBody>
      </p:sp>
      <p:sp>
        <p:nvSpPr>
          <p:cNvPr id="14" name="Rounded Rectangle 13"/>
          <p:cNvSpPr/>
          <p:nvPr/>
        </p:nvSpPr>
        <p:spPr bwMode="auto">
          <a:xfrm>
            <a:off x="3124200" y="4357694"/>
            <a:ext cx="2239888" cy="1133468"/>
          </a:xfrm>
          <a:prstGeom prst="roundRect">
            <a:avLst/>
          </a:prstGeom>
          <a:solidFill>
            <a:srgbClr val="CC3399"/>
          </a:solidFill>
          <a:ln w="9525" cap="flat" cmpd="sng" algn="ctr">
            <a:noFill/>
            <a:prstDash val="solid"/>
            <a:round/>
            <a:headEnd type="none" w="med" len="med"/>
            <a:tailEnd type="none" w="med" len="med"/>
          </a:ln>
          <a:effectLst>
            <a:glow rad="63500">
              <a:schemeClr val="accent1">
                <a:satMod val="175000"/>
                <a:alpha val="40000"/>
              </a:schemeClr>
            </a:glow>
          </a:effectLst>
        </p:spPr>
        <p:txBody>
          <a:bodyPr wrap="none" anchor="ctr"/>
          <a:lstStyle/>
          <a:p>
            <a:pPr algn="ctr">
              <a:defRPr/>
            </a:pPr>
            <a:r>
              <a:rPr lang="it-IT" b="1" dirty="0">
                <a:solidFill>
                  <a:schemeClr val="bg1"/>
                </a:solidFill>
                <a:latin typeface="Arial" pitchFamily="34" charset="0"/>
              </a:rPr>
              <a:t>Food additives </a:t>
            </a:r>
          </a:p>
          <a:p>
            <a:pPr algn="ctr">
              <a:defRPr/>
            </a:pPr>
            <a:r>
              <a:rPr lang="it-IT" b="1" dirty="0">
                <a:solidFill>
                  <a:schemeClr val="bg1"/>
                </a:solidFill>
                <a:latin typeface="Arial" pitchFamily="34" charset="0"/>
              </a:rPr>
              <a:t>Flavourings and </a:t>
            </a:r>
          </a:p>
          <a:p>
            <a:pPr algn="ctr">
              <a:defRPr/>
            </a:pPr>
            <a:r>
              <a:rPr lang="it-IT" b="1" dirty="0">
                <a:solidFill>
                  <a:schemeClr val="bg1"/>
                </a:solidFill>
                <a:latin typeface="Arial" pitchFamily="34" charset="0"/>
              </a:rPr>
              <a:t>Procesing aids</a:t>
            </a:r>
            <a:endParaRPr lang="en-GB" b="1" dirty="0">
              <a:solidFill>
                <a:schemeClr val="bg1"/>
              </a:solidFill>
              <a:latin typeface="Arial" pitchFamily="34" charset="0"/>
            </a:endParaRPr>
          </a:p>
        </p:txBody>
      </p:sp>
      <p:sp>
        <p:nvSpPr>
          <p:cNvPr id="15" name="Rounded Rectangle 14"/>
          <p:cNvSpPr/>
          <p:nvPr/>
        </p:nvSpPr>
        <p:spPr bwMode="auto">
          <a:xfrm>
            <a:off x="3931166" y="6324600"/>
            <a:ext cx="2507714" cy="365920"/>
          </a:xfrm>
          <a:prstGeom prst="roundRect">
            <a:avLst/>
          </a:prstGeom>
          <a:solidFill>
            <a:srgbClr val="FF99CC"/>
          </a:solidFill>
          <a:ln w="9525" cap="flat" cmpd="sng" algn="ctr">
            <a:noFill/>
            <a:prstDash val="solid"/>
            <a:round/>
            <a:headEnd type="none" w="med" len="med"/>
            <a:tailEnd type="none" w="med" len="med"/>
          </a:ln>
          <a:effectLst>
            <a:glow rad="63500">
              <a:schemeClr val="accent1">
                <a:satMod val="175000"/>
                <a:alpha val="40000"/>
              </a:schemeClr>
            </a:glow>
          </a:effectLst>
        </p:spPr>
        <p:txBody>
          <a:bodyPr wrap="none" anchor="ctr"/>
          <a:lstStyle/>
          <a:p>
            <a:pPr algn="ctr">
              <a:defRPr/>
            </a:pPr>
            <a:r>
              <a:rPr lang="it-IT" b="1" dirty="0">
                <a:solidFill>
                  <a:schemeClr val="bg1"/>
                </a:solidFill>
                <a:latin typeface="Arial" pitchFamily="34" charset="0"/>
              </a:rPr>
              <a:t>Food packaging</a:t>
            </a:r>
            <a:endParaRPr lang="en-GB" b="1" dirty="0">
              <a:solidFill>
                <a:schemeClr val="bg1"/>
              </a:solidFill>
              <a:latin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a:xfrm>
            <a:off x="857250" y="214313"/>
            <a:ext cx="6934200" cy="620712"/>
          </a:xfrm>
        </p:spPr>
        <p:txBody>
          <a:bodyPr/>
          <a:lstStyle/>
          <a:p>
            <a:r>
              <a:rPr lang="en-GB" sz="3200" smtClean="0"/>
              <a:t>How does EFSA work ?</a:t>
            </a:r>
          </a:p>
        </p:txBody>
      </p:sp>
      <p:sp>
        <p:nvSpPr>
          <p:cNvPr id="355331" name="Rectangle 3"/>
          <p:cNvSpPr>
            <a:spLocks noChangeArrowheads="1"/>
          </p:cNvSpPr>
          <p:nvPr/>
        </p:nvSpPr>
        <p:spPr bwMode="auto">
          <a:xfrm>
            <a:off x="971550" y="1196975"/>
            <a:ext cx="2525713" cy="2206625"/>
          </a:xfrm>
          <a:prstGeom prst="rect">
            <a:avLst/>
          </a:prstGeom>
          <a:noFill/>
          <a:ln w="9525">
            <a:noFill/>
            <a:miter lim="800000"/>
            <a:headEnd/>
            <a:tailEnd/>
          </a:ln>
          <a:effectLst/>
        </p:spPr>
        <p:txBody>
          <a:bodyPr/>
          <a:lstStyle/>
          <a:p>
            <a:pPr marL="342900" indent="-342900" eaLnBrk="0" hangingPunct="0">
              <a:spcBef>
                <a:spcPct val="20000"/>
              </a:spcBef>
              <a:defRPr/>
            </a:pPr>
            <a:endParaRPr lang="el-GR" sz="1400" b="1">
              <a:solidFill>
                <a:schemeClr val="accent2"/>
              </a:solidFill>
              <a:effectLst>
                <a:outerShdw blurRad="38100" dist="38100" dir="2700000" algn="tl">
                  <a:srgbClr val="C0C0C0"/>
                </a:outerShdw>
              </a:effectLst>
            </a:endParaRPr>
          </a:p>
          <a:p>
            <a:pPr marL="342900" indent="-342900" eaLnBrk="0" hangingPunct="0">
              <a:spcBef>
                <a:spcPct val="20000"/>
              </a:spcBef>
              <a:defRPr/>
            </a:pPr>
            <a:r>
              <a:rPr lang="en-GB" sz="1400" b="1">
                <a:solidFill>
                  <a:schemeClr val="accent2"/>
                </a:solidFill>
              </a:rPr>
              <a:t>European Commission</a:t>
            </a:r>
            <a:endParaRPr lang="el-GR" sz="1400" b="1">
              <a:solidFill>
                <a:schemeClr val="accent2"/>
              </a:solidFill>
            </a:endParaRPr>
          </a:p>
          <a:p>
            <a:pPr marL="342900" indent="-342900" eaLnBrk="0" hangingPunct="0">
              <a:spcBef>
                <a:spcPct val="20000"/>
              </a:spcBef>
              <a:defRPr/>
            </a:pPr>
            <a:endParaRPr lang="el-GR" sz="1400" b="1">
              <a:solidFill>
                <a:schemeClr val="accent2"/>
              </a:solidFill>
            </a:endParaRPr>
          </a:p>
          <a:p>
            <a:pPr marL="342900" indent="-342900" eaLnBrk="0" hangingPunct="0">
              <a:spcBef>
                <a:spcPct val="20000"/>
              </a:spcBef>
              <a:defRPr/>
            </a:pPr>
            <a:r>
              <a:rPr lang="en-GB" sz="1400" b="1">
                <a:solidFill>
                  <a:schemeClr val="accent2"/>
                </a:solidFill>
              </a:rPr>
              <a:t>European Parliament</a:t>
            </a:r>
            <a:endParaRPr lang="el-GR" sz="1400" b="1">
              <a:solidFill>
                <a:schemeClr val="accent2"/>
              </a:solidFill>
            </a:endParaRPr>
          </a:p>
          <a:p>
            <a:pPr marL="342900" indent="-342900" eaLnBrk="0" hangingPunct="0">
              <a:spcBef>
                <a:spcPct val="20000"/>
              </a:spcBef>
              <a:defRPr/>
            </a:pPr>
            <a:endParaRPr lang="el-GR" sz="1400" b="1">
              <a:solidFill>
                <a:schemeClr val="accent2"/>
              </a:solidFill>
            </a:endParaRPr>
          </a:p>
          <a:p>
            <a:pPr marL="342900" indent="-342900" eaLnBrk="0" hangingPunct="0">
              <a:spcBef>
                <a:spcPct val="20000"/>
              </a:spcBef>
              <a:defRPr/>
            </a:pPr>
            <a:r>
              <a:rPr lang="en-GB" sz="1400" b="1">
                <a:solidFill>
                  <a:schemeClr val="accent2"/>
                </a:solidFill>
              </a:rPr>
              <a:t>Member States</a:t>
            </a:r>
            <a:endParaRPr lang="el-GR" sz="1400" b="1">
              <a:solidFill>
                <a:schemeClr val="accent2"/>
              </a:solidFill>
            </a:endParaRPr>
          </a:p>
          <a:p>
            <a:pPr marL="342900" indent="-342900" eaLnBrk="0" hangingPunct="0">
              <a:spcBef>
                <a:spcPct val="20000"/>
              </a:spcBef>
              <a:defRPr/>
            </a:pPr>
            <a:endParaRPr lang="el-GR" sz="1400" b="1">
              <a:solidFill>
                <a:schemeClr val="accent2"/>
              </a:solidFill>
            </a:endParaRPr>
          </a:p>
          <a:p>
            <a:pPr marL="342900" indent="-342900" eaLnBrk="0" hangingPunct="0">
              <a:spcBef>
                <a:spcPct val="20000"/>
              </a:spcBef>
              <a:defRPr/>
            </a:pPr>
            <a:r>
              <a:rPr lang="en-GB" sz="1400" b="1">
                <a:solidFill>
                  <a:schemeClr val="accent2"/>
                </a:solidFill>
              </a:rPr>
              <a:t>EFSA (“self mandate”)</a:t>
            </a:r>
            <a:endParaRPr lang="en-US" sz="1400" b="1">
              <a:solidFill>
                <a:schemeClr val="accent2"/>
              </a:solidFill>
            </a:endParaRPr>
          </a:p>
        </p:txBody>
      </p:sp>
      <p:pic>
        <p:nvPicPr>
          <p:cNvPr id="102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838" y="1370013"/>
            <a:ext cx="72707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2250" y="1931988"/>
            <a:ext cx="70485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6" descr="EU27flagsS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263" y="2449513"/>
            <a:ext cx="747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7" descr="EFSA_Logo-Final_531-26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8138" y="2997200"/>
            <a:ext cx="438150" cy="338138"/>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pic>
        <p:nvPicPr>
          <p:cNvPr id="10248" name="Picture 8" descr="EFSA_Logo-Final_531-26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95750" y="2970213"/>
            <a:ext cx="1512888" cy="936625"/>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10249" name="Text Box 9"/>
          <p:cNvSpPr txBox="1">
            <a:spLocks noChangeArrowheads="1"/>
          </p:cNvSpPr>
          <p:nvPr/>
        </p:nvSpPr>
        <p:spPr bwMode="auto">
          <a:xfrm>
            <a:off x="3908425" y="1889125"/>
            <a:ext cx="20875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r>
              <a:rPr lang="en-GB" b="1">
                <a:latin typeface="Arial" charset="0"/>
              </a:rPr>
              <a:t>Question?</a:t>
            </a:r>
            <a:endParaRPr lang="en-US" b="1">
              <a:latin typeface="Arial" charset="0"/>
            </a:endParaRPr>
          </a:p>
        </p:txBody>
      </p:sp>
      <p:sp>
        <p:nvSpPr>
          <p:cNvPr id="10250" name="Rectangle 10"/>
          <p:cNvSpPr>
            <a:spLocks noChangeArrowheads="1"/>
          </p:cNvSpPr>
          <p:nvPr/>
        </p:nvSpPr>
        <p:spPr bwMode="auto">
          <a:xfrm>
            <a:off x="136525" y="1268413"/>
            <a:ext cx="3211513" cy="2232025"/>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0" hangingPunct="0"/>
            <a:endParaRPr lang="en-GB"/>
          </a:p>
        </p:txBody>
      </p:sp>
      <p:sp>
        <p:nvSpPr>
          <p:cNvPr id="10251" name="AutoShape 11"/>
          <p:cNvSpPr>
            <a:spLocks noChangeArrowheads="1"/>
          </p:cNvSpPr>
          <p:nvPr/>
        </p:nvSpPr>
        <p:spPr bwMode="auto">
          <a:xfrm>
            <a:off x="3433763" y="1990725"/>
            <a:ext cx="431800" cy="301625"/>
          </a:xfrm>
          <a:prstGeom prst="rightArrow">
            <a:avLst>
              <a:gd name="adj1" fmla="val 50000"/>
              <a:gd name="adj2" fmla="val 35789"/>
            </a:avLst>
          </a:prstGeom>
          <a:solidFill>
            <a:schemeClr val="accent1"/>
          </a:solidFill>
          <a:ln w="9525">
            <a:solidFill>
              <a:schemeClr val="tx1"/>
            </a:solidFill>
            <a:miter lim="800000"/>
            <a:headEnd/>
            <a:tailEnd/>
          </a:ln>
        </p:spPr>
        <p:txBody>
          <a:bodyPr wrap="none" anchor="ctr"/>
          <a:lstStyle/>
          <a:p>
            <a:pPr eaLnBrk="0" hangingPunct="0"/>
            <a:endParaRPr lang="en-GB"/>
          </a:p>
        </p:txBody>
      </p:sp>
      <p:sp>
        <p:nvSpPr>
          <p:cNvPr id="10252" name="AutoShape 12"/>
          <p:cNvSpPr>
            <a:spLocks noChangeArrowheads="1"/>
          </p:cNvSpPr>
          <p:nvPr/>
        </p:nvSpPr>
        <p:spPr bwMode="auto">
          <a:xfrm>
            <a:off x="4584700" y="2408238"/>
            <a:ext cx="431800" cy="431800"/>
          </a:xfrm>
          <a:prstGeom prst="downArrow">
            <a:avLst>
              <a:gd name="adj1" fmla="val 50000"/>
              <a:gd name="adj2" fmla="val 25000"/>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vert="eaVert" wrap="none" anchor="ctr"/>
          <a:lstStyle/>
          <a:p>
            <a:pPr eaLnBrk="0" hangingPunct="0"/>
            <a:endParaRPr lang="en-GB"/>
          </a:p>
        </p:txBody>
      </p:sp>
      <p:sp>
        <p:nvSpPr>
          <p:cNvPr id="10253" name="Rectangle 13"/>
          <p:cNvSpPr>
            <a:spLocks noChangeArrowheads="1"/>
          </p:cNvSpPr>
          <p:nvPr/>
        </p:nvSpPr>
        <p:spPr bwMode="auto">
          <a:xfrm>
            <a:off x="3951288" y="1889125"/>
            <a:ext cx="1916112" cy="2808288"/>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0" hangingPunct="0"/>
            <a:endParaRPr lang="en-GB"/>
          </a:p>
        </p:txBody>
      </p:sp>
      <p:sp>
        <p:nvSpPr>
          <p:cNvPr id="10254" name="Text Box 14"/>
          <p:cNvSpPr txBox="1">
            <a:spLocks noChangeArrowheads="1"/>
          </p:cNvSpPr>
          <p:nvPr/>
        </p:nvSpPr>
        <p:spPr bwMode="auto">
          <a:xfrm>
            <a:off x="3995738" y="3933825"/>
            <a:ext cx="194468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r>
              <a:rPr lang="en-GB" sz="2000" b="1">
                <a:solidFill>
                  <a:schemeClr val="accent1"/>
                </a:solidFill>
                <a:latin typeface="Arial" charset="0"/>
              </a:rPr>
              <a:t>Risk </a:t>
            </a:r>
          </a:p>
          <a:p>
            <a:r>
              <a:rPr lang="en-GB" sz="2000" b="1">
                <a:solidFill>
                  <a:schemeClr val="accent1"/>
                </a:solidFill>
                <a:latin typeface="Arial" charset="0"/>
              </a:rPr>
              <a:t>Assessment</a:t>
            </a:r>
            <a:endParaRPr lang="en-US" sz="2000" b="1">
              <a:solidFill>
                <a:schemeClr val="accent1"/>
              </a:solidFill>
              <a:latin typeface="Arial" charset="0"/>
            </a:endParaRPr>
          </a:p>
        </p:txBody>
      </p:sp>
      <p:pic>
        <p:nvPicPr>
          <p:cNvPr id="355343" name="Picture 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5025" y="4237038"/>
            <a:ext cx="72707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5344" name="Picture 1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83438" y="4799013"/>
            <a:ext cx="70485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5345" name="Picture 17" descr="EU27flagsSm"/>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56450" y="5316538"/>
            <a:ext cx="79216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5346" name="Text Box 18"/>
          <p:cNvSpPr txBox="1">
            <a:spLocks noChangeArrowheads="1"/>
          </p:cNvSpPr>
          <p:nvPr/>
        </p:nvSpPr>
        <p:spPr bwMode="auto">
          <a:xfrm>
            <a:off x="6772275" y="3257550"/>
            <a:ext cx="1512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r>
              <a:rPr lang="en-GB" b="1">
                <a:latin typeface="Arial" charset="0"/>
              </a:rPr>
              <a:t>Opinion</a:t>
            </a:r>
            <a:endParaRPr lang="en-US">
              <a:latin typeface="Arial" charset="0"/>
            </a:endParaRPr>
          </a:p>
        </p:txBody>
      </p:sp>
      <p:sp>
        <p:nvSpPr>
          <p:cNvPr id="355347" name="AutoShape 19"/>
          <p:cNvSpPr>
            <a:spLocks noChangeArrowheads="1"/>
          </p:cNvSpPr>
          <p:nvPr/>
        </p:nvSpPr>
        <p:spPr bwMode="auto">
          <a:xfrm>
            <a:off x="5837238" y="3300413"/>
            <a:ext cx="619125" cy="331787"/>
          </a:xfrm>
          <a:prstGeom prst="rightArrow">
            <a:avLst>
              <a:gd name="adj1" fmla="val 50000"/>
              <a:gd name="adj2" fmla="val 46651"/>
            </a:avLst>
          </a:prstGeom>
          <a:solidFill>
            <a:schemeClr val="accent1"/>
          </a:solidFill>
          <a:ln w="9525">
            <a:solidFill>
              <a:schemeClr val="tx1"/>
            </a:solidFill>
            <a:miter lim="800000"/>
            <a:headEnd/>
            <a:tailEnd/>
          </a:ln>
        </p:spPr>
        <p:txBody>
          <a:bodyPr wrap="none" anchor="ctr"/>
          <a:lstStyle/>
          <a:p>
            <a:pPr eaLnBrk="0" hangingPunct="0"/>
            <a:endParaRPr lang="en-GB"/>
          </a:p>
        </p:txBody>
      </p:sp>
      <p:sp>
        <p:nvSpPr>
          <p:cNvPr id="355348" name="AutoShape 20"/>
          <p:cNvSpPr>
            <a:spLocks noChangeArrowheads="1"/>
          </p:cNvSpPr>
          <p:nvPr/>
        </p:nvSpPr>
        <p:spPr bwMode="auto">
          <a:xfrm>
            <a:off x="7299325" y="3689350"/>
            <a:ext cx="431800" cy="431800"/>
          </a:xfrm>
          <a:prstGeom prst="downArrow">
            <a:avLst>
              <a:gd name="adj1" fmla="val 50000"/>
              <a:gd name="adj2" fmla="val 25000"/>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vert="eaVert" wrap="none" anchor="ctr"/>
          <a:lstStyle/>
          <a:p>
            <a:pPr eaLnBrk="0" hangingPunct="0"/>
            <a:endParaRPr lang="en-GB"/>
          </a:p>
        </p:txBody>
      </p:sp>
      <p:sp>
        <p:nvSpPr>
          <p:cNvPr id="355349" name="Rectangle 21"/>
          <p:cNvSpPr>
            <a:spLocks noChangeArrowheads="1"/>
          </p:cNvSpPr>
          <p:nvPr/>
        </p:nvSpPr>
        <p:spPr bwMode="auto">
          <a:xfrm>
            <a:off x="6767513" y="4164013"/>
            <a:ext cx="1584325" cy="1800225"/>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0" hangingPunct="0"/>
            <a:endParaRPr lang="en-GB"/>
          </a:p>
        </p:txBody>
      </p:sp>
      <p:sp>
        <p:nvSpPr>
          <p:cNvPr id="355350" name="Rectangle 22"/>
          <p:cNvSpPr>
            <a:spLocks noChangeArrowheads="1"/>
          </p:cNvSpPr>
          <p:nvPr/>
        </p:nvSpPr>
        <p:spPr bwMode="auto">
          <a:xfrm>
            <a:off x="6629400" y="3143250"/>
            <a:ext cx="1843088" cy="3309938"/>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0" hangingPunct="0"/>
            <a:endParaRPr lang="en-GB"/>
          </a:p>
        </p:txBody>
      </p:sp>
      <p:sp>
        <p:nvSpPr>
          <p:cNvPr id="355351" name="Text Box 23"/>
          <p:cNvSpPr txBox="1">
            <a:spLocks noChangeArrowheads="1"/>
          </p:cNvSpPr>
          <p:nvPr/>
        </p:nvSpPr>
        <p:spPr bwMode="auto">
          <a:xfrm>
            <a:off x="6630988" y="5889625"/>
            <a:ext cx="180022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r>
              <a:rPr lang="en-GB" sz="1600" b="1">
                <a:solidFill>
                  <a:schemeClr val="accent1"/>
                </a:solidFill>
                <a:latin typeface="Arial" charset="0"/>
              </a:rPr>
              <a:t>Risk</a:t>
            </a:r>
          </a:p>
          <a:p>
            <a:r>
              <a:rPr lang="en-GB" sz="1600" b="1">
                <a:solidFill>
                  <a:schemeClr val="accent1"/>
                </a:solidFill>
                <a:latin typeface="Arial" charset="0"/>
              </a:rPr>
              <a:t>Management</a:t>
            </a:r>
            <a:endParaRPr lang="en-US" sz="1600" b="1">
              <a:solidFill>
                <a:schemeClr val="accent1"/>
              </a:solidFill>
              <a:latin typeface="Arial" charset="0"/>
            </a:endParaRPr>
          </a:p>
        </p:txBody>
      </p:sp>
      <p:sp>
        <p:nvSpPr>
          <p:cNvPr id="355352" name="Text Box 24"/>
          <p:cNvSpPr txBox="1">
            <a:spLocks noChangeArrowheads="1"/>
          </p:cNvSpPr>
          <p:nvPr/>
        </p:nvSpPr>
        <p:spPr bwMode="auto">
          <a:xfrm>
            <a:off x="3000375" y="5502275"/>
            <a:ext cx="2032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r>
              <a:rPr lang="en-GB" sz="1600" b="1">
                <a:solidFill>
                  <a:schemeClr val="accent1"/>
                </a:solidFill>
                <a:latin typeface="Arial" charset="0"/>
              </a:rPr>
              <a:t>Risk Communication</a:t>
            </a:r>
          </a:p>
        </p:txBody>
      </p:sp>
      <p:sp>
        <p:nvSpPr>
          <p:cNvPr id="355353" name="Text Box 25"/>
          <p:cNvSpPr txBox="1">
            <a:spLocks noChangeArrowheads="1"/>
          </p:cNvSpPr>
          <p:nvPr/>
        </p:nvSpPr>
        <p:spPr bwMode="auto">
          <a:xfrm>
            <a:off x="468313" y="5445125"/>
            <a:ext cx="1598612" cy="314325"/>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r>
              <a:rPr lang="en-GB" sz="1400" b="1">
                <a:latin typeface="Arial" charset="0"/>
              </a:rPr>
              <a:t>Industry</a:t>
            </a:r>
            <a:endParaRPr lang="en-US" sz="1400" b="1">
              <a:latin typeface="Arial" charset="0"/>
            </a:endParaRPr>
          </a:p>
        </p:txBody>
      </p:sp>
      <p:sp>
        <p:nvSpPr>
          <p:cNvPr id="355354" name="Text Box 26"/>
          <p:cNvSpPr txBox="1">
            <a:spLocks noChangeArrowheads="1"/>
          </p:cNvSpPr>
          <p:nvPr/>
        </p:nvSpPr>
        <p:spPr bwMode="auto">
          <a:xfrm>
            <a:off x="1042988" y="5013325"/>
            <a:ext cx="1598612" cy="314325"/>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r>
              <a:rPr lang="en-GB" sz="1400" b="1">
                <a:latin typeface="Arial" charset="0"/>
              </a:rPr>
              <a:t>Media</a:t>
            </a:r>
            <a:endParaRPr lang="en-US" sz="1400" b="1">
              <a:latin typeface="Arial" charset="0"/>
            </a:endParaRPr>
          </a:p>
        </p:txBody>
      </p:sp>
      <p:sp>
        <p:nvSpPr>
          <p:cNvPr id="355355" name="Text Box 27"/>
          <p:cNvSpPr txBox="1">
            <a:spLocks noChangeArrowheads="1"/>
          </p:cNvSpPr>
          <p:nvPr/>
        </p:nvSpPr>
        <p:spPr bwMode="auto">
          <a:xfrm>
            <a:off x="468313" y="4565650"/>
            <a:ext cx="1598612" cy="314325"/>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r>
              <a:rPr lang="en-US" sz="1400" b="1">
                <a:latin typeface="Arial" charset="0"/>
              </a:rPr>
              <a:t>Consumers</a:t>
            </a:r>
          </a:p>
        </p:txBody>
      </p:sp>
      <p:sp>
        <p:nvSpPr>
          <p:cNvPr id="355356" name="Text Box 28"/>
          <p:cNvSpPr txBox="1">
            <a:spLocks noChangeArrowheads="1"/>
          </p:cNvSpPr>
          <p:nvPr/>
        </p:nvSpPr>
        <p:spPr bwMode="auto">
          <a:xfrm>
            <a:off x="1042988" y="5876925"/>
            <a:ext cx="1598612" cy="314325"/>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r>
              <a:rPr lang="en-GB" sz="1400" b="1">
                <a:latin typeface="Arial" charset="0"/>
              </a:rPr>
              <a:t>Professionals</a:t>
            </a:r>
            <a:endParaRPr lang="en-US" sz="1400" b="1">
              <a:latin typeface="Arial" charset="0"/>
            </a:endParaRPr>
          </a:p>
        </p:txBody>
      </p:sp>
      <p:sp>
        <p:nvSpPr>
          <p:cNvPr id="355357" name="AutoShape 29"/>
          <p:cNvSpPr>
            <a:spLocks noChangeArrowheads="1"/>
          </p:cNvSpPr>
          <p:nvPr/>
        </p:nvSpPr>
        <p:spPr bwMode="auto">
          <a:xfrm rot="-3343290">
            <a:off x="5131595" y="4380706"/>
            <a:ext cx="754062" cy="2162175"/>
          </a:xfrm>
          <a:prstGeom prst="upDownArrow">
            <a:avLst>
              <a:gd name="adj1" fmla="val 50000"/>
              <a:gd name="adj2" fmla="val 57347"/>
            </a:avLst>
          </a:prstGeom>
          <a:solidFill>
            <a:schemeClr val="accent1">
              <a:alpha val="45097"/>
            </a:schemeClr>
          </a:solidFill>
          <a:ln w="9525">
            <a:solidFill>
              <a:schemeClr val="tx1"/>
            </a:solidFill>
            <a:miter lim="800000"/>
            <a:headEnd/>
            <a:tailEnd/>
          </a:ln>
        </p:spPr>
        <p:txBody>
          <a:bodyPr vert="eaVert" wrap="none" anchor="ctr"/>
          <a:lstStyle/>
          <a:p>
            <a:pPr eaLnBrk="0" hangingPunct="0"/>
            <a:endParaRPr lang="en-GB"/>
          </a:p>
        </p:txBody>
      </p:sp>
      <p:sp>
        <p:nvSpPr>
          <p:cNvPr id="355358" name="AutoShape 30"/>
          <p:cNvSpPr>
            <a:spLocks noChangeArrowheads="1"/>
          </p:cNvSpPr>
          <p:nvPr/>
        </p:nvSpPr>
        <p:spPr bwMode="auto">
          <a:xfrm rot="18231068" flipH="1">
            <a:off x="2345531" y="3902869"/>
            <a:ext cx="1439863" cy="936625"/>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accent1">
              <a:alpha val="45097"/>
            </a:schemeClr>
          </a:solidFill>
          <a:ln w="9525">
            <a:solidFill>
              <a:schemeClr val="tx1"/>
            </a:solidFill>
            <a:miter lim="800000"/>
            <a:headEnd/>
            <a:tailEnd/>
          </a:ln>
        </p:spPr>
        <p:txBody>
          <a:bodyPr wrap="none" anchor="ctr"/>
          <a:lstStyle/>
          <a:p>
            <a:endParaRPr lang="en-US"/>
          </a:p>
        </p:txBody>
      </p:sp>
      <p:sp>
        <p:nvSpPr>
          <p:cNvPr id="355359" name="AutoShape 31"/>
          <p:cNvSpPr>
            <a:spLocks noChangeArrowheads="1"/>
          </p:cNvSpPr>
          <p:nvPr/>
        </p:nvSpPr>
        <p:spPr bwMode="auto">
          <a:xfrm rot="639755" flipH="1" flipV="1">
            <a:off x="2884488" y="6184900"/>
            <a:ext cx="3484562" cy="5715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accent1">
              <a:alpha val="45097"/>
            </a:schemeClr>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55347"/>
                                        </p:tgtEl>
                                        <p:attrNameLst>
                                          <p:attrName>style.visibility</p:attrName>
                                        </p:attrNameLst>
                                      </p:cBhvr>
                                      <p:to>
                                        <p:strVal val="visible"/>
                                      </p:to>
                                    </p:set>
                                    <p:animEffect transition="in" filter="dissolve">
                                      <p:cBhvr>
                                        <p:cTn id="7" dur="500"/>
                                        <p:tgtEl>
                                          <p:spTgt spid="355347"/>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355343"/>
                                        </p:tgtEl>
                                        <p:attrNameLst>
                                          <p:attrName>style.visibility</p:attrName>
                                        </p:attrNameLst>
                                      </p:cBhvr>
                                      <p:to>
                                        <p:strVal val="visible"/>
                                      </p:to>
                                    </p:set>
                                    <p:animEffect transition="in" filter="dissolve">
                                      <p:cBhvr>
                                        <p:cTn id="11" dur="500"/>
                                        <p:tgtEl>
                                          <p:spTgt spid="355343"/>
                                        </p:tgtEl>
                                      </p:cBhvr>
                                    </p:animEffect>
                                  </p:childTnLst>
                                </p:cTn>
                              </p:par>
                              <p:par>
                                <p:cTn id="12" presetID="9" presetClass="entr" presetSubtype="0" fill="hold" nodeType="withEffect">
                                  <p:stCondLst>
                                    <p:cond delay="0"/>
                                  </p:stCondLst>
                                  <p:childTnLst>
                                    <p:set>
                                      <p:cBhvr>
                                        <p:cTn id="13" dur="1" fill="hold">
                                          <p:stCondLst>
                                            <p:cond delay="0"/>
                                          </p:stCondLst>
                                        </p:cTn>
                                        <p:tgtEl>
                                          <p:spTgt spid="355344"/>
                                        </p:tgtEl>
                                        <p:attrNameLst>
                                          <p:attrName>style.visibility</p:attrName>
                                        </p:attrNameLst>
                                      </p:cBhvr>
                                      <p:to>
                                        <p:strVal val="visible"/>
                                      </p:to>
                                    </p:set>
                                    <p:animEffect transition="in" filter="dissolve">
                                      <p:cBhvr>
                                        <p:cTn id="14" dur="500"/>
                                        <p:tgtEl>
                                          <p:spTgt spid="355344"/>
                                        </p:tgtEl>
                                      </p:cBhvr>
                                    </p:animEffect>
                                  </p:childTnLst>
                                </p:cTn>
                              </p:par>
                              <p:par>
                                <p:cTn id="15" presetID="9" presetClass="entr" presetSubtype="0" fill="hold" nodeType="withEffect">
                                  <p:stCondLst>
                                    <p:cond delay="0"/>
                                  </p:stCondLst>
                                  <p:childTnLst>
                                    <p:set>
                                      <p:cBhvr>
                                        <p:cTn id="16" dur="1" fill="hold">
                                          <p:stCondLst>
                                            <p:cond delay="0"/>
                                          </p:stCondLst>
                                        </p:cTn>
                                        <p:tgtEl>
                                          <p:spTgt spid="355345"/>
                                        </p:tgtEl>
                                        <p:attrNameLst>
                                          <p:attrName>style.visibility</p:attrName>
                                        </p:attrNameLst>
                                      </p:cBhvr>
                                      <p:to>
                                        <p:strVal val="visible"/>
                                      </p:to>
                                    </p:set>
                                    <p:animEffect transition="in" filter="dissolve">
                                      <p:cBhvr>
                                        <p:cTn id="17" dur="500"/>
                                        <p:tgtEl>
                                          <p:spTgt spid="355345"/>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355346"/>
                                        </p:tgtEl>
                                        <p:attrNameLst>
                                          <p:attrName>style.visibility</p:attrName>
                                        </p:attrNameLst>
                                      </p:cBhvr>
                                      <p:to>
                                        <p:strVal val="visible"/>
                                      </p:to>
                                    </p:set>
                                    <p:animEffect transition="in" filter="dissolve">
                                      <p:cBhvr>
                                        <p:cTn id="20" dur="500"/>
                                        <p:tgtEl>
                                          <p:spTgt spid="355346"/>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355348"/>
                                        </p:tgtEl>
                                        <p:attrNameLst>
                                          <p:attrName>style.visibility</p:attrName>
                                        </p:attrNameLst>
                                      </p:cBhvr>
                                      <p:to>
                                        <p:strVal val="visible"/>
                                      </p:to>
                                    </p:set>
                                    <p:animEffect transition="in" filter="dissolve">
                                      <p:cBhvr>
                                        <p:cTn id="23" dur="500"/>
                                        <p:tgtEl>
                                          <p:spTgt spid="355348"/>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355349"/>
                                        </p:tgtEl>
                                        <p:attrNameLst>
                                          <p:attrName>style.visibility</p:attrName>
                                        </p:attrNameLst>
                                      </p:cBhvr>
                                      <p:to>
                                        <p:strVal val="visible"/>
                                      </p:to>
                                    </p:set>
                                    <p:animEffect transition="in" filter="dissolve">
                                      <p:cBhvr>
                                        <p:cTn id="26" dur="500"/>
                                        <p:tgtEl>
                                          <p:spTgt spid="355349"/>
                                        </p:tgtEl>
                                      </p:cBhvr>
                                    </p:animEffect>
                                  </p:childTnLst>
                                </p:cTn>
                              </p:par>
                              <p:par>
                                <p:cTn id="27" presetID="9" presetClass="entr" presetSubtype="0" fill="hold" grpId="0" nodeType="withEffect">
                                  <p:stCondLst>
                                    <p:cond delay="0"/>
                                  </p:stCondLst>
                                  <p:childTnLst>
                                    <p:set>
                                      <p:cBhvr>
                                        <p:cTn id="28" dur="1" fill="hold">
                                          <p:stCondLst>
                                            <p:cond delay="0"/>
                                          </p:stCondLst>
                                        </p:cTn>
                                        <p:tgtEl>
                                          <p:spTgt spid="355350"/>
                                        </p:tgtEl>
                                        <p:attrNameLst>
                                          <p:attrName>style.visibility</p:attrName>
                                        </p:attrNameLst>
                                      </p:cBhvr>
                                      <p:to>
                                        <p:strVal val="visible"/>
                                      </p:to>
                                    </p:set>
                                    <p:animEffect transition="in" filter="dissolve">
                                      <p:cBhvr>
                                        <p:cTn id="29" dur="500"/>
                                        <p:tgtEl>
                                          <p:spTgt spid="355350"/>
                                        </p:tgtEl>
                                      </p:cBhvr>
                                    </p:animEffect>
                                  </p:childTnLst>
                                </p:cTn>
                              </p:par>
                              <p:par>
                                <p:cTn id="30" presetID="9" presetClass="entr" presetSubtype="0" fill="hold" grpId="0" nodeType="withEffect">
                                  <p:stCondLst>
                                    <p:cond delay="0"/>
                                  </p:stCondLst>
                                  <p:childTnLst>
                                    <p:set>
                                      <p:cBhvr>
                                        <p:cTn id="31" dur="1" fill="hold">
                                          <p:stCondLst>
                                            <p:cond delay="0"/>
                                          </p:stCondLst>
                                        </p:cTn>
                                        <p:tgtEl>
                                          <p:spTgt spid="355351"/>
                                        </p:tgtEl>
                                        <p:attrNameLst>
                                          <p:attrName>style.visibility</p:attrName>
                                        </p:attrNameLst>
                                      </p:cBhvr>
                                      <p:to>
                                        <p:strVal val="visible"/>
                                      </p:to>
                                    </p:set>
                                    <p:animEffect transition="in" filter="dissolve">
                                      <p:cBhvr>
                                        <p:cTn id="32" dur="500"/>
                                        <p:tgtEl>
                                          <p:spTgt spid="355351"/>
                                        </p:tgtEl>
                                      </p:cBhvr>
                                    </p:animEffect>
                                  </p:childTnLst>
                                </p:cTn>
                              </p:par>
                            </p:childTnLst>
                          </p:cTn>
                        </p:par>
                        <p:par>
                          <p:cTn id="33" fill="hold" nodeType="afterGroup">
                            <p:stCondLst>
                              <p:cond delay="1000"/>
                            </p:stCondLst>
                            <p:childTnLst>
                              <p:par>
                                <p:cTn id="34" presetID="6" presetClass="emph" presetSubtype="0" autoRev="1" fill="hold" grpId="1" nodeType="afterEffect">
                                  <p:stCondLst>
                                    <p:cond delay="0"/>
                                  </p:stCondLst>
                                  <p:childTnLst>
                                    <p:animScale>
                                      <p:cBhvr>
                                        <p:cTn id="35" dur="2000" fill="hold"/>
                                        <p:tgtEl>
                                          <p:spTgt spid="355351"/>
                                        </p:tgtEl>
                                      </p:cBhvr>
                                      <p:by x="200000" y="200000"/>
                                    </p:animScale>
                                  </p:childTnLst>
                                </p:cTn>
                              </p:par>
                            </p:childTnLst>
                          </p:cTn>
                        </p:par>
                      </p:childTnLst>
                    </p:cTn>
                  </p:par>
                  <p:par>
                    <p:cTn id="36" fill="hold" nodeType="clickPar">
                      <p:stCondLst>
                        <p:cond delay="indefinite"/>
                      </p:stCondLst>
                      <p:childTnLst>
                        <p:par>
                          <p:cTn id="37" fill="hold" nodeType="withGroup">
                            <p:stCondLst>
                              <p:cond delay="0"/>
                            </p:stCondLst>
                            <p:childTnLst>
                              <p:par>
                                <p:cTn id="38" presetID="53" presetClass="entr" presetSubtype="0" fill="hold" grpId="0" nodeType="clickEffect">
                                  <p:stCondLst>
                                    <p:cond delay="0"/>
                                  </p:stCondLst>
                                  <p:childTnLst>
                                    <p:set>
                                      <p:cBhvr>
                                        <p:cTn id="39" dur="1" fill="hold">
                                          <p:stCondLst>
                                            <p:cond delay="0"/>
                                          </p:stCondLst>
                                        </p:cTn>
                                        <p:tgtEl>
                                          <p:spTgt spid="355358"/>
                                        </p:tgtEl>
                                        <p:attrNameLst>
                                          <p:attrName>style.visibility</p:attrName>
                                        </p:attrNameLst>
                                      </p:cBhvr>
                                      <p:to>
                                        <p:strVal val="visible"/>
                                      </p:to>
                                    </p:set>
                                    <p:anim calcmode="lin" valueType="num">
                                      <p:cBhvr>
                                        <p:cTn id="40" dur="500" fill="hold"/>
                                        <p:tgtEl>
                                          <p:spTgt spid="355358"/>
                                        </p:tgtEl>
                                        <p:attrNameLst>
                                          <p:attrName>ppt_w</p:attrName>
                                        </p:attrNameLst>
                                      </p:cBhvr>
                                      <p:tavLst>
                                        <p:tav tm="0">
                                          <p:val>
                                            <p:fltVal val="0"/>
                                          </p:val>
                                        </p:tav>
                                        <p:tav tm="100000">
                                          <p:val>
                                            <p:strVal val="#ppt_w"/>
                                          </p:val>
                                        </p:tav>
                                      </p:tavLst>
                                    </p:anim>
                                    <p:anim calcmode="lin" valueType="num">
                                      <p:cBhvr>
                                        <p:cTn id="41" dur="500" fill="hold"/>
                                        <p:tgtEl>
                                          <p:spTgt spid="355358"/>
                                        </p:tgtEl>
                                        <p:attrNameLst>
                                          <p:attrName>ppt_h</p:attrName>
                                        </p:attrNameLst>
                                      </p:cBhvr>
                                      <p:tavLst>
                                        <p:tav tm="0">
                                          <p:val>
                                            <p:fltVal val="0"/>
                                          </p:val>
                                        </p:tav>
                                        <p:tav tm="100000">
                                          <p:val>
                                            <p:strVal val="#ppt_h"/>
                                          </p:val>
                                        </p:tav>
                                      </p:tavLst>
                                    </p:anim>
                                    <p:animEffect transition="in" filter="fade">
                                      <p:cBhvr>
                                        <p:cTn id="42" dur="500"/>
                                        <p:tgtEl>
                                          <p:spTgt spid="355358"/>
                                        </p:tgtEl>
                                      </p:cBhvr>
                                    </p:animEffect>
                                  </p:childTnLst>
                                </p:cTn>
                              </p:par>
                              <p:par>
                                <p:cTn id="43" presetID="53" presetClass="entr" presetSubtype="0" fill="hold" grpId="0" nodeType="withEffect">
                                  <p:stCondLst>
                                    <p:cond delay="0"/>
                                  </p:stCondLst>
                                  <p:childTnLst>
                                    <p:set>
                                      <p:cBhvr>
                                        <p:cTn id="44" dur="1" fill="hold">
                                          <p:stCondLst>
                                            <p:cond delay="0"/>
                                          </p:stCondLst>
                                        </p:cTn>
                                        <p:tgtEl>
                                          <p:spTgt spid="355355"/>
                                        </p:tgtEl>
                                        <p:attrNameLst>
                                          <p:attrName>style.visibility</p:attrName>
                                        </p:attrNameLst>
                                      </p:cBhvr>
                                      <p:to>
                                        <p:strVal val="visible"/>
                                      </p:to>
                                    </p:set>
                                    <p:anim calcmode="lin" valueType="num">
                                      <p:cBhvr>
                                        <p:cTn id="45" dur="500" fill="hold"/>
                                        <p:tgtEl>
                                          <p:spTgt spid="355355"/>
                                        </p:tgtEl>
                                        <p:attrNameLst>
                                          <p:attrName>ppt_w</p:attrName>
                                        </p:attrNameLst>
                                      </p:cBhvr>
                                      <p:tavLst>
                                        <p:tav tm="0">
                                          <p:val>
                                            <p:fltVal val="0"/>
                                          </p:val>
                                        </p:tav>
                                        <p:tav tm="100000">
                                          <p:val>
                                            <p:strVal val="#ppt_w"/>
                                          </p:val>
                                        </p:tav>
                                      </p:tavLst>
                                    </p:anim>
                                    <p:anim calcmode="lin" valueType="num">
                                      <p:cBhvr>
                                        <p:cTn id="46" dur="500" fill="hold"/>
                                        <p:tgtEl>
                                          <p:spTgt spid="355355"/>
                                        </p:tgtEl>
                                        <p:attrNameLst>
                                          <p:attrName>ppt_h</p:attrName>
                                        </p:attrNameLst>
                                      </p:cBhvr>
                                      <p:tavLst>
                                        <p:tav tm="0">
                                          <p:val>
                                            <p:fltVal val="0"/>
                                          </p:val>
                                        </p:tav>
                                        <p:tav tm="100000">
                                          <p:val>
                                            <p:strVal val="#ppt_h"/>
                                          </p:val>
                                        </p:tav>
                                      </p:tavLst>
                                    </p:anim>
                                    <p:animEffect transition="in" filter="fade">
                                      <p:cBhvr>
                                        <p:cTn id="47" dur="500"/>
                                        <p:tgtEl>
                                          <p:spTgt spid="355355"/>
                                        </p:tgtEl>
                                      </p:cBhvr>
                                    </p:animEffect>
                                  </p:childTnLst>
                                </p:cTn>
                              </p:par>
                              <p:par>
                                <p:cTn id="48" presetID="53" presetClass="entr" presetSubtype="0" fill="hold" grpId="0" nodeType="withEffect">
                                  <p:stCondLst>
                                    <p:cond delay="0"/>
                                  </p:stCondLst>
                                  <p:childTnLst>
                                    <p:set>
                                      <p:cBhvr>
                                        <p:cTn id="49" dur="1" fill="hold">
                                          <p:stCondLst>
                                            <p:cond delay="0"/>
                                          </p:stCondLst>
                                        </p:cTn>
                                        <p:tgtEl>
                                          <p:spTgt spid="355354"/>
                                        </p:tgtEl>
                                        <p:attrNameLst>
                                          <p:attrName>style.visibility</p:attrName>
                                        </p:attrNameLst>
                                      </p:cBhvr>
                                      <p:to>
                                        <p:strVal val="visible"/>
                                      </p:to>
                                    </p:set>
                                    <p:anim calcmode="lin" valueType="num">
                                      <p:cBhvr>
                                        <p:cTn id="50" dur="500" fill="hold"/>
                                        <p:tgtEl>
                                          <p:spTgt spid="355354"/>
                                        </p:tgtEl>
                                        <p:attrNameLst>
                                          <p:attrName>ppt_w</p:attrName>
                                        </p:attrNameLst>
                                      </p:cBhvr>
                                      <p:tavLst>
                                        <p:tav tm="0">
                                          <p:val>
                                            <p:fltVal val="0"/>
                                          </p:val>
                                        </p:tav>
                                        <p:tav tm="100000">
                                          <p:val>
                                            <p:strVal val="#ppt_w"/>
                                          </p:val>
                                        </p:tav>
                                      </p:tavLst>
                                    </p:anim>
                                    <p:anim calcmode="lin" valueType="num">
                                      <p:cBhvr>
                                        <p:cTn id="51" dur="500" fill="hold"/>
                                        <p:tgtEl>
                                          <p:spTgt spid="355354"/>
                                        </p:tgtEl>
                                        <p:attrNameLst>
                                          <p:attrName>ppt_h</p:attrName>
                                        </p:attrNameLst>
                                      </p:cBhvr>
                                      <p:tavLst>
                                        <p:tav tm="0">
                                          <p:val>
                                            <p:fltVal val="0"/>
                                          </p:val>
                                        </p:tav>
                                        <p:tav tm="100000">
                                          <p:val>
                                            <p:strVal val="#ppt_h"/>
                                          </p:val>
                                        </p:tav>
                                      </p:tavLst>
                                    </p:anim>
                                    <p:animEffect transition="in" filter="fade">
                                      <p:cBhvr>
                                        <p:cTn id="52" dur="500"/>
                                        <p:tgtEl>
                                          <p:spTgt spid="355354"/>
                                        </p:tgtEl>
                                      </p:cBhvr>
                                    </p:animEffect>
                                  </p:childTnLst>
                                </p:cTn>
                              </p:par>
                              <p:par>
                                <p:cTn id="53" presetID="53" presetClass="entr" presetSubtype="0" fill="hold" grpId="0" nodeType="withEffect">
                                  <p:stCondLst>
                                    <p:cond delay="0"/>
                                  </p:stCondLst>
                                  <p:childTnLst>
                                    <p:set>
                                      <p:cBhvr>
                                        <p:cTn id="54" dur="1" fill="hold">
                                          <p:stCondLst>
                                            <p:cond delay="0"/>
                                          </p:stCondLst>
                                        </p:cTn>
                                        <p:tgtEl>
                                          <p:spTgt spid="355353"/>
                                        </p:tgtEl>
                                        <p:attrNameLst>
                                          <p:attrName>style.visibility</p:attrName>
                                        </p:attrNameLst>
                                      </p:cBhvr>
                                      <p:to>
                                        <p:strVal val="visible"/>
                                      </p:to>
                                    </p:set>
                                    <p:anim calcmode="lin" valueType="num">
                                      <p:cBhvr>
                                        <p:cTn id="55" dur="500" fill="hold"/>
                                        <p:tgtEl>
                                          <p:spTgt spid="355353"/>
                                        </p:tgtEl>
                                        <p:attrNameLst>
                                          <p:attrName>ppt_w</p:attrName>
                                        </p:attrNameLst>
                                      </p:cBhvr>
                                      <p:tavLst>
                                        <p:tav tm="0">
                                          <p:val>
                                            <p:fltVal val="0"/>
                                          </p:val>
                                        </p:tav>
                                        <p:tav tm="100000">
                                          <p:val>
                                            <p:strVal val="#ppt_w"/>
                                          </p:val>
                                        </p:tav>
                                      </p:tavLst>
                                    </p:anim>
                                    <p:anim calcmode="lin" valueType="num">
                                      <p:cBhvr>
                                        <p:cTn id="56" dur="500" fill="hold"/>
                                        <p:tgtEl>
                                          <p:spTgt spid="355353"/>
                                        </p:tgtEl>
                                        <p:attrNameLst>
                                          <p:attrName>ppt_h</p:attrName>
                                        </p:attrNameLst>
                                      </p:cBhvr>
                                      <p:tavLst>
                                        <p:tav tm="0">
                                          <p:val>
                                            <p:fltVal val="0"/>
                                          </p:val>
                                        </p:tav>
                                        <p:tav tm="100000">
                                          <p:val>
                                            <p:strVal val="#ppt_h"/>
                                          </p:val>
                                        </p:tav>
                                      </p:tavLst>
                                    </p:anim>
                                    <p:animEffect transition="in" filter="fade">
                                      <p:cBhvr>
                                        <p:cTn id="57" dur="500"/>
                                        <p:tgtEl>
                                          <p:spTgt spid="355353"/>
                                        </p:tgtEl>
                                      </p:cBhvr>
                                    </p:animEffect>
                                  </p:childTnLst>
                                </p:cTn>
                              </p:par>
                              <p:par>
                                <p:cTn id="58" presetID="53" presetClass="entr" presetSubtype="0" fill="hold" grpId="0" nodeType="withEffect">
                                  <p:stCondLst>
                                    <p:cond delay="0"/>
                                  </p:stCondLst>
                                  <p:childTnLst>
                                    <p:set>
                                      <p:cBhvr>
                                        <p:cTn id="59" dur="1" fill="hold">
                                          <p:stCondLst>
                                            <p:cond delay="0"/>
                                          </p:stCondLst>
                                        </p:cTn>
                                        <p:tgtEl>
                                          <p:spTgt spid="355356"/>
                                        </p:tgtEl>
                                        <p:attrNameLst>
                                          <p:attrName>style.visibility</p:attrName>
                                        </p:attrNameLst>
                                      </p:cBhvr>
                                      <p:to>
                                        <p:strVal val="visible"/>
                                      </p:to>
                                    </p:set>
                                    <p:anim calcmode="lin" valueType="num">
                                      <p:cBhvr>
                                        <p:cTn id="60" dur="500" fill="hold"/>
                                        <p:tgtEl>
                                          <p:spTgt spid="355356"/>
                                        </p:tgtEl>
                                        <p:attrNameLst>
                                          <p:attrName>ppt_w</p:attrName>
                                        </p:attrNameLst>
                                      </p:cBhvr>
                                      <p:tavLst>
                                        <p:tav tm="0">
                                          <p:val>
                                            <p:fltVal val="0"/>
                                          </p:val>
                                        </p:tav>
                                        <p:tav tm="100000">
                                          <p:val>
                                            <p:strVal val="#ppt_w"/>
                                          </p:val>
                                        </p:tav>
                                      </p:tavLst>
                                    </p:anim>
                                    <p:anim calcmode="lin" valueType="num">
                                      <p:cBhvr>
                                        <p:cTn id="61" dur="500" fill="hold"/>
                                        <p:tgtEl>
                                          <p:spTgt spid="355356"/>
                                        </p:tgtEl>
                                        <p:attrNameLst>
                                          <p:attrName>ppt_h</p:attrName>
                                        </p:attrNameLst>
                                      </p:cBhvr>
                                      <p:tavLst>
                                        <p:tav tm="0">
                                          <p:val>
                                            <p:fltVal val="0"/>
                                          </p:val>
                                        </p:tav>
                                        <p:tav tm="100000">
                                          <p:val>
                                            <p:strVal val="#ppt_h"/>
                                          </p:val>
                                        </p:tav>
                                      </p:tavLst>
                                    </p:anim>
                                    <p:animEffect transition="in" filter="fade">
                                      <p:cBhvr>
                                        <p:cTn id="62" dur="500"/>
                                        <p:tgtEl>
                                          <p:spTgt spid="355356"/>
                                        </p:tgtEl>
                                      </p:cBhvr>
                                    </p:animEffect>
                                  </p:childTnLst>
                                </p:cTn>
                              </p:par>
                              <p:par>
                                <p:cTn id="63" presetID="53" presetClass="entr" presetSubtype="0" fill="hold" grpId="0" nodeType="withEffect">
                                  <p:stCondLst>
                                    <p:cond delay="0"/>
                                  </p:stCondLst>
                                  <p:childTnLst>
                                    <p:set>
                                      <p:cBhvr>
                                        <p:cTn id="64" dur="1" fill="hold">
                                          <p:stCondLst>
                                            <p:cond delay="0"/>
                                          </p:stCondLst>
                                        </p:cTn>
                                        <p:tgtEl>
                                          <p:spTgt spid="355352"/>
                                        </p:tgtEl>
                                        <p:attrNameLst>
                                          <p:attrName>style.visibility</p:attrName>
                                        </p:attrNameLst>
                                      </p:cBhvr>
                                      <p:to>
                                        <p:strVal val="visible"/>
                                      </p:to>
                                    </p:set>
                                    <p:anim calcmode="lin" valueType="num">
                                      <p:cBhvr>
                                        <p:cTn id="65" dur="500" fill="hold"/>
                                        <p:tgtEl>
                                          <p:spTgt spid="355352"/>
                                        </p:tgtEl>
                                        <p:attrNameLst>
                                          <p:attrName>ppt_w</p:attrName>
                                        </p:attrNameLst>
                                      </p:cBhvr>
                                      <p:tavLst>
                                        <p:tav tm="0">
                                          <p:val>
                                            <p:fltVal val="0"/>
                                          </p:val>
                                        </p:tav>
                                        <p:tav tm="100000">
                                          <p:val>
                                            <p:strVal val="#ppt_w"/>
                                          </p:val>
                                        </p:tav>
                                      </p:tavLst>
                                    </p:anim>
                                    <p:anim calcmode="lin" valueType="num">
                                      <p:cBhvr>
                                        <p:cTn id="66" dur="500" fill="hold"/>
                                        <p:tgtEl>
                                          <p:spTgt spid="355352"/>
                                        </p:tgtEl>
                                        <p:attrNameLst>
                                          <p:attrName>ppt_h</p:attrName>
                                        </p:attrNameLst>
                                      </p:cBhvr>
                                      <p:tavLst>
                                        <p:tav tm="0">
                                          <p:val>
                                            <p:fltVal val="0"/>
                                          </p:val>
                                        </p:tav>
                                        <p:tav tm="100000">
                                          <p:val>
                                            <p:strVal val="#ppt_h"/>
                                          </p:val>
                                        </p:tav>
                                      </p:tavLst>
                                    </p:anim>
                                    <p:animEffect transition="in" filter="fade">
                                      <p:cBhvr>
                                        <p:cTn id="67" dur="500"/>
                                        <p:tgtEl>
                                          <p:spTgt spid="355352"/>
                                        </p:tgtEl>
                                      </p:cBhvr>
                                    </p:animEffect>
                                  </p:childTnLst>
                                </p:cTn>
                              </p:par>
                              <p:par>
                                <p:cTn id="68" presetID="53" presetClass="entr" presetSubtype="0" fill="hold" grpId="0" nodeType="withEffect">
                                  <p:stCondLst>
                                    <p:cond delay="0"/>
                                  </p:stCondLst>
                                  <p:childTnLst>
                                    <p:set>
                                      <p:cBhvr>
                                        <p:cTn id="69" dur="1" fill="hold">
                                          <p:stCondLst>
                                            <p:cond delay="0"/>
                                          </p:stCondLst>
                                        </p:cTn>
                                        <p:tgtEl>
                                          <p:spTgt spid="355357"/>
                                        </p:tgtEl>
                                        <p:attrNameLst>
                                          <p:attrName>style.visibility</p:attrName>
                                        </p:attrNameLst>
                                      </p:cBhvr>
                                      <p:to>
                                        <p:strVal val="visible"/>
                                      </p:to>
                                    </p:set>
                                    <p:anim calcmode="lin" valueType="num">
                                      <p:cBhvr>
                                        <p:cTn id="70" dur="500" fill="hold"/>
                                        <p:tgtEl>
                                          <p:spTgt spid="355357"/>
                                        </p:tgtEl>
                                        <p:attrNameLst>
                                          <p:attrName>ppt_w</p:attrName>
                                        </p:attrNameLst>
                                      </p:cBhvr>
                                      <p:tavLst>
                                        <p:tav tm="0">
                                          <p:val>
                                            <p:fltVal val="0"/>
                                          </p:val>
                                        </p:tav>
                                        <p:tav tm="100000">
                                          <p:val>
                                            <p:strVal val="#ppt_w"/>
                                          </p:val>
                                        </p:tav>
                                      </p:tavLst>
                                    </p:anim>
                                    <p:anim calcmode="lin" valueType="num">
                                      <p:cBhvr>
                                        <p:cTn id="71" dur="500" fill="hold"/>
                                        <p:tgtEl>
                                          <p:spTgt spid="355357"/>
                                        </p:tgtEl>
                                        <p:attrNameLst>
                                          <p:attrName>ppt_h</p:attrName>
                                        </p:attrNameLst>
                                      </p:cBhvr>
                                      <p:tavLst>
                                        <p:tav tm="0">
                                          <p:val>
                                            <p:fltVal val="0"/>
                                          </p:val>
                                        </p:tav>
                                        <p:tav tm="100000">
                                          <p:val>
                                            <p:strVal val="#ppt_h"/>
                                          </p:val>
                                        </p:tav>
                                      </p:tavLst>
                                    </p:anim>
                                    <p:animEffect transition="in" filter="fade">
                                      <p:cBhvr>
                                        <p:cTn id="72" dur="500"/>
                                        <p:tgtEl>
                                          <p:spTgt spid="355357"/>
                                        </p:tgtEl>
                                      </p:cBhvr>
                                    </p:animEffect>
                                  </p:childTnLst>
                                </p:cTn>
                              </p:par>
                              <p:par>
                                <p:cTn id="73" presetID="53" presetClass="entr" presetSubtype="0" fill="hold" grpId="0" nodeType="withEffect">
                                  <p:stCondLst>
                                    <p:cond delay="0"/>
                                  </p:stCondLst>
                                  <p:childTnLst>
                                    <p:set>
                                      <p:cBhvr>
                                        <p:cTn id="74" dur="1" fill="hold">
                                          <p:stCondLst>
                                            <p:cond delay="0"/>
                                          </p:stCondLst>
                                        </p:cTn>
                                        <p:tgtEl>
                                          <p:spTgt spid="355359"/>
                                        </p:tgtEl>
                                        <p:attrNameLst>
                                          <p:attrName>style.visibility</p:attrName>
                                        </p:attrNameLst>
                                      </p:cBhvr>
                                      <p:to>
                                        <p:strVal val="visible"/>
                                      </p:to>
                                    </p:set>
                                    <p:anim calcmode="lin" valueType="num">
                                      <p:cBhvr>
                                        <p:cTn id="75" dur="500" fill="hold"/>
                                        <p:tgtEl>
                                          <p:spTgt spid="355359"/>
                                        </p:tgtEl>
                                        <p:attrNameLst>
                                          <p:attrName>ppt_w</p:attrName>
                                        </p:attrNameLst>
                                      </p:cBhvr>
                                      <p:tavLst>
                                        <p:tav tm="0">
                                          <p:val>
                                            <p:fltVal val="0"/>
                                          </p:val>
                                        </p:tav>
                                        <p:tav tm="100000">
                                          <p:val>
                                            <p:strVal val="#ppt_w"/>
                                          </p:val>
                                        </p:tav>
                                      </p:tavLst>
                                    </p:anim>
                                    <p:anim calcmode="lin" valueType="num">
                                      <p:cBhvr>
                                        <p:cTn id="76" dur="500" fill="hold"/>
                                        <p:tgtEl>
                                          <p:spTgt spid="355359"/>
                                        </p:tgtEl>
                                        <p:attrNameLst>
                                          <p:attrName>ppt_h</p:attrName>
                                        </p:attrNameLst>
                                      </p:cBhvr>
                                      <p:tavLst>
                                        <p:tav tm="0">
                                          <p:val>
                                            <p:fltVal val="0"/>
                                          </p:val>
                                        </p:tav>
                                        <p:tav tm="100000">
                                          <p:val>
                                            <p:strVal val="#ppt_h"/>
                                          </p:val>
                                        </p:tav>
                                      </p:tavLst>
                                    </p:anim>
                                    <p:animEffect transition="in" filter="fade">
                                      <p:cBhvr>
                                        <p:cTn id="77" dur="500"/>
                                        <p:tgtEl>
                                          <p:spTgt spid="355359"/>
                                        </p:tgtEl>
                                      </p:cBhvr>
                                    </p:animEffect>
                                  </p:childTnLst>
                                </p:cTn>
                              </p:par>
                            </p:childTnLst>
                          </p:cTn>
                        </p:par>
                        <p:par>
                          <p:cTn id="78" fill="hold" nodeType="afterGroup">
                            <p:stCondLst>
                              <p:cond delay="500"/>
                            </p:stCondLst>
                            <p:childTnLst>
                              <p:par>
                                <p:cTn id="79" presetID="6" presetClass="emph" presetSubtype="0" autoRev="1" fill="hold" grpId="1" nodeType="afterEffect">
                                  <p:stCondLst>
                                    <p:cond delay="0"/>
                                  </p:stCondLst>
                                  <p:childTnLst>
                                    <p:animScale>
                                      <p:cBhvr>
                                        <p:cTn id="80" dur="2000" fill="hold"/>
                                        <p:tgtEl>
                                          <p:spTgt spid="355352"/>
                                        </p:tgtEl>
                                      </p:cBhvr>
                                      <p:by x="200000" y="2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5346" grpId="0"/>
      <p:bldP spid="355347" grpId="0" animBg="1"/>
      <p:bldP spid="355348" grpId="0" animBg="1"/>
      <p:bldP spid="355349" grpId="0" animBg="1"/>
      <p:bldP spid="355350" grpId="0" animBg="1"/>
      <p:bldP spid="355351" grpId="0"/>
      <p:bldP spid="355351" grpId="1"/>
      <p:bldP spid="355352" grpId="0"/>
      <p:bldP spid="355352" grpId="1"/>
      <p:bldP spid="355353" grpId="0" animBg="1"/>
      <p:bldP spid="355354" grpId="0" animBg="1"/>
      <p:bldP spid="355355" grpId="0" animBg="1"/>
      <p:bldP spid="355356" grpId="0" animBg="1"/>
      <p:bldP spid="355357" grpId="0" animBg="1"/>
      <p:bldP spid="355358" grpId="0" animBg="1"/>
      <p:bldP spid="35535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Right Arrow 80"/>
          <p:cNvSpPr/>
          <p:nvPr/>
        </p:nvSpPr>
        <p:spPr bwMode="auto">
          <a:xfrm>
            <a:off x="285721" y="6000768"/>
            <a:ext cx="8638503" cy="285752"/>
          </a:xfrm>
          <a:prstGeom prst="rightArrow">
            <a:avLst/>
          </a:prstGeom>
          <a:solidFill>
            <a:srgbClr val="5F5F5F"/>
          </a:solidFill>
          <a:ln w="9525" cap="flat" cmpd="sng" algn="ctr">
            <a:noFill/>
            <a:prstDash val="solid"/>
            <a:round/>
            <a:headEnd type="none" w="med" len="med"/>
            <a:tailEnd type="none" w="med" len="med"/>
          </a:ln>
          <a:effectLst>
            <a:innerShdw blurRad="63500" dist="50800" dir="13500000">
              <a:prstClr val="black">
                <a:alpha val="50000"/>
              </a:prstClr>
            </a:innerShdw>
          </a:effectLst>
        </p:spPr>
        <p:txBody>
          <a:bodyPr/>
          <a:lstStyle/>
          <a:p>
            <a:pPr>
              <a:defRPr/>
            </a:pPr>
            <a:endParaRPr lang="en-GB"/>
          </a:p>
        </p:txBody>
      </p:sp>
      <p:sp>
        <p:nvSpPr>
          <p:cNvPr id="11269" name="Rectangle 2"/>
          <p:cNvSpPr txBox="1">
            <a:spLocks noChangeArrowheads="1"/>
          </p:cNvSpPr>
          <p:nvPr/>
        </p:nvSpPr>
        <p:spPr bwMode="auto">
          <a:xfrm>
            <a:off x="219075" y="142875"/>
            <a:ext cx="7424738"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pPr eaLnBrk="1" hangingPunct="1"/>
            <a:r>
              <a:rPr lang="en-GB" sz="3600" b="1">
                <a:solidFill>
                  <a:schemeClr val="bg1"/>
                </a:solidFill>
                <a:latin typeface="Myriad Pro" charset="0"/>
              </a:rPr>
              <a:t>How does EFSA work? </a:t>
            </a:r>
          </a:p>
        </p:txBody>
      </p:sp>
      <p:sp>
        <p:nvSpPr>
          <p:cNvPr id="77" name="Rectangle 76"/>
          <p:cNvSpPr/>
          <p:nvPr/>
        </p:nvSpPr>
        <p:spPr>
          <a:xfrm>
            <a:off x="6496050" y="5929313"/>
            <a:ext cx="2005013" cy="369887"/>
          </a:xfrm>
          <a:prstGeom prst="rect">
            <a:avLst/>
          </a:prstGeom>
          <a:solidFill>
            <a:schemeClr val="bg1">
              <a:lumMod val="95000"/>
            </a:schemeClr>
          </a:solidFill>
        </p:spPr>
        <p:txBody>
          <a:bodyPr>
            <a:spAutoFit/>
          </a:bodyPr>
          <a:lstStyle/>
          <a:p>
            <a:pPr algn="ctr">
              <a:defRPr/>
            </a:pPr>
            <a:r>
              <a:rPr lang="en-GB" sz="1800" dirty="0">
                <a:solidFill>
                  <a:srgbClr val="000000"/>
                </a:solidFill>
                <a:latin typeface="Calibri" pitchFamily="34" charset="0"/>
              </a:rPr>
              <a:t>Communications</a:t>
            </a:r>
          </a:p>
        </p:txBody>
      </p:sp>
      <p:sp>
        <p:nvSpPr>
          <p:cNvPr id="78" name="TextBox 77"/>
          <p:cNvSpPr txBox="1"/>
          <p:nvPr/>
        </p:nvSpPr>
        <p:spPr>
          <a:xfrm>
            <a:off x="473075" y="5786438"/>
            <a:ext cx="1384300" cy="646112"/>
          </a:xfrm>
          <a:prstGeom prst="rect">
            <a:avLst/>
          </a:prstGeom>
          <a:solidFill>
            <a:schemeClr val="bg1">
              <a:lumMod val="95000"/>
            </a:schemeClr>
          </a:solidFill>
        </p:spPr>
        <p:txBody>
          <a:bodyPr>
            <a:spAutoFit/>
          </a:bodyPr>
          <a:lstStyle/>
          <a:p>
            <a:pPr algn="ctr">
              <a:defRPr/>
            </a:pPr>
            <a:r>
              <a:rPr lang="en-GB" sz="1800" dirty="0">
                <a:solidFill>
                  <a:srgbClr val="000000"/>
                </a:solidFill>
                <a:latin typeface="Calibri" pitchFamily="34" charset="0"/>
              </a:rPr>
              <a:t>Adoption by the Panel/SC</a:t>
            </a:r>
          </a:p>
        </p:txBody>
      </p:sp>
      <p:sp>
        <p:nvSpPr>
          <p:cNvPr id="79" name="Rectangle 78"/>
          <p:cNvSpPr/>
          <p:nvPr/>
        </p:nvSpPr>
        <p:spPr>
          <a:xfrm>
            <a:off x="2362200" y="5783263"/>
            <a:ext cx="1781175" cy="646112"/>
          </a:xfrm>
          <a:prstGeom prst="rect">
            <a:avLst/>
          </a:prstGeom>
          <a:solidFill>
            <a:schemeClr val="bg1">
              <a:lumMod val="95000"/>
            </a:schemeClr>
          </a:solidFill>
        </p:spPr>
        <p:txBody>
          <a:bodyPr>
            <a:spAutoFit/>
          </a:bodyPr>
          <a:lstStyle/>
          <a:p>
            <a:pPr algn="ctr">
              <a:defRPr/>
            </a:pPr>
            <a:r>
              <a:rPr lang="en-GB" sz="1800" dirty="0">
                <a:solidFill>
                  <a:srgbClr val="000000"/>
                </a:solidFill>
                <a:latin typeface="Calibri" pitchFamily="34" charset="0"/>
              </a:rPr>
              <a:t>Output to the requesting body</a:t>
            </a:r>
          </a:p>
        </p:txBody>
      </p:sp>
      <p:sp>
        <p:nvSpPr>
          <p:cNvPr id="80" name="Rectangle 79"/>
          <p:cNvSpPr/>
          <p:nvPr/>
        </p:nvSpPr>
        <p:spPr>
          <a:xfrm>
            <a:off x="4719638" y="5715000"/>
            <a:ext cx="1495425" cy="923925"/>
          </a:xfrm>
          <a:prstGeom prst="rect">
            <a:avLst/>
          </a:prstGeom>
          <a:solidFill>
            <a:schemeClr val="bg1">
              <a:lumMod val="95000"/>
            </a:schemeClr>
          </a:solidFill>
        </p:spPr>
        <p:txBody>
          <a:bodyPr>
            <a:spAutoFit/>
          </a:bodyPr>
          <a:lstStyle/>
          <a:p>
            <a:pPr algn="ctr">
              <a:defRPr/>
            </a:pPr>
            <a:r>
              <a:rPr lang="en-GB" sz="1800" dirty="0">
                <a:solidFill>
                  <a:srgbClr val="000000"/>
                </a:solidFill>
                <a:latin typeface="Calibri" pitchFamily="34" charset="0"/>
              </a:rPr>
              <a:t>Publication of output on EFSA website</a:t>
            </a:r>
          </a:p>
        </p:txBody>
      </p:sp>
      <p:sp>
        <p:nvSpPr>
          <p:cNvPr id="16" name="Rectangle 15"/>
          <p:cNvSpPr/>
          <p:nvPr/>
        </p:nvSpPr>
        <p:spPr bwMode="auto">
          <a:xfrm>
            <a:off x="2357438" y="1428750"/>
            <a:ext cx="6429375" cy="3643313"/>
          </a:xfrm>
          <a:prstGeom prst="rect">
            <a:avLst/>
          </a:prstGeom>
          <a:solidFill>
            <a:schemeClr val="bg1">
              <a:lumMod val="95000"/>
            </a:schemeClr>
          </a:solidFill>
          <a:ln w="9525" cap="flat" cmpd="sng" algn="ctr">
            <a:noFill/>
            <a:prstDash val="solid"/>
            <a:round/>
            <a:headEnd type="none" w="med" len="med"/>
            <a:tailEnd type="none" w="med" len="med"/>
          </a:ln>
          <a:effectLst/>
        </p:spPr>
        <p:txBody>
          <a:bodyPr/>
          <a:lstStyle/>
          <a:p>
            <a:pPr>
              <a:defRPr/>
            </a:pPr>
            <a:endParaRPr lang="en-GB"/>
          </a:p>
        </p:txBody>
      </p:sp>
      <p:grpSp>
        <p:nvGrpSpPr>
          <p:cNvPr id="2" name="Group 17"/>
          <p:cNvGrpSpPr/>
          <p:nvPr/>
        </p:nvGrpSpPr>
        <p:grpSpPr>
          <a:xfrm rot="928776">
            <a:off x="41716" y="1571615"/>
            <a:ext cx="2176111" cy="2214579"/>
            <a:chOff x="2567585" y="2186002"/>
            <a:chExt cx="3115510" cy="2671781"/>
          </a:xfrm>
          <a:scene3d>
            <a:camera prst="orthographicFront"/>
            <a:lightRig rig="flat" dir="t"/>
          </a:scene3d>
        </p:grpSpPr>
        <p:sp>
          <p:nvSpPr>
            <p:cNvPr id="19" name=" 3"/>
            <p:cNvSpPr/>
            <p:nvPr/>
          </p:nvSpPr>
          <p:spPr>
            <a:xfrm>
              <a:off x="2567585" y="2186002"/>
              <a:ext cx="3115510" cy="2671781"/>
            </a:xfrm>
            <a:prstGeom prst="gear9">
              <a:avLst/>
            </a:prstGeom>
            <a:gradFill rotWithShape="0">
              <a:gsLst>
                <a:gs pos="0">
                  <a:srgbClr val="92D050"/>
                </a:gs>
                <a:gs pos="80000">
                  <a:schemeClr val="accent3">
                    <a:shade val="50000"/>
                    <a:hueOff val="0"/>
                    <a:satOff val="0"/>
                    <a:lumOff val="0"/>
                    <a:alphaOff val="0"/>
                    <a:shade val="93000"/>
                    <a:satMod val="130000"/>
                  </a:schemeClr>
                </a:gs>
                <a:gs pos="100000">
                  <a:schemeClr val="accent3">
                    <a:shade val="50000"/>
                    <a:hueOff val="0"/>
                    <a:satOff val="0"/>
                    <a:lumOff val="0"/>
                    <a:alphaOff val="0"/>
                    <a:shade val="94000"/>
                    <a:satMod val="135000"/>
                  </a:schemeClr>
                </a:gs>
              </a:gsLst>
            </a:grad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3">
                <a:shade val="50000"/>
                <a:hueOff val="0"/>
                <a:satOff val="0"/>
                <a:lumOff val="0"/>
                <a:alphaOff val="0"/>
              </a:schemeClr>
            </a:effectRef>
            <a:fontRef idx="minor">
              <a:schemeClr val="lt1"/>
            </a:fontRef>
          </p:style>
        </p:sp>
        <p:sp>
          <p:nvSpPr>
            <p:cNvPr id="20" name=" 4"/>
            <p:cNvSpPr/>
            <p:nvPr/>
          </p:nvSpPr>
          <p:spPr>
            <a:xfrm rot="20671224">
              <a:off x="3035294" y="2784965"/>
              <a:ext cx="2383821" cy="1373349"/>
            </a:xfrm>
            <a:prstGeom prst="rect">
              <a:avLst/>
            </a:prstGeom>
            <a:sp3d/>
          </p:spPr>
          <p:style>
            <a:lnRef idx="0">
              <a:scrgbClr r="0" g="0" b="0"/>
            </a:lnRef>
            <a:fillRef idx="0">
              <a:scrgbClr r="0" g="0" b="0"/>
            </a:fillRef>
            <a:effectRef idx="0">
              <a:scrgbClr r="0" g="0" b="0"/>
            </a:effectRef>
            <a:fontRef idx="minor">
              <a:schemeClr val="lt1"/>
            </a:fontRef>
          </p:style>
          <p:txBody>
            <a:bodyPr lIns="27940" tIns="27940" rIns="27940" bIns="27940" spcCol="1270" anchor="ctr"/>
            <a:lstStyle/>
            <a:p>
              <a:pPr algn="ctr" defTabSz="977900">
                <a:lnSpc>
                  <a:spcPct val="90000"/>
                </a:lnSpc>
                <a:spcAft>
                  <a:spcPct val="35000"/>
                </a:spcAft>
                <a:defRPr/>
              </a:pPr>
              <a:r>
                <a:rPr lang="en-GB" sz="1800" b="1" dirty="0">
                  <a:solidFill>
                    <a:srgbClr val="000000"/>
                  </a:solidFill>
                  <a:latin typeface="Calibri" pitchFamily="34" charset="0"/>
                </a:rPr>
                <a:t>Adoption</a:t>
              </a:r>
            </a:p>
            <a:p>
              <a:pPr algn="ctr" defTabSz="977900">
                <a:lnSpc>
                  <a:spcPct val="90000"/>
                </a:lnSpc>
                <a:spcAft>
                  <a:spcPct val="35000"/>
                </a:spcAft>
                <a:defRPr/>
              </a:pPr>
              <a:r>
                <a:rPr lang="en-GB" sz="1800" b="1" dirty="0">
                  <a:solidFill>
                    <a:srgbClr val="000000"/>
                  </a:solidFill>
                  <a:latin typeface="Calibri" pitchFamily="34" charset="0"/>
                </a:rPr>
                <a:t>Communication</a:t>
              </a:r>
            </a:p>
          </p:txBody>
        </p:sp>
      </p:grpSp>
      <p:sp>
        <p:nvSpPr>
          <p:cNvPr id="11276" name="TextBox 20"/>
          <p:cNvSpPr txBox="1">
            <a:spLocks noChangeArrowheads="1"/>
          </p:cNvSpPr>
          <p:nvPr/>
        </p:nvSpPr>
        <p:spPr bwMode="auto">
          <a:xfrm>
            <a:off x="2286000" y="1500188"/>
            <a:ext cx="6572250" cy="364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3038" indent="-173038" eaLnBrk="0" hangingPunct="0">
              <a:defRPr sz="2400">
                <a:solidFill>
                  <a:schemeClr val="tx1"/>
                </a:solidFill>
                <a:latin typeface="Verdana" pitchFamily="34" charset="0"/>
                <a:ea typeface="MS Pゴシック" pitchFamily="-92" charset="-128"/>
              </a:defRPr>
            </a:lvl1pPr>
            <a:lvl2pPr marL="742950" indent="-285750" eaLnBrk="0" hangingPunct="0">
              <a:defRPr sz="2400">
                <a:solidFill>
                  <a:schemeClr val="tx1"/>
                </a:solidFill>
                <a:latin typeface="Verdana" pitchFamily="34" charset="0"/>
                <a:ea typeface="MS Pゴシック" pitchFamily="-92" charset="-128"/>
              </a:defRPr>
            </a:lvl2pPr>
            <a:lvl3pPr marL="1143000" indent="-228600" eaLnBrk="0" hangingPunct="0">
              <a:defRPr sz="2400">
                <a:solidFill>
                  <a:schemeClr val="tx1"/>
                </a:solidFill>
                <a:latin typeface="Verdana" pitchFamily="34" charset="0"/>
                <a:ea typeface="MS Pゴシック" pitchFamily="-92" charset="-128"/>
              </a:defRPr>
            </a:lvl3pPr>
            <a:lvl4pPr marL="1600200" indent="-228600" eaLnBrk="0" hangingPunct="0">
              <a:defRPr sz="2400">
                <a:solidFill>
                  <a:schemeClr val="tx1"/>
                </a:solidFill>
                <a:latin typeface="Verdana" pitchFamily="34" charset="0"/>
                <a:ea typeface="MS Pゴシック" pitchFamily="-92" charset="-128"/>
              </a:defRPr>
            </a:lvl4pPr>
            <a:lvl5pPr marL="2057400" indent="-228600" eaLnBrk="0" hangingPunct="0">
              <a:defRPr sz="2400">
                <a:solidFill>
                  <a:schemeClr val="tx1"/>
                </a:solidFill>
                <a:latin typeface="Verdana" pitchFamily="34" charset="0"/>
                <a:ea typeface="MS Pゴシック" pitchFamily="-92" charset="-128"/>
              </a:defRPr>
            </a:lvl5pPr>
            <a:lvl6pPr marL="2514600" indent="-228600" eaLnBrk="0" fontAlgn="base" hangingPunct="0">
              <a:spcBef>
                <a:spcPct val="0"/>
              </a:spcBef>
              <a:spcAft>
                <a:spcPct val="0"/>
              </a:spcAft>
              <a:defRPr sz="2400">
                <a:solidFill>
                  <a:schemeClr val="tx1"/>
                </a:solidFill>
                <a:latin typeface="Verdana" pitchFamily="34" charset="0"/>
                <a:ea typeface="MS Pゴシック" pitchFamily="-92" charset="-128"/>
              </a:defRPr>
            </a:lvl6pPr>
            <a:lvl7pPr marL="2971800" indent="-228600" eaLnBrk="0" fontAlgn="base" hangingPunct="0">
              <a:spcBef>
                <a:spcPct val="0"/>
              </a:spcBef>
              <a:spcAft>
                <a:spcPct val="0"/>
              </a:spcAft>
              <a:defRPr sz="2400">
                <a:solidFill>
                  <a:schemeClr val="tx1"/>
                </a:solidFill>
                <a:latin typeface="Verdana" pitchFamily="34" charset="0"/>
                <a:ea typeface="MS Pゴシック" pitchFamily="-92" charset="-128"/>
              </a:defRPr>
            </a:lvl7pPr>
            <a:lvl8pPr marL="3429000" indent="-228600" eaLnBrk="0" fontAlgn="base" hangingPunct="0">
              <a:spcBef>
                <a:spcPct val="0"/>
              </a:spcBef>
              <a:spcAft>
                <a:spcPct val="0"/>
              </a:spcAft>
              <a:defRPr sz="2400">
                <a:solidFill>
                  <a:schemeClr val="tx1"/>
                </a:solidFill>
                <a:latin typeface="Verdana" pitchFamily="34" charset="0"/>
                <a:ea typeface="MS Pゴシック" pitchFamily="-92" charset="-128"/>
              </a:defRPr>
            </a:lvl8pPr>
            <a:lvl9pPr marL="3886200" indent="-228600" eaLnBrk="0" fontAlgn="base" hangingPunct="0">
              <a:spcBef>
                <a:spcPct val="0"/>
              </a:spcBef>
              <a:spcAft>
                <a:spcPct val="0"/>
              </a:spcAft>
              <a:defRPr sz="2400">
                <a:solidFill>
                  <a:schemeClr val="tx1"/>
                </a:solidFill>
                <a:latin typeface="Verdana" pitchFamily="34" charset="0"/>
                <a:ea typeface="MS Pゴシック" pitchFamily="-92" charset="-128"/>
              </a:defRPr>
            </a:lvl9pPr>
          </a:lstStyle>
          <a:p>
            <a:pPr eaLnBrk="1" hangingPunct="1">
              <a:lnSpc>
                <a:spcPts val="1900"/>
              </a:lnSpc>
              <a:buFont typeface="Arial" charset="0"/>
              <a:buChar char="•"/>
            </a:pPr>
            <a:r>
              <a:rPr lang="en-GB" sz="2200">
                <a:latin typeface="Calibri" pitchFamily="34" charset="0"/>
              </a:rPr>
              <a:t>The </a:t>
            </a:r>
            <a:r>
              <a:rPr lang="en-GB" sz="2200" b="1">
                <a:latin typeface="Calibri" pitchFamily="34" charset="0"/>
              </a:rPr>
              <a:t>Working Group submits </a:t>
            </a:r>
            <a:r>
              <a:rPr lang="en-GB" sz="2200">
                <a:latin typeface="Calibri" pitchFamily="34" charset="0"/>
              </a:rPr>
              <a:t>its draft opinion for </a:t>
            </a:r>
            <a:r>
              <a:rPr lang="en-GB" sz="2200" b="1">
                <a:latin typeface="Calibri" pitchFamily="34" charset="0"/>
              </a:rPr>
              <a:t>adoption</a:t>
            </a:r>
            <a:r>
              <a:rPr lang="en-GB" sz="2200">
                <a:latin typeface="Calibri" pitchFamily="34" charset="0"/>
              </a:rPr>
              <a:t> </a:t>
            </a:r>
            <a:r>
              <a:rPr lang="en-GB" sz="2200" b="1">
                <a:latin typeface="Calibri" pitchFamily="34" charset="0"/>
              </a:rPr>
              <a:t>to the Panel or Scientific Committee</a:t>
            </a:r>
            <a:r>
              <a:rPr lang="en-GB" sz="2200">
                <a:latin typeface="Calibri" pitchFamily="34" charset="0"/>
              </a:rPr>
              <a:t>. Scientific reports (inhouse) follow approval procedure</a:t>
            </a:r>
          </a:p>
          <a:p>
            <a:pPr eaLnBrk="1" hangingPunct="1">
              <a:lnSpc>
                <a:spcPts val="1900"/>
              </a:lnSpc>
            </a:pPr>
            <a:endParaRPr lang="en-GB" sz="2200">
              <a:latin typeface="Calibri" pitchFamily="34" charset="0"/>
            </a:endParaRPr>
          </a:p>
          <a:p>
            <a:pPr eaLnBrk="1" hangingPunct="1">
              <a:lnSpc>
                <a:spcPts val="1900"/>
              </a:lnSpc>
              <a:buFont typeface="Arial" charset="0"/>
              <a:buChar char="•"/>
            </a:pPr>
            <a:r>
              <a:rPr lang="en-GB" sz="2200">
                <a:latin typeface="Calibri" pitchFamily="34" charset="0"/>
              </a:rPr>
              <a:t>Adopted (Panel) or approved (EFSA) output is  </a:t>
            </a:r>
            <a:r>
              <a:rPr lang="en-GB" sz="2200" b="1">
                <a:latin typeface="Calibri" pitchFamily="34" charset="0"/>
              </a:rPr>
              <a:t>provided to the requesting body</a:t>
            </a:r>
            <a:r>
              <a:rPr lang="en-GB" sz="2200">
                <a:latin typeface="Calibri" pitchFamily="34" charset="0"/>
              </a:rPr>
              <a:t>.</a:t>
            </a:r>
          </a:p>
          <a:p>
            <a:pPr eaLnBrk="1" hangingPunct="1">
              <a:lnSpc>
                <a:spcPct val="150000"/>
              </a:lnSpc>
              <a:buFont typeface="Arial" charset="0"/>
              <a:buChar char="•"/>
            </a:pPr>
            <a:r>
              <a:rPr lang="en-GB" sz="2200" b="1">
                <a:latin typeface="Calibri" pitchFamily="34" charset="0"/>
              </a:rPr>
              <a:t>Publication on the EFSA website</a:t>
            </a:r>
          </a:p>
          <a:p>
            <a:pPr eaLnBrk="1" hangingPunct="1">
              <a:lnSpc>
                <a:spcPct val="150000"/>
              </a:lnSpc>
              <a:buFont typeface="Arial" charset="0"/>
              <a:buChar char="•"/>
            </a:pPr>
            <a:endParaRPr lang="en-GB" sz="1000" b="1">
              <a:latin typeface="Calibri" pitchFamily="34" charset="0"/>
            </a:endParaRPr>
          </a:p>
          <a:p>
            <a:pPr eaLnBrk="1" hangingPunct="1">
              <a:lnSpc>
                <a:spcPts val="1900"/>
              </a:lnSpc>
              <a:buFont typeface="Arial" charset="0"/>
              <a:buChar char="•"/>
            </a:pPr>
            <a:r>
              <a:rPr lang="en-GB" sz="2200">
                <a:latin typeface="Calibri" pitchFamily="34" charset="0"/>
              </a:rPr>
              <a:t>Development of a suitable communication approach, e.g. media activities, profiling the issue on the EFSA website.</a:t>
            </a:r>
          </a:p>
          <a:p>
            <a:pPr eaLnBrk="1" hangingPunct="1">
              <a:lnSpc>
                <a:spcPct val="150000"/>
              </a:lnSpc>
              <a:buFont typeface="Arial" charset="0"/>
              <a:buChar char="•"/>
            </a:pPr>
            <a:r>
              <a:rPr lang="en-GB" sz="2200">
                <a:latin typeface="Calibri" pitchFamily="34" charset="0"/>
              </a:rPr>
              <a:t>Regular updates on the latest opinion: EFSA highlight</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EFSA_ppt_D">
  <a:themeElements>
    <a:clrScheme name="">
      <a:dk1>
        <a:srgbClr val="171796"/>
      </a:dk1>
      <a:lt1>
        <a:srgbClr val="FFFFFF"/>
      </a:lt1>
      <a:dk2>
        <a:srgbClr val="171796"/>
      </a:dk2>
      <a:lt2>
        <a:srgbClr val="808080"/>
      </a:lt2>
      <a:accent1>
        <a:srgbClr val="DE7008"/>
      </a:accent1>
      <a:accent2>
        <a:srgbClr val="171796"/>
      </a:accent2>
      <a:accent3>
        <a:srgbClr val="FFFFFF"/>
      </a:accent3>
      <a:accent4>
        <a:srgbClr val="12127F"/>
      </a:accent4>
      <a:accent5>
        <a:srgbClr val="ECBBAA"/>
      </a:accent5>
      <a:accent6>
        <a:srgbClr val="141487"/>
      </a:accent6>
      <a:hlink>
        <a:srgbClr val="DE7008"/>
      </a:hlink>
      <a:folHlink>
        <a:srgbClr val="F7E017"/>
      </a:folHlink>
    </a:clrScheme>
    <a:fontScheme name="EFSA_ppt_D">
      <a:majorFont>
        <a:latin typeface="Myriad Pro"/>
        <a:ea typeface="MS Pゴシック"/>
        <a:cs typeface=""/>
      </a:majorFont>
      <a:minorFont>
        <a:latin typeface="Myriad Pro"/>
        <a:ea typeface="MS P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Verdana" charset="0"/>
            <a:ea typeface="MS Pゴシック" pitchFamily="-9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Verdana" charset="0"/>
            <a:ea typeface="MS Pゴシック" pitchFamily="-92" charset="-128"/>
          </a:defRPr>
        </a:defPPr>
      </a:lstStyle>
    </a:lnDef>
  </a:objectDefaults>
  <a:extraClrSchemeLst>
    <a:extraClrScheme>
      <a:clrScheme name="EFSA_ppt_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FSA_ppt_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FSA_ppt_D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171796"/>
    </a:dk1>
    <a:lt1>
      <a:srgbClr val="FFFFFF"/>
    </a:lt1>
    <a:dk2>
      <a:srgbClr val="171796"/>
    </a:dk2>
    <a:lt2>
      <a:srgbClr val="808080"/>
    </a:lt2>
    <a:accent1>
      <a:srgbClr val="DE7008"/>
    </a:accent1>
    <a:accent2>
      <a:srgbClr val="171796"/>
    </a:accent2>
    <a:accent3>
      <a:srgbClr val="FFFFFF"/>
    </a:accent3>
    <a:accent4>
      <a:srgbClr val="12127F"/>
    </a:accent4>
    <a:accent5>
      <a:srgbClr val="ECBBAA"/>
    </a:accent5>
    <a:accent6>
      <a:srgbClr val="141487"/>
    </a:accent6>
    <a:hlink>
      <a:srgbClr val="DE7008"/>
    </a:hlink>
    <a:folHlink>
      <a:srgbClr val="F7E017"/>
    </a:folHlink>
  </a:clrScheme>
  <a:fontScheme name="EFSA_ppt_D">
    <a:majorFont>
      <a:latin typeface="Myriad Pro"/>
      <a:ea typeface="MS Pゴシック"/>
      <a:cs typeface=""/>
    </a:majorFont>
    <a:minorFont>
      <a:latin typeface="Myriad Pro"/>
      <a:ea typeface="MS P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
    <a:dk1>
      <a:srgbClr val="171796"/>
    </a:dk1>
    <a:lt1>
      <a:srgbClr val="FFFFFF"/>
    </a:lt1>
    <a:dk2>
      <a:srgbClr val="171796"/>
    </a:dk2>
    <a:lt2>
      <a:srgbClr val="808080"/>
    </a:lt2>
    <a:accent1>
      <a:srgbClr val="DE7008"/>
    </a:accent1>
    <a:accent2>
      <a:srgbClr val="171796"/>
    </a:accent2>
    <a:accent3>
      <a:srgbClr val="FFFFFF"/>
    </a:accent3>
    <a:accent4>
      <a:srgbClr val="12127F"/>
    </a:accent4>
    <a:accent5>
      <a:srgbClr val="ECBBAA"/>
    </a:accent5>
    <a:accent6>
      <a:srgbClr val="141487"/>
    </a:accent6>
    <a:hlink>
      <a:srgbClr val="DE7008"/>
    </a:hlink>
    <a:folHlink>
      <a:srgbClr val="F7E017"/>
    </a:folHlink>
  </a:clrScheme>
  <a:fontScheme name="2_EFSA_ppt_D">
    <a:majorFont>
      <a:latin typeface="Myriad Pro"/>
      <a:ea typeface="MS Pゴシック"/>
      <a:cs typeface=""/>
    </a:majorFont>
    <a:minorFont>
      <a:latin typeface="Myriad Pro"/>
      <a:ea typeface="MS P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KLANTEN:EFSA:JOBS:RSD EFS 002 Stationery:PPT:EFSA_ppt_D.ppt</Template>
  <TotalTime>5967</TotalTime>
  <Words>3858</Words>
  <Application>Microsoft Office PowerPoint</Application>
  <PresentationFormat>On-screen Show (4:3)</PresentationFormat>
  <Paragraphs>903</Paragraphs>
  <Slides>64</Slides>
  <Notes>19</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2</vt:i4>
      </vt:variant>
      <vt:variant>
        <vt:lpstr>Slide Titles</vt:lpstr>
      </vt:variant>
      <vt:variant>
        <vt:i4>64</vt:i4>
      </vt:variant>
    </vt:vector>
  </HeadingPairs>
  <TitlesOfParts>
    <vt:vector size="76" baseType="lpstr">
      <vt:lpstr>Verdana</vt:lpstr>
      <vt:lpstr>MS Pゴシック</vt:lpstr>
      <vt:lpstr>Arial</vt:lpstr>
      <vt:lpstr>Myriad Pro</vt:lpstr>
      <vt:lpstr>Times New Roman</vt:lpstr>
      <vt:lpstr>Wingdings</vt:lpstr>
      <vt:lpstr>Comic Sans MS</vt:lpstr>
      <vt:lpstr>Calibri</vt:lpstr>
      <vt:lpstr>SimSun</vt:lpstr>
      <vt:lpstr>EFSA_ppt_D</vt:lpstr>
      <vt:lpstr>Microsoft Office Excel Chart</vt:lpstr>
      <vt:lpstr>Chart</vt:lpstr>
      <vt:lpstr>       Procedures for the Pesticide evaluation-assessment in the EU,  role of EFSA   Jordi Serrratosa Ph.D.  EFSA Liaison officer at the FDA   June 4, 2013      </vt:lpstr>
      <vt:lpstr>OUTLINE</vt:lpstr>
      <vt:lpstr>PowerPoint Presentation</vt:lpstr>
      <vt:lpstr>What EFSA does</vt:lpstr>
      <vt:lpstr>PowerPoint Presentation</vt:lpstr>
      <vt:lpstr>The EU Food Safety regulatory framework</vt:lpstr>
      <vt:lpstr>Scientific advice from farm to fork</vt:lpstr>
      <vt:lpstr>How does EFSA work ?</vt:lpstr>
      <vt:lpstr>PowerPoint Presentation</vt:lpstr>
      <vt:lpstr>PowerPoint Presentation</vt:lpstr>
      <vt:lpstr>Expert Database – Sign up today</vt:lpstr>
      <vt:lpstr>EFSA structure</vt:lpstr>
      <vt:lpstr>Scientific Committee and Panels</vt:lpstr>
      <vt:lpstr>Advisory Forum</vt:lpstr>
      <vt:lpstr> A Network of Experts and Organisations </vt:lpstr>
      <vt:lpstr>  Networking: EU Agencies   </vt:lpstr>
      <vt:lpstr>Dedicated to scientific excellence</vt:lpstr>
      <vt:lpstr>Work and procedures for Pesticides evaluation </vt:lpstr>
      <vt:lpstr>PRAS Panel and WGs</vt:lpstr>
      <vt:lpstr>PowerPoint Presentation</vt:lpstr>
      <vt:lpstr>PowerPoint Presentation</vt:lpstr>
      <vt:lpstr>Regulation (EC) No 396/2005 </vt:lpstr>
      <vt:lpstr>EU MRL legislation</vt:lpstr>
      <vt:lpstr>MRL values</vt:lpstr>
      <vt:lpstr>Where to find the EU MRLs</vt:lpstr>
      <vt:lpstr>Procedure for MRL setting</vt:lpstr>
      <vt:lpstr>Procedure for MRL setting</vt:lpstr>
      <vt:lpstr>Procedure for MRL setting</vt:lpstr>
      <vt:lpstr>Procedure for MRL setting</vt:lpstr>
      <vt:lpstr>Procedure for MRL setting</vt:lpstr>
      <vt:lpstr>Procedure for MRL setting</vt:lpstr>
      <vt:lpstr>Data requirements</vt:lpstr>
      <vt:lpstr>Data requirements</vt:lpstr>
      <vt:lpstr>Data requirements</vt:lpstr>
      <vt:lpstr>Data requirements</vt:lpstr>
      <vt:lpstr>Specific issues</vt:lpstr>
      <vt:lpstr>Specific issues</vt:lpstr>
      <vt:lpstr>PowerPoint Presentation</vt:lpstr>
      <vt:lpstr>Other peer review workflows</vt:lpstr>
      <vt:lpstr>Other peer review workflows</vt:lpstr>
      <vt:lpstr>National/EU  annual control activities</vt:lpstr>
      <vt:lpstr>Link MRL setting/Annual Report</vt:lpstr>
      <vt:lpstr>Task force on Pollinators</vt:lpstr>
      <vt:lpstr>Pollinators and Pesticides</vt:lpstr>
      <vt:lpstr>« EMRISK » internal Task force on bees</vt:lpstr>
      <vt:lpstr>PowerPoint Presentation</vt:lpstr>
      <vt:lpstr>Colloquium on Bee Health  15-16 May 2013, EFSA, Italy </vt:lpstr>
      <vt:lpstr>Bee mandate on Guidance</vt:lpstr>
      <vt:lpstr>EFSA PPR Opinion 2012</vt:lpstr>
      <vt:lpstr>EFSA Conclusions on neonicotinoids   The Commission’s mandate</vt:lpstr>
      <vt:lpstr>The Commission’s mandate</vt:lpstr>
      <vt:lpstr>EFSA’s review process</vt:lpstr>
      <vt:lpstr>Issues that could not be finalised</vt:lpstr>
      <vt:lpstr>The Conclusions</vt:lpstr>
      <vt:lpstr>Conclusion (1)</vt:lpstr>
      <vt:lpstr>Conclusion (2)</vt:lpstr>
      <vt:lpstr>US &amp; EU Scientific  Cooperation </vt:lpstr>
      <vt:lpstr>Scientific Collaboration between US &amp; EU: Clusters</vt:lpstr>
      <vt:lpstr>Overview  of exchanges between EU/ EFSA and US institutions</vt:lpstr>
      <vt:lpstr>Food safety Risk Assessments in U.S. &amp; EU/ EFSA</vt:lpstr>
      <vt:lpstr> US -EFSA:  Exchanges of data  2012 </vt:lpstr>
      <vt:lpstr>Experts included in the EDB Third Countries</vt:lpstr>
      <vt:lpstr>EFSA -Expert Data Base:  US experts until May 2013</vt:lpstr>
      <vt:lpstr>PowerPoint Presentation</vt:lpstr>
    </vt:vector>
  </TitlesOfParts>
  <Company>LDV</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Csaba Szentes</dc:creator>
  <cp:lastModifiedBy>Lohr, Jennifer - OCE</cp:lastModifiedBy>
  <cp:revision>435</cp:revision>
  <cp:lastPrinted>2013-06-03T17:00:12Z</cp:lastPrinted>
  <dcterms:created xsi:type="dcterms:W3CDTF">2007-03-21T10:16:58Z</dcterms:created>
  <dcterms:modified xsi:type="dcterms:W3CDTF">2013-06-04T16:52:54Z</dcterms:modified>
</cp:coreProperties>
</file>