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3B589-003C-49E6-82D9-F872B248A62B}" v="117" dt="2023-10-02T20:13:40.32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8" autoAdjust="0"/>
  </p:normalViewPr>
  <p:slideViewPr>
    <p:cSldViewPr>
      <p:cViewPr varScale="1">
        <p:scale>
          <a:sx n="53" d="100"/>
          <a:sy n="53" d="100"/>
        </p:scale>
        <p:origin x="84" y="173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9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bondy, Michelle - OO, DC" userId="d4feccc8-87ab-48a1-8683-5dd58723cc35" providerId="ADAL" clId="{BF13B589-003C-49E6-82D9-F872B248A62B}"/>
    <pc:docChg chg="modSld">
      <pc:chgData name="Sherbondy, Michelle - OO, DC" userId="d4feccc8-87ab-48a1-8683-5dd58723cc35" providerId="ADAL" clId="{BF13B589-003C-49E6-82D9-F872B248A62B}" dt="2023-10-02T20:13:40.323" v="213" actId="13244"/>
      <pc:docMkLst>
        <pc:docMk/>
      </pc:docMkLst>
      <pc:sldChg chg="modSp mod">
        <pc:chgData name="Sherbondy, Michelle - OO, DC" userId="d4feccc8-87ab-48a1-8683-5dd58723cc35" providerId="ADAL" clId="{BF13B589-003C-49E6-82D9-F872B248A62B}" dt="2023-10-02T20:11:07.402" v="87" actId="33553"/>
        <pc:sldMkLst>
          <pc:docMk/>
          <pc:sldMk cId="0" sldId="256"/>
        </pc:sldMkLst>
        <pc:spChg chg="mod">
          <ac:chgData name="Sherbondy, Michelle - OO, DC" userId="d4feccc8-87ab-48a1-8683-5dd58723cc35" providerId="ADAL" clId="{BF13B589-003C-49E6-82D9-F872B248A62B}" dt="2023-10-02T20:11:07.402" v="87" actId="33553"/>
          <ac:spMkLst>
            <pc:docMk/>
            <pc:sldMk cId="0" sldId="256"/>
            <ac:spMk id="10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08:42.631" v="0" actId="962"/>
          <ac:grpSpMkLst>
            <pc:docMk/>
            <pc:sldMk cId="0" sldId="256"/>
            <ac:grpSpMk id="2" creationId="{00000000-0000-0000-0000-000000000000}"/>
          </ac:grpSpMkLst>
        </pc:grpChg>
      </pc:sldChg>
      <pc:sldChg chg="addSp modSp mod">
        <pc:chgData name="Sherbondy, Michelle - OO, DC" userId="d4feccc8-87ab-48a1-8683-5dd58723cc35" providerId="ADAL" clId="{BF13B589-003C-49E6-82D9-F872B248A62B}" dt="2023-10-02T20:11:17.852" v="114" actId="20577"/>
        <pc:sldMkLst>
          <pc:docMk/>
          <pc:sldMk cId="0" sldId="257"/>
        </pc:sldMkLst>
        <pc:spChg chg="mod">
          <ac:chgData name="Sherbondy, Michelle - OO, DC" userId="d4feccc8-87ab-48a1-8683-5dd58723cc35" providerId="ADAL" clId="{BF13B589-003C-49E6-82D9-F872B248A62B}" dt="2023-10-02T20:08:49.990" v="1" actId="962"/>
          <ac:spMkLst>
            <pc:docMk/>
            <pc:sldMk cId="0" sldId="257"/>
            <ac:spMk id="2" creationId="{00000000-0000-0000-0000-000000000000}"/>
          </ac:spMkLst>
        </pc:spChg>
        <pc:spChg chg="add mod">
          <ac:chgData name="Sherbondy, Michelle - OO, DC" userId="d4feccc8-87ab-48a1-8683-5dd58723cc35" providerId="ADAL" clId="{BF13B589-003C-49E6-82D9-F872B248A62B}" dt="2023-10-02T20:11:17.852" v="114" actId="20577"/>
          <ac:spMkLst>
            <pc:docMk/>
            <pc:sldMk cId="0" sldId="257"/>
            <ac:spMk id="8" creationId="{51F7912C-506B-4974-557A-EAAF4EC37552}"/>
          </ac:spMkLst>
        </pc:spChg>
        <pc:grpChg chg="mod">
          <ac:chgData name="Sherbondy, Michelle - OO, DC" userId="d4feccc8-87ab-48a1-8683-5dd58723cc35" providerId="ADAL" clId="{BF13B589-003C-49E6-82D9-F872B248A62B}" dt="2023-10-02T20:08:51.470" v="2" actId="962"/>
          <ac:grpSpMkLst>
            <pc:docMk/>
            <pc:sldMk cId="0" sldId="257"/>
            <ac:grpSpMk id="3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2:48.506" v="209" actId="13244"/>
        <pc:sldMkLst>
          <pc:docMk/>
          <pc:sldMk cId="0" sldId="258"/>
        </pc:sldMkLst>
        <pc:spChg chg="mod">
          <ac:chgData name="Sherbondy, Michelle - OO, DC" userId="d4feccc8-87ab-48a1-8683-5dd58723cc35" providerId="ADAL" clId="{BF13B589-003C-49E6-82D9-F872B248A62B}" dt="2023-10-02T20:08:53.274" v="3" actId="962"/>
          <ac:spMkLst>
            <pc:docMk/>
            <pc:sldMk cId="0" sldId="258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2:48.506" v="209" actId="13244"/>
          <ac:spMkLst>
            <pc:docMk/>
            <pc:sldMk cId="0" sldId="258"/>
            <ac:spMk id="4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2:45.224" v="208" actId="13244"/>
          <ac:spMkLst>
            <pc:docMk/>
            <pc:sldMk cId="0" sldId="258"/>
            <ac:spMk id="5" creationId="{00000000-0000-0000-0000-000000000000}"/>
          </ac:spMkLst>
        </pc:spChg>
        <pc:picChg chg="mod">
          <ac:chgData name="Sherbondy, Michelle - OO, DC" userId="d4feccc8-87ab-48a1-8683-5dd58723cc35" providerId="ADAL" clId="{BF13B589-003C-49E6-82D9-F872B248A62B}" dt="2023-10-02T20:09:01.240" v="5" actId="962"/>
          <ac:picMkLst>
            <pc:docMk/>
            <pc:sldMk cId="0" sldId="258"/>
            <ac:picMk id="3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BF13B589-003C-49E6-82D9-F872B248A62B}" dt="2023-10-02T20:11:23.997" v="116" actId="33553"/>
        <pc:sldMkLst>
          <pc:docMk/>
          <pc:sldMk cId="0" sldId="259"/>
        </pc:sldMkLst>
        <pc:spChg chg="mod">
          <ac:chgData name="Sherbondy, Michelle - OO, DC" userId="d4feccc8-87ab-48a1-8683-5dd58723cc35" providerId="ADAL" clId="{BF13B589-003C-49E6-82D9-F872B248A62B}" dt="2023-10-02T20:11:23.997" v="116" actId="33553"/>
          <ac:spMkLst>
            <pc:docMk/>
            <pc:sldMk cId="0" sldId="259"/>
            <ac:spMk id="5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09:05.393" v="7" actId="962"/>
          <ac:grpSpMkLst>
            <pc:docMk/>
            <pc:sldMk cId="0" sldId="259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3:03.553" v="211" actId="13244"/>
        <pc:sldMkLst>
          <pc:docMk/>
          <pc:sldMk cId="0" sldId="260"/>
        </pc:sldMkLst>
        <pc:spChg chg="mod">
          <ac:chgData name="Sherbondy, Michelle - OO, DC" userId="d4feccc8-87ab-48a1-8683-5dd58723cc35" providerId="ADAL" clId="{BF13B589-003C-49E6-82D9-F872B248A62B}" dt="2023-10-02T20:12:59.963" v="210" actId="13244"/>
          <ac:spMkLst>
            <pc:docMk/>
            <pc:sldMk cId="0" sldId="260"/>
            <ac:spMk id="15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13:03.553" v="211" actId="13244"/>
          <ac:grpSpMkLst>
            <pc:docMk/>
            <pc:sldMk cId="0" sldId="260"/>
            <ac:grpSpMk id="2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08.520" v="9" actId="962"/>
          <ac:grpSpMkLst>
            <pc:docMk/>
            <pc:sldMk cId="0" sldId="260"/>
            <ac:grpSpMk id="11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09:09.848" v="10" actId="962"/>
        <pc:sldMkLst>
          <pc:docMk/>
          <pc:sldMk cId="0" sldId="261"/>
        </pc:sldMkLst>
        <pc:grpChg chg="mod">
          <ac:chgData name="Sherbondy, Michelle - OO, DC" userId="d4feccc8-87ab-48a1-8683-5dd58723cc35" providerId="ADAL" clId="{BF13B589-003C-49E6-82D9-F872B248A62B}" dt="2023-10-02T20:09:09.848" v="10" actId="962"/>
          <ac:grpSpMkLst>
            <pc:docMk/>
            <pc:sldMk cId="0" sldId="261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09:20.070" v="15" actId="962"/>
        <pc:sldMkLst>
          <pc:docMk/>
          <pc:sldMk cId="0" sldId="262"/>
        </pc:sldMkLst>
        <pc:grpChg chg="mod">
          <ac:chgData name="Sherbondy, Michelle - OO, DC" userId="d4feccc8-87ab-48a1-8683-5dd58723cc35" providerId="ADAL" clId="{BF13B589-003C-49E6-82D9-F872B248A62B}" dt="2023-10-02T20:09:11.370" v="11" actId="962"/>
          <ac:grpSpMkLst>
            <pc:docMk/>
            <pc:sldMk cId="0" sldId="262"/>
            <ac:grpSpMk id="2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12.638" v="12" actId="962"/>
          <ac:grpSpMkLst>
            <pc:docMk/>
            <pc:sldMk cId="0" sldId="262"/>
            <ac:grpSpMk id="6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14.316" v="13" actId="962"/>
          <ac:grpSpMkLst>
            <pc:docMk/>
            <pc:sldMk cId="0" sldId="262"/>
            <ac:grpSpMk id="10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15.790" v="14" actId="962"/>
          <ac:grpSpMkLst>
            <pc:docMk/>
            <pc:sldMk cId="0" sldId="262"/>
            <ac:grpSpMk id="14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20.070" v="15" actId="962"/>
          <ac:grpSpMkLst>
            <pc:docMk/>
            <pc:sldMk cId="0" sldId="262"/>
            <ac:grpSpMk id="18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09:27.290" v="20" actId="962"/>
        <pc:sldMkLst>
          <pc:docMk/>
          <pc:sldMk cId="0" sldId="263"/>
        </pc:sldMkLst>
        <pc:grpChg chg="mod">
          <ac:chgData name="Sherbondy, Michelle - OO, DC" userId="d4feccc8-87ab-48a1-8683-5dd58723cc35" providerId="ADAL" clId="{BF13B589-003C-49E6-82D9-F872B248A62B}" dt="2023-10-02T20:09:21.610" v="16" actId="962"/>
          <ac:grpSpMkLst>
            <pc:docMk/>
            <pc:sldMk cId="0" sldId="263"/>
            <ac:grpSpMk id="4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22.977" v="17" actId="962"/>
          <ac:grpSpMkLst>
            <pc:docMk/>
            <pc:sldMk cId="0" sldId="263"/>
            <ac:grpSpMk id="8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24.372" v="18" actId="962"/>
          <ac:grpSpMkLst>
            <pc:docMk/>
            <pc:sldMk cId="0" sldId="263"/>
            <ac:grpSpMk id="12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25.790" v="19" actId="962"/>
          <ac:grpSpMkLst>
            <pc:docMk/>
            <pc:sldMk cId="0" sldId="263"/>
            <ac:grpSpMk id="16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27.290" v="20" actId="962"/>
          <ac:grpSpMkLst>
            <pc:docMk/>
            <pc:sldMk cId="0" sldId="263"/>
            <ac:grpSpMk id="20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09:39.270" v="39" actId="962"/>
        <pc:sldMkLst>
          <pc:docMk/>
          <pc:sldMk cId="0" sldId="264"/>
        </pc:sldMkLst>
        <pc:picChg chg="mod">
          <ac:chgData name="Sherbondy, Michelle - OO, DC" userId="d4feccc8-87ab-48a1-8683-5dd58723cc35" providerId="ADAL" clId="{BF13B589-003C-49E6-82D9-F872B248A62B}" dt="2023-10-02T20:09:39.270" v="39" actId="962"/>
          <ac:picMkLst>
            <pc:docMk/>
            <pc:sldMk cId="0" sldId="264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BF13B589-003C-49E6-82D9-F872B248A62B}" dt="2023-10-02T20:09:44.440" v="42" actId="962"/>
        <pc:sldMkLst>
          <pc:docMk/>
          <pc:sldMk cId="0" sldId="265"/>
        </pc:sldMkLst>
        <pc:spChg chg="mod">
          <ac:chgData name="Sherbondy, Michelle - OO, DC" userId="d4feccc8-87ab-48a1-8683-5dd58723cc35" providerId="ADAL" clId="{BF13B589-003C-49E6-82D9-F872B248A62B}" dt="2023-10-02T20:09:41.690" v="40" actId="962"/>
          <ac:spMkLst>
            <pc:docMk/>
            <pc:sldMk cId="0" sldId="265"/>
            <ac:spMk id="2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09:43.130" v="41" actId="962"/>
          <ac:grpSpMkLst>
            <pc:docMk/>
            <pc:sldMk cId="0" sldId="265"/>
            <ac:grpSpMk id="3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44.440" v="42" actId="962"/>
          <ac:grpSpMkLst>
            <pc:docMk/>
            <pc:sldMk cId="0" sldId="265"/>
            <ac:grpSpMk id="11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1:29.796" v="118" actId="33553"/>
        <pc:sldMkLst>
          <pc:docMk/>
          <pc:sldMk cId="0" sldId="266"/>
        </pc:sldMkLst>
        <pc:spChg chg="mod">
          <ac:chgData name="Sherbondy, Michelle - OO, DC" userId="d4feccc8-87ab-48a1-8683-5dd58723cc35" providerId="ADAL" clId="{BF13B589-003C-49E6-82D9-F872B248A62B}" dt="2023-10-02T20:11:29.796" v="118" actId="33553"/>
          <ac:spMkLst>
            <pc:docMk/>
            <pc:sldMk cId="0" sldId="266"/>
            <ac:spMk id="7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09:46.020" v="43" actId="962"/>
          <ac:grpSpMkLst>
            <pc:docMk/>
            <pc:sldMk cId="0" sldId="266"/>
            <ac:grpSpMk id="2" creationId="{00000000-0000-0000-0000-000000000000}"/>
          </ac:grpSpMkLst>
        </pc:grpChg>
      </pc:sldChg>
      <pc:sldChg chg="addSp modSp mod">
        <pc:chgData name="Sherbondy, Michelle - OO, DC" userId="d4feccc8-87ab-48a1-8683-5dd58723cc35" providerId="ADAL" clId="{BF13B589-003C-49E6-82D9-F872B248A62B}" dt="2023-10-02T20:11:36.522" v="133" actId="20577"/>
        <pc:sldMkLst>
          <pc:docMk/>
          <pc:sldMk cId="0" sldId="267"/>
        </pc:sldMkLst>
        <pc:spChg chg="add mod">
          <ac:chgData name="Sherbondy, Michelle - OO, DC" userId="d4feccc8-87ab-48a1-8683-5dd58723cc35" providerId="ADAL" clId="{BF13B589-003C-49E6-82D9-F872B248A62B}" dt="2023-10-02T20:11:36.522" v="133" actId="20577"/>
          <ac:spMkLst>
            <pc:docMk/>
            <pc:sldMk cId="0" sldId="267"/>
            <ac:spMk id="14" creationId="{7A8D4B26-3A6A-065B-D367-EF7C49F9162E}"/>
          </ac:spMkLst>
        </pc:spChg>
        <pc:grpChg chg="mod">
          <ac:chgData name="Sherbondy, Michelle - OO, DC" userId="d4feccc8-87ab-48a1-8683-5dd58723cc35" providerId="ADAL" clId="{BF13B589-003C-49E6-82D9-F872B248A62B}" dt="2023-10-02T20:09:47.500" v="44" actId="962"/>
          <ac:grpSpMkLst>
            <pc:docMk/>
            <pc:sldMk cId="0" sldId="267"/>
            <ac:grpSpMk id="2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49.100" v="45" actId="962"/>
          <ac:grpSpMkLst>
            <pc:docMk/>
            <pc:sldMk cId="0" sldId="267"/>
            <ac:grpSpMk id="5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50.460" v="46" actId="962"/>
          <ac:grpSpMkLst>
            <pc:docMk/>
            <pc:sldMk cId="0" sldId="267"/>
            <ac:grpSpMk id="8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52.011" v="47" actId="962"/>
          <ac:grpSpMkLst>
            <pc:docMk/>
            <pc:sldMk cId="0" sldId="267"/>
            <ac:grpSpMk id="11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09:53.746" v="48" actId="962"/>
        <pc:sldMkLst>
          <pc:docMk/>
          <pc:sldMk cId="0" sldId="268"/>
        </pc:sldMkLst>
        <pc:grpChg chg="mod">
          <ac:chgData name="Sherbondy, Michelle - OO, DC" userId="d4feccc8-87ab-48a1-8683-5dd58723cc35" providerId="ADAL" clId="{BF13B589-003C-49E6-82D9-F872B248A62B}" dt="2023-10-02T20:09:53.746" v="48" actId="962"/>
          <ac:grpSpMkLst>
            <pc:docMk/>
            <pc:sldMk cId="0" sldId="268"/>
            <ac:grpSpMk id="2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0:03.376" v="55" actId="962"/>
        <pc:sldMkLst>
          <pc:docMk/>
          <pc:sldMk cId="0" sldId="269"/>
        </pc:sldMkLst>
        <pc:spChg chg="mod">
          <ac:chgData name="Sherbondy, Michelle - OO, DC" userId="d4feccc8-87ab-48a1-8683-5dd58723cc35" providerId="ADAL" clId="{BF13B589-003C-49E6-82D9-F872B248A62B}" dt="2023-10-02T20:09:55.080" v="49" actId="962"/>
          <ac:spMkLst>
            <pc:docMk/>
            <pc:sldMk cId="0" sldId="269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09:58.061" v="51" actId="962"/>
          <ac:spMkLst>
            <pc:docMk/>
            <pc:sldMk cId="0" sldId="269"/>
            <ac:spMk id="6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09:56.760" v="50" actId="962"/>
          <ac:grpSpMkLst>
            <pc:docMk/>
            <pc:sldMk cId="0" sldId="269"/>
            <ac:grpSpMk id="3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09:59.351" v="52" actId="962"/>
          <ac:grpSpMkLst>
            <pc:docMk/>
            <pc:sldMk cId="0" sldId="269"/>
            <ac:grpSpMk id="10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10:00.711" v="53" actId="962"/>
          <ac:grpSpMkLst>
            <pc:docMk/>
            <pc:sldMk cId="0" sldId="269"/>
            <ac:grpSpMk id="15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10:02.020" v="54" actId="962"/>
          <ac:grpSpMkLst>
            <pc:docMk/>
            <pc:sldMk cId="0" sldId="269"/>
            <ac:grpSpMk id="20" creationId="{00000000-0000-0000-0000-000000000000}"/>
          </ac:grpSpMkLst>
        </pc:grpChg>
        <pc:grpChg chg="mod">
          <ac:chgData name="Sherbondy, Michelle - OO, DC" userId="d4feccc8-87ab-48a1-8683-5dd58723cc35" providerId="ADAL" clId="{BF13B589-003C-49E6-82D9-F872B248A62B}" dt="2023-10-02T20:10:03.376" v="55" actId="962"/>
          <ac:grpSpMkLst>
            <pc:docMk/>
            <pc:sldMk cId="0" sldId="269"/>
            <ac:grpSpMk id="25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1:40.792" v="134" actId="33553"/>
        <pc:sldMkLst>
          <pc:docMk/>
          <pc:sldMk cId="0" sldId="270"/>
        </pc:sldMkLst>
        <pc:spChg chg="mod">
          <ac:chgData name="Sherbondy, Michelle - OO, DC" userId="d4feccc8-87ab-48a1-8683-5dd58723cc35" providerId="ADAL" clId="{BF13B589-003C-49E6-82D9-F872B248A62B}" dt="2023-10-02T20:10:11.441" v="58" actId="962"/>
          <ac:spMkLst>
            <pc:docMk/>
            <pc:sldMk cId="0" sldId="270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1:40.792" v="134" actId="33553"/>
          <ac:spMkLst>
            <pc:docMk/>
            <pc:sldMk cId="0" sldId="270"/>
            <ac:spMk id="7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10:12.891" v="59" actId="962"/>
          <ac:grpSpMkLst>
            <pc:docMk/>
            <pc:sldMk cId="0" sldId="270"/>
            <ac:grpSpMk id="3" creationId="{00000000-0000-0000-0000-000000000000}"/>
          </ac:grpSpMkLst>
        </pc:grpChg>
      </pc:sldChg>
      <pc:sldChg chg="modSp mod">
        <pc:chgData name="Sherbondy, Michelle - OO, DC" userId="d4feccc8-87ab-48a1-8683-5dd58723cc35" providerId="ADAL" clId="{BF13B589-003C-49E6-82D9-F872B248A62B}" dt="2023-10-02T20:10:23.932" v="65" actId="962"/>
        <pc:sldMkLst>
          <pc:docMk/>
          <pc:sldMk cId="0" sldId="271"/>
        </pc:sldMkLst>
        <pc:grpChg chg="mod">
          <ac:chgData name="Sherbondy, Michelle - OO, DC" userId="d4feccc8-87ab-48a1-8683-5dd58723cc35" providerId="ADAL" clId="{BF13B589-003C-49E6-82D9-F872B248A62B}" dt="2023-10-02T20:10:15.604" v="60" actId="962"/>
          <ac:grpSpMkLst>
            <pc:docMk/>
            <pc:sldMk cId="0" sldId="271"/>
            <ac:grpSpMk id="2" creationId="{00000000-0000-0000-0000-000000000000}"/>
          </ac:grpSpMkLst>
        </pc:grpChg>
        <pc:picChg chg="mod">
          <ac:chgData name="Sherbondy, Michelle - OO, DC" userId="d4feccc8-87ab-48a1-8683-5dd58723cc35" providerId="ADAL" clId="{BF13B589-003C-49E6-82D9-F872B248A62B}" dt="2023-10-02T20:10:07.482" v="56" actId="962"/>
          <ac:picMkLst>
            <pc:docMk/>
            <pc:sldMk cId="0" sldId="271"/>
            <ac:picMk id="6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09.011" v="57" actId="962"/>
          <ac:picMkLst>
            <pc:docMk/>
            <pc:sldMk cId="0" sldId="271"/>
            <ac:picMk id="7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17.461" v="61" actId="962"/>
          <ac:picMkLst>
            <pc:docMk/>
            <pc:sldMk cId="0" sldId="271"/>
            <ac:picMk id="8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18.856" v="62" actId="962"/>
          <ac:picMkLst>
            <pc:docMk/>
            <pc:sldMk cId="0" sldId="271"/>
            <ac:picMk id="9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20.631" v="63" actId="962"/>
          <ac:picMkLst>
            <pc:docMk/>
            <pc:sldMk cId="0" sldId="271"/>
            <ac:picMk id="10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23.932" v="65" actId="962"/>
          <ac:picMkLst>
            <pc:docMk/>
            <pc:sldMk cId="0" sldId="271"/>
            <ac:picMk id="11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BF13B589-003C-49E6-82D9-F872B248A62B}" dt="2023-10-02T20:10:22.431" v="64" actId="962"/>
        <pc:sldMkLst>
          <pc:docMk/>
          <pc:sldMk cId="0" sldId="272"/>
        </pc:sldMkLst>
        <pc:picChg chg="mod">
          <ac:chgData name="Sherbondy, Michelle - OO, DC" userId="d4feccc8-87ab-48a1-8683-5dd58723cc35" providerId="ADAL" clId="{BF13B589-003C-49E6-82D9-F872B248A62B}" dt="2023-10-02T20:10:22.431" v="64" actId="962"/>
          <ac:picMkLst>
            <pc:docMk/>
            <pc:sldMk cId="0" sldId="272"/>
            <ac:picMk id="2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BF13B589-003C-49E6-82D9-F872B248A62B}" dt="2023-10-02T20:10:28.071" v="67" actId="962"/>
        <pc:sldMkLst>
          <pc:docMk/>
          <pc:sldMk cId="0" sldId="273"/>
        </pc:sldMkLst>
        <pc:spChg chg="mod">
          <ac:chgData name="Sherbondy, Michelle - OO, DC" userId="d4feccc8-87ab-48a1-8683-5dd58723cc35" providerId="ADAL" clId="{BF13B589-003C-49E6-82D9-F872B248A62B}" dt="2023-10-02T20:10:28.071" v="67" actId="962"/>
          <ac:spMkLst>
            <pc:docMk/>
            <pc:sldMk cId="0" sldId="273"/>
            <ac:spMk id="2" creationId="{00000000-0000-0000-0000-000000000000}"/>
          </ac:spMkLst>
        </pc:spChg>
        <pc:grpChg chg="mod">
          <ac:chgData name="Sherbondy, Michelle - OO, DC" userId="d4feccc8-87ab-48a1-8683-5dd58723cc35" providerId="ADAL" clId="{BF13B589-003C-49E6-82D9-F872B248A62B}" dt="2023-10-02T20:10:26.651" v="66" actId="962"/>
          <ac:grpSpMkLst>
            <pc:docMk/>
            <pc:sldMk cId="0" sldId="273"/>
            <ac:grpSpMk id="3" creationId="{00000000-0000-0000-0000-000000000000}"/>
          </ac:grpSpMkLst>
        </pc:grpChg>
      </pc:sldChg>
      <pc:sldChg chg="addSp modSp mod">
        <pc:chgData name="Sherbondy, Michelle - OO, DC" userId="d4feccc8-87ab-48a1-8683-5dd58723cc35" providerId="ADAL" clId="{BF13B589-003C-49E6-82D9-F872B248A62B}" dt="2023-10-02T20:13:40.323" v="213" actId="13244"/>
        <pc:sldMkLst>
          <pc:docMk/>
          <pc:sldMk cId="0" sldId="274"/>
        </pc:sldMkLst>
        <pc:spChg chg="mod">
          <ac:chgData name="Sherbondy, Michelle - OO, DC" userId="d4feccc8-87ab-48a1-8683-5dd58723cc35" providerId="ADAL" clId="{BF13B589-003C-49E6-82D9-F872B248A62B}" dt="2023-10-02T20:10:34.591" v="71" actId="962"/>
          <ac:spMkLst>
            <pc:docMk/>
            <pc:sldMk cId="0" sldId="274"/>
            <ac:spMk id="14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39.191" v="72" actId="962"/>
          <ac:spMkLst>
            <pc:docMk/>
            <pc:sldMk cId="0" sldId="274"/>
            <ac:spMk id="15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3:38.685" v="212" actId="13244"/>
          <ac:spMkLst>
            <pc:docMk/>
            <pc:sldMk cId="0" sldId="274"/>
            <ac:spMk id="17" creationId="{00000000-0000-0000-0000-000000000000}"/>
          </ac:spMkLst>
        </pc:spChg>
        <pc:spChg chg="add mod">
          <ac:chgData name="Sherbondy, Michelle - OO, DC" userId="d4feccc8-87ab-48a1-8683-5dd58723cc35" providerId="ADAL" clId="{BF13B589-003C-49E6-82D9-F872B248A62B}" dt="2023-10-02T20:13:40.323" v="213" actId="13244"/>
          <ac:spMkLst>
            <pc:docMk/>
            <pc:sldMk cId="0" sldId="274"/>
            <ac:spMk id="18" creationId="{2CE99D83-A2B0-E22A-E71C-7270FAED168E}"/>
          </ac:spMkLst>
        </pc:spChg>
        <pc:grpChg chg="mod">
          <ac:chgData name="Sherbondy, Michelle - OO, DC" userId="d4feccc8-87ab-48a1-8683-5dd58723cc35" providerId="ADAL" clId="{BF13B589-003C-49E6-82D9-F872B248A62B}" dt="2023-10-02T20:10:29.751" v="68" actId="962"/>
          <ac:grpSpMkLst>
            <pc:docMk/>
            <pc:sldMk cId="0" sldId="274"/>
            <ac:grpSpMk id="2" creationId="{00000000-0000-0000-0000-000000000000}"/>
          </ac:grpSpMkLst>
        </pc:grpChg>
        <pc:picChg chg="mod">
          <ac:chgData name="Sherbondy, Michelle - OO, DC" userId="d4feccc8-87ab-48a1-8683-5dd58723cc35" providerId="ADAL" clId="{BF13B589-003C-49E6-82D9-F872B248A62B}" dt="2023-10-02T20:10:31.551" v="69" actId="962"/>
          <ac:picMkLst>
            <pc:docMk/>
            <pc:sldMk cId="0" sldId="274"/>
            <ac:picMk id="11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32.956" v="70" actId="962"/>
          <ac:picMkLst>
            <pc:docMk/>
            <pc:sldMk cId="0" sldId="274"/>
            <ac:picMk id="12" creationId="{00000000-0000-0000-0000-000000000000}"/>
          </ac:picMkLst>
        </pc:picChg>
        <pc:picChg chg="mod">
          <ac:chgData name="Sherbondy, Michelle - OO, DC" userId="d4feccc8-87ab-48a1-8683-5dd58723cc35" providerId="ADAL" clId="{BF13B589-003C-49E6-82D9-F872B248A62B}" dt="2023-10-02T20:10:40.768" v="73" actId="962"/>
          <ac:picMkLst>
            <pc:docMk/>
            <pc:sldMk cId="0" sldId="274"/>
            <ac:picMk id="16" creationId="{00000000-0000-0000-0000-000000000000}"/>
          </ac:picMkLst>
        </pc:picChg>
      </pc:sldChg>
      <pc:sldChg chg="modSp mod">
        <pc:chgData name="Sherbondy, Michelle - OO, DC" userId="d4feccc8-87ab-48a1-8683-5dd58723cc35" providerId="ADAL" clId="{BF13B589-003C-49E6-82D9-F872B248A62B}" dt="2023-10-02T20:10:45.064" v="76" actId="962"/>
        <pc:sldMkLst>
          <pc:docMk/>
          <pc:sldMk cId="0" sldId="275"/>
        </pc:sldMkLst>
        <pc:grpChg chg="mod">
          <ac:chgData name="Sherbondy, Michelle - OO, DC" userId="d4feccc8-87ab-48a1-8683-5dd58723cc35" providerId="ADAL" clId="{BF13B589-003C-49E6-82D9-F872B248A62B}" dt="2023-10-02T20:10:45.064" v="76" actId="962"/>
          <ac:grpSpMkLst>
            <pc:docMk/>
            <pc:sldMk cId="0" sldId="275"/>
            <ac:grpSpMk id="5" creationId="{00000000-0000-0000-0000-000000000000}"/>
          </ac:grpSpMkLst>
        </pc:grpChg>
        <pc:picChg chg="mod">
          <ac:chgData name="Sherbondy, Michelle - OO, DC" userId="d4feccc8-87ab-48a1-8683-5dd58723cc35" providerId="ADAL" clId="{BF13B589-003C-49E6-82D9-F872B248A62B}" dt="2023-10-02T20:10:42.081" v="74" actId="962"/>
          <ac:picMkLst>
            <pc:docMk/>
            <pc:sldMk cId="0" sldId="275"/>
            <ac:picMk id="4" creationId="{00000000-0000-0000-0000-000000000000}"/>
          </ac:picMkLst>
        </pc:picChg>
      </pc:sldChg>
      <pc:sldChg chg="addSp modSp mod">
        <pc:chgData name="Sherbondy, Michelle - OO, DC" userId="d4feccc8-87ab-48a1-8683-5dd58723cc35" providerId="ADAL" clId="{BF13B589-003C-49E6-82D9-F872B248A62B}" dt="2023-10-02T20:12:06.112" v="207" actId="20577"/>
        <pc:sldMkLst>
          <pc:docMk/>
          <pc:sldMk cId="0" sldId="276"/>
        </pc:sldMkLst>
        <pc:spChg chg="mod">
          <ac:chgData name="Sherbondy, Michelle - OO, DC" userId="d4feccc8-87ab-48a1-8683-5dd58723cc35" providerId="ADAL" clId="{BF13B589-003C-49E6-82D9-F872B248A62B}" dt="2023-10-02T20:10:43.705" v="75" actId="962"/>
          <ac:spMkLst>
            <pc:docMk/>
            <pc:sldMk cId="0" sldId="276"/>
            <ac:spMk id="2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46.521" v="77" actId="962"/>
          <ac:spMkLst>
            <pc:docMk/>
            <pc:sldMk cId="0" sldId="276"/>
            <ac:spMk id="3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49.291" v="79" actId="962"/>
          <ac:spMkLst>
            <pc:docMk/>
            <pc:sldMk cId="0" sldId="276"/>
            <ac:spMk id="11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0.671" v="80" actId="962"/>
          <ac:spMkLst>
            <pc:docMk/>
            <pc:sldMk cId="0" sldId="276"/>
            <ac:spMk id="14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2.161" v="81" actId="962"/>
          <ac:spMkLst>
            <pc:docMk/>
            <pc:sldMk cId="0" sldId="276"/>
            <ac:spMk id="16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5.471" v="83" actId="962"/>
          <ac:spMkLst>
            <pc:docMk/>
            <pc:sldMk cId="0" sldId="276"/>
            <ac:spMk id="19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4.081" v="82" actId="962"/>
          <ac:spMkLst>
            <pc:docMk/>
            <pc:sldMk cId="0" sldId="276"/>
            <ac:spMk id="21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6.821" v="84" actId="962"/>
          <ac:spMkLst>
            <pc:docMk/>
            <pc:sldMk cId="0" sldId="276"/>
            <ac:spMk id="23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8.194" v="85" actId="962"/>
          <ac:spMkLst>
            <pc:docMk/>
            <pc:sldMk cId="0" sldId="276"/>
            <ac:spMk id="26" creationId="{00000000-0000-0000-0000-000000000000}"/>
          </ac:spMkLst>
        </pc:spChg>
        <pc:spChg chg="mod">
          <ac:chgData name="Sherbondy, Michelle - OO, DC" userId="d4feccc8-87ab-48a1-8683-5dd58723cc35" providerId="ADAL" clId="{BF13B589-003C-49E6-82D9-F872B248A62B}" dt="2023-10-02T20:10:59.681" v="86" actId="962"/>
          <ac:spMkLst>
            <pc:docMk/>
            <pc:sldMk cId="0" sldId="276"/>
            <ac:spMk id="32" creationId="{00000000-0000-0000-0000-000000000000}"/>
          </ac:spMkLst>
        </pc:spChg>
        <pc:spChg chg="add mod">
          <ac:chgData name="Sherbondy, Michelle - OO, DC" userId="d4feccc8-87ab-48a1-8683-5dd58723cc35" providerId="ADAL" clId="{BF13B589-003C-49E6-82D9-F872B248A62B}" dt="2023-10-02T20:12:06.112" v="207" actId="20577"/>
          <ac:spMkLst>
            <pc:docMk/>
            <pc:sldMk cId="0" sldId="276"/>
            <ac:spMk id="34" creationId="{0BC6D4CA-F4E0-4F5A-77E5-5E3A06550F05}"/>
          </ac:spMkLst>
        </pc:spChg>
        <pc:grpChg chg="mod">
          <ac:chgData name="Sherbondy, Michelle - OO, DC" userId="d4feccc8-87ab-48a1-8683-5dd58723cc35" providerId="ADAL" clId="{BF13B589-003C-49E6-82D9-F872B248A62B}" dt="2023-10-02T20:10:47.891" v="78" actId="962"/>
          <ac:grpSpMkLst>
            <pc:docMk/>
            <pc:sldMk cId="0" sldId="276"/>
            <ac:grpSpMk id="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4695" y="237743"/>
            <a:ext cx="4419600" cy="6383020"/>
          </a:xfrm>
          <a:custGeom>
            <a:avLst/>
            <a:gdLst/>
            <a:ahLst/>
            <a:cxnLst/>
            <a:rect l="l" t="t" r="r" b="b"/>
            <a:pathLst>
              <a:path w="4419600" h="6383020">
                <a:moveTo>
                  <a:pt x="4419600" y="0"/>
                </a:moveTo>
                <a:lnTo>
                  <a:pt x="0" y="0"/>
                </a:lnTo>
                <a:lnTo>
                  <a:pt x="0" y="6382766"/>
                </a:lnTo>
                <a:lnTo>
                  <a:pt x="4419600" y="6382766"/>
                </a:lnTo>
                <a:lnTo>
                  <a:pt x="4419600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470399" y="561594"/>
            <a:ext cx="5906135" cy="816610"/>
          </a:xfrm>
          <a:custGeom>
            <a:avLst/>
            <a:gdLst/>
            <a:ahLst/>
            <a:cxnLst/>
            <a:rect l="l" t="t" r="r" b="b"/>
            <a:pathLst>
              <a:path w="5906134" h="816610">
                <a:moveTo>
                  <a:pt x="5824029" y="0"/>
                </a:moveTo>
                <a:lnTo>
                  <a:pt x="81635" y="0"/>
                </a:lnTo>
                <a:lnTo>
                  <a:pt x="49860" y="6413"/>
                </a:lnTo>
                <a:lnTo>
                  <a:pt x="23914" y="23901"/>
                </a:lnTo>
                <a:lnTo>
                  <a:pt x="6413" y="49834"/>
                </a:lnTo>
                <a:lnTo>
                  <a:pt x="0" y="81597"/>
                </a:lnTo>
                <a:lnTo>
                  <a:pt x="0" y="734415"/>
                </a:lnTo>
                <a:lnTo>
                  <a:pt x="6413" y="766178"/>
                </a:lnTo>
                <a:lnTo>
                  <a:pt x="23914" y="792111"/>
                </a:lnTo>
                <a:lnTo>
                  <a:pt x="49860" y="809599"/>
                </a:lnTo>
                <a:lnTo>
                  <a:pt x="81635" y="816013"/>
                </a:lnTo>
                <a:lnTo>
                  <a:pt x="5824029" y="816013"/>
                </a:lnTo>
                <a:lnTo>
                  <a:pt x="5855804" y="809599"/>
                </a:lnTo>
                <a:lnTo>
                  <a:pt x="5881763" y="792111"/>
                </a:lnTo>
                <a:lnTo>
                  <a:pt x="5899251" y="766178"/>
                </a:lnTo>
                <a:lnTo>
                  <a:pt x="5905665" y="734415"/>
                </a:lnTo>
                <a:lnTo>
                  <a:pt x="5905665" y="81597"/>
                </a:lnTo>
                <a:lnTo>
                  <a:pt x="5899251" y="49834"/>
                </a:lnTo>
                <a:lnTo>
                  <a:pt x="5881763" y="23901"/>
                </a:lnTo>
                <a:lnTo>
                  <a:pt x="5855804" y="6413"/>
                </a:lnTo>
                <a:lnTo>
                  <a:pt x="582402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743724"/>
            <a:ext cx="454151" cy="45109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71856" y="374904"/>
            <a:ext cx="4122420" cy="6109335"/>
          </a:xfrm>
          <a:custGeom>
            <a:avLst/>
            <a:gdLst/>
            <a:ahLst/>
            <a:cxnLst/>
            <a:rect l="l" t="t" r="r" b="b"/>
            <a:pathLst>
              <a:path w="4122420" h="6109335">
                <a:moveTo>
                  <a:pt x="4122420" y="0"/>
                </a:moveTo>
                <a:lnTo>
                  <a:pt x="0" y="0"/>
                </a:lnTo>
                <a:lnTo>
                  <a:pt x="0" y="6108954"/>
                </a:lnTo>
                <a:lnTo>
                  <a:pt x="4122420" y="6108954"/>
                </a:lnTo>
                <a:lnTo>
                  <a:pt x="4122420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46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</a:path>
            </a:pathLst>
          </a:custGeom>
          <a:ln w="76200">
            <a:solidFill>
              <a:srgbClr val="9461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8"/>
                </a:moveTo>
                <a:lnTo>
                  <a:pt x="0" y="-1"/>
                </a:lnTo>
              </a:path>
            </a:pathLst>
          </a:custGeom>
          <a:ln w="76200">
            <a:solidFill>
              <a:srgbClr val="9461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4695" y="237743"/>
            <a:ext cx="11722735" cy="6383020"/>
          </a:xfrm>
          <a:custGeom>
            <a:avLst/>
            <a:gdLst/>
            <a:ahLst/>
            <a:cxnLst/>
            <a:rect l="l" t="t" r="r" b="b"/>
            <a:pathLst>
              <a:path w="11722735" h="6383020">
                <a:moveTo>
                  <a:pt x="11722481" y="0"/>
                </a:moveTo>
                <a:lnTo>
                  <a:pt x="0" y="0"/>
                </a:lnTo>
                <a:lnTo>
                  <a:pt x="0" y="6382766"/>
                </a:lnTo>
                <a:lnTo>
                  <a:pt x="11722481" y="6382766"/>
                </a:lnTo>
                <a:lnTo>
                  <a:pt x="117224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576" y="243077"/>
            <a:ext cx="11153775" cy="1584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hyperlink" Target="http://www.theresahaskins.com/" TargetMode="Externa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target-center@usda.gov" TargetMode="External"/><Relationship Id="rId2" Type="http://schemas.openxmlformats.org/officeDocument/2006/relationships/hyperlink" Target="https://www.targetcenter.dm.usda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07591" y="1267967"/>
              <a:ext cx="9577070" cy="4307840"/>
            </a:xfrm>
            <a:custGeom>
              <a:avLst/>
              <a:gdLst/>
              <a:ahLst/>
              <a:cxnLst/>
              <a:rect l="l" t="t" r="r" b="b"/>
              <a:pathLst>
                <a:path w="9577070" h="4307840">
                  <a:moveTo>
                    <a:pt x="9576638" y="0"/>
                  </a:moveTo>
                  <a:lnTo>
                    <a:pt x="0" y="0"/>
                  </a:lnTo>
                  <a:lnTo>
                    <a:pt x="0" y="4307827"/>
                  </a:lnTo>
                  <a:lnTo>
                    <a:pt x="9576638" y="4307827"/>
                  </a:lnTo>
                  <a:lnTo>
                    <a:pt x="9576638" y="0"/>
                  </a:lnTo>
                  <a:close/>
                </a:path>
              </a:pathLst>
            </a:custGeom>
            <a:solidFill>
              <a:srgbClr val="000000">
                <a:alpha val="6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07972" y="1268349"/>
              <a:ext cx="9577070" cy="4307840"/>
            </a:xfrm>
            <a:custGeom>
              <a:avLst/>
              <a:gdLst/>
              <a:ahLst/>
              <a:cxnLst/>
              <a:rect l="l" t="t" r="r" b="b"/>
              <a:pathLst>
                <a:path w="9577070" h="4307840">
                  <a:moveTo>
                    <a:pt x="0" y="0"/>
                  </a:moveTo>
                  <a:lnTo>
                    <a:pt x="9576638" y="0"/>
                  </a:lnTo>
                  <a:lnTo>
                    <a:pt x="9576638" y="4307827"/>
                  </a:lnTo>
                  <a:lnTo>
                    <a:pt x="0" y="430782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07591" y="1267967"/>
              <a:ext cx="9577070" cy="4307840"/>
            </a:xfrm>
            <a:custGeom>
              <a:avLst/>
              <a:gdLst/>
              <a:ahLst/>
              <a:cxnLst/>
              <a:rect l="l" t="t" r="r" b="b"/>
              <a:pathLst>
                <a:path w="9577070" h="4307840">
                  <a:moveTo>
                    <a:pt x="9576638" y="0"/>
                  </a:moveTo>
                  <a:lnTo>
                    <a:pt x="0" y="0"/>
                  </a:lnTo>
                  <a:lnTo>
                    <a:pt x="0" y="4307827"/>
                  </a:lnTo>
                  <a:lnTo>
                    <a:pt x="9576638" y="4307827"/>
                  </a:lnTo>
                  <a:lnTo>
                    <a:pt x="9576638" y="0"/>
                  </a:lnTo>
                  <a:close/>
                </a:path>
              </a:pathLst>
            </a:custGeom>
            <a:solidFill>
              <a:srgbClr val="F76F4E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64823" y="6108191"/>
              <a:ext cx="893063" cy="6065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30968" y="5839967"/>
              <a:ext cx="1136903" cy="10088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48180" y="1412366"/>
              <a:ext cx="9296400" cy="4034790"/>
            </a:xfrm>
            <a:custGeom>
              <a:avLst/>
              <a:gdLst/>
              <a:ahLst/>
              <a:cxnLst/>
              <a:rect l="l" t="t" r="r" b="b"/>
              <a:pathLst>
                <a:path w="9296400" h="4034790">
                  <a:moveTo>
                    <a:pt x="9296400" y="0"/>
                  </a:moveTo>
                  <a:lnTo>
                    <a:pt x="0" y="0"/>
                  </a:lnTo>
                  <a:lnTo>
                    <a:pt x="0" y="4034790"/>
                  </a:lnTo>
                  <a:lnTo>
                    <a:pt x="9296400" y="4034790"/>
                  </a:lnTo>
                  <a:lnTo>
                    <a:pt x="9296400" y="0"/>
                  </a:lnTo>
                  <a:close/>
                </a:path>
              </a:pathLst>
            </a:custGeom>
            <a:solidFill>
              <a:srgbClr val="F76F4E">
                <a:alpha val="4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 idx="4294967295"/>
          </p:nvPr>
        </p:nvSpPr>
        <p:spPr>
          <a:xfrm>
            <a:off x="1448180" y="1412366"/>
            <a:ext cx="9296400" cy="4034790"/>
          </a:xfrm>
          <a:prstGeom prst="rect">
            <a:avLst/>
          </a:prstGeom>
          <a:solidFill>
            <a:srgbClr val="F76F4E">
              <a:alpha val="45881"/>
            </a:srgbClr>
          </a:solidFill>
          <a:ln w="9525">
            <a:solidFill>
              <a:srgbClr val="FFFFFF"/>
            </a:solidFill>
            <a:prstDash/>
          </a:ln>
          <a:effectLst/>
        </p:spPr>
        <p:txBody>
          <a:bodyPr rot="0" spcFirstLastPara="0" vertOverflow="overflow" horzOverflow="overflow" vert="horz" wrap="square" lIns="0" tIns="190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1569085" marR="1534795" lvl="0" indent="0" algn="ctr" defTabSz="914400" eaLnBrk="1" fontAlgn="auto" latinLnBrk="0" hangingPunct="1">
              <a:lnSpc>
                <a:spcPts val="5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(N</a:t>
            </a:r>
            <a:r>
              <a:rPr kumimoji="0" lang="en-US" sz="46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EURO</a:t>
            </a:r>
            <a:r>
              <a:rPr kumimoji="0" lang="en-US" sz="58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)D</a:t>
            </a:r>
            <a:r>
              <a:rPr kumimoji="0" lang="en-US" sz="4600" b="0" i="0" u="none" strike="noStrike" kern="0" cap="none" spc="-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IVERSITY </a:t>
            </a:r>
            <a:r>
              <a:rPr kumimoji="0" lang="en-US" sz="5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I</a:t>
            </a:r>
            <a:r>
              <a:rPr kumimoji="0" lang="en-US" sz="4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NCLUDES</a:t>
            </a:r>
            <a:r>
              <a:rPr kumimoji="0" lang="en-US" sz="4600" b="0" i="0" u="none" strike="noStrike" kern="0" cap="none" spc="-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 </a:t>
            </a:r>
            <a:r>
              <a:rPr kumimoji="0" lang="en-US" sz="5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Y</a:t>
            </a:r>
            <a:r>
              <a:rPr kumimoji="0" lang="en-US" sz="46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OU</a:t>
            </a:r>
            <a:endParaRPr kumimoji="0" lang="en-US" sz="4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49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Dr.</a:t>
            </a:r>
            <a:r>
              <a:rPr kumimoji="0" lang="en-US" sz="1800" b="0" i="0" u="none" strike="noStrike" kern="0" cap="none" spc="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Theresa</a:t>
            </a:r>
            <a:r>
              <a:rPr kumimoji="0" lang="en-US" sz="1800" b="0" i="0" u="none" strike="noStrike" kern="0" cap="none" spc="2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Haskins</a:t>
            </a:r>
            <a:r>
              <a:rPr kumimoji="0" lang="en-US" sz="1800" b="0" i="0" u="none" strike="noStrike" kern="0" cap="none" spc="3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|</a:t>
            </a:r>
            <a:r>
              <a:rPr kumimoji="0" lang="en-US" sz="1800" b="0" i="0" u="none" strike="noStrike" kern="0" cap="none" spc="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Presentation</a:t>
            </a:r>
            <a:r>
              <a:rPr kumimoji="0" lang="en-US" sz="1800" b="0" i="0" u="none" strike="noStrike" kern="0" cap="none" spc="2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for</a:t>
            </a:r>
            <a:r>
              <a:rPr kumimoji="0" lang="en-US" sz="1800" b="0" i="0" u="none" strike="noStrike" kern="0" cap="none" spc="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</a:t>
            </a:r>
            <a:r>
              <a:rPr kumimoji="0" lang="en-US" sz="1800" b="0" i="0" u="none" strike="noStrike" kern="0" cap="none" spc="30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USDA</a:t>
            </a:r>
            <a:r>
              <a:rPr kumimoji="0" lang="en-US" sz="1800" b="0" i="0" u="none" strike="noStrike" kern="0" cap="none" spc="25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TARGET</a:t>
            </a:r>
            <a:r>
              <a:rPr kumimoji="0" lang="en-US" sz="1800" b="0" i="0" u="none" strike="noStrike" kern="0" cap="none" spc="2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Center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46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8100" y="-38100"/>
            <a:ext cx="12268200" cy="6934200"/>
            <a:chOff x="-38100" y="-38100"/>
            <a:chExt cx="12268200" cy="6934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8"/>
                  </a:moveTo>
                  <a:lnTo>
                    <a:pt x="0" y="-1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4695" y="237743"/>
              <a:ext cx="11722735" cy="6383020"/>
            </a:xfrm>
            <a:custGeom>
              <a:avLst/>
              <a:gdLst/>
              <a:ahLst/>
              <a:cxnLst/>
              <a:rect l="l" t="t" r="r" b="b"/>
              <a:pathLst>
                <a:path w="11722735" h="6383020">
                  <a:moveTo>
                    <a:pt x="11722481" y="0"/>
                  </a:moveTo>
                  <a:lnTo>
                    <a:pt x="0" y="0"/>
                  </a:lnTo>
                  <a:lnTo>
                    <a:pt x="0" y="6382766"/>
                  </a:lnTo>
                  <a:lnTo>
                    <a:pt x="11722481" y="6382766"/>
                  </a:lnTo>
                  <a:lnTo>
                    <a:pt x="117224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6672" y="2776728"/>
              <a:ext cx="1459991" cy="145694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570100" y="2777870"/>
              <a:ext cx="1455420" cy="1455420"/>
            </a:xfrm>
            <a:custGeom>
              <a:avLst/>
              <a:gdLst/>
              <a:ahLst/>
              <a:cxnLst/>
              <a:rect l="l" t="t" r="r" b="b"/>
              <a:pathLst>
                <a:path w="1455420" h="1455420">
                  <a:moveTo>
                    <a:pt x="0" y="0"/>
                  </a:moveTo>
                  <a:lnTo>
                    <a:pt x="1454962" y="0"/>
                  </a:lnTo>
                  <a:lnTo>
                    <a:pt x="1454962" y="1454962"/>
                  </a:lnTo>
                  <a:lnTo>
                    <a:pt x="0" y="145496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1706" rIns="0" bIns="0" rtlCol="0">
            <a:spAutoFit/>
          </a:bodyPr>
          <a:lstStyle/>
          <a:p>
            <a:pPr marL="1207135">
              <a:lnSpc>
                <a:spcPct val="100000"/>
              </a:lnSpc>
              <a:spcBef>
                <a:spcPts val="100"/>
              </a:spcBef>
            </a:pPr>
            <a:r>
              <a:rPr sz="4200" b="0" dirty="0">
                <a:solidFill>
                  <a:srgbClr val="252525"/>
                </a:solidFill>
                <a:latin typeface="Century Schoolbook"/>
                <a:cs typeface="Century Schoolbook"/>
              </a:rPr>
              <a:t>Neurodiversity</a:t>
            </a:r>
            <a:r>
              <a:rPr sz="4200" b="0" spc="-70" dirty="0">
                <a:solidFill>
                  <a:srgbClr val="252525"/>
                </a:solidFill>
                <a:latin typeface="Century Schoolbook"/>
                <a:cs typeface="Century Schoolbook"/>
              </a:rPr>
              <a:t> </a:t>
            </a:r>
            <a:r>
              <a:rPr sz="4200" b="0" dirty="0">
                <a:solidFill>
                  <a:srgbClr val="252525"/>
                </a:solidFill>
                <a:latin typeface="Century Schoolbook"/>
                <a:cs typeface="Century Schoolbook"/>
              </a:rPr>
              <a:t>Workplace</a:t>
            </a:r>
            <a:r>
              <a:rPr sz="4200" b="0" spc="-35" dirty="0">
                <a:solidFill>
                  <a:srgbClr val="252525"/>
                </a:solidFill>
                <a:latin typeface="Century Schoolbook"/>
                <a:cs typeface="Century Schoolbook"/>
              </a:rPr>
              <a:t> </a:t>
            </a:r>
            <a:r>
              <a:rPr sz="4200" b="0" spc="-10" dirty="0">
                <a:solidFill>
                  <a:srgbClr val="252525"/>
                </a:solidFill>
                <a:latin typeface="Century Schoolbook"/>
                <a:cs typeface="Century Schoolbook"/>
              </a:rPr>
              <a:t>Statistics</a:t>
            </a:r>
            <a:endParaRPr sz="4200">
              <a:latin typeface="Century Schoolbook"/>
              <a:cs typeface="Century School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2127" y="4574794"/>
            <a:ext cx="3175000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410845" marR="5080" indent="-398780">
              <a:lnSpc>
                <a:spcPts val="2700"/>
              </a:lnSpc>
              <a:spcBef>
                <a:spcPts val="340"/>
              </a:spcBef>
            </a:pPr>
            <a:r>
              <a:rPr sz="2400" dirty="0">
                <a:latin typeface="Franklin Gothic Book"/>
                <a:cs typeface="Franklin Gothic Book"/>
              </a:rPr>
              <a:t>30%</a:t>
            </a:r>
            <a:r>
              <a:rPr sz="2400" spc="-25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more</a:t>
            </a:r>
            <a:r>
              <a:rPr sz="2400" spc="-30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engaged</a:t>
            </a:r>
            <a:r>
              <a:rPr sz="2400" spc="-20" dirty="0">
                <a:latin typeface="Franklin Gothic Book"/>
                <a:cs typeface="Franklin Gothic Book"/>
              </a:rPr>
              <a:t> </a:t>
            </a:r>
            <a:r>
              <a:rPr sz="2400" spc="-25" dirty="0">
                <a:latin typeface="Franklin Gothic Book"/>
                <a:cs typeface="Franklin Gothic Book"/>
              </a:rPr>
              <a:t>than </a:t>
            </a:r>
            <a:r>
              <a:rPr sz="2400" spc="-15" dirty="0">
                <a:latin typeface="Franklin Gothic Book"/>
                <a:cs typeface="Franklin Gothic Book"/>
              </a:rPr>
              <a:t>non-</a:t>
            </a:r>
            <a:r>
              <a:rPr sz="2400" dirty="0">
                <a:latin typeface="Franklin Gothic Book"/>
                <a:cs typeface="Franklin Gothic Book"/>
              </a:rPr>
              <a:t>diverse</a:t>
            </a:r>
            <a:r>
              <a:rPr sz="2400" spc="-45" dirty="0">
                <a:latin typeface="Franklin Gothic Book"/>
                <a:cs typeface="Franklin Gothic Book"/>
              </a:rPr>
              <a:t> </a:t>
            </a:r>
            <a:r>
              <a:rPr sz="2400" spc="-10" dirty="0">
                <a:latin typeface="Franklin Gothic Book"/>
                <a:cs typeface="Franklin Gothic Book"/>
              </a:rPr>
              <a:t>teams</a:t>
            </a:r>
            <a:endParaRPr sz="2400">
              <a:latin typeface="Franklin Gothic Book"/>
              <a:cs typeface="Franklin Gothic Book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62321" y="2771520"/>
            <a:ext cx="5267325" cy="1468120"/>
            <a:chOff x="5362321" y="2771520"/>
            <a:chExt cx="5267325" cy="146812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528" y="2776728"/>
              <a:ext cx="1456943" cy="14569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368671" y="2777870"/>
              <a:ext cx="1455420" cy="1455420"/>
            </a:xfrm>
            <a:custGeom>
              <a:avLst/>
              <a:gdLst/>
              <a:ahLst/>
              <a:cxnLst/>
              <a:rect l="l" t="t" r="r" b="b"/>
              <a:pathLst>
                <a:path w="1455420" h="1455420">
                  <a:moveTo>
                    <a:pt x="0" y="0"/>
                  </a:moveTo>
                  <a:lnTo>
                    <a:pt x="1454962" y="0"/>
                  </a:lnTo>
                  <a:lnTo>
                    <a:pt x="1454962" y="1454962"/>
                  </a:lnTo>
                  <a:lnTo>
                    <a:pt x="0" y="145496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65335" y="2776728"/>
              <a:ext cx="1459991" cy="145694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168003" y="2777870"/>
              <a:ext cx="1455420" cy="1455420"/>
            </a:xfrm>
            <a:custGeom>
              <a:avLst/>
              <a:gdLst/>
              <a:ahLst/>
              <a:cxnLst/>
              <a:rect l="l" t="t" r="r" b="b"/>
              <a:pathLst>
                <a:path w="1455420" h="1455420">
                  <a:moveTo>
                    <a:pt x="0" y="0"/>
                  </a:moveTo>
                  <a:lnTo>
                    <a:pt x="1454962" y="0"/>
                  </a:lnTo>
                  <a:lnTo>
                    <a:pt x="1454962" y="1454962"/>
                  </a:lnTo>
                  <a:lnTo>
                    <a:pt x="0" y="1454962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50407" y="4574794"/>
            <a:ext cx="2084705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73380" marR="5080" indent="-361315">
              <a:lnSpc>
                <a:spcPts val="2700"/>
              </a:lnSpc>
              <a:spcBef>
                <a:spcPts val="340"/>
              </a:spcBef>
            </a:pPr>
            <a:r>
              <a:rPr sz="2400" dirty="0">
                <a:latin typeface="Franklin Gothic Book"/>
                <a:cs typeface="Franklin Gothic Book"/>
              </a:rPr>
              <a:t>Up</a:t>
            </a:r>
            <a:r>
              <a:rPr sz="2400" spc="-25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to</a:t>
            </a:r>
            <a:r>
              <a:rPr sz="2400" spc="-25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90%</a:t>
            </a:r>
            <a:r>
              <a:rPr sz="2400" spc="-15" dirty="0">
                <a:latin typeface="Franklin Gothic Book"/>
                <a:cs typeface="Franklin Gothic Book"/>
              </a:rPr>
              <a:t> </a:t>
            </a:r>
            <a:r>
              <a:rPr sz="2400" spc="-25" dirty="0">
                <a:latin typeface="Franklin Gothic Book"/>
                <a:cs typeface="Franklin Gothic Book"/>
              </a:rPr>
              <a:t>more </a:t>
            </a:r>
            <a:r>
              <a:rPr sz="2400" spc="-10" dirty="0">
                <a:latin typeface="Franklin Gothic Book"/>
                <a:cs typeface="Franklin Gothic Book"/>
              </a:rPr>
              <a:t>productive</a:t>
            </a:r>
            <a:endParaRPr sz="2400">
              <a:latin typeface="Franklin Gothic Book"/>
              <a:cs typeface="Franklin Gothic Boo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03766" y="4574794"/>
            <a:ext cx="2571750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2384">
              <a:lnSpc>
                <a:spcPts val="2700"/>
              </a:lnSpc>
              <a:spcBef>
                <a:spcPts val="340"/>
              </a:spcBef>
            </a:pPr>
            <a:r>
              <a:rPr sz="2400" dirty="0">
                <a:latin typeface="Franklin Gothic Book"/>
                <a:cs typeface="Franklin Gothic Book"/>
              </a:rPr>
              <a:t>6x</a:t>
            </a:r>
            <a:r>
              <a:rPr sz="2400" spc="-70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more</a:t>
            </a:r>
            <a:r>
              <a:rPr sz="2400" spc="-45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likely</a:t>
            </a:r>
            <a:r>
              <a:rPr sz="2400" spc="-45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to</a:t>
            </a:r>
            <a:r>
              <a:rPr sz="2400" spc="-30" dirty="0">
                <a:latin typeface="Franklin Gothic Book"/>
                <a:cs typeface="Franklin Gothic Book"/>
              </a:rPr>
              <a:t> </a:t>
            </a:r>
            <a:r>
              <a:rPr sz="2400" spc="-25" dirty="0">
                <a:latin typeface="Franklin Gothic Book"/>
                <a:cs typeface="Franklin Gothic Book"/>
              </a:rPr>
              <a:t>be </a:t>
            </a:r>
            <a:r>
              <a:rPr sz="2400" dirty="0">
                <a:latin typeface="Franklin Gothic Book"/>
                <a:cs typeface="Franklin Gothic Book"/>
              </a:rPr>
              <a:t>innovative</a:t>
            </a:r>
            <a:r>
              <a:rPr sz="2400" spc="-100" dirty="0">
                <a:latin typeface="Franklin Gothic Book"/>
                <a:cs typeface="Franklin Gothic Book"/>
              </a:rPr>
              <a:t> </a:t>
            </a:r>
            <a:r>
              <a:rPr sz="2400" dirty="0">
                <a:latin typeface="Franklin Gothic Book"/>
                <a:cs typeface="Franklin Gothic Book"/>
              </a:rPr>
              <a:t>and</a:t>
            </a:r>
            <a:r>
              <a:rPr sz="2400" spc="-70" dirty="0">
                <a:latin typeface="Franklin Gothic Book"/>
                <a:cs typeface="Franklin Gothic Book"/>
              </a:rPr>
              <a:t> </a:t>
            </a:r>
            <a:r>
              <a:rPr sz="2400" spc="-20" dirty="0">
                <a:latin typeface="Franklin Gothic Book"/>
                <a:cs typeface="Franklin Gothic Book"/>
              </a:rPr>
              <a:t>agile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4530090"/>
              <a:ext cx="12192000" cy="2327910"/>
            </a:xfrm>
            <a:custGeom>
              <a:avLst/>
              <a:gdLst/>
              <a:ahLst/>
              <a:cxnLst/>
              <a:rect l="l" t="t" r="r" b="b"/>
              <a:pathLst>
                <a:path w="12192000" h="2327909">
                  <a:moveTo>
                    <a:pt x="12192000" y="0"/>
                  </a:moveTo>
                  <a:lnTo>
                    <a:pt x="0" y="0"/>
                  </a:lnTo>
                  <a:lnTo>
                    <a:pt x="0" y="2327910"/>
                  </a:lnTo>
                  <a:lnTo>
                    <a:pt x="12192000" y="232791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6115" y="4692396"/>
              <a:ext cx="11859895" cy="2003425"/>
            </a:xfrm>
            <a:custGeom>
              <a:avLst/>
              <a:gdLst/>
              <a:ahLst/>
              <a:cxnLst/>
              <a:rect l="l" t="t" r="r" b="b"/>
              <a:pathLst>
                <a:path w="11859895" h="2003425">
                  <a:moveTo>
                    <a:pt x="0" y="0"/>
                  </a:moveTo>
                  <a:lnTo>
                    <a:pt x="11859641" y="0"/>
                  </a:lnTo>
                  <a:lnTo>
                    <a:pt x="11859641" y="2003043"/>
                  </a:lnTo>
                  <a:lnTo>
                    <a:pt x="0" y="2003043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7047" y="0"/>
              <a:ext cx="3044950" cy="45300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97339" cy="4533899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2081917" y="5331714"/>
            <a:ext cx="6035675" cy="118364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06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-635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N</a:t>
            </a:r>
            <a:r>
              <a:rPr kumimoji="0" lang="en-US" sz="3050" b="0" i="0" u="none" strike="noStrike" kern="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OTABLE</a:t>
            </a:r>
            <a:r>
              <a:rPr kumimoji="0" lang="en-US" sz="3050" b="0" i="0" u="none" strike="noStrike" kern="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 </a:t>
            </a:r>
            <a:r>
              <a:rPr kumimoji="0" lang="en-US" sz="38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N</a:t>
            </a:r>
            <a:r>
              <a:rPr kumimoji="0" lang="en-US" sz="305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EURODIVERGENT </a:t>
            </a:r>
            <a:r>
              <a:rPr kumimoji="0" lang="en-US" sz="3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L</a:t>
            </a:r>
            <a:r>
              <a:rPr kumimoji="0" lang="en-US" sz="3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EADERS</a:t>
            </a:r>
            <a:endParaRPr kumimoji="0" lang="en-US" sz="3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1043" y="474091"/>
            <a:ext cx="5551170" cy="2900045"/>
            <a:chOff x="471043" y="474091"/>
            <a:chExt cx="5551170" cy="2900045"/>
          </a:xfrm>
        </p:grpSpPr>
        <p:sp>
          <p:nvSpPr>
            <p:cNvPr id="3" name="object 3"/>
            <p:cNvSpPr/>
            <p:nvPr/>
          </p:nvSpPr>
          <p:spPr>
            <a:xfrm>
              <a:off x="477393" y="480441"/>
              <a:ext cx="5538470" cy="2887345"/>
            </a:xfrm>
            <a:custGeom>
              <a:avLst/>
              <a:gdLst/>
              <a:ahLst/>
              <a:cxnLst/>
              <a:rect l="l" t="t" r="r" b="b"/>
              <a:pathLst>
                <a:path w="5538470" h="2887345">
                  <a:moveTo>
                    <a:pt x="0" y="0"/>
                  </a:moveTo>
                  <a:lnTo>
                    <a:pt x="5538431" y="0"/>
                  </a:lnTo>
                  <a:lnTo>
                    <a:pt x="5538431" y="2886900"/>
                  </a:lnTo>
                  <a:lnTo>
                    <a:pt x="0" y="288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643890"/>
              <a:ext cx="5003291" cy="2560319"/>
            </a:xfrm>
            <a:prstGeom prst="rect">
              <a:avLst/>
            </a:prstGeom>
          </p:spPr>
        </p:pic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0803" y="474091"/>
            <a:ext cx="5551170" cy="2900045"/>
            <a:chOff x="6170803" y="474091"/>
            <a:chExt cx="5551170" cy="2900045"/>
          </a:xfrm>
        </p:grpSpPr>
        <p:sp>
          <p:nvSpPr>
            <p:cNvPr id="6" name="object 6"/>
            <p:cNvSpPr/>
            <p:nvPr/>
          </p:nvSpPr>
          <p:spPr>
            <a:xfrm>
              <a:off x="6177153" y="480441"/>
              <a:ext cx="5538470" cy="2887345"/>
            </a:xfrm>
            <a:custGeom>
              <a:avLst/>
              <a:gdLst/>
              <a:ahLst/>
              <a:cxnLst/>
              <a:rect l="l" t="t" r="r" b="b"/>
              <a:pathLst>
                <a:path w="5538470" h="2887345">
                  <a:moveTo>
                    <a:pt x="0" y="0"/>
                  </a:moveTo>
                  <a:lnTo>
                    <a:pt x="5538431" y="0"/>
                  </a:lnTo>
                  <a:lnTo>
                    <a:pt x="5538431" y="2886900"/>
                  </a:lnTo>
                  <a:lnTo>
                    <a:pt x="0" y="28869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9840" y="643890"/>
              <a:ext cx="5212079" cy="2560319"/>
            </a:xfrm>
            <a:prstGeom prst="rect">
              <a:avLst/>
            </a:prstGeom>
          </p:spPr>
        </p:pic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1043" y="3522090"/>
            <a:ext cx="5551170" cy="2863215"/>
            <a:chOff x="471043" y="3522090"/>
            <a:chExt cx="5551170" cy="2863215"/>
          </a:xfrm>
        </p:grpSpPr>
        <p:sp>
          <p:nvSpPr>
            <p:cNvPr id="9" name="object 9"/>
            <p:cNvSpPr/>
            <p:nvPr/>
          </p:nvSpPr>
          <p:spPr>
            <a:xfrm>
              <a:off x="477393" y="3528440"/>
              <a:ext cx="5538470" cy="2850515"/>
            </a:xfrm>
            <a:custGeom>
              <a:avLst/>
              <a:gdLst/>
              <a:ahLst/>
              <a:cxnLst/>
              <a:rect l="l" t="t" r="r" b="b"/>
              <a:pathLst>
                <a:path w="5538470" h="2850515">
                  <a:moveTo>
                    <a:pt x="0" y="0"/>
                  </a:moveTo>
                  <a:lnTo>
                    <a:pt x="5538431" y="0"/>
                  </a:lnTo>
                  <a:lnTo>
                    <a:pt x="5538431" y="2850108"/>
                  </a:lnTo>
                  <a:lnTo>
                    <a:pt x="0" y="285010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5611" y="3760470"/>
              <a:ext cx="5045963" cy="2472676"/>
            </a:xfrm>
            <a:prstGeom prst="rect">
              <a:avLst/>
            </a:prstGeom>
          </p:spPr>
        </p:pic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0803" y="3522090"/>
            <a:ext cx="5551170" cy="2863215"/>
            <a:chOff x="6170803" y="3522090"/>
            <a:chExt cx="5551170" cy="2863215"/>
          </a:xfrm>
        </p:grpSpPr>
        <p:sp>
          <p:nvSpPr>
            <p:cNvPr id="12" name="object 12"/>
            <p:cNvSpPr/>
            <p:nvPr/>
          </p:nvSpPr>
          <p:spPr>
            <a:xfrm>
              <a:off x="6177153" y="3528440"/>
              <a:ext cx="5538470" cy="2850515"/>
            </a:xfrm>
            <a:custGeom>
              <a:avLst/>
              <a:gdLst/>
              <a:ahLst/>
              <a:cxnLst/>
              <a:rect l="l" t="t" r="r" b="b"/>
              <a:pathLst>
                <a:path w="5538470" h="2850515">
                  <a:moveTo>
                    <a:pt x="0" y="0"/>
                  </a:moveTo>
                  <a:lnTo>
                    <a:pt x="5538431" y="0"/>
                  </a:lnTo>
                  <a:lnTo>
                    <a:pt x="5538431" y="2850108"/>
                  </a:lnTo>
                  <a:lnTo>
                    <a:pt x="0" y="285010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2344" y="3703319"/>
              <a:ext cx="4669535" cy="2276093"/>
            </a:xfrm>
            <a:prstGeom prst="rect">
              <a:avLst/>
            </a:prstGeom>
          </p:spPr>
        </p:pic>
      </p:grpSp>
      <p:sp>
        <p:nvSpPr>
          <p:cNvPr id="14" name="Title 13">
            <a:extLst>
              <a:ext uri="{FF2B5EF4-FFF2-40B4-BE49-F238E27FC236}">
                <a16:creationId xmlns:a16="http://schemas.microsoft.com/office/drawing/2014/main" id="{7A8D4B26-3A6A-065B-D367-EF7C49F916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7576" y="-677108"/>
            <a:ext cx="11153775" cy="67710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No Slide Title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8100" y="-38100"/>
            <a:ext cx="12268200" cy="6934200"/>
            <a:chOff x="-38100" y="-38100"/>
            <a:chExt cx="12268200" cy="6934200"/>
          </a:xfrm>
        </p:grpSpPr>
        <p:sp>
          <p:nvSpPr>
            <p:cNvPr id="3" name="object 3"/>
            <p:cNvSpPr/>
            <p:nvPr/>
          </p:nvSpPr>
          <p:spPr>
            <a:xfrm>
              <a:off x="4661915" y="0"/>
              <a:ext cx="7530465" cy="6858000"/>
            </a:xfrm>
            <a:custGeom>
              <a:avLst/>
              <a:gdLst/>
              <a:ahLst/>
              <a:cxnLst/>
              <a:rect l="l" t="t" r="r" b="b"/>
              <a:pathLst>
                <a:path w="7530465" h="6858000">
                  <a:moveTo>
                    <a:pt x="7530033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7530033" y="6858000"/>
                  </a:lnTo>
                  <a:lnTo>
                    <a:pt x="7530033" y="0"/>
                  </a:lnTo>
                  <a:close/>
                </a:path>
              </a:pathLst>
            </a:custGeom>
            <a:solidFill>
              <a:srgbClr val="9461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61915" y="237743"/>
              <a:ext cx="7296150" cy="6383020"/>
            </a:xfrm>
            <a:custGeom>
              <a:avLst/>
              <a:gdLst/>
              <a:ahLst/>
              <a:cxnLst/>
              <a:rect l="l" t="t" r="r" b="b"/>
              <a:pathLst>
                <a:path w="7296150" h="6383020">
                  <a:moveTo>
                    <a:pt x="7295730" y="0"/>
                  </a:moveTo>
                  <a:lnTo>
                    <a:pt x="0" y="0"/>
                  </a:lnTo>
                  <a:lnTo>
                    <a:pt x="0" y="6382766"/>
                  </a:lnTo>
                  <a:lnTo>
                    <a:pt x="7295730" y="6382766"/>
                  </a:lnTo>
                  <a:lnTo>
                    <a:pt x="7295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46676" y="0"/>
              <a:ext cx="7545323" cy="685799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4662170" cy="6858000"/>
            </a:xfrm>
            <a:custGeom>
              <a:avLst/>
              <a:gdLst/>
              <a:ahLst/>
              <a:cxnLst/>
              <a:rect l="l" t="t" r="r" b="b"/>
              <a:pathLst>
                <a:path w="4662170" h="6858000">
                  <a:moveTo>
                    <a:pt x="4662081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662081" y="6858000"/>
                  </a:lnTo>
                  <a:lnTo>
                    <a:pt x="466208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3829" y="164592"/>
              <a:ext cx="4335145" cy="6529070"/>
            </a:xfrm>
            <a:custGeom>
              <a:avLst/>
              <a:gdLst/>
              <a:ahLst/>
              <a:cxnLst/>
              <a:rect l="l" t="t" r="r" b="b"/>
              <a:pathLst>
                <a:path w="4335145" h="6529070">
                  <a:moveTo>
                    <a:pt x="0" y="0"/>
                  </a:moveTo>
                  <a:lnTo>
                    <a:pt x="4335018" y="0"/>
                  </a:lnTo>
                  <a:lnTo>
                    <a:pt x="4335018" y="6528816"/>
                  </a:lnTo>
                  <a:lnTo>
                    <a:pt x="0" y="6528816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8460" y="1849880"/>
            <a:ext cx="3019425" cy="2284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4604" algn="ctr">
              <a:lnSpc>
                <a:spcPct val="109000"/>
              </a:lnSpc>
              <a:spcBef>
                <a:spcPts val="95"/>
              </a:spcBef>
            </a:pPr>
            <a:r>
              <a:rPr sz="34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Approach </a:t>
            </a:r>
            <a:r>
              <a:rPr sz="3400" b="0" spc="-90" dirty="0">
                <a:solidFill>
                  <a:srgbClr val="FFFFFF"/>
                </a:solidFill>
                <a:latin typeface="Century Schoolbook"/>
                <a:cs typeface="Century Schoolbook"/>
              </a:rPr>
              <a:t>Problems</a:t>
            </a:r>
            <a:r>
              <a:rPr sz="3400" b="0" spc="-20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3400" b="0" spc="-20" dirty="0">
                <a:solidFill>
                  <a:srgbClr val="FFFFFF"/>
                </a:solidFill>
                <a:latin typeface="Century Schoolbook"/>
                <a:cs typeface="Century Schoolbook"/>
              </a:rPr>
              <a:t>from </a:t>
            </a:r>
            <a:r>
              <a:rPr sz="3400" b="0" spc="-100" dirty="0">
                <a:solidFill>
                  <a:srgbClr val="FFFFFF"/>
                </a:solidFill>
                <a:latin typeface="Century Schoolbook"/>
                <a:cs typeface="Century Schoolbook"/>
              </a:rPr>
              <a:t>Unconventional </a:t>
            </a:r>
            <a:r>
              <a:rPr sz="34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Angles</a:t>
            </a:r>
            <a:endParaRPr sz="34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4695" y="237743"/>
            <a:ext cx="4419600" cy="6383020"/>
          </a:xfrm>
          <a:custGeom>
            <a:avLst/>
            <a:gdLst/>
            <a:ahLst/>
            <a:cxnLst/>
            <a:rect l="l" t="t" r="r" b="b"/>
            <a:pathLst>
              <a:path w="4419600" h="6383020">
                <a:moveTo>
                  <a:pt x="4419600" y="0"/>
                </a:moveTo>
                <a:lnTo>
                  <a:pt x="0" y="0"/>
                </a:lnTo>
                <a:lnTo>
                  <a:pt x="0" y="6382766"/>
                </a:lnTo>
                <a:lnTo>
                  <a:pt x="4419600" y="6382766"/>
                </a:lnTo>
                <a:lnTo>
                  <a:pt x="4419600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2055" y="797175"/>
            <a:ext cx="1489075" cy="946150"/>
            <a:chOff x="5472055" y="797175"/>
            <a:chExt cx="1489075" cy="946150"/>
          </a:xfrm>
        </p:grpSpPr>
        <p:sp>
          <p:nvSpPr>
            <p:cNvPr id="4" name="object 4"/>
            <p:cNvSpPr/>
            <p:nvPr/>
          </p:nvSpPr>
          <p:spPr>
            <a:xfrm>
              <a:off x="5478024" y="803147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0"/>
                  </a:moveTo>
                  <a:lnTo>
                    <a:pt x="0" y="0"/>
                  </a:lnTo>
                  <a:lnTo>
                    <a:pt x="0" y="606196"/>
                  </a:lnTo>
                  <a:lnTo>
                    <a:pt x="714819" y="606196"/>
                  </a:lnTo>
                  <a:lnTo>
                    <a:pt x="714819" y="792988"/>
                  </a:lnTo>
                  <a:lnTo>
                    <a:pt x="644867" y="792988"/>
                  </a:lnTo>
                  <a:lnTo>
                    <a:pt x="738136" y="932929"/>
                  </a:lnTo>
                  <a:lnTo>
                    <a:pt x="831418" y="792988"/>
                  </a:lnTo>
                  <a:lnTo>
                    <a:pt x="761453" y="792988"/>
                  </a:lnTo>
                  <a:lnTo>
                    <a:pt x="761453" y="606196"/>
                  </a:lnTo>
                  <a:lnTo>
                    <a:pt x="1476286" y="606196"/>
                  </a:lnTo>
                  <a:lnTo>
                    <a:pt x="1476286" y="0"/>
                  </a:lnTo>
                  <a:close/>
                </a:path>
              </a:pathLst>
            </a:custGeom>
            <a:solidFill>
              <a:srgbClr val="85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78405" y="803525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606196"/>
                  </a:moveTo>
                  <a:lnTo>
                    <a:pt x="761453" y="606196"/>
                  </a:lnTo>
                  <a:lnTo>
                    <a:pt x="761453" y="793000"/>
                  </a:lnTo>
                  <a:lnTo>
                    <a:pt x="831418" y="793000"/>
                  </a:lnTo>
                  <a:lnTo>
                    <a:pt x="738136" y="932941"/>
                  </a:lnTo>
                  <a:lnTo>
                    <a:pt x="644867" y="793000"/>
                  </a:lnTo>
                  <a:lnTo>
                    <a:pt x="714819" y="793000"/>
                  </a:lnTo>
                  <a:lnTo>
                    <a:pt x="714819" y="606196"/>
                  </a:lnTo>
                  <a:lnTo>
                    <a:pt x="0" y="606196"/>
                  </a:lnTo>
                  <a:lnTo>
                    <a:pt x="0" y="0"/>
                  </a:lnTo>
                  <a:lnTo>
                    <a:pt x="1476286" y="0"/>
                  </a:lnTo>
                  <a:lnTo>
                    <a:pt x="1476286" y="606196"/>
                  </a:lnTo>
                  <a:close/>
                </a:path>
              </a:pathLst>
            </a:custGeom>
            <a:ln w="12700">
              <a:solidFill>
                <a:srgbClr val="855D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1856" y="374904"/>
            <a:ext cx="4122420" cy="6109335"/>
          </a:xfrm>
          <a:custGeom>
            <a:avLst/>
            <a:gdLst/>
            <a:ahLst/>
            <a:cxnLst/>
            <a:rect l="l" t="t" r="r" b="b"/>
            <a:pathLst>
              <a:path w="4122420" h="6109335">
                <a:moveTo>
                  <a:pt x="4122420" y="0"/>
                </a:moveTo>
                <a:lnTo>
                  <a:pt x="0" y="0"/>
                </a:lnTo>
                <a:lnTo>
                  <a:pt x="0" y="6108954"/>
                </a:lnTo>
                <a:lnTo>
                  <a:pt x="4122420" y="6108954"/>
                </a:lnTo>
                <a:lnTo>
                  <a:pt x="4122420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1856" y="374904"/>
            <a:ext cx="4122420" cy="6109335"/>
          </a:xfrm>
          <a:prstGeom prst="rect">
            <a:avLst/>
          </a:prstGeom>
          <a:solidFill>
            <a:srgbClr val="D9D9D9">
              <a:alpha val="59999"/>
            </a:srgbClr>
          </a:solidFill>
          <a:ln w="6350">
            <a:solidFill>
              <a:srgbClr val="40404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4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6600">
              <a:latin typeface="Times New Roman"/>
              <a:cs typeface="Times New Roman"/>
            </a:endParaRPr>
          </a:p>
          <a:p>
            <a:pPr marL="451484" marR="370840" indent="-19050">
              <a:lnSpc>
                <a:spcPts val="4200"/>
              </a:lnSpc>
            </a:pPr>
            <a:r>
              <a:rPr sz="3900" dirty="0">
                <a:solidFill>
                  <a:srgbClr val="252525"/>
                </a:solidFill>
                <a:latin typeface="Century Schoolbook"/>
                <a:cs typeface="Century Schoolbook"/>
              </a:rPr>
              <a:t>How</a:t>
            </a:r>
            <a:r>
              <a:rPr sz="3900" spc="60" dirty="0">
                <a:solidFill>
                  <a:srgbClr val="252525"/>
                </a:solidFill>
                <a:latin typeface="Century Schoolbook"/>
                <a:cs typeface="Century Schoolbook"/>
              </a:rPr>
              <a:t> </a:t>
            </a:r>
            <a:r>
              <a:rPr sz="3900" dirty="0">
                <a:solidFill>
                  <a:srgbClr val="252525"/>
                </a:solidFill>
                <a:latin typeface="Century Schoolbook"/>
                <a:cs typeface="Century Schoolbook"/>
              </a:rPr>
              <a:t>to</a:t>
            </a:r>
            <a:r>
              <a:rPr sz="3900" spc="50" dirty="0">
                <a:solidFill>
                  <a:srgbClr val="252525"/>
                </a:solidFill>
                <a:latin typeface="Century Schoolbook"/>
                <a:cs typeface="Century Schoolbook"/>
              </a:rPr>
              <a:t> </a:t>
            </a:r>
            <a:r>
              <a:rPr sz="3900" spc="-20" dirty="0">
                <a:solidFill>
                  <a:srgbClr val="252525"/>
                </a:solidFill>
                <a:latin typeface="Century Schoolbook"/>
                <a:cs typeface="Century Schoolbook"/>
              </a:rPr>
              <a:t>Create </a:t>
            </a:r>
            <a:r>
              <a:rPr sz="3900" spc="-10" dirty="0">
                <a:solidFill>
                  <a:srgbClr val="252525"/>
                </a:solidFill>
                <a:latin typeface="Century Schoolbook"/>
                <a:cs typeface="Century Schoolbook"/>
              </a:rPr>
              <a:t>Neurodiverse Environments</a:t>
            </a:r>
            <a:endParaRPr sz="3900">
              <a:latin typeface="Century Schoolbook"/>
              <a:cs typeface="Century Schoolbook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817106" y="891284"/>
            <a:ext cx="79756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Create</a:t>
            </a:r>
            <a:endParaRPr sz="2200" dirty="0">
              <a:latin typeface="Franklin Gothic Book"/>
              <a:cs typeface="Franklin Gothic 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48805" y="797179"/>
            <a:ext cx="4442460" cy="619760"/>
          </a:xfrm>
          <a:prstGeom prst="rect">
            <a:avLst/>
          </a:prstGeom>
          <a:solidFill>
            <a:srgbClr val="D9D2D2">
              <a:alpha val="90194"/>
            </a:srgbClr>
          </a:solidFill>
        </p:spPr>
        <p:txBody>
          <a:bodyPr vert="horz" wrap="square" lIns="0" tIns="13462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60"/>
              </a:spcBef>
            </a:pPr>
            <a:r>
              <a:rPr sz="1800" dirty="0">
                <a:latin typeface="Franklin Gothic Book"/>
                <a:cs typeface="Franklin Gothic Book"/>
              </a:rPr>
              <a:t>Create</a:t>
            </a:r>
            <a:r>
              <a:rPr sz="1800" spc="-6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Inclusive</a:t>
            </a:r>
            <a:r>
              <a:rPr sz="1800" spc="-5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Environments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2055" y="1721481"/>
            <a:ext cx="1489075" cy="946150"/>
            <a:chOff x="5472055" y="1721481"/>
            <a:chExt cx="1489075" cy="946150"/>
          </a:xfrm>
        </p:grpSpPr>
        <p:sp>
          <p:nvSpPr>
            <p:cNvPr id="11" name="object 11"/>
            <p:cNvSpPr/>
            <p:nvPr/>
          </p:nvSpPr>
          <p:spPr>
            <a:xfrm>
              <a:off x="5478024" y="1727453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0"/>
                  </a:moveTo>
                  <a:lnTo>
                    <a:pt x="0" y="0"/>
                  </a:lnTo>
                  <a:lnTo>
                    <a:pt x="0" y="606196"/>
                  </a:lnTo>
                  <a:lnTo>
                    <a:pt x="714819" y="606196"/>
                  </a:lnTo>
                  <a:lnTo>
                    <a:pt x="714819" y="792988"/>
                  </a:lnTo>
                  <a:lnTo>
                    <a:pt x="644867" y="792988"/>
                  </a:lnTo>
                  <a:lnTo>
                    <a:pt x="738136" y="932929"/>
                  </a:lnTo>
                  <a:lnTo>
                    <a:pt x="831418" y="792988"/>
                  </a:lnTo>
                  <a:lnTo>
                    <a:pt x="761453" y="792988"/>
                  </a:lnTo>
                  <a:lnTo>
                    <a:pt x="761453" y="606196"/>
                  </a:lnTo>
                  <a:lnTo>
                    <a:pt x="1476286" y="606196"/>
                  </a:lnTo>
                  <a:lnTo>
                    <a:pt x="1476286" y="0"/>
                  </a:lnTo>
                  <a:close/>
                </a:path>
              </a:pathLst>
            </a:custGeom>
            <a:solidFill>
              <a:srgbClr val="8187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478405" y="1727831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606196"/>
                  </a:moveTo>
                  <a:lnTo>
                    <a:pt x="761453" y="606196"/>
                  </a:lnTo>
                  <a:lnTo>
                    <a:pt x="761453" y="793000"/>
                  </a:lnTo>
                  <a:lnTo>
                    <a:pt x="831418" y="793000"/>
                  </a:lnTo>
                  <a:lnTo>
                    <a:pt x="738136" y="932941"/>
                  </a:lnTo>
                  <a:lnTo>
                    <a:pt x="644867" y="793000"/>
                  </a:lnTo>
                  <a:lnTo>
                    <a:pt x="714819" y="793000"/>
                  </a:lnTo>
                  <a:lnTo>
                    <a:pt x="714819" y="606196"/>
                  </a:lnTo>
                  <a:lnTo>
                    <a:pt x="0" y="606196"/>
                  </a:lnTo>
                  <a:lnTo>
                    <a:pt x="0" y="0"/>
                  </a:lnTo>
                  <a:lnTo>
                    <a:pt x="1476286" y="0"/>
                  </a:lnTo>
                  <a:lnTo>
                    <a:pt x="1476286" y="606196"/>
                  </a:lnTo>
                  <a:close/>
                </a:path>
              </a:pathLst>
            </a:custGeom>
            <a:ln w="12700">
              <a:solidFill>
                <a:srgbClr val="8187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74328" y="1814828"/>
            <a:ext cx="108013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FFFFFF"/>
                </a:solidFill>
                <a:latin typeface="Franklin Gothic Book"/>
                <a:cs typeface="Franklin Gothic Book"/>
              </a:rPr>
              <a:t>Focus</a:t>
            </a:r>
            <a:r>
              <a:rPr sz="2200" spc="-70" dirty="0">
                <a:solidFill>
                  <a:srgbClr val="FFFFFF"/>
                </a:solidFill>
                <a:latin typeface="Franklin Gothic Book"/>
                <a:cs typeface="Franklin Gothic Book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on</a:t>
            </a:r>
            <a:endParaRPr sz="2200">
              <a:latin typeface="Franklin Gothic Book"/>
              <a:cs typeface="Franklin Gothic Boo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48805" y="1721485"/>
            <a:ext cx="4442460" cy="619760"/>
          </a:xfrm>
          <a:prstGeom prst="rect">
            <a:avLst/>
          </a:prstGeom>
          <a:solidFill>
            <a:srgbClr val="D7D9D2">
              <a:alpha val="90194"/>
            </a:srgbClr>
          </a:solidFill>
        </p:spPr>
        <p:txBody>
          <a:bodyPr vert="horz" wrap="square" lIns="0" tIns="13335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50"/>
              </a:spcBef>
            </a:pPr>
            <a:r>
              <a:rPr sz="1800" dirty="0">
                <a:latin typeface="Franklin Gothic Book"/>
                <a:cs typeface="Franklin Gothic Book"/>
              </a:rPr>
              <a:t>Focus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on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Strengths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2055" y="2645025"/>
            <a:ext cx="1489075" cy="946150"/>
            <a:chOff x="5472055" y="2645025"/>
            <a:chExt cx="1489075" cy="946150"/>
          </a:xfrm>
        </p:grpSpPr>
        <p:sp>
          <p:nvSpPr>
            <p:cNvPr id="16" name="object 16"/>
            <p:cNvSpPr/>
            <p:nvPr/>
          </p:nvSpPr>
          <p:spPr>
            <a:xfrm>
              <a:off x="5478024" y="2650997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0"/>
                  </a:moveTo>
                  <a:lnTo>
                    <a:pt x="0" y="0"/>
                  </a:lnTo>
                  <a:lnTo>
                    <a:pt x="0" y="606196"/>
                  </a:lnTo>
                  <a:lnTo>
                    <a:pt x="714819" y="606196"/>
                  </a:lnTo>
                  <a:lnTo>
                    <a:pt x="714819" y="792988"/>
                  </a:lnTo>
                  <a:lnTo>
                    <a:pt x="644867" y="792988"/>
                  </a:lnTo>
                  <a:lnTo>
                    <a:pt x="738136" y="932929"/>
                  </a:lnTo>
                  <a:lnTo>
                    <a:pt x="831418" y="792988"/>
                  </a:lnTo>
                  <a:lnTo>
                    <a:pt x="761453" y="792988"/>
                  </a:lnTo>
                  <a:lnTo>
                    <a:pt x="761453" y="606196"/>
                  </a:lnTo>
                  <a:lnTo>
                    <a:pt x="1476286" y="606196"/>
                  </a:lnTo>
                  <a:lnTo>
                    <a:pt x="1476286" y="0"/>
                  </a:lnTo>
                  <a:close/>
                </a:path>
              </a:pathLst>
            </a:custGeom>
            <a:solidFill>
              <a:srgbClr val="6B8A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478405" y="2651375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606196"/>
                  </a:moveTo>
                  <a:lnTo>
                    <a:pt x="761453" y="606196"/>
                  </a:lnTo>
                  <a:lnTo>
                    <a:pt x="761453" y="793000"/>
                  </a:lnTo>
                  <a:lnTo>
                    <a:pt x="831418" y="793000"/>
                  </a:lnTo>
                  <a:lnTo>
                    <a:pt x="738136" y="932941"/>
                  </a:lnTo>
                  <a:lnTo>
                    <a:pt x="644867" y="793000"/>
                  </a:lnTo>
                  <a:lnTo>
                    <a:pt x="714819" y="793000"/>
                  </a:lnTo>
                  <a:lnTo>
                    <a:pt x="714819" y="606196"/>
                  </a:lnTo>
                  <a:lnTo>
                    <a:pt x="0" y="606196"/>
                  </a:lnTo>
                  <a:lnTo>
                    <a:pt x="0" y="0"/>
                  </a:lnTo>
                  <a:lnTo>
                    <a:pt x="1476286" y="0"/>
                  </a:lnTo>
                  <a:lnTo>
                    <a:pt x="1476286" y="606196"/>
                  </a:lnTo>
                  <a:close/>
                </a:path>
              </a:pathLst>
            </a:custGeom>
            <a:ln w="12700">
              <a:solidFill>
                <a:srgbClr val="6B8A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891910" y="2738372"/>
            <a:ext cx="65405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Avoid</a:t>
            </a:r>
            <a:endParaRPr sz="2200">
              <a:latin typeface="Franklin Gothic Book"/>
              <a:cs typeface="Franklin Gothic Boo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48805" y="2645029"/>
            <a:ext cx="4442460" cy="619760"/>
          </a:xfrm>
          <a:prstGeom prst="rect">
            <a:avLst/>
          </a:prstGeom>
          <a:solidFill>
            <a:srgbClr val="D4DAD6">
              <a:alpha val="90194"/>
            </a:srgbClr>
          </a:solidFill>
        </p:spPr>
        <p:txBody>
          <a:bodyPr vert="horz" wrap="square" lIns="0" tIns="13335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50"/>
              </a:spcBef>
            </a:pPr>
            <a:r>
              <a:rPr sz="1800" dirty="0">
                <a:latin typeface="Franklin Gothic Book"/>
                <a:cs typeface="Franklin Gothic Book"/>
              </a:rPr>
              <a:t>Avoid</a:t>
            </a:r>
            <a:r>
              <a:rPr sz="1800" spc="-10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Stigmatizing</a:t>
            </a:r>
            <a:r>
              <a:rPr sz="1800" spc="-9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Terms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2055" y="3569331"/>
            <a:ext cx="1489075" cy="946150"/>
            <a:chOff x="5472055" y="3569331"/>
            <a:chExt cx="1489075" cy="946150"/>
          </a:xfrm>
        </p:grpSpPr>
        <p:sp>
          <p:nvSpPr>
            <p:cNvPr id="21" name="object 21"/>
            <p:cNvSpPr/>
            <p:nvPr/>
          </p:nvSpPr>
          <p:spPr>
            <a:xfrm>
              <a:off x="5478024" y="3575304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0"/>
                  </a:moveTo>
                  <a:lnTo>
                    <a:pt x="0" y="0"/>
                  </a:lnTo>
                  <a:lnTo>
                    <a:pt x="0" y="606196"/>
                  </a:lnTo>
                  <a:lnTo>
                    <a:pt x="714819" y="606196"/>
                  </a:lnTo>
                  <a:lnTo>
                    <a:pt x="714819" y="792988"/>
                  </a:lnTo>
                  <a:lnTo>
                    <a:pt x="644867" y="792988"/>
                  </a:lnTo>
                  <a:lnTo>
                    <a:pt x="738136" y="932929"/>
                  </a:lnTo>
                  <a:lnTo>
                    <a:pt x="831418" y="792988"/>
                  </a:lnTo>
                  <a:lnTo>
                    <a:pt x="761453" y="792988"/>
                  </a:lnTo>
                  <a:lnTo>
                    <a:pt x="761453" y="606196"/>
                  </a:lnTo>
                  <a:lnTo>
                    <a:pt x="1476286" y="606196"/>
                  </a:lnTo>
                  <a:lnTo>
                    <a:pt x="1476286" y="0"/>
                  </a:lnTo>
                  <a:close/>
                </a:path>
              </a:pathLst>
            </a:custGeom>
            <a:solidFill>
              <a:srgbClr val="737E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78405" y="3575681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606196"/>
                  </a:moveTo>
                  <a:lnTo>
                    <a:pt x="761453" y="606196"/>
                  </a:lnTo>
                  <a:lnTo>
                    <a:pt x="761453" y="793000"/>
                  </a:lnTo>
                  <a:lnTo>
                    <a:pt x="831418" y="793000"/>
                  </a:lnTo>
                  <a:lnTo>
                    <a:pt x="738136" y="932941"/>
                  </a:lnTo>
                  <a:lnTo>
                    <a:pt x="644867" y="793000"/>
                  </a:lnTo>
                  <a:lnTo>
                    <a:pt x="714819" y="793000"/>
                  </a:lnTo>
                  <a:lnTo>
                    <a:pt x="714819" y="606196"/>
                  </a:lnTo>
                  <a:lnTo>
                    <a:pt x="0" y="606196"/>
                  </a:lnTo>
                  <a:lnTo>
                    <a:pt x="0" y="0"/>
                  </a:lnTo>
                  <a:lnTo>
                    <a:pt x="1476286" y="0"/>
                  </a:lnTo>
                  <a:lnTo>
                    <a:pt x="1476286" y="606196"/>
                  </a:lnTo>
                  <a:close/>
                </a:path>
              </a:pathLst>
            </a:custGeom>
            <a:ln w="12700">
              <a:solidFill>
                <a:srgbClr val="737E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688838" y="3664966"/>
            <a:ext cx="1045844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Enhance</a:t>
            </a:r>
            <a:endParaRPr sz="2200">
              <a:latin typeface="Franklin Gothic Book"/>
              <a:cs typeface="Franklin Gothic Boo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48805" y="3569334"/>
            <a:ext cx="4442460" cy="618490"/>
          </a:xfrm>
          <a:prstGeom prst="rect">
            <a:avLst/>
          </a:prstGeom>
          <a:solidFill>
            <a:srgbClr val="D5D7DB">
              <a:alpha val="90194"/>
            </a:srgbClr>
          </a:solidFill>
        </p:spPr>
        <p:txBody>
          <a:bodyPr vert="horz" wrap="square" lIns="0" tIns="13271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45"/>
              </a:spcBef>
            </a:pPr>
            <a:r>
              <a:rPr sz="1800" dirty="0">
                <a:latin typeface="Franklin Gothic Book"/>
                <a:cs typeface="Franklin Gothic Book"/>
              </a:rPr>
              <a:t>Enhance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Accessibility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2055" y="4492875"/>
            <a:ext cx="1489075" cy="946150"/>
            <a:chOff x="5472055" y="4492875"/>
            <a:chExt cx="1489075" cy="946150"/>
          </a:xfrm>
        </p:grpSpPr>
        <p:sp>
          <p:nvSpPr>
            <p:cNvPr id="26" name="object 26"/>
            <p:cNvSpPr/>
            <p:nvPr/>
          </p:nvSpPr>
          <p:spPr>
            <a:xfrm>
              <a:off x="5478024" y="4498848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0"/>
                  </a:moveTo>
                  <a:lnTo>
                    <a:pt x="0" y="0"/>
                  </a:lnTo>
                  <a:lnTo>
                    <a:pt x="0" y="606196"/>
                  </a:lnTo>
                  <a:lnTo>
                    <a:pt x="714819" y="606196"/>
                  </a:lnTo>
                  <a:lnTo>
                    <a:pt x="714819" y="792988"/>
                  </a:lnTo>
                  <a:lnTo>
                    <a:pt x="644867" y="792988"/>
                  </a:lnTo>
                  <a:lnTo>
                    <a:pt x="738136" y="932929"/>
                  </a:lnTo>
                  <a:lnTo>
                    <a:pt x="831418" y="792988"/>
                  </a:lnTo>
                  <a:lnTo>
                    <a:pt x="761453" y="792988"/>
                  </a:lnTo>
                  <a:lnTo>
                    <a:pt x="761453" y="606196"/>
                  </a:lnTo>
                  <a:lnTo>
                    <a:pt x="1476286" y="606196"/>
                  </a:lnTo>
                  <a:lnTo>
                    <a:pt x="1476286" y="0"/>
                  </a:lnTo>
                  <a:close/>
                </a:path>
              </a:pathLst>
            </a:custGeom>
            <a:solidFill>
              <a:srgbClr val="897B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78405" y="4499225"/>
              <a:ext cx="1476375" cy="933450"/>
            </a:xfrm>
            <a:custGeom>
              <a:avLst/>
              <a:gdLst/>
              <a:ahLst/>
              <a:cxnLst/>
              <a:rect l="l" t="t" r="r" b="b"/>
              <a:pathLst>
                <a:path w="1476375" h="933450">
                  <a:moveTo>
                    <a:pt x="1476286" y="606196"/>
                  </a:moveTo>
                  <a:lnTo>
                    <a:pt x="761453" y="606196"/>
                  </a:lnTo>
                  <a:lnTo>
                    <a:pt x="761453" y="793000"/>
                  </a:lnTo>
                  <a:lnTo>
                    <a:pt x="831418" y="793000"/>
                  </a:lnTo>
                  <a:lnTo>
                    <a:pt x="738136" y="932942"/>
                  </a:lnTo>
                  <a:lnTo>
                    <a:pt x="644867" y="793000"/>
                  </a:lnTo>
                  <a:lnTo>
                    <a:pt x="714819" y="793000"/>
                  </a:lnTo>
                  <a:lnTo>
                    <a:pt x="714819" y="606196"/>
                  </a:lnTo>
                  <a:lnTo>
                    <a:pt x="0" y="606196"/>
                  </a:lnTo>
                  <a:lnTo>
                    <a:pt x="0" y="0"/>
                  </a:lnTo>
                  <a:lnTo>
                    <a:pt x="1476286" y="0"/>
                  </a:lnTo>
                  <a:lnTo>
                    <a:pt x="1476286" y="606196"/>
                  </a:lnTo>
                  <a:close/>
                </a:path>
              </a:pathLst>
            </a:custGeom>
            <a:ln w="12700">
              <a:solidFill>
                <a:srgbClr val="897B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698077" y="4588510"/>
            <a:ext cx="102806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Increase</a:t>
            </a:r>
            <a:endParaRPr sz="2200">
              <a:latin typeface="Franklin Gothic Book"/>
              <a:cs typeface="Franklin Gothic Boo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948805" y="4492878"/>
            <a:ext cx="4442460" cy="619760"/>
          </a:xfrm>
          <a:prstGeom prst="rect">
            <a:avLst/>
          </a:prstGeom>
          <a:solidFill>
            <a:srgbClr val="DAD6DB">
              <a:alpha val="90194"/>
            </a:srgbClr>
          </a:solidFill>
        </p:spPr>
        <p:txBody>
          <a:bodyPr vert="horz" wrap="square" lIns="0" tIns="13589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Franklin Gothic Book"/>
                <a:cs typeface="Franklin Gothic Book"/>
              </a:rPr>
              <a:t>Increase</a:t>
            </a:r>
            <a:r>
              <a:rPr sz="1800" spc="-2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Inclusion</a:t>
            </a:r>
            <a:endParaRPr sz="1800">
              <a:latin typeface="Franklin Gothic Book"/>
              <a:cs typeface="Franklin Gothic Boo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72048" y="5416422"/>
            <a:ext cx="1489075" cy="620395"/>
          </a:xfrm>
          <a:prstGeom prst="rect">
            <a:avLst/>
          </a:prstGeom>
          <a:solidFill>
            <a:srgbClr val="918485"/>
          </a:solidFill>
        </p:spPr>
        <p:txBody>
          <a:bodyPr vert="horz" wrap="square" lIns="0" tIns="108585" rIns="0" bIns="0" rtlCol="0">
            <a:spAutoFit/>
          </a:bodyPr>
          <a:lstStyle/>
          <a:p>
            <a:pPr marL="177165">
              <a:lnSpc>
                <a:spcPct val="100000"/>
              </a:lnSpc>
              <a:spcBef>
                <a:spcPts val="855"/>
              </a:spcBef>
            </a:pPr>
            <a:r>
              <a:rPr sz="22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Celebrate</a:t>
            </a:r>
            <a:endParaRPr sz="2200">
              <a:latin typeface="Franklin Gothic Book"/>
              <a:cs typeface="Franklin Gothic Boo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61034" y="5416422"/>
            <a:ext cx="4430395" cy="620395"/>
          </a:xfrm>
          <a:prstGeom prst="rect">
            <a:avLst/>
          </a:prstGeom>
          <a:solidFill>
            <a:srgbClr val="DCD9D9">
              <a:alpha val="90194"/>
            </a:srgbClr>
          </a:solidFill>
        </p:spPr>
        <p:txBody>
          <a:bodyPr vert="horz" wrap="square" lIns="0" tIns="13589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Franklin Gothic Book"/>
                <a:cs typeface="Franklin Gothic Book"/>
              </a:rPr>
              <a:t>Celebrate</a:t>
            </a:r>
            <a:r>
              <a:rPr sz="1800" spc="-7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Collaboration</a:t>
            </a:r>
            <a:endParaRPr sz="18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166734" cy="6858000"/>
          </a:xfrm>
          <a:custGeom>
            <a:avLst/>
            <a:gdLst/>
            <a:ahLst/>
            <a:cxnLst/>
            <a:rect l="l" t="t" r="r" b="b"/>
            <a:pathLst>
              <a:path w="8166734" h="6858000">
                <a:moveTo>
                  <a:pt x="8166582" y="0"/>
                </a:moveTo>
                <a:lnTo>
                  <a:pt x="0" y="0"/>
                </a:lnTo>
                <a:lnTo>
                  <a:pt x="0" y="6858000"/>
                </a:lnTo>
                <a:lnTo>
                  <a:pt x="8166582" y="6858000"/>
                </a:lnTo>
                <a:lnTo>
                  <a:pt x="8166582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1311" y="591311"/>
            <a:ext cx="7013575" cy="5675630"/>
            <a:chOff x="591311" y="591311"/>
            <a:chExt cx="7013575" cy="56756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1" y="591311"/>
              <a:ext cx="7013447" cy="56753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43127" y="643127"/>
              <a:ext cx="6910070" cy="5571490"/>
            </a:xfrm>
            <a:custGeom>
              <a:avLst/>
              <a:gdLst/>
              <a:ahLst/>
              <a:cxnLst/>
              <a:rect l="l" t="t" r="r" b="b"/>
              <a:pathLst>
                <a:path w="6910070" h="5571490">
                  <a:moveTo>
                    <a:pt x="6909625" y="0"/>
                  </a:moveTo>
                  <a:lnTo>
                    <a:pt x="0" y="0"/>
                  </a:lnTo>
                  <a:lnTo>
                    <a:pt x="0" y="5571324"/>
                  </a:lnTo>
                  <a:lnTo>
                    <a:pt x="6909625" y="5571324"/>
                  </a:lnTo>
                  <a:lnTo>
                    <a:pt x="6909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6195" y="809244"/>
              <a:ext cx="6583679" cy="523951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8331707" y="164592"/>
            <a:ext cx="3709035" cy="6540500"/>
          </a:xfrm>
          <a:prstGeom prst="rect">
            <a:avLst/>
          </a:prstGeom>
          <a:noFill/>
          <a:ln w="6350">
            <a:solidFill>
              <a:srgbClr val="404040"/>
            </a:solidFill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3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9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643255" marR="628650" lvl="0" indent="0" algn="ctr" defTabSz="914400" eaLnBrk="1" fontAlgn="auto" latinLnBrk="0" hangingPunct="1">
              <a:lnSpc>
                <a:spcPts val="44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-114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entury Schoolbook"/>
                <a:cs typeface="Century Schoolbook"/>
              </a:rPr>
              <a:t>Universal </a:t>
            </a:r>
            <a:r>
              <a:rPr kumimoji="0" lang="en-US" sz="4400" b="0" i="0" u="none" strike="noStrike" kern="0" cap="none" spc="-1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entury Schoolbook"/>
                <a:cs typeface="Century Schoolbook"/>
              </a:rPr>
              <a:t>Design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347980" marR="364490" lvl="0" indent="0" algn="ctr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5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Making</a:t>
            </a:r>
            <a:r>
              <a:rPr kumimoji="0" lang="en-US" sz="2400" b="0" i="0" u="none" strike="noStrike" kern="0" cap="none" spc="265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</a:t>
            </a:r>
            <a:r>
              <a:rPr kumimoji="0" lang="en-US" sz="2400" b="0" i="0" u="none" strike="noStrike" kern="0" cap="none" spc="265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2400" b="0" i="0" u="none" strike="noStrike" kern="0" cap="none" spc="35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workplace </a:t>
            </a:r>
            <a:r>
              <a:rPr kumimoji="0" lang="en-US" sz="2400" b="0" i="0" u="none" strike="noStrike" kern="0" cap="none" spc="55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accessible</a:t>
            </a:r>
            <a:r>
              <a:rPr kumimoji="0" lang="en-US" sz="2400" b="0" i="0" u="none" strike="noStrike" kern="0" cap="none" spc="229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2400" b="0" i="0" u="none" strike="noStrike" kern="0" cap="none" spc="-35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to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  <a:p>
            <a:pPr marL="0" marR="889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Franklin Gothic Book"/>
                <a:cs typeface="Franklin Gothic Book"/>
              </a:rPr>
              <a:t>everyone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2335" y="405383"/>
            <a:ext cx="11384280" cy="2249805"/>
            <a:chOff x="402335" y="405383"/>
            <a:chExt cx="11384280" cy="2249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35" y="405383"/>
              <a:ext cx="11384279" cy="22494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3389" y="457200"/>
              <a:ext cx="11282045" cy="2146935"/>
            </a:xfrm>
            <a:custGeom>
              <a:avLst/>
              <a:gdLst/>
              <a:ahLst/>
              <a:cxnLst/>
              <a:rect l="l" t="t" r="r" b="b"/>
              <a:pathLst>
                <a:path w="11282045" h="2146935">
                  <a:moveTo>
                    <a:pt x="11281740" y="0"/>
                  </a:moveTo>
                  <a:lnTo>
                    <a:pt x="0" y="0"/>
                  </a:lnTo>
                  <a:lnTo>
                    <a:pt x="0" y="2146414"/>
                  </a:lnTo>
                  <a:lnTo>
                    <a:pt x="11281740" y="2146414"/>
                  </a:lnTo>
                  <a:lnTo>
                    <a:pt x="1128174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6458" y="620268"/>
            <a:ext cx="10955655" cy="1820545"/>
          </a:xfrm>
          <a:prstGeom prst="rect">
            <a:avLst/>
          </a:prstGeom>
          <a:solidFill>
            <a:srgbClr val="404040"/>
          </a:solidFill>
          <a:ln w="6350">
            <a:solidFill>
              <a:srgbClr val="FFFFFF"/>
            </a:solidFill>
          </a:ln>
        </p:spPr>
        <p:txBody>
          <a:bodyPr vert="horz" wrap="square" lIns="0" tIns="5384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40"/>
              </a:spcBef>
            </a:pPr>
            <a:r>
              <a:rPr sz="4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Why</a:t>
            </a:r>
            <a:r>
              <a:rPr sz="4200" b="0" spc="-6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4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Universal</a:t>
            </a:r>
            <a:r>
              <a:rPr sz="4200" b="0" spc="-25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4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Design</a:t>
            </a:r>
            <a:r>
              <a:rPr sz="4200" b="0" spc="-35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42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Works</a:t>
            </a:r>
            <a:endParaRPr sz="4200">
              <a:latin typeface="Century Schoolbook"/>
              <a:cs typeface="Century Schoolbook"/>
            </a:endParaRPr>
          </a:p>
        </p:txBody>
      </p:sp>
      <p:pic>
        <p:nvPic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91215" y="3785615"/>
            <a:ext cx="813815" cy="813815"/>
          </a:xfrm>
          <a:prstGeom prst="rect">
            <a:avLst/>
          </a:prstGeom>
        </p:spPr>
      </p:pic>
      <p:pic>
        <p:nvPic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10600" y="3785615"/>
            <a:ext cx="813815" cy="813815"/>
          </a:xfrm>
          <a:prstGeom prst="rect">
            <a:avLst/>
          </a:prstGeom>
        </p:spPr>
      </p:pic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79335" y="3785615"/>
            <a:ext cx="813815" cy="813815"/>
          </a:xfrm>
          <a:prstGeom prst="rect">
            <a:avLst/>
          </a:prstGeom>
        </p:spPr>
      </p:pic>
      <p:pic>
        <p:nvPic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90744" y="3785615"/>
            <a:ext cx="810767" cy="813815"/>
          </a:xfrm>
          <a:prstGeom prst="rect">
            <a:avLst/>
          </a:prstGeom>
        </p:spPr>
      </p:pic>
      <p:pic>
        <p:nvPic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60064" y="3785615"/>
            <a:ext cx="813815" cy="813815"/>
          </a:xfrm>
          <a:prstGeom prst="rect">
            <a:avLst/>
          </a:prstGeom>
        </p:spPr>
      </p:pic>
      <p:pic>
        <p:nvPic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91511" y="3785615"/>
            <a:ext cx="813815" cy="8138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17708" y="3270250"/>
            <a:ext cx="784860" cy="1641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600" dirty="0">
                <a:solidFill>
                  <a:srgbClr val="95A9A9"/>
                </a:solidFill>
                <a:latin typeface="Times New Roman"/>
                <a:cs typeface="Times New Roman"/>
              </a:rPr>
              <a:t>=</a:t>
            </a:r>
            <a:endParaRPr sz="10600">
              <a:latin typeface="Times New Roman"/>
              <a:cs typeface="Times New Roman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728151" y="4927165"/>
          <a:ext cx="10833097" cy="52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1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8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89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700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20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64160">
                <a:tc>
                  <a:txBody>
                    <a:bodyPr/>
                    <a:lstStyle/>
                    <a:p>
                      <a:pPr marL="31750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Equitable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8925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Flexible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3970" algn="ctr">
                        <a:lnSpc>
                          <a:spcPts val="1980"/>
                        </a:lnSpc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Simple</a:t>
                      </a:r>
                      <a:r>
                        <a:rPr sz="1800" spc="-4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50" dirty="0">
                          <a:latin typeface="Franklin Gothic Book"/>
                          <a:cs typeface="Franklin Gothic Book"/>
                        </a:rPr>
                        <a:t>&amp;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Perceptible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" algn="ctr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Tolerance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765" algn="ctr">
                        <a:lnSpc>
                          <a:spcPts val="1980"/>
                        </a:lnSpc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Low</a:t>
                      </a:r>
                      <a:r>
                        <a:rPr sz="1800" spc="-3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Physical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6230">
                        <a:lnSpc>
                          <a:spcPts val="1980"/>
                        </a:lnSpc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Size</a:t>
                      </a:r>
                      <a:r>
                        <a:rPr sz="1800" spc="-15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&amp;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Shape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7780" algn="ctr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Intuitive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Information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0" algn="ctr">
                        <a:lnSpc>
                          <a:spcPts val="1980"/>
                        </a:lnSpc>
                      </a:pPr>
                      <a:r>
                        <a:rPr sz="1800" dirty="0">
                          <a:latin typeface="Franklin Gothic Book"/>
                          <a:cs typeface="Franklin Gothic Book"/>
                        </a:rPr>
                        <a:t>for</a:t>
                      </a:r>
                      <a:r>
                        <a:rPr sz="1800" spc="-60" dirty="0">
                          <a:latin typeface="Franklin Gothic Book"/>
                          <a:cs typeface="Franklin Gothic Book"/>
                        </a:rPr>
                        <a:t> </a:t>
                      </a:r>
                      <a:r>
                        <a:rPr sz="1800" spc="-20" dirty="0">
                          <a:latin typeface="Franklin Gothic Book"/>
                          <a:cs typeface="Franklin Gothic Book"/>
                        </a:rPr>
                        <a:t>Error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" algn="ctr">
                        <a:lnSpc>
                          <a:spcPts val="1980"/>
                        </a:lnSpc>
                      </a:pPr>
                      <a:r>
                        <a:rPr sz="1800" spc="-10" dirty="0">
                          <a:latin typeface="Franklin Gothic Book"/>
                          <a:cs typeface="Franklin Gothic Book"/>
                        </a:rPr>
                        <a:t>Effort</a:t>
                      </a:r>
                      <a:endParaRPr sz="1800">
                        <a:latin typeface="Franklin Gothic Book"/>
                        <a:cs typeface="Franklin Gothic Book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87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26013" y="1468626"/>
            <a:ext cx="2349500" cy="944244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32080" marR="5080" indent="-120014">
              <a:lnSpc>
                <a:spcPts val="3400"/>
              </a:lnSpc>
              <a:spcBef>
                <a:spcPts val="575"/>
              </a:spcBef>
            </a:pPr>
            <a:r>
              <a:rPr sz="3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We</a:t>
            </a:r>
            <a:r>
              <a:rPr sz="3200" b="0" spc="-55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3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all</a:t>
            </a:r>
            <a:r>
              <a:rPr sz="3200" b="0" spc="-5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think differently!</a:t>
            </a:r>
            <a:endParaRPr sz="32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46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8100" y="-38100"/>
            <a:ext cx="12268200" cy="6934200"/>
            <a:chOff x="-38100" y="-38100"/>
            <a:chExt cx="12268200" cy="6934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8"/>
                  </a:moveTo>
                  <a:lnTo>
                    <a:pt x="0" y="-1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4695" y="237743"/>
              <a:ext cx="11722735" cy="6383020"/>
            </a:xfrm>
            <a:custGeom>
              <a:avLst/>
              <a:gdLst/>
              <a:ahLst/>
              <a:cxnLst/>
              <a:rect l="l" t="t" r="r" b="b"/>
              <a:pathLst>
                <a:path w="11722735" h="6383020">
                  <a:moveTo>
                    <a:pt x="11722481" y="0"/>
                  </a:moveTo>
                  <a:lnTo>
                    <a:pt x="0" y="0"/>
                  </a:lnTo>
                  <a:lnTo>
                    <a:pt x="0" y="6382766"/>
                  </a:lnTo>
                  <a:lnTo>
                    <a:pt x="11722481" y="6382766"/>
                  </a:lnTo>
                  <a:lnTo>
                    <a:pt x="117224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195" y="419100"/>
              <a:ext cx="5522975" cy="605332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924827" y="926971"/>
            <a:ext cx="3707765" cy="125031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600"/>
              </a:lnSpc>
              <a:spcBef>
                <a:spcPts val="620"/>
              </a:spcBef>
            </a:pPr>
            <a:r>
              <a:rPr sz="4200" b="0" spc="-10" dirty="0">
                <a:solidFill>
                  <a:srgbClr val="252525"/>
                </a:solidFill>
                <a:latin typeface="Century Schoolbook"/>
                <a:cs typeface="Century Schoolbook"/>
              </a:rPr>
              <a:t>Promote </a:t>
            </a:r>
            <a:r>
              <a:rPr sz="4200" b="0" spc="-20" dirty="0">
                <a:solidFill>
                  <a:srgbClr val="252525"/>
                </a:solidFill>
                <a:latin typeface="Century Schoolbook"/>
                <a:cs typeface="Century Schoolbook"/>
              </a:rPr>
              <a:t>Neurodiversity</a:t>
            </a:r>
            <a:endParaRPr sz="4200">
              <a:latin typeface="Century Schoolbook"/>
              <a:cs typeface="Century School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5130" y="2565144"/>
            <a:ext cx="3482975" cy="3081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Educate</a:t>
            </a:r>
            <a:r>
              <a:rPr sz="1800" spc="-5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yourself</a:t>
            </a:r>
            <a:endParaRPr sz="18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</a:pPr>
            <a:endParaRPr sz="1950">
              <a:latin typeface="Franklin Gothic Book"/>
              <a:cs typeface="Franklin Gothic Book"/>
            </a:endParaRPr>
          </a:p>
          <a:p>
            <a:pPr marL="297180" indent="-284480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Respect</a:t>
            </a:r>
            <a:r>
              <a:rPr sz="1800" spc="-5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individual</a:t>
            </a:r>
            <a:r>
              <a:rPr sz="1800" spc="-5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differences</a:t>
            </a:r>
            <a:endParaRPr sz="18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buClr>
                <a:srgbClr val="252525"/>
              </a:buClr>
              <a:buFont typeface="Arial"/>
              <a:buChar char="•"/>
            </a:pPr>
            <a:endParaRPr sz="1900">
              <a:latin typeface="Franklin Gothic Book"/>
              <a:cs typeface="Franklin Gothic Book"/>
            </a:endParaRPr>
          </a:p>
          <a:p>
            <a:pPr marL="297180" indent="-284480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Focus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on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accessibility</a:t>
            </a:r>
            <a:endParaRPr sz="18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</a:pPr>
            <a:endParaRPr sz="1950">
              <a:latin typeface="Franklin Gothic Book"/>
              <a:cs typeface="Franklin Gothic Book"/>
            </a:endParaRPr>
          </a:p>
          <a:p>
            <a:pPr marL="297180" indent="-284480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Be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open</a:t>
            </a:r>
            <a:r>
              <a:rPr sz="1800" spc="-2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to</a:t>
            </a:r>
            <a:r>
              <a:rPr sz="1800" spc="-2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new</a:t>
            </a:r>
            <a:r>
              <a:rPr sz="1800" spc="-2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approaches</a:t>
            </a:r>
            <a:endParaRPr sz="18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Arial"/>
              <a:buChar char="•"/>
            </a:pPr>
            <a:endParaRPr sz="1950">
              <a:latin typeface="Franklin Gothic Book"/>
              <a:cs typeface="Franklin Gothic Book"/>
            </a:endParaRPr>
          </a:p>
          <a:p>
            <a:pPr marL="297180" indent="-284480">
              <a:lnSpc>
                <a:spcPct val="100000"/>
              </a:lnSpc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Implement</a:t>
            </a:r>
            <a:r>
              <a:rPr sz="1800" spc="-7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universal</a:t>
            </a:r>
            <a:r>
              <a:rPr sz="1800" spc="-7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practices</a:t>
            </a:r>
            <a:endParaRPr sz="18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252525"/>
              </a:buClr>
              <a:buFont typeface="Arial"/>
              <a:buChar char="•"/>
            </a:pPr>
            <a:endParaRPr sz="2000">
              <a:latin typeface="Franklin Gothic Book"/>
              <a:cs typeface="Franklin Gothic Book"/>
            </a:endParaRPr>
          </a:p>
          <a:p>
            <a:pPr marL="297180" indent="-284480">
              <a:lnSpc>
                <a:spcPct val="100000"/>
              </a:lnSpc>
              <a:buClr>
                <a:srgbClr val="252525"/>
              </a:buClr>
              <a:buFont typeface="Arial"/>
              <a:buChar char="•"/>
              <a:tabLst>
                <a:tab pos="297180" algn="l"/>
              </a:tabLst>
            </a:pPr>
            <a:r>
              <a:rPr sz="1800" dirty="0">
                <a:latin typeface="Franklin Gothic Book"/>
                <a:cs typeface="Franklin Gothic Book"/>
              </a:rPr>
              <a:t>Advocate</a:t>
            </a:r>
            <a:r>
              <a:rPr sz="1800" spc="-10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proactively</a:t>
            </a:r>
            <a:r>
              <a:rPr sz="1800" spc="-9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for</a:t>
            </a:r>
            <a:r>
              <a:rPr sz="1800" spc="-9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inclusion</a:t>
            </a:r>
            <a:endParaRPr sz="1800">
              <a:latin typeface="Franklin Gothic Book"/>
              <a:cs typeface="Franklin Gothic 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992" y="6637781"/>
            <a:ext cx="178879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latin typeface="Franklin Gothic Book"/>
                <a:cs typeface="Franklin Gothic Book"/>
              </a:rPr>
              <a:t>@</a:t>
            </a:r>
            <a:r>
              <a:rPr sz="1100" spc="-30" dirty="0">
                <a:latin typeface="Franklin Gothic Book"/>
                <a:cs typeface="Franklin Gothic Book"/>
              </a:rPr>
              <a:t> </a:t>
            </a:r>
            <a:r>
              <a:rPr sz="1100" dirty="0">
                <a:latin typeface="Franklin Gothic Book"/>
                <a:cs typeface="Franklin Gothic Book"/>
              </a:rPr>
              <a:t>Theresa Haskins,</a:t>
            </a:r>
            <a:r>
              <a:rPr sz="1100" spc="-15" dirty="0">
                <a:latin typeface="Franklin Gothic Book"/>
                <a:cs typeface="Franklin Gothic Book"/>
              </a:rPr>
              <a:t> </a:t>
            </a:r>
            <a:r>
              <a:rPr sz="1100" dirty="0">
                <a:latin typeface="Franklin Gothic Book"/>
                <a:cs typeface="Franklin Gothic Book"/>
              </a:rPr>
              <a:t>LLC</a:t>
            </a:r>
            <a:r>
              <a:rPr sz="1100" spc="-35" dirty="0">
                <a:latin typeface="Franklin Gothic Book"/>
                <a:cs typeface="Franklin Gothic Book"/>
              </a:rPr>
              <a:t> </a:t>
            </a:r>
            <a:r>
              <a:rPr sz="1100" spc="-20" dirty="0">
                <a:latin typeface="Franklin Gothic Book"/>
                <a:cs typeface="Franklin Gothic Book"/>
              </a:rPr>
              <a:t>2023</a:t>
            </a:r>
            <a:endParaRPr sz="1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2CE99D83-A2B0-E22A-E71C-7270FAED16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7576" y="-677108"/>
            <a:ext cx="11153775" cy="67710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Continue Learning with Dr. Theresa Haskins</a:t>
            </a: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5260340" cy="6858000"/>
            <a:chOff x="0" y="0"/>
            <a:chExt cx="526034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5260340" cy="6858000"/>
            </a:xfrm>
            <a:custGeom>
              <a:avLst/>
              <a:gdLst/>
              <a:ahLst/>
              <a:cxnLst/>
              <a:rect l="l" t="t" r="r" b="b"/>
              <a:pathLst>
                <a:path w="5260340" h="6858000">
                  <a:moveTo>
                    <a:pt x="525990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5259908" y="6858000"/>
                  </a:lnTo>
                  <a:lnTo>
                    <a:pt x="5259908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1" y="591311"/>
              <a:ext cx="4075175" cy="567537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43127" y="643127"/>
              <a:ext cx="3970020" cy="5571490"/>
            </a:xfrm>
            <a:custGeom>
              <a:avLst/>
              <a:gdLst/>
              <a:ahLst/>
              <a:cxnLst/>
              <a:rect l="l" t="t" r="r" b="b"/>
              <a:pathLst>
                <a:path w="3970020" h="5571490">
                  <a:moveTo>
                    <a:pt x="3969461" y="0"/>
                  </a:moveTo>
                  <a:lnTo>
                    <a:pt x="0" y="0"/>
                  </a:lnTo>
                  <a:lnTo>
                    <a:pt x="0" y="5571324"/>
                  </a:lnTo>
                  <a:lnTo>
                    <a:pt x="3969461" y="5571324"/>
                  </a:lnTo>
                  <a:lnTo>
                    <a:pt x="39694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19911" y="805433"/>
              <a:ext cx="3616960" cy="5244465"/>
            </a:xfrm>
            <a:custGeom>
              <a:avLst/>
              <a:gdLst/>
              <a:ahLst/>
              <a:cxnLst/>
              <a:rect l="l" t="t" r="r" b="b"/>
              <a:pathLst>
                <a:path w="3616960" h="5244465">
                  <a:moveTo>
                    <a:pt x="0" y="0"/>
                  </a:moveTo>
                  <a:lnTo>
                    <a:pt x="3616617" y="0"/>
                  </a:lnTo>
                  <a:lnTo>
                    <a:pt x="3616617" y="5244249"/>
                  </a:lnTo>
                  <a:lnTo>
                    <a:pt x="0" y="524424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68017" y="640841"/>
              <a:ext cx="1920239" cy="731520"/>
            </a:xfrm>
            <a:custGeom>
              <a:avLst/>
              <a:gdLst/>
              <a:ahLst/>
              <a:cxnLst/>
              <a:rect l="l" t="t" r="r" b="b"/>
              <a:pathLst>
                <a:path w="1920239" h="731519">
                  <a:moveTo>
                    <a:pt x="1920239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1920239" y="731520"/>
                  </a:lnTo>
                  <a:lnTo>
                    <a:pt x="1920239" y="0"/>
                  </a:lnTo>
                  <a:close/>
                </a:path>
              </a:pathLst>
            </a:custGeom>
            <a:solidFill>
              <a:srgbClr val="9461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82317" y="637031"/>
              <a:ext cx="0" cy="613410"/>
            </a:xfrm>
            <a:custGeom>
              <a:avLst/>
              <a:gdLst/>
              <a:ahLst/>
              <a:cxnLst/>
              <a:rect l="l" t="t" r="r" b="b"/>
              <a:pathLst>
                <a:path h="613410">
                  <a:moveTo>
                    <a:pt x="0" y="0"/>
                  </a:moveTo>
                  <a:lnTo>
                    <a:pt x="0" y="613283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3958" y="637031"/>
              <a:ext cx="0" cy="613410"/>
            </a:xfrm>
            <a:custGeom>
              <a:avLst/>
              <a:gdLst/>
              <a:ahLst/>
              <a:cxnLst/>
              <a:rect l="l" t="t" r="r" b="b"/>
              <a:pathLst>
                <a:path h="613410">
                  <a:moveTo>
                    <a:pt x="0" y="0"/>
                  </a:moveTo>
                  <a:lnTo>
                    <a:pt x="0" y="613283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82317" y="1253489"/>
              <a:ext cx="1691639" cy="0"/>
            </a:xfrm>
            <a:custGeom>
              <a:avLst/>
              <a:gdLst/>
              <a:ahLst/>
              <a:cxnLst/>
              <a:rect l="l" t="t" r="r" b="b"/>
              <a:pathLst>
                <a:path w="1691639">
                  <a:moveTo>
                    <a:pt x="0" y="0"/>
                  </a:moveTo>
                  <a:lnTo>
                    <a:pt x="1691639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55919" y="3133344"/>
            <a:ext cx="6534911" cy="3233927"/>
          </a:xfrm>
          <a:prstGeom prst="rect">
            <a:avLst/>
          </a:prstGeom>
        </p:spPr>
      </p:pic>
      <p:pic>
        <p:nvPic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1183" y="1676412"/>
            <a:ext cx="2993123" cy="3944098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436108" y="164592"/>
            <a:ext cx="6604634" cy="6540500"/>
          </a:xfrm>
          <a:prstGeom prst="rect">
            <a:avLst/>
          </a:prstGeom>
          <a:ln w="6350">
            <a:solidFill>
              <a:srgbClr val="404040"/>
            </a:solidFill>
          </a:ln>
        </p:spPr>
        <p:txBody>
          <a:bodyPr vert="horz" wrap="square" lIns="0" tIns="306705" rIns="0" bIns="0" rtlCol="0">
            <a:spAutoFit/>
          </a:bodyPr>
          <a:lstStyle/>
          <a:p>
            <a:pPr marL="31115" algn="ctr">
              <a:lnSpc>
                <a:spcPct val="100000"/>
              </a:lnSpc>
              <a:spcBef>
                <a:spcPts val="2415"/>
              </a:spcBef>
            </a:pPr>
            <a:r>
              <a:rPr sz="3600" spc="-90" dirty="0">
                <a:solidFill>
                  <a:srgbClr val="252525"/>
                </a:solidFill>
                <a:latin typeface="Century Schoolbook"/>
                <a:cs typeface="Century Schoolbook"/>
              </a:rPr>
              <a:t>CONTINUE</a:t>
            </a:r>
            <a:r>
              <a:rPr sz="3600" spc="-229" dirty="0">
                <a:solidFill>
                  <a:srgbClr val="252525"/>
                </a:solidFill>
                <a:latin typeface="Century Schoolbook"/>
                <a:cs typeface="Century Schoolbook"/>
              </a:rPr>
              <a:t> </a:t>
            </a:r>
            <a:r>
              <a:rPr sz="3600" spc="-10" dirty="0">
                <a:solidFill>
                  <a:srgbClr val="252525"/>
                </a:solidFill>
                <a:latin typeface="Century Schoolbook"/>
                <a:cs typeface="Century Schoolbook"/>
              </a:rPr>
              <a:t>LEARNING</a:t>
            </a:r>
            <a:endParaRPr sz="3600">
              <a:latin typeface="Century Schoolbook"/>
              <a:cs typeface="Century Schoolbook"/>
            </a:endParaRPr>
          </a:p>
          <a:p>
            <a:pPr marL="29209" algn="ctr">
              <a:lnSpc>
                <a:spcPct val="100000"/>
              </a:lnSpc>
              <a:spcBef>
                <a:spcPts val="3115"/>
              </a:spcBef>
            </a:pPr>
            <a:r>
              <a:rPr sz="2400" spc="-20" dirty="0">
                <a:solidFill>
                  <a:srgbClr val="252525"/>
                </a:solidFill>
                <a:latin typeface="Century Schoolbook"/>
                <a:cs typeface="Century Schoolbook"/>
              </a:rPr>
              <a:t>WITH</a:t>
            </a:r>
            <a:endParaRPr sz="24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29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</a:pPr>
            <a:endParaRPr sz="2900">
              <a:latin typeface="Century Schoolbook"/>
              <a:cs typeface="Century Schoolboo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Century Schoolbook"/>
              <a:cs typeface="Century Schoolbook"/>
            </a:endParaRPr>
          </a:p>
          <a:p>
            <a:pPr marR="29209" algn="ctr">
              <a:lnSpc>
                <a:spcPct val="100000"/>
              </a:lnSpc>
              <a:spcBef>
                <a:spcPts val="5"/>
              </a:spcBef>
            </a:pPr>
            <a:r>
              <a:rPr sz="2150" spc="60" dirty="0">
                <a:solidFill>
                  <a:srgbClr val="974216"/>
                </a:solidFill>
                <a:latin typeface="Franklin Gothic Book"/>
                <a:cs typeface="Franklin Gothic Book"/>
              </a:rPr>
              <a:t>USDA</a:t>
            </a:r>
            <a:r>
              <a:rPr sz="2150" spc="305" dirty="0">
                <a:solidFill>
                  <a:srgbClr val="974216"/>
                </a:solidFill>
                <a:latin typeface="Franklin Gothic Book"/>
                <a:cs typeface="Franklin Gothic Book"/>
              </a:rPr>
              <a:t> </a:t>
            </a:r>
            <a:r>
              <a:rPr sz="2150" spc="65" dirty="0">
                <a:solidFill>
                  <a:srgbClr val="974216"/>
                </a:solidFill>
                <a:latin typeface="Franklin Gothic Book"/>
                <a:cs typeface="Franklin Gothic Book"/>
              </a:rPr>
              <a:t>TARGET</a:t>
            </a:r>
            <a:r>
              <a:rPr sz="2150" spc="300" dirty="0">
                <a:solidFill>
                  <a:srgbClr val="974216"/>
                </a:solidFill>
                <a:latin typeface="Franklin Gothic Book"/>
                <a:cs typeface="Franklin Gothic Book"/>
              </a:rPr>
              <a:t> </a:t>
            </a:r>
            <a:r>
              <a:rPr sz="2150" spc="75" dirty="0">
                <a:solidFill>
                  <a:srgbClr val="974216"/>
                </a:solidFill>
                <a:latin typeface="Franklin Gothic Book"/>
                <a:cs typeface="Franklin Gothic Book"/>
              </a:rPr>
              <a:t>Center</a:t>
            </a:r>
            <a:endParaRPr sz="2150">
              <a:latin typeface="Franklin Gothic Book"/>
              <a:cs typeface="Franklin Gothic Book"/>
            </a:endParaRPr>
          </a:p>
          <a:p>
            <a:pPr marR="27940" algn="ctr">
              <a:lnSpc>
                <a:spcPct val="100000"/>
              </a:lnSpc>
              <a:spcBef>
                <a:spcPts val="700"/>
              </a:spcBef>
            </a:pPr>
            <a:r>
              <a:rPr sz="2150" spc="80" dirty="0">
                <a:solidFill>
                  <a:srgbClr val="974216"/>
                </a:solidFill>
                <a:latin typeface="Franklin Gothic Book"/>
                <a:cs typeface="Franklin Gothic Book"/>
              </a:rPr>
              <a:t>NDEAM</a:t>
            </a:r>
            <a:r>
              <a:rPr sz="2150" spc="330" dirty="0">
                <a:solidFill>
                  <a:srgbClr val="974216"/>
                </a:solidFill>
                <a:latin typeface="Franklin Gothic Book"/>
                <a:cs typeface="Franklin Gothic Book"/>
              </a:rPr>
              <a:t> </a:t>
            </a:r>
            <a:r>
              <a:rPr sz="2150" spc="65" dirty="0">
                <a:solidFill>
                  <a:srgbClr val="974216"/>
                </a:solidFill>
                <a:latin typeface="Franklin Gothic Book"/>
                <a:cs typeface="Franklin Gothic Book"/>
              </a:rPr>
              <a:t>2023</a:t>
            </a:r>
            <a:r>
              <a:rPr sz="2150" spc="370" dirty="0">
                <a:solidFill>
                  <a:srgbClr val="974216"/>
                </a:solidFill>
                <a:latin typeface="Franklin Gothic Book"/>
                <a:cs typeface="Franklin Gothic Book"/>
              </a:rPr>
              <a:t> </a:t>
            </a:r>
            <a:r>
              <a:rPr sz="2150" spc="100" dirty="0">
                <a:solidFill>
                  <a:srgbClr val="974216"/>
                </a:solidFill>
                <a:latin typeface="Franklin Gothic Book"/>
                <a:cs typeface="Franklin Gothic Book"/>
              </a:rPr>
              <a:t>Upcoming</a:t>
            </a:r>
            <a:r>
              <a:rPr sz="2150" spc="340" dirty="0">
                <a:solidFill>
                  <a:srgbClr val="974216"/>
                </a:solidFill>
                <a:latin typeface="Franklin Gothic Book"/>
                <a:cs typeface="Franklin Gothic Book"/>
              </a:rPr>
              <a:t> </a:t>
            </a:r>
            <a:r>
              <a:rPr sz="2150" spc="90" dirty="0">
                <a:solidFill>
                  <a:srgbClr val="974216"/>
                </a:solidFill>
                <a:latin typeface="Franklin Gothic Book"/>
                <a:cs typeface="Franklin Gothic Book"/>
              </a:rPr>
              <a:t>Sessions</a:t>
            </a:r>
            <a:endParaRPr sz="215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50">
              <a:latin typeface="Franklin Gothic Book"/>
              <a:cs typeface="Franklin Gothic Book"/>
            </a:endParaRPr>
          </a:p>
          <a:p>
            <a:pPr marR="12065" algn="ctr">
              <a:lnSpc>
                <a:spcPct val="100000"/>
              </a:lnSpc>
            </a:pPr>
            <a:r>
              <a:rPr sz="1950" spc="60" dirty="0">
                <a:solidFill>
                  <a:srgbClr val="252525"/>
                </a:solidFill>
                <a:latin typeface="Franklin Gothic Book"/>
                <a:cs typeface="Franklin Gothic Book"/>
              </a:rPr>
              <a:t>See</a:t>
            </a:r>
            <a:r>
              <a:rPr sz="1950" spc="31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120" dirty="0">
                <a:solidFill>
                  <a:srgbClr val="252525"/>
                </a:solidFill>
                <a:latin typeface="Franklin Gothic Book"/>
                <a:cs typeface="Franklin Gothic Book"/>
              </a:rPr>
              <a:t>e-</a:t>
            </a:r>
            <a:r>
              <a:rPr sz="1950" spc="90" dirty="0">
                <a:solidFill>
                  <a:srgbClr val="252525"/>
                </a:solidFill>
                <a:latin typeface="Franklin Gothic Book"/>
                <a:cs typeface="Franklin Gothic Book"/>
              </a:rPr>
              <a:t>mailed</a:t>
            </a:r>
            <a:r>
              <a:rPr sz="1950" spc="320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100" dirty="0">
                <a:solidFill>
                  <a:srgbClr val="252525"/>
                </a:solidFill>
                <a:latin typeface="Franklin Gothic Book"/>
                <a:cs typeface="Franklin Gothic Book"/>
              </a:rPr>
              <a:t>schedule</a:t>
            </a:r>
            <a:r>
              <a:rPr sz="1950" spc="32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50" dirty="0">
                <a:solidFill>
                  <a:srgbClr val="252525"/>
                </a:solidFill>
                <a:latin typeface="Franklin Gothic Book"/>
                <a:cs typeface="Franklin Gothic Book"/>
              </a:rPr>
              <a:t>for</a:t>
            </a:r>
            <a:r>
              <a:rPr sz="1950" spc="29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100" dirty="0">
                <a:solidFill>
                  <a:srgbClr val="252525"/>
                </a:solidFill>
                <a:latin typeface="Franklin Gothic Book"/>
                <a:cs typeface="Franklin Gothic Book"/>
              </a:rPr>
              <a:t>details.</a:t>
            </a:r>
            <a:endParaRPr sz="195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</a:pP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</a:pP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Franklin Gothic Book"/>
              <a:cs typeface="Franklin Gothic Book"/>
            </a:endParaRPr>
          </a:p>
          <a:p>
            <a:pPr marR="27940" algn="ctr">
              <a:lnSpc>
                <a:spcPct val="100000"/>
              </a:lnSpc>
            </a:pPr>
            <a:r>
              <a:rPr sz="1950" spc="80" dirty="0">
                <a:solidFill>
                  <a:srgbClr val="252525"/>
                </a:solidFill>
                <a:latin typeface="Franklin Gothic Book"/>
                <a:cs typeface="Franklin Gothic Book"/>
              </a:rPr>
              <a:t>Find</a:t>
            </a:r>
            <a:r>
              <a:rPr sz="1950" spc="320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100" dirty="0">
                <a:solidFill>
                  <a:srgbClr val="252525"/>
                </a:solidFill>
                <a:latin typeface="Franklin Gothic Book"/>
                <a:cs typeface="Franklin Gothic Book"/>
              </a:rPr>
              <a:t>resources,</a:t>
            </a:r>
            <a:r>
              <a:rPr sz="1950" spc="330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100" dirty="0">
                <a:solidFill>
                  <a:srgbClr val="252525"/>
                </a:solidFill>
                <a:latin typeface="Franklin Gothic Book"/>
                <a:cs typeface="Franklin Gothic Book"/>
              </a:rPr>
              <a:t>podcasts,</a:t>
            </a:r>
            <a:r>
              <a:rPr sz="1950" spc="31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95" dirty="0">
                <a:solidFill>
                  <a:srgbClr val="252525"/>
                </a:solidFill>
                <a:latin typeface="Franklin Gothic Book"/>
                <a:cs typeface="Franklin Gothic Book"/>
              </a:rPr>
              <a:t>newsletters</a:t>
            </a:r>
            <a:r>
              <a:rPr sz="1950" spc="34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65" dirty="0">
                <a:solidFill>
                  <a:srgbClr val="252525"/>
                </a:solidFill>
                <a:latin typeface="Franklin Gothic Book"/>
                <a:cs typeface="Franklin Gothic Book"/>
              </a:rPr>
              <a:t>and</a:t>
            </a:r>
            <a:r>
              <a:rPr sz="1950" spc="315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80" dirty="0">
                <a:solidFill>
                  <a:srgbClr val="252525"/>
                </a:solidFill>
                <a:latin typeface="Franklin Gothic Book"/>
                <a:cs typeface="Franklin Gothic Book"/>
              </a:rPr>
              <a:t>more</a:t>
            </a:r>
            <a:r>
              <a:rPr sz="1950" spc="310" dirty="0">
                <a:solidFill>
                  <a:srgbClr val="252525"/>
                </a:solidFill>
                <a:latin typeface="Franklin Gothic Book"/>
                <a:cs typeface="Franklin Gothic Book"/>
              </a:rPr>
              <a:t> </a:t>
            </a:r>
            <a:r>
              <a:rPr sz="1950" spc="-25" dirty="0">
                <a:solidFill>
                  <a:srgbClr val="252525"/>
                </a:solidFill>
                <a:latin typeface="Franklin Gothic Book"/>
                <a:cs typeface="Franklin Gothic Book"/>
              </a:rPr>
              <a:t>at</a:t>
            </a:r>
            <a:endParaRPr sz="1950">
              <a:latin typeface="Franklin Gothic Book"/>
              <a:cs typeface="Franklin Gothic Book"/>
            </a:endParaRPr>
          </a:p>
          <a:p>
            <a:pPr marR="15240" algn="ctr">
              <a:lnSpc>
                <a:spcPct val="100000"/>
              </a:lnSpc>
              <a:spcBef>
                <a:spcPts val="980"/>
              </a:spcBef>
            </a:pPr>
            <a:r>
              <a:rPr sz="2800" u="sng" spc="-10" dirty="0">
                <a:solidFill>
                  <a:srgbClr val="974216"/>
                </a:solidFill>
                <a:uFill>
                  <a:solidFill>
                    <a:srgbClr val="974216"/>
                  </a:solidFill>
                </a:uFill>
                <a:latin typeface="Arial"/>
                <a:cs typeface="Arial"/>
                <a:hlinkClick r:id="rId5"/>
              </a:rPr>
              <a:t>www.theresahaskins.com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04394" y="1880717"/>
            <a:ext cx="755650" cy="734695"/>
          </a:xfrm>
          <a:custGeom>
            <a:avLst/>
            <a:gdLst/>
            <a:ahLst/>
            <a:cxnLst/>
            <a:rect l="l" t="t" r="r" b="b"/>
            <a:pathLst>
              <a:path w="755650" h="734694">
                <a:moveTo>
                  <a:pt x="711327" y="184886"/>
                </a:moveTo>
                <a:lnTo>
                  <a:pt x="691883" y="172961"/>
                </a:lnTo>
                <a:lnTo>
                  <a:pt x="672769" y="164630"/>
                </a:lnTo>
                <a:lnTo>
                  <a:pt x="653961" y="159893"/>
                </a:lnTo>
                <a:lnTo>
                  <a:pt x="635469" y="158750"/>
                </a:lnTo>
                <a:lnTo>
                  <a:pt x="622693" y="160324"/>
                </a:lnTo>
                <a:lnTo>
                  <a:pt x="588772" y="178485"/>
                </a:lnTo>
                <a:lnTo>
                  <a:pt x="556475" y="227863"/>
                </a:lnTo>
                <a:lnTo>
                  <a:pt x="544995" y="253720"/>
                </a:lnTo>
                <a:lnTo>
                  <a:pt x="542201" y="173913"/>
                </a:lnTo>
                <a:lnTo>
                  <a:pt x="476288" y="176212"/>
                </a:lnTo>
                <a:lnTo>
                  <a:pt x="476402" y="179819"/>
                </a:lnTo>
                <a:lnTo>
                  <a:pt x="465239" y="151041"/>
                </a:lnTo>
                <a:lnTo>
                  <a:pt x="450354" y="120967"/>
                </a:lnTo>
                <a:lnTo>
                  <a:pt x="433463" y="93967"/>
                </a:lnTo>
                <a:lnTo>
                  <a:pt x="427189" y="86004"/>
                </a:lnTo>
                <a:lnTo>
                  <a:pt x="423887" y="81826"/>
                </a:lnTo>
                <a:lnTo>
                  <a:pt x="423887" y="401383"/>
                </a:lnTo>
                <a:lnTo>
                  <a:pt x="420192" y="447636"/>
                </a:lnTo>
                <a:lnTo>
                  <a:pt x="412851" y="490359"/>
                </a:lnTo>
                <a:lnTo>
                  <a:pt x="401840" y="529539"/>
                </a:lnTo>
                <a:lnTo>
                  <a:pt x="377621" y="578345"/>
                </a:lnTo>
                <a:lnTo>
                  <a:pt x="343687" y="612216"/>
                </a:lnTo>
                <a:lnTo>
                  <a:pt x="295402" y="632701"/>
                </a:lnTo>
                <a:lnTo>
                  <a:pt x="228079" y="641311"/>
                </a:lnTo>
                <a:lnTo>
                  <a:pt x="101193" y="645744"/>
                </a:lnTo>
                <a:lnTo>
                  <a:pt x="81800" y="90601"/>
                </a:lnTo>
                <a:lnTo>
                  <a:pt x="206717" y="86233"/>
                </a:lnTo>
                <a:lnTo>
                  <a:pt x="241909" y="86207"/>
                </a:lnTo>
                <a:lnTo>
                  <a:pt x="266433" y="87744"/>
                </a:lnTo>
                <a:lnTo>
                  <a:pt x="307835" y="97104"/>
                </a:lnTo>
                <a:lnTo>
                  <a:pt x="351751" y="127393"/>
                </a:lnTo>
                <a:lnTo>
                  <a:pt x="387858" y="178917"/>
                </a:lnTo>
                <a:lnTo>
                  <a:pt x="412965" y="253161"/>
                </a:lnTo>
                <a:lnTo>
                  <a:pt x="420217" y="299364"/>
                </a:lnTo>
                <a:lnTo>
                  <a:pt x="423786" y="349758"/>
                </a:lnTo>
                <a:lnTo>
                  <a:pt x="423887" y="401383"/>
                </a:lnTo>
                <a:lnTo>
                  <a:pt x="423887" y="81826"/>
                </a:lnTo>
                <a:lnTo>
                  <a:pt x="393890" y="49491"/>
                </a:lnTo>
                <a:lnTo>
                  <a:pt x="347675" y="19342"/>
                </a:lnTo>
                <a:lnTo>
                  <a:pt x="299834" y="4673"/>
                </a:lnTo>
                <a:lnTo>
                  <a:pt x="241604" y="0"/>
                </a:lnTo>
                <a:lnTo>
                  <a:pt x="205701" y="419"/>
                </a:lnTo>
                <a:lnTo>
                  <a:pt x="0" y="7607"/>
                </a:lnTo>
                <a:lnTo>
                  <a:pt x="25374" y="734250"/>
                </a:lnTo>
                <a:lnTo>
                  <a:pt x="240499" y="726732"/>
                </a:lnTo>
                <a:lnTo>
                  <a:pt x="284086" y="722960"/>
                </a:lnTo>
                <a:lnTo>
                  <a:pt x="323138" y="714857"/>
                </a:lnTo>
                <a:lnTo>
                  <a:pt x="387692" y="685622"/>
                </a:lnTo>
                <a:lnTo>
                  <a:pt x="428942" y="645744"/>
                </a:lnTo>
                <a:lnTo>
                  <a:pt x="437616" y="635368"/>
                </a:lnTo>
                <a:lnTo>
                  <a:pt x="458393" y="600989"/>
                </a:lnTo>
                <a:lnTo>
                  <a:pt x="476377" y="560438"/>
                </a:lnTo>
                <a:lnTo>
                  <a:pt x="488353" y="521830"/>
                </a:lnTo>
                <a:lnTo>
                  <a:pt x="494665" y="702614"/>
                </a:lnTo>
                <a:lnTo>
                  <a:pt x="567524" y="700074"/>
                </a:lnTo>
                <a:lnTo>
                  <a:pt x="557898" y="424484"/>
                </a:lnTo>
                <a:lnTo>
                  <a:pt x="557771" y="396100"/>
                </a:lnTo>
                <a:lnTo>
                  <a:pt x="562825" y="341579"/>
                </a:lnTo>
                <a:lnTo>
                  <a:pt x="572185" y="301459"/>
                </a:lnTo>
                <a:lnTo>
                  <a:pt x="593661" y="268884"/>
                </a:lnTo>
                <a:lnTo>
                  <a:pt x="635723" y="251040"/>
                </a:lnTo>
                <a:lnTo>
                  <a:pt x="648741" y="251790"/>
                </a:lnTo>
                <a:lnTo>
                  <a:pt x="662025" y="254965"/>
                </a:lnTo>
                <a:lnTo>
                  <a:pt x="675589" y="260540"/>
                </a:lnTo>
                <a:lnTo>
                  <a:pt x="689432" y="268528"/>
                </a:lnTo>
                <a:lnTo>
                  <a:pt x="694004" y="251040"/>
                </a:lnTo>
                <a:lnTo>
                  <a:pt x="711327" y="184886"/>
                </a:lnTo>
                <a:close/>
              </a:path>
              <a:path w="755650" h="734694">
                <a:moveTo>
                  <a:pt x="755332" y="693508"/>
                </a:moveTo>
                <a:lnTo>
                  <a:pt x="751776" y="591896"/>
                </a:lnTo>
                <a:lnTo>
                  <a:pt x="668515" y="594804"/>
                </a:lnTo>
                <a:lnTo>
                  <a:pt x="672058" y="696417"/>
                </a:lnTo>
                <a:lnTo>
                  <a:pt x="755332" y="69350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411110" y="1824900"/>
            <a:ext cx="1755775" cy="736600"/>
          </a:xfrm>
          <a:custGeom>
            <a:avLst/>
            <a:gdLst/>
            <a:ahLst/>
            <a:cxnLst/>
            <a:rect l="l" t="t" r="r" b="b"/>
            <a:pathLst>
              <a:path w="1755775" h="736600">
                <a:moveTo>
                  <a:pt x="1755622" y="652995"/>
                </a:moveTo>
                <a:lnTo>
                  <a:pt x="1738312" y="606475"/>
                </a:lnTo>
                <a:lnTo>
                  <a:pt x="1732000" y="568515"/>
                </a:lnTo>
                <a:lnTo>
                  <a:pt x="1726895" y="489902"/>
                </a:lnTo>
                <a:lnTo>
                  <a:pt x="1724621" y="433235"/>
                </a:lnTo>
                <a:lnTo>
                  <a:pt x="1723186" y="392188"/>
                </a:lnTo>
                <a:lnTo>
                  <a:pt x="1720469" y="314274"/>
                </a:lnTo>
                <a:lnTo>
                  <a:pt x="1718640" y="280289"/>
                </a:lnTo>
                <a:lnTo>
                  <a:pt x="1711642" y="225437"/>
                </a:lnTo>
                <a:lnTo>
                  <a:pt x="1698967" y="186753"/>
                </a:lnTo>
                <a:lnTo>
                  <a:pt x="1673440" y="156006"/>
                </a:lnTo>
                <a:lnTo>
                  <a:pt x="1650390" y="140652"/>
                </a:lnTo>
                <a:lnTo>
                  <a:pt x="1650390" y="424903"/>
                </a:lnTo>
                <a:lnTo>
                  <a:pt x="1650390" y="456323"/>
                </a:lnTo>
                <a:lnTo>
                  <a:pt x="1644256" y="505193"/>
                </a:lnTo>
                <a:lnTo>
                  <a:pt x="1629600" y="540791"/>
                </a:lnTo>
                <a:lnTo>
                  <a:pt x="1592046" y="580288"/>
                </a:lnTo>
                <a:lnTo>
                  <a:pt x="1540700" y="601167"/>
                </a:lnTo>
                <a:lnTo>
                  <a:pt x="1521625" y="603097"/>
                </a:lnTo>
                <a:lnTo>
                  <a:pt x="1502117" y="602373"/>
                </a:lnTo>
                <a:lnTo>
                  <a:pt x="1487830" y="599389"/>
                </a:lnTo>
                <a:lnTo>
                  <a:pt x="1493316" y="587883"/>
                </a:lnTo>
                <a:lnTo>
                  <a:pt x="1501165" y="555231"/>
                </a:lnTo>
                <a:lnTo>
                  <a:pt x="1502905" y="519188"/>
                </a:lnTo>
                <a:lnTo>
                  <a:pt x="1501292" y="499567"/>
                </a:lnTo>
                <a:lnTo>
                  <a:pt x="1497876" y="481393"/>
                </a:lnTo>
                <a:lnTo>
                  <a:pt x="1492656" y="464693"/>
                </a:lnTo>
                <a:lnTo>
                  <a:pt x="1485633" y="449440"/>
                </a:lnTo>
                <a:lnTo>
                  <a:pt x="1481950" y="443611"/>
                </a:lnTo>
                <a:lnTo>
                  <a:pt x="1492097" y="439928"/>
                </a:lnTo>
                <a:lnTo>
                  <a:pt x="1509788" y="434924"/>
                </a:lnTo>
                <a:lnTo>
                  <a:pt x="1567903" y="421462"/>
                </a:lnTo>
                <a:lnTo>
                  <a:pt x="1599946" y="412280"/>
                </a:lnTo>
                <a:lnTo>
                  <a:pt x="1627047" y="402526"/>
                </a:lnTo>
                <a:lnTo>
                  <a:pt x="1649247" y="392188"/>
                </a:lnTo>
                <a:lnTo>
                  <a:pt x="1650390" y="424903"/>
                </a:lnTo>
                <a:lnTo>
                  <a:pt x="1650390" y="140652"/>
                </a:lnTo>
                <a:lnTo>
                  <a:pt x="1646783" y="138912"/>
                </a:lnTo>
                <a:lnTo>
                  <a:pt x="1646783" y="321805"/>
                </a:lnTo>
                <a:lnTo>
                  <a:pt x="1623288" y="331393"/>
                </a:lnTo>
                <a:lnTo>
                  <a:pt x="1593837" y="340550"/>
                </a:lnTo>
                <a:lnTo>
                  <a:pt x="1558404" y="349288"/>
                </a:lnTo>
                <a:lnTo>
                  <a:pt x="1486090" y="364058"/>
                </a:lnTo>
                <a:lnTo>
                  <a:pt x="1459445" y="371652"/>
                </a:lnTo>
                <a:lnTo>
                  <a:pt x="1437043" y="380403"/>
                </a:lnTo>
                <a:lnTo>
                  <a:pt x="1418907" y="390309"/>
                </a:lnTo>
                <a:lnTo>
                  <a:pt x="1416316" y="392264"/>
                </a:lnTo>
                <a:lnTo>
                  <a:pt x="1399108" y="385660"/>
                </a:lnTo>
                <a:lnTo>
                  <a:pt x="1377086" y="378472"/>
                </a:lnTo>
                <a:lnTo>
                  <a:pt x="1377086" y="611860"/>
                </a:lnTo>
                <a:lnTo>
                  <a:pt x="1373873" y="613384"/>
                </a:lnTo>
                <a:lnTo>
                  <a:pt x="1354328" y="618490"/>
                </a:lnTo>
                <a:lnTo>
                  <a:pt x="1331988" y="620737"/>
                </a:lnTo>
                <a:lnTo>
                  <a:pt x="1309370" y="619836"/>
                </a:lnTo>
                <a:lnTo>
                  <a:pt x="1288973" y="615454"/>
                </a:lnTo>
                <a:lnTo>
                  <a:pt x="1270812" y="607593"/>
                </a:lnTo>
                <a:lnTo>
                  <a:pt x="1265085" y="603516"/>
                </a:lnTo>
                <a:lnTo>
                  <a:pt x="1267053" y="600240"/>
                </a:lnTo>
                <a:lnTo>
                  <a:pt x="1280985" y="565340"/>
                </a:lnTo>
                <a:lnTo>
                  <a:pt x="1290942" y="525386"/>
                </a:lnTo>
                <a:lnTo>
                  <a:pt x="1217371" y="516877"/>
                </a:lnTo>
                <a:lnTo>
                  <a:pt x="1217320" y="516623"/>
                </a:lnTo>
                <a:lnTo>
                  <a:pt x="1216888" y="514578"/>
                </a:lnTo>
                <a:lnTo>
                  <a:pt x="1144511" y="530999"/>
                </a:lnTo>
                <a:lnTo>
                  <a:pt x="1158189" y="582383"/>
                </a:lnTo>
                <a:lnTo>
                  <a:pt x="1168234" y="602716"/>
                </a:lnTo>
                <a:lnTo>
                  <a:pt x="1142250" y="620598"/>
                </a:lnTo>
                <a:lnTo>
                  <a:pt x="1104468" y="628675"/>
                </a:lnTo>
                <a:lnTo>
                  <a:pt x="1079093" y="626745"/>
                </a:lnTo>
                <a:lnTo>
                  <a:pt x="1055497" y="619099"/>
                </a:lnTo>
                <a:lnTo>
                  <a:pt x="1013675" y="586689"/>
                </a:lnTo>
                <a:lnTo>
                  <a:pt x="983094" y="531672"/>
                </a:lnTo>
                <a:lnTo>
                  <a:pt x="967867" y="454304"/>
                </a:lnTo>
                <a:lnTo>
                  <a:pt x="971727" y="454164"/>
                </a:lnTo>
                <a:lnTo>
                  <a:pt x="1276426" y="443522"/>
                </a:lnTo>
                <a:lnTo>
                  <a:pt x="1289545" y="447789"/>
                </a:lnTo>
                <a:lnTo>
                  <a:pt x="1356156" y="466674"/>
                </a:lnTo>
                <a:lnTo>
                  <a:pt x="1360982" y="468261"/>
                </a:lnTo>
                <a:lnTo>
                  <a:pt x="1356461" y="485419"/>
                </a:lnTo>
                <a:lnTo>
                  <a:pt x="1353667" y="506399"/>
                </a:lnTo>
                <a:lnTo>
                  <a:pt x="1353261" y="528586"/>
                </a:lnTo>
                <a:lnTo>
                  <a:pt x="1356906" y="561187"/>
                </a:lnTo>
                <a:lnTo>
                  <a:pt x="1365453" y="590067"/>
                </a:lnTo>
                <a:lnTo>
                  <a:pt x="1377086" y="611860"/>
                </a:lnTo>
                <a:lnTo>
                  <a:pt x="1377086" y="378472"/>
                </a:lnTo>
                <a:lnTo>
                  <a:pt x="1365300" y="374611"/>
                </a:lnTo>
                <a:lnTo>
                  <a:pt x="1293329" y="353301"/>
                </a:lnTo>
                <a:lnTo>
                  <a:pt x="1282433" y="349656"/>
                </a:lnTo>
                <a:lnTo>
                  <a:pt x="1271600" y="302133"/>
                </a:lnTo>
                <a:lnTo>
                  <a:pt x="1252461" y="255752"/>
                </a:lnTo>
                <a:lnTo>
                  <a:pt x="1240929" y="238709"/>
                </a:lnTo>
                <a:lnTo>
                  <a:pt x="1253388" y="230225"/>
                </a:lnTo>
                <a:lnTo>
                  <a:pt x="1269377" y="223723"/>
                </a:lnTo>
                <a:lnTo>
                  <a:pt x="1288491" y="219481"/>
                </a:lnTo>
                <a:lnTo>
                  <a:pt x="1310728" y="217512"/>
                </a:lnTo>
                <a:lnTo>
                  <a:pt x="1348181" y="221602"/>
                </a:lnTo>
                <a:lnTo>
                  <a:pt x="1371549" y="234022"/>
                </a:lnTo>
                <a:lnTo>
                  <a:pt x="1365618" y="250393"/>
                </a:lnTo>
                <a:lnTo>
                  <a:pt x="1357350" y="290233"/>
                </a:lnTo>
                <a:lnTo>
                  <a:pt x="1406283" y="296595"/>
                </a:lnTo>
                <a:lnTo>
                  <a:pt x="1407426" y="300482"/>
                </a:lnTo>
                <a:lnTo>
                  <a:pt x="1418691" y="298208"/>
                </a:lnTo>
                <a:lnTo>
                  <a:pt x="1429639" y="299618"/>
                </a:lnTo>
                <a:lnTo>
                  <a:pt x="1430451" y="295821"/>
                </a:lnTo>
                <a:lnTo>
                  <a:pt x="1478381" y="286092"/>
                </a:lnTo>
                <a:lnTo>
                  <a:pt x="1473022" y="260578"/>
                </a:lnTo>
                <a:lnTo>
                  <a:pt x="1466291" y="238264"/>
                </a:lnTo>
                <a:lnTo>
                  <a:pt x="1460042" y="223570"/>
                </a:lnTo>
                <a:lnTo>
                  <a:pt x="1464043" y="218871"/>
                </a:lnTo>
                <a:lnTo>
                  <a:pt x="1477962" y="209118"/>
                </a:lnTo>
                <a:lnTo>
                  <a:pt x="1495209" y="201891"/>
                </a:lnTo>
                <a:lnTo>
                  <a:pt x="1515757" y="197192"/>
                </a:lnTo>
                <a:lnTo>
                  <a:pt x="1539633" y="195033"/>
                </a:lnTo>
                <a:lnTo>
                  <a:pt x="1566125" y="196100"/>
                </a:lnTo>
                <a:lnTo>
                  <a:pt x="1608556" y="210489"/>
                </a:lnTo>
                <a:lnTo>
                  <a:pt x="1640052" y="253187"/>
                </a:lnTo>
                <a:lnTo>
                  <a:pt x="1646491" y="298996"/>
                </a:lnTo>
                <a:lnTo>
                  <a:pt x="1646783" y="321805"/>
                </a:lnTo>
                <a:lnTo>
                  <a:pt x="1646783" y="138912"/>
                </a:lnTo>
                <a:lnTo>
                  <a:pt x="1633880" y="132664"/>
                </a:lnTo>
                <a:lnTo>
                  <a:pt x="1608785" y="125564"/>
                </a:lnTo>
                <a:lnTo>
                  <a:pt x="1580146" y="121767"/>
                </a:lnTo>
                <a:lnTo>
                  <a:pt x="1547977" y="121285"/>
                </a:lnTo>
                <a:lnTo>
                  <a:pt x="1506956" y="125145"/>
                </a:lnTo>
                <a:lnTo>
                  <a:pt x="1471168" y="133654"/>
                </a:lnTo>
                <a:lnTo>
                  <a:pt x="1440599" y="146812"/>
                </a:lnTo>
                <a:lnTo>
                  <a:pt x="1415249" y="164630"/>
                </a:lnTo>
                <a:lnTo>
                  <a:pt x="1411224" y="169100"/>
                </a:lnTo>
                <a:lnTo>
                  <a:pt x="1408772" y="167436"/>
                </a:lnTo>
                <a:lnTo>
                  <a:pt x="1372082" y="151688"/>
                </a:lnTo>
                <a:lnTo>
                  <a:pt x="1329524" y="144500"/>
                </a:lnTo>
                <a:lnTo>
                  <a:pt x="1306182" y="144221"/>
                </a:lnTo>
                <a:lnTo>
                  <a:pt x="1270177" y="148120"/>
                </a:lnTo>
                <a:lnTo>
                  <a:pt x="1238516" y="157137"/>
                </a:lnTo>
                <a:lnTo>
                  <a:pt x="1211186" y="171272"/>
                </a:lnTo>
                <a:lnTo>
                  <a:pt x="1193330" y="186232"/>
                </a:lnTo>
                <a:lnTo>
                  <a:pt x="1169085" y="171373"/>
                </a:lnTo>
                <a:lnTo>
                  <a:pt x="1169085" y="373824"/>
                </a:lnTo>
                <a:lnTo>
                  <a:pt x="969759" y="380784"/>
                </a:lnTo>
                <a:lnTo>
                  <a:pt x="978865" y="318122"/>
                </a:lnTo>
                <a:lnTo>
                  <a:pt x="1004074" y="269163"/>
                </a:lnTo>
                <a:lnTo>
                  <a:pt x="1040866" y="256692"/>
                </a:lnTo>
                <a:lnTo>
                  <a:pt x="1054709" y="264668"/>
                </a:lnTo>
                <a:lnTo>
                  <a:pt x="1064158" y="228536"/>
                </a:lnTo>
                <a:lnTo>
                  <a:pt x="1086421" y="225336"/>
                </a:lnTo>
                <a:lnTo>
                  <a:pt x="1112583" y="227507"/>
                </a:lnTo>
                <a:lnTo>
                  <a:pt x="1136535" y="235877"/>
                </a:lnTo>
                <a:lnTo>
                  <a:pt x="1155496" y="248602"/>
                </a:lnTo>
                <a:lnTo>
                  <a:pt x="1150467" y="269354"/>
                </a:lnTo>
                <a:lnTo>
                  <a:pt x="1148956" y="300482"/>
                </a:lnTo>
                <a:lnTo>
                  <a:pt x="1154163" y="338493"/>
                </a:lnTo>
                <a:lnTo>
                  <a:pt x="1169085" y="373824"/>
                </a:lnTo>
                <a:lnTo>
                  <a:pt x="1169085" y="171373"/>
                </a:lnTo>
                <a:lnTo>
                  <a:pt x="1161796" y="166890"/>
                </a:lnTo>
                <a:lnTo>
                  <a:pt x="1124648" y="154965"/>
                </a:lnTo>
                <a:lnTo>
                  <a:pt x="1084351" y="151968"/>
                </a:lnTo>
                <a:lnTo>
                  <a:pt x="1042543" y="157911"/>
                </a:lnTo>
                <a:lnTo>
                  <a:pt x="1036332" y="160350"/>
                </a:lnTo>
                <a:lnTo>
                  <a:pt x="1019238" y="156044"/>
                </a:lnTo>
                <a:lnTo>
                  <a:pt x="975931" y="160286"/>
                </a:lnTo>
                <a:lnTo>
                  <a:pt x="943648" y="186397"/>
                </a:lnTo>
                <a:lnTo>
                  <a:pt x="921753" y="224015"/>
                </a:lnTo>
                <a:lnTo>
                  <a:pt x="915162" y="238836"/>
                </a:lnTo>
                <a:lnTo>
                  <a:pt x="913574" y="236461"/>
                </a:lnTo>
                <a:lnTo>
                  <a:pt x="909586" y="230581"/>
                </a:lnTo>
                <a:lnTo>
                  <a:pt x="907478" y="170053"/>
                </a:lnTo>
                <a:lnTo>
                  <a:pt x="856754" y="171831"/>
                </a:lnTo>
                <a:lnTo>
                  <a:pt x="856754" y="607783"/>
                </a:lnTo>
                <a:lnTo>
                  <a:pt x="854964" y="610349"/>
                </a:lnTo>
                <a:lnTo>
                  <a:pt x="823925" y="631710"/>
                </a:lnTo>
                <a:lnTo>
                  <a:pt x="786142" y="639800"/>
                </a:lnTo>
                <a:lnTo>
                  <a:pt x="760768" y="637857"/>
                </a:lnTo>
                <a:lnTo>
                  <a:pt x="737171" y="630212"/>
                </a:lnTo>
                <a:lnTo>
                  <a:pt x="715365" y="616864"/>
                </a:lnTo>
                <a:lnTo>
                  <a:pt x="703795" y="605866"/>
                </a:lnTo>
                <a:lnTo>
                  <a:pt x="698830" y="463702"/>
                </a:lnTo>
                <a:lnTo>
                  <a:pt x="851547" y="458368"/>
                </a:lnTo>
                <a:lnTo>
                  <a:pt x="856754" y="607783"/>
                </a:lnTo>
                <a:lnTo>
                  <a:pt x="856754" y="171831"/>
                </a:lnTo>
                <a:lnTo>
                  <a:pt x="848982" y="172097"/>
                </a:lnTo>
                <a:lnTo>
                  <a:pt x="848982" y="385013"/>
                </a:lnTo>
                <a:lnTo>
                  <a:pt x="696264" y="390347"/>
                </a:lnTo>
                <a:lnTo>
                  <a:pt x="696112" y="385737"/>
                </a:lnTo>
                <a:lnTo>
                  <a:pt x="691730" y="331901"/>
                </a:lnTo>
                <a:lnTo>
                  <a:pt x="682688" y="287388"/>
                </a:lnTo>
                <a:lnTo>
                  <a:pt x="682117" y="285940"/>
                </a:lnTo>
                <a:lnTo>
                  <a:pt x="685749" y="280289"/>
                </a:lnTo>
                <a:lnTo>
                  <a:pt x="703376" y="261759"/>
                </a:lnTo>
                <a:lnTo>
                  <a:pt x="722972" y="248272"/>
                </a:lnTo>
                <a:lnTo>
                  <a:pt x="744550" y="239839"/>
                </a:lnTo>
                <a:lnTo>
                  <a:pt x="768096" y="236461"/>
                </a:lnTo>
                <a:lnTo>
                  <a:pt x="794258" y="238620"/>
                </a:lnTo>
                <a:lnTo>
                  <a:pt x="818210" y="247002"/>
                </a:lnTo>
                <a:lnTo>
                  <a:pt x="839965" y="261594"/>
                </a:lnTo>
                <a:lnTo>
                  <a:pt x="844854" y="266814"/>
                </a:lnTo>
                <a:lnTo>
                  <a:pt x="848982" y="385013"/>
                </a:lnTo>
                <a:lnTo>
                  <a:pt x="848982" y="172097"/>
                </a:lnTo>
                <a:lnTo>
                  <a:pt x="841565" y="172351"/>
                </a:lnTo>
                <a:lnTo>
                  <a:pt x="841743" y="177457"/>
                </a:lnTo>
                <a:lnTo>
                  <a:pt x="806323" y="166090"/>
                </a:lnTo>
                <a:lnTo>
                  <a:pt x="766025" y="163093"/>
                </a:lnTo>
                <a:lnTo>
                  <a:pt x="724217" y="169037"/>
                </a:lnTo>
                <a:lnTo>
                  <a:pt x="686536" y="183794"/>
                </a:lnTo>
                <a:lnTo>
                  <a:pt x="652983" y="207365"/>
                </a:lnTo>
                <a:lnTo>
                  <a:pt x="642112" y="219329"/>
                </a:lnTo>
                <a:lnTo>
                  <a:pt x="628154" y="207860"/>
                </a:lnTo>
                <a:lnTo>
                  <a:pt x="602297" y="195033"/>
                </a:lnTo>
                <a:lnTo>
                  <a:pt x="572998" y="187820"/>
                </a:lnTo>
                <a:lnTo>
                  <a:pt x="540270" y="186220"/>
                </a:lnTo>
                <a:lnTo>
                  <a:pt x="521144" y="188023"/>
                </a:lnTo>
                <a:lnTo>
                  <a:pt x="469277" y="206806"/>
                </a:lnTo>
                <a:lnTo>
                  <a:pt x="439267" y="230505"/>
                </a:lnTo>
                <a:lnTo>
                  <a:pt x="412927" y="263118"/>
                </a:lnTo>
                <a:lnTo>
                  <a:pt x="406806" y="88150"/>
                </a:lnTo>
                <a:lnTo>
                  <a:pt x="475361" y="85750"/>
                </a:lnTo>
                <a:lnTo>
                  <a:pt x="472440" y="2400"/>
                </a:lnTo>
                <a:lnTo>
                  <a:pt x="472363" y="0"/>
                </a:lnTo>
                <a:lnTo>
                  <a:pt x="403821" y="2400"/>
                </a:lnTo>
                <a:lnTo>
                  <a:pt x="330962" y="4940"/>
                </a:lnTo>
                <a:lnTo>
                  <a:pt x="0" y="16497"/>
                </a:lnTo>
                <a:lnTo>
                  <a:pt x="2984" y="102247"/>
                </a:lnTo>
                <a:lnTo>
                  <a:pt x="199275" y="95402"/>
                </a:lnTo>
                <a:lnTo>
                  <a:pt x="221653" y="736295"/>
                </a:lnTo>
                <a:lnTo>
                  <a:pt x="300469" y="733539"/>
                </a:lnTo>
                <a:lnTo>
                  <a:pt x="278168" y="95402"/>
                </a:lnTo>
                <a:lnTo>
                  <a:pt x="278079" y="92646"/>
                </a:lnTo>
                <a:lnTo>
                  <a:pt x="333946" y="90703"/>
                </a:lnTo>
                <a:lnTo>
                  <a:pt x="356336" y="731596"/>
                </a:lnTo>
                <a:lnTo>
                  <a:pt x="429196" y="729043"/>
                </a:lnTo>
                <a:lnTo>
                  <a:pt x="419150" y="441058"/>
                </a:lnTo>
                <a:lnTo>
                  <a:pt x="419658" y="396100"/>
                </a:lnTo>
                <a:lnTo>
                  <a:pt x="424624" y="358368"/>
                </a:lnTo>
                <a:lnTo>
                  <a:pt x="447878" y="304584"/>
                </a:lnTo>
                <a:lnTo>
                  <a:pt x="483857" y="274675"/>
                </a:lnTo>
                <a:lnTo>
                  <a:pt x="527583" y="263588"/>
                </a:lnTo>
                <a:lnTo>
                  <a:pt x="547814" y="264744"/>
                </a:lnTo>
                <a:lnTo>
                  <a:pt x="565886" y="269697"/>
                </a:lnTo>
                <a:lnTo>
                  <a:pt x="581787" y="278447"/>
                </a:lnTo>
                <a:lnTo>
                  <a:pt x="595541" y="290982"/>
                </a:lnTo>
                <a:lnTo>
                  <a:pt x="596099" y="291833"/>
                </a:lnTo>
                <a:lnTo>
                  <a:pt x="583666" y="329069"/>
                </a:lnTo>
                <a:lnTo>
                  <a:pt x="574890" y="385470"/>
                </a:lnTo>
                <a:lnTo>
                  <a:pt x="573557" y="449707"/>
                </a:lnTo>
                <a:lnTo>
                  <a:pt x="579259" y="511403"/>
                </a:lnTo>
                <a:lnTo>
                  <a:pt x="591794" y="565137"/>
                </a:lnTo>
                <a:lnTo>
                  <a:pt x="611149" y="610908"/>
                </a:lnTo>
                <a:lnTo>
                  <a:pt x="632079" y="641146"/>
                </a:lnTo>
                <a:lnTo>
                  <a:pt x="634898" y="721868"/>
                </a:lnTo>
                <a:lnTo>
                  <a:pt x="707771" y="719315"/>
                </a:lnTo>
                <a:lnTo>
                  <a:pt x="707072" y="699389"/>
                </a:lnTo>
                <a:lnTo>
                  <a:pt x="744397" y="710349"/>
                </a:lnTo>
                <a:lnTo>
                  <a:pt x="788212" y="713181"/>
                </a:lnTo>
                <a:lnTo>
                  <a:pt x="823074" y="709269"/>
                </a:lnTo>
                <a:lnTo>
                  <a:pt x="854811" y="700112"/>
                </a:lnTo>
                <a:lnTo>
                  <a:pt x="859891" y="697560"/>
                </a:lnTo>
                <a:lnTo>
                  <a:pt x="859942" y="698754"/>
                </a:lnTo>
                <a:lnTo>
                  <a:pt x="932802" y="696214"/>
                </a:lnTo>
                <a:lnTo>
                  <a:pt x="930871" y="641121"/>
                </a:lnTo>
                <a:lnTo>
                  <a:pt x="931659" y="639800"/>
                </a:lnTo>
                <a:lnTo>
                  <a:pt x="943495" y="620064"/>
                </a:lnTo>
                <a:lnTo>
                  <a:pt x="955649" y="637590"/>
                </a:lnTo>
                <a:lnTo>
                  <a:pt x="987272" y="667004"/>
                </a:lnTo>
                <a:lnTo>
                  <a:pt x="1022959" y="687539"/>
                </a:lnTo>
                <a:lnTo>
                  <a:pt x="1062710" y="699236"/>
                </a:lnTo>
                <a:lnTo>
                  <a:pt x="1106538" y="702056"/>
                </a:lnTo>
                <a:lnTo>
                  <a:pt x="1141399" y="698157"/>
                </a:lnTo>
                <a:lnTo>
                  <a:pt x="1173137" y="689000"/>
                </a:lnTo>
                <a:lnTo>
                  <a:pt x="1201737" y="674585"/>
                </a:lnTo>
                <a:lnTo>
                  <a:pt x="1216812" y="662965"/>
                </a:lnTo>
                <a:lnTo>
                  <a:pt x="1240739" y="678510"/>
                </a:lnTo>
                <a:lnTo>
                  <a:pt x="1282090" y="691210"/>
                </a:lnTo>
                <a:lnTo>
                  <a:pt x="1330350" y="694232"/>
                </a:lnTo>
                <a:lnTo>
                  <a:pt x="1369453" y="689952"/>
                </a:lnTo>
                <a:lnTo>
                  <a:pt x="1403985" y="679996"/>
                </a:lnTo>
                <a:lnTo>
                  <a:pt x="1433944" y="664337"/>
                </a:lnTo>
                <a:lnTo>
                  <a:pt x="1437005" y="661771"/>
                </a:lnTo>
                <a:lnTo>
                  <a:pt x="1445260" y="665568"/>
                </a:lnTo>
                <a:lnTo>
                  <a:pt x="1474127" y="672198"/>
                </a:lnTo>
                <a:lnTo>
                  <a:pt x="1506220" y="673608"/>
                </a:lnTo>
                <a:lnTo>
                  <a:pt x="1527302" y="671664"/>
                </a:lnTo>
                <a:lnTo>
                  <a:pt x="1568107" y="660565"/>
                </a:lnTo>
                <a:lnTo>
                  <a:pt x="1607083" y="639876"/>
                </a:lnTo>
                <a:lnTo>
                  <a:pt x="1644243" y="609790"/>
                </a:lnTo>
                <a:lnTo>
                  <a:pt x="1662150" y="591235"/>
                </a:lnTo>
                <a:lnTo>
                  <a:pt x="1665008" y="609346"/>
                </a:lnTo>
                <a:lnTo>
                  <a:pt x="1668818" y="626122"/>
                </a:lnTo>
                <a:lnTo>
                  <a:pt x="1673580" y="641565"/>
                </a:lnTo>
                <a:lnTo>
                  <a:pt x="1679282" y="655662"/>
                </a:lnTo>
                <a:lnTo>
                  <a:pt x="1755622" y="6529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38991" y="1706130"/>
            <a:ext cx="1779397" cy="768350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78992" y="6637781"/>
            <a:ext cx="178879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latin typeface="Franklin Gothic Book"/>
                <a:cs typeface="Franklin Gothic Book"/>
              </a:rPr>
              <a:t>@</a:t>
            </a:r>
            <a:r>
              <a:rPr sz="1100" spc="-30" dirty="0">
                <a:latin typeface="Franklin Gothic Book"/>
                <a:cs typeface="Franklin Gothic Book"/>
              </a:rPr>
              <a:t> </a:t>
            </a:r>
            <a:r>
              <a:rPr sz="1100" dirty="0">
                <a:latin typeface="Franklin Gothic Book"/>
                <a:cs typeface="Franklin Gothic Book"/>
              </a:rPr>
              <a:t>Theresa Haskins,</a:t>
            </a:r>
            <a:r>
              <a:rPr sz="1100" spc="-15" dirty="0">
                <a:latin typeface="Franklin Gothic Book"/>
                <a:cs typeface="Franklin Gothic Book"/>
              </a:rPr>
              <a:t> </a:t>
            </a:r>
            <a:r>
              <a:rPr sz="1100" dirty="0">
                <a:latin typeface="Franklin Gothic Book"/>
                <a:cs typeface="Franklin Gothic Book"/>
              </a:rPr>
              <a:t>LLC</a:t>
            </a:r>
            <a:r>
              <a:rPr sz="1100" spc="-35" dirty="0">
                <a:latin typeface="Franklin Gothic Book"/>
                <a:cs typeface="Franklin Gothic Book"/>
              </a:rPr>
              <a:t> </a:t>
            </a:r>
            <a:r>
              <a:rPr sz="1100" spc="-20" dirty="0">
                <a:latin typeface="Franklin Gothic Book"/>
                <a:cs typeface="Franklin Gothic Book"/>
              </a:rPr>
              <a:t>2023</a:t>
            </a:r>
            <a:endParaRPr sz="1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94615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8100" y="-38100"/>
            <a:ext cx="12268200" cy="6934200"/>
            <a:chOff x="-38100" y="-38100"/>
            <a:chExt cx="12268200" cy="69342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8"/>
                  </a:moveTo>
                  <a:lnTo>
                    <a:pt x="0" y="-1"/>
                  </a:lnTo>
                </a:path>
              </a:pathLst>
            </a:custGeom>
            <a:ln w="76200">
              <a:solidFill>
                <a:srgbClr val="9461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4695" y="237743"/>
              <a:ext cx="11722735" cy="6383020"/>
            </a:xfrm>
            <a:custGeom>
              <a:avLst/>
              <a:gdLst/>
              <a:ahLst/>
              <a:cxnLst/>
              <a:rect l="l" t="t" r="r" b="b"/>
              <a:pathLst>
                <a:path w="11722735" h="6383020">
                  <a:moveTo>
                    <a:pt x="11722481" y="0"/>
                  </a:moveTo>
                  <a:lnTo>
                    <a:pt x="0" y="0"/>
                  </a:lnTo>
                  <a:lnTo>
                    <a:pt x="0" y="6382766"/>
                  </a:lnTo>
                  <a:lnTo>
                    <a:pt x="11722481" y="6382766"/>
                  </a:lnTo>
                  <a:lnTo>
                    <a:pt x="117224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128" y="643127"/>
              <a:ext cx="10905742" cy="5571731"/>
            </a:xfrm>
            <a:prstGeom prst="rect">
              <a:avLst/>
            </a:prstGeom>
          </p:spPr>
        </p:pic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51F7912C-506B-4974-557A-EAAF4EC3755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7576" y="-677108"/>
            <a:ext cx="11153775" cy="67710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Advancing Access &amp; Equity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1552" rIns="0" bIns="0" rtlCol="0">
            <a:spAutoFit/>
          </a:bodyPr>
          <a:lstStyle/>
          <a:p>
            <a:pPr marL="664210">
              <a:lnSpc>
                <a:spcPct val="100000"/>
              </a:lnSpc>
              <a:spcBef>
                <a:spcPts val="95"/>
              </a:spcBef>
            </a:pPr>
            <a:r>
              <a:rPr dirty="0"/>
              <a:t>Contact</a:t>
            </a:r>
            <a:r>
              <a:rPr spc="-229" dirty="0"/>
              <a:t> </a:t>
            </a:r>
            <a:r>
              <a:rPr spc="-10" dirty="0"/>
              <a:t>Information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504" y="1912099"/>
            <a:ext cx="3411854" cy="218059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18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Website </a:t>
            </a:r>
            <a:r>
              <a:rPr sz="1800" u="sng" spc="-2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  <a:hlinkClick r:id="rId2"/>
              </a:rPr>
              <a:t>https://www.usda.gov/target-</a:t>
            </a:r>
            <a:r>
              <a:rPr sz="1800" u="sng" spc="-10" dirty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  <a:hlinkClick r:id="rId2"/>
              </a:rPr>
              <a:t>center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>
              <a:latin typeface="Calibri"/>
              <a:cs typeface="Calibri"/>
            </a:endParaRPr>
          </a:p>
          <a:p>
            <a:pPr marL="12700" marR="1138555">
              <a:lnSpc>
                <a:spcPts val="1939"/>
              </a:lnSpc>
            </a:pP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18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Email </a:t>
            </a:r>
            <a:r>
              <a:rPr sz="1800" u="sng" spc="-2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  <a:hlinkClick r:id="rId3"/>
              </a:rPr>
              <a:t>target-</a:t>
            </a:r>
            <a:r>
              <a:rPr sz="1800" u="sng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Calibri"/>
                <a:cs typeface="Calibri"/>
                <a:hlinkClick r:id="rId3"/>
              </a:rPr>
              <a:t>center@usda.gov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</a:pP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TARGET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Center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Phone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Number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(202)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720-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2600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42253" y="2489454"/>
            <a:ext cx="1396746" cy="1355598"/>
          </a:xfrm>
          <a:prstGeom prst="rect">
            <a:avLst/>
          </a:prstGeom>
        </p:spPr>
      </p:pic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35951" y="-5968"/>
            <a:ext cx="4462780" cy="6870700"/>
            <a:chOff x="7735951" y="-5968"/>
            <a:chExt cx="4462780" cy="6870700"/>
          </a:xfrm>
        </p:grpSpPr>
        <p:sp>
          <p:nvSpPr>
            <p:cNvPr id="6" name="object 6"/>
            <p:cNvSpPr/>
            <p:nvPr/>
          </p:nvSpPr>
          <p:spPr>
            <a:xfrm>
              <a:off x="7742301" y="381"/>
              <a:ext cx="4450080" cy="6858000"/>
            </a:xfrm>
            <a:custGeom>
              <a:avLst/>
              <a:gdLst/>
              <a:ahLst/>
              <a:cxnLst/>
              <a:rect l="l" t="t" r="r" b="b"/>
              <a:pathLst>
                <a:path w="4450080" h="6858000">
                  <a:moveTo>
                    <a:pt x="4449699" y="0"/>
                  </a:moveTo>
                  <a:lnTo>
                    <a:pt x="0" y="0"/>
                  </a:lnTo>
                  <a:lnTo>
                    <a:pt x="0" y="6857619"/>
                  </a:lnTo>
                  <a:lnTo>
                    <a:pt x="4449699" y="6857619"/>
                  </a:lnTo>
                  <a:lnTo>
                    <a:pt x="4449699" y="0"/>
                  </a:lnTo>
                  <a:close/>
                </a:path>
              </a:pathLst>
            </a:custGeom>
            <a:solidFill>
              <a:srgbClr val="A971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42301" y="381"/>
              <a:ext cx="4450080" cy="6858000"/>
            </a:xfrm>
            <a:custGeom>
              <a:avLst/>
              <a:gdLst/>
              <a:ahLst/>
              <a:cxnLst/>
              <a:rect l="l" t="t" r="r" b="b"/>
              <a:pathLst>
                <a:path w="4450080" h="6858000">
                  <a:moveTo>
                    <a:pt x="0" y="0"/>
                  </a:moveTo>
                  <a:lnTo>
                    <a:pt x="4450080" y="0"/>
                  </a:lnTo>
                  <a:lnTo>
                    <a:pt x="445008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A9716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A971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6259" y="984503"/>
            <a:ext cx="4947285" cy="5737860"/>
          </a:xfrm>
          <a:custGeom>
            <a:avLst/>
            <a:gdLst/>
            <a:ahLst/>
            <a:cxnLst/>
            <a:rect l="l" t="t" r="r" b="b"/>
            <a:pathLst>
              <a:path w="4947284" h="5737859">
                <a:moveTo>
                  <a:pt x="0" y="5737478"/>
                </a:moveTo>
                <a:lnTo>
                  <a:pt x="4946904" y="5737478"/>
                </a:lnTo>
                <a:lnTo>
                  <a:pt x="4946904" y="0"/>
                </a:lnTo>
                <a:lnTo>
                  <a:pt x="0" y="0"/>
                </a:lnTo>
                <a:lnTo>
                  <a:pt x="0" y="573747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89909" y="163956"/>
            <a:ext cx="4998720" cy="6564630"/>
            <a:chOff x="3589909" y="163956"/>
            <a:chExt cx="4998720" cy="6564630"/>
          </a:xfrm>
        </p:grpSpPr>
        <p:sp>
          <p:nvSpPr>
            <p:cNvPr id="5" name="object 5"/>
            <p:cNvSpPr/>
            <p:nvPr/>
          </p:nvSpPr>
          <p:spPr>
            <a:xfrm>
              <a:off x="3596259" y="170306"/>
              <a:ext cx="4947285" cy="635635"/>
            </a:xfrm>
            <a:custGeom>
              <a:avLst/>
              <a:gdLst/>
              <a:ahLst/>
              <a:cxnLst/>
              <a:rect l="l" t="t" r="r" b="b"/>
              <a:pathLst>
                <a:path w="4947284" h="635635">
                  <a:moveTo>
                    <a:pt x="0" y="635127"/>
                  </a:moveTo>
                  <a:lnTo>
                    <a:pt x="4946904" y="635127"/>
                  </a:lnTo>
                  <a:lnTo>
                    <a:pt x="4946904" y="0"/>
                  </a:lnTo>
                  <a:lnTo>
                    <a:pt x="0" y="0"/>
                  </a:lnTo>
                  <a:lnTo>
                    <a:pt x="0" y="635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96259" y="170306"/>
              <a:ext cx="4947285" cy="6551930"/>
            </a:xfrm>
            <a:custGeom>
              <a:avLst/>
              <a:gdLst/>
              <a:ahLst/>
              <a:cxnLst/>
              <a:rect l="l" t="t" r="r" b="b"/>
              <a:pathLst>
                <a:path w="4947284" h="6551930">
                  <a:moveTo>
                    <a:pt x="0" y="0"/>
                  </a:moveTo>
                  <a:lnTo>
                    <a:pt x="4946904" y="0"/>
                  </a:lnTo>
                  <a:lnTo>
                    <a:pt x="4946904" y="6551676"/>
                  </a:lnTo>
                  <a:lnTo>
                    <a:pt x="0" y="6551676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6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98926" y="169926"/>
              <a:ext cx="4943855" cy="71094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17976" y="3582161"/>
              <a:ext cx="4956175" cy="0"/>
            </a:xfrm>
            <a:custGeom>
              <a:avLst/>
              <a:gdLst/>
              <a:ahLst/>
              <a:cxnLst/>
              <a:rect l="l" t="t" r="r" b="b"/>
              <a:pathLst>
                <a:path w="4956175">
                  <a:moveTo>
                    <a:pt x="0" y="0"/>
                  </a:moveTo>
                  <a:lnTo>
                    <a:pt x="4955857" y="0"/>
                  </a:lnTo>
                </a:path>
              </a:pathLst>
            </a:custGeom>
            <a:ln w="28575">
              <a:solidFill>
                <a:srgbClr val="00524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5878" y="805433"/>
              <a:ext cx="4954270" cy="179070"/>
            </a:xfrm>
            <a:custGeom>
              <a:avLst/>
              <a:gdLst/>
              <a:ahLst/>
              <a:cxnLst/>
              <a:rect l="l" t="t" r="r" b="b"/>
              <a:pathLst>
                <a:path w="4954270" h="179069">
                  <a:moveTo>
                    <a:pt x="4953762" y="0"/>
                  </a:moveTo>
                  <a:lnTo>
                    <a:pt x="0" y="0"/>
                  </a:lnTo>
                  <a:lnTo>
                    <a:pt x="0" y="179070"/>
                  </a:lnTo>
                  <a:lnTo>
                    <a:pt x="4953762" y="179070"/>
                  </a:lnTo>
                  <a:lnTo>
                    <a:pt x="4953762" y="0"/>
                  </a:lnTo>
                  <a:close/>
                </a:path>
              </a:pathLst>
            </a:custGeom>
            <a:solidFill>
              <a:srgbClr val="002C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636208" y="205013"/>
            <a:ext cx="1593215" cy="78105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>
              <a:lnSpc>
                <a:spcPts val="1540"/>
              </a:lnSpc>
              <a:spcBef>
                <a:spcPts val="295"/>
              </a:spcBef>
            </a:pPr>
            <a:r>
              <a:rPr sz="1400" b="1" spc="50" dirty="0">
                <a:solidFill>
                  <a:srgbClr val="FFFFFF"/>
                </a:solidFill>
                <a:latin typeface="Calibri"/>
                <a:cs typeface="Calibri"/>
              </a:rPr>
              <a:t>Current</a:t>
            </a:r>
            <a:r>
              <a:rPr sz="140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400" b="1" spc="50" dirty="0">
                <a:solidFill>
                  <a:srgbClr val="FFFFFF"/>
                </a:solidFill>
                <a:latin typeface="Calibri"/>
                <a:cs typeface="Calibri"/>
              </a:rPr>
              <a:t>Upcoming</a:t>
            </a:r>
            <a:r>
              <a:rPr sz="1400" b="1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Meetings</a:t>
            </a:r>
            <a:endParaRPr sz="1400">
              <a:latin typeface="Calibri"/>
              <a:cs typeface="Calibri"/>
            </a:endParaRPr>
          </a:p>
          <a:p>
            <a:pPr marL="21590">
              <a:lnSpc>
                <a:spcPct val="100000"/>
              </a:lnSpc>
              <a:spcBef>
                <a:spcPts val="1225"/>
              </a:spcBef>
            </a:pP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OCTOBER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0071" y="1232153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4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3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657517" y="1018649"/>
            <a:ext cx="947419" cy="22383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105"/>
              </a:spcBef>
            </a:pPr>
            <a:r>
              <a:rPr sz="950" b="1" spc="-10" dirty="0">
                <a:latin typeface="Calibri"/>
                <a:cs typeface="Calibri"/>
              </a:rPr>
              <a:t>MONDAY</a:t>
            </a:r>
            <a:endParaRPr sz="950">
              <a:latin typeface="Calibri"/>
              <a:cs typeface="Calibri"/>
            </a:endParaRPr>
          </a:p>
          <a:p>
            <a:pPr marL="304800">
              <a:lnSpc>
                <a:spcPct val="100000"/>
              </a:lnSpc>
              <a:spcBef>
                <a:spcPts val="645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10/2/2023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800" dirty="0">
                <a:latin typeface="Calibri"/>
                <a:cs typeface="Calibri"/>
              </a:rPr>
              <a:t>10:00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AM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AM</a:t>
            </a:r>
            <a:endParaRPr sz="800">
              <a:latin typeface="Calibri"/>
              <a:cs typeface="Calibri"/>
            </a:endParaRPr>
          </a:p>
          <a:p>
            <a:pPr marL="12700" marR="5080" algn="just">
              <a:lnSpc>
                <a:spcPct val="102499"/>
              </a:lnSpc>
              <a:spcBef>
                <a:spcPts val="100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USDA</a:t>
            </a:r>
            <a:r>
              <a:rPr sz="800" b="1" spc="4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TARGET</a:t>
            </a:r>
            <a:r>
              <a:rPr sz="800" b="1" spc="5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Center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Assistive</a:t>
            </a:r>
            <a:r>
              <a:rPr sz="800" b="1" spc="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Technology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Program</a:t>
            </a:r>
            <a:endParaRPr sz="800">
              <a:latin typeface="Calibri"/>
              <a:cs typeface="Calibri"/>
            </a:endParaRPr>
          </a:p>
          <a:p>
            <a:pPr marL="12700" marR="52069">
              <a:lnSpc>
                <a:spcPct val="102200"/>
              </a:lnSpc>
            </a:pPr>
            <a:r>
              <a:rPr sz="800" dirty="0">
                <a:latin typeface="Calibri"/>
                <a:cs typeface="Calibri"/>
              </a:rPr>
              <a:t>Rashida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Owens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Assistive</a:t>
            </a:r>
            <a:r>
              <a:rPr sz="800" spc="7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Technology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Program</a:t>
            </a:r>
            <a:r>
              <a:rPr sz="800" spc="5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Manager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800" dirty="0">
                <a:latin typeface="Calibri"/>
                <a:cs typeface="Calibri"/>
              </a:rPr>
              <a:t>12:00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PM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1:00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19050">
              <a:lnSpc>
                <a:spcPct val="102299"/>
              </a:lnSpc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USDA</a:t>
            </a:r>
            <a:r>
              <a:rPr sz="800" b="1" spc="-3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TARGET</a:t>
            </a:r>
            <a:r>
              <a:rPr sz="800" b="1" spc="1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Center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Ergonomics</a:t>
            </a:r>
            <a:r>
              <a:rPr sz="800" b="1" spc="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Program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Stephanie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Bradley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CEAS,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CAE</a:t>
            </a:r>
            <a:endParaRPr sz="800">
              <a:latin typeface="Calibri"/>
              <a:cs typeface="Calibri"/>
            </a:endParaRPr>
          </a:p>
          <a:p>
            <a:pPr marL="12700" marR="47625">
              <a:lnSpc>
                <a:spcPct val="102499"/>
              </a:lnSpc>
            </a:pPr>
            <a:r>
              <a:rPr sz="800" dirty="0">
                <a:latin typeface="Calibri"/>
                <a:cs typeface="Calibri"/>
              </a:rPr>
              <a:t>Ergonomics</a:t>
            </a:r>
            <a:r>
              <a:rPr sz="800" spc="8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Program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Manager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03989" y="1010757"/>
            <a:ext cx="489584" cy="1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-10" dirty="0">
                <a:latin typeface="Calibri"/>
                <a:cs typeface="Calibri"/>
              </a:rPr>
              <a:t>TUESDAY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07454" y="1232153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4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3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60011" y="1205057"/>
            <a:ext cx="996315" cy="16668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425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10/3/2023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800" dirty="0">
                <a:latin typeface="Calibri"/>
                <a:cs typeface="Calibri"/>
              </a:rPr>
              <a:t>11:00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AM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12:00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2499"/>
              </a:lnSpc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Rethinking</a:t>
            </a:r>
            <a:r>
              <a:rPr sz="800" b="1" spc="2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Disability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and</a:t>
            </a:r>
            <a:r>
              <a:rPr sz="800" b="1" spc="7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What</a:t>
            </a:r>
            <a:r>
              <a:rPr sz="800" b="1" spc="9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It</a:t>
            </a:r>
            <a:r>
              <a:rPr sz="800" b="1" spc="8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Means</a:t>
            </a:r>
            <a:r>
              <a:rPr sz="800" b="1" spc="9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to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Be</a:t>
            </a:r>
            <a:r>
              <a:rPr sz="800" b="1" spc="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Disabled</a:t>
            </a:r>
            <a:endParaRPr sz="800">
              <a:latin typeface="Calibri"/>
              <a:cs typeface="Calibri"/>
            </a:endParaRPr>
          </a:p>
          <a:p>
            <a:pPr marL="12700" marR="149225" indent="-635">
              <a:lnSpc>
                <a:spcPts val="1000"/>
              </a:lnSpc>
              <a:spcBef>
                <a:spcPts val="5"/>
              </a:spcBef>
            </a:pP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1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800" dirty="0">
                <a:latin typeface="Calibri"/>
                <a:cs typeface="Calibri"/>
              </a:rPr>
              <a:t>1:00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PM</a:t>
            </a:r>
            <a:r>
              <a:rPr sz="800" spc="-6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2:00</a:t>
            </a:r>
            <a:r>
              <a:rPr sz="800" spc="-25" dirty="0">
                <a:latin typeface="Calibri"/>
                <a:cs typeface="Calibri"/>
              </a:rPr>
              <a:t> PM</a:t>
            </a:r>
            <a:endParaRPr sz="800">
              <a:latin typeface="Calibri"/>
              <a:cs typeface="Calibri"/>
            </a:endParaRPr>
          </a:p>
          <a:p>
            <a:pPr marL="12700" marR="214629">
              <a:lnSpc>
                <a:spcPct val="102499"/>
              </a:lnSpc>
              <a:spcBef>
                <a:spcPts val="50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(Neuro)</a:t>
            </a:r>
            <a:r>
              <a:rPr sz="800" b="1" spc="13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Diversity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Includes</a:t>
            </a:r>
            <a:r>
              <a:rPr sz="800" b="1" spc="1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You</a:t>
            </a:r>
            <a:endParaRPr sz="800">
              <a:latin typeface="Calibri"/>
              <a:cs typeface="Calibri"/>
            </a:endParaRPr>
          </a:p>
          <a:p>
            <a:pPr marL="12700" marR="148590" indent="-635">
              <a:lnSpc>
                <a:spcPts val="1000"/>
              </a:lnSpc>
              <a:spcBef>
                <a:spcPts val="5"/>
              </a:spcBef>
            </a:pP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76362" y="1232153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5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3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28005" y="1013794"/>
            <a:ext cx="1011555" cy="2004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5"/>
              </a:spcBef>
            </a:pPr>
            <a:r>
              <a:rPr sz="950" b="1" spc="-10" dirty="0">
                <a:latin typeface="Calibri"/>
                <a:cs typeface="Calibri"/>
              </a:rPr>
              <a:t>WEDNESDAY</a:t>
            </a:r>
            <a:endParaRPr sz="950">
              <a:latin typeface="Calibri"/>
              <a:cs typeface="Calibri"/>
            </a:endParaRPr>
          </a:p>
          <a:p>
            <a:pPr marL="270510">
              <a:lnSpc>
                <a:spcPct val="100000"/>
              </a:lnSpc>
              <a:spcBef>
                <a:spcPts val="685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10/4/2023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00" dirty="0">
                <a:latin typeface="Calibri"/>
                <a:cs typeface="Calibri"/>
              </a:rPr>
              <a:t>11:00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AM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12:00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5880">
              <a:lnSpc>
                <a:spcPts val="1000"/>
              </a:lnSpc>
              <a:spcBef>
                <a:spcPts val="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Nurturing</a:t>
            </a:r>
            <a:r>
              <a:rPr sz="800" b="1" spc="1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Workplace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Well-Being</a:t>
            </a:r>
            <a:r>
              <a:rPr sz="800" b="1" spc="19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and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Supporting</a:t>
            </a:r>
            <a:r>
              <a:rPr sz="800" b="1" spc="2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Mental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Health</a:t>
            </a:r>
            <a:r>
              <a:rPr sz="800" b="1" spc="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(Part</a:t>
            </a:r>
            <a:r>
              <a:rPr sz="800" b="1" spc="9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1</a:t>
            </a:r>
            <a:r>
              <a:rPr sz="800" b="1" spc="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of</a:t>
            </a:r>
            <a:r>
              <a:rPr sz="800" b="1" spc="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2)</a:t>
            </a:r>
            <a:endParaRPr sz="800">
              <a:latin typeface="Calibri"/>
              <a:cs typeface="Calibri"/>
            </a:endParaRPr>
          </a:p>
          <a:p>
            <a:pPr marL="12700" marR="163195">
              <a:lnSpc>
                <a:spcPts val="1050"/>
              </a:lnSpc>
              <a:spcBef>
                <a:spcPts val="10"/>
              </a:spcBef>
            </a:pP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1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800" dirty="0">
                <a:latin typeface="Calibri"/>
                <a:cs typeface="Calibri"/>
              </a:rPr>
              <a:t>1:00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PM</a:t>
            </a:r>
            <a:r>
              <a:rPr sz="800" spc="-8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2:00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2499"/>
              </a:lnSpc>
              <a:spcBef>
                <a:spcPts val="100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PTSD</a:t>
            </a:r>
            <a:r>
              <a:rPr sz="800" b="1" spc="2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Is</a:t>
            </a:r>
            <a:r>
              <a:rPr sz="800" b="1" spc="1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More</a:t>
            </a:r>
            <a:r>
              <a:rPr sz="800" b="1" spc="2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Common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Than</a:t>
            </a:r>
            <a:r>
              <a:rPr sz="800" b="1" spc="1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You</a:t>
            </a:r>
            <a:r>
              <a:rPr sz="800" b="1" spc="2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Think</a:t>
            </a:r>
            <a:endParaRPr sz="800">
              <a:latin typeface="Calibri"/>
              <a:cs typeface="Calibri"/>
            </a:endParaRPr>
          </a:p>
          <a:p>
            <a:pPr marL="12700" marR="340995">
              <a:lnSpc>
                <a:spcPts val="1000"/>
              </a:lnSpc>
              <a:spcBef>
                <a:spcPts val="10"/>
              </a:spcBef>
            </a:pPr>
            <a:r>
              <a:rPr sz="800" dirty="0">
                <a:latin typeface="Calibri"/>
                <a:cs typeface="Calibri"/>
              </a:rPr>
              <a:t>Alla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Weinberg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Spoke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&amp;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Wheel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27593" y="1000838"/>
            <a:ext cx="574040" cy="1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950" b="1" spc="-10" dirty="0">
                <a:latin typeface="Calibri"/>
                <a:cs typeface="Calibri"/>
              </a:rPr>
              <a:t>THURSDAY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6888" y="1232153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5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4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157879" y="1215910"/>
            <a:ext cx="1116330" cy="18802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01625">
              <a:lnSpc>
                <a:spcPct val="100000"/>
              </a:lnSpc>
              <a:spcBef>
                <a:spcPts val="340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10/5/2023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4"/>
              </a:spcBef>
            </a:pPr>
            <a:r>
              <a:rPr sz="800" dirty="0">
                <a:latin typeface="Calibri"/>
                <a:cs typeface="Calibri"/>
              </a:rPr>
              <a:t>10:00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AM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AM</a:t>
            </a:r>
            <a:endParaRPr sz="800">
              <a:latin typeface="Calibri"/>
              <a:cs typeface="Calibri"/>
            </a:endParaRPr>
          </a:p>
          <a:p>
            <a:pPr marL="12700" marR="255270">
              <a:lnSpc>
                <a:spcPct val="101899"/>
              </a:lnSpc>
              <a:spcBef>
                <a:spcPts val="5"/>
              </a:spcBef>
            </a:pPr>
            <a:r>
              <a:rPr sz="800" b="1" spc="10" dirty="0">
                <a:solidFill>
                  <a:srgbClr val="002C70"/>
                </a:solidFill>
                <a:latin typeface="Calibri"/>
                <a:cs typeface="Calibri"/>
              </a:rPr>
              <a:t>Empowering</a:t>
            </a:r>
            <a:r>
              <a:rPr sz="800" b="1" spc="31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Lives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Through</a:t>
            </a:r>
            <a:r>
              <a:rPr sz="800" b="1" spc="2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Assistive</a:t>
            </a:r>
            <a:endParaRPr sz="800">
              <a:latin typeface="Calibri"/>
              <a:cs typeface="Calibri"/>
            </a:endParaRPr>
          </a:p>
          <a:p>
            <a:pPr marL="12700" marR="107314">
              <a:lnSpc>
                <a:spcPct val="102499"/>
              </a:lnSpc>
            </a:pPr>
            <a:r>
              <a:rPr sz="800" b="1" spc="10" dirty="0">
                <a:solidFill>
                  <a:srgbClr val="002C70"/>
                </a:solidFill>
                <a:latin typeface="Calibri"/>
                <a:cs typeface="Calibri"/>
              </a:rPr>
              <a:t>Technology</a:t>
            </a:r>
            <a:r>
              <a:rPr sz="800" b="1" spc="29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Solutions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Donny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Osborn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Boundless</a:t>
            </a:r>
            <a:r>
              <a:rPr sz="800" spc="15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AT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800" dirty="0">
                <a:latin typeface="Calibri"/>
                <a:cs typeface="Calibri"/>
              </a:rPr>
              <a:t>12:00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PM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2499"/>
              </a:lnSpc>
            </a:pPr>
            <a:r>
              <a:rPr sz="800" b="1" spc="10" dirty="0">
                <a:solidFill>
                  <a:srgbClr val="002C70"/>
                </a:solidFill>
                <a:latin typeface="Calibri"/>
                <a:cs typeface="Calibri"/>
              </a:rPr>
              <a:t>Department</a:t>
            </a:r>
            <a:r>
              <a:rPr sz="800" b="1" spc="21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10" dirty="0">
                <a:solidFill>
                  <a:srgbClr val="002C70"/>
                </a:solidFill>
                <a:latin typeface="Calibri"/>
                <a:cs typeface="Calibri"/>
              </a:rPr>
              <a:t>of</a:t>
            </a:r>
            <a:r>
              <a:rPr sz="800" b="1" spc="1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Defense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Computer/Electronic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Accommodations</a:t>
            </a:r>
            <a:endParaRPr sz="800">
              <a:latin typeface="Calibri"/>
              <a:cs typeface="Calibri"/>
            </a:endParaRPr>
          </a:p>
          <a:p>
            <a:pPr marL="12700" marR="416559">
              <a:lnSpc>
                <a:spcPct val="102200"/>
              </a:lnSpc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Program</a:t>
            </a:r>
            <a:r>
              <a:rPr sz="800" b="1" spc="28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(CAP)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Erin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Sanderson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CAP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75886" y="3772661"/>
            <a:ext cx="1072515" cy="190500"/>
          </a:xfrm>
          <a:custGeom>
            <a:avLst/>
            <a:gdLst/>
            <a:ahLst/>
            <a:cxnLst/>
            <a:rect l="l" t="t" r="r" b="b"/>
            <a:pathLst>
              <a:path w="1072514" h="190500">
                <a:moveTo>
                  <a:pt x="976998" y="0"/>
                </a:moveTo>
                <a:lnTo>
                  <a:pt x="0" y="0"/>
                </a:lnTo>
                <a:lnTo>
                  <a:pt x="0" y="190157"/>
                </a:lnTo>
                <a:lnTo>
                  <a:pt x="976998" y="190157"/>
                </a:lnTo>
                <a:lnTo>
                  <a:pt x="1072045" y="95072"/>
                </a:lnTo>
                <a:lnTo>
                  <a:pt x="976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925276" y="3785353"/>
            <a:ext cx="414655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HOLIDAY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219" y="3776471"/>
            <a:ext cx="1123950" cy="184150"/>
          </a:xfrm>
          <a:custGeom>
            <a:avLst/>
            <a:gdLst/>
            <a:ahLst/>
            <a:cxnLst/>
            <a:rect l="l" t="t" r="r" b="b"/>
            <a:pathLst>
              <a:path w="1123950" h="184150">
                <a:moveTo>
                  <a:pt x="1031697" y="0"/>
                </a:moveTo>
                <a:lnTo>
                  <a:pt x="0" y="0"/>
                </a:lnTo>
                <a:lnTo>
                  <a:pt x="0" y="183553"/>
                </a:lnTo>
                <a:lnTo>
                  <a:pt x="1031697" y="183553"/>
                </a:lnTo>
                <a:lnTo>
                  <a:pt x="1123695" y="91782"/>
                </a:lnTo>
                <a:lnTo>
                  <a:pt x="1031697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859411" y="3746215"/>
            <a:ext cx="957580" cy="12833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60350">
              <a:lnSpc>
                <a:spcPct val="100000"/>
              </a:lnSpc>
              <a:spcBef>
                <a:spcPts val="450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10/10/2023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800" dirty="0">
                <a:latin typeface="Calibri"/>
                <a:cs typeface="Calibri"/>
              </a:rPr>
              <a:t>11:00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AM</a:t>
            </a:r>
            <a:r>
              <a:rPr sz="800" spc="-9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12:00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2200"/>
              </a:lnSpc>
              <a:spcBef>
                <a:spcPts val="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Autism</a:t>
            </a:r>
            <a:r>
              <a:rPr sz="800" b="1" spc="1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Inclusion</a:t>
            </a:r>
            <a:r>
              <a:rPr sz="800" b="1" spc="14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and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the</a:t>
            </a:r>
            <a:r>
              <a:rPr sz="800" b="1" spc="11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Pathway</a:t>
            </a:r>
            <a:r>
              <a:rPr sz="800" b="1" spc="13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to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Neurodiversity</a:t>
            </a:r>
            <a:endParaRPr sz="800">
              <a:latin typeface="Calibri"/>
              <a:cs typeface="Calibri"/>
            </a:endParaRPr>
          </a:p>
          <a:p>
            <a:pPr marL="12700" marR="110489" indent="-635">
              <a:lnSpc>
                <a:spcPct val="102499"/>
              </a:lnSpc>
            </a:pP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800" dirty="0">
                <a:latin typeface="Calibri"/>
                <a:cs typeface="Calibri"/>
              </a:rPr>
              <a:t>1:00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PM</a:t>
            </a:r>
            <a:r>
              <a:rPr sz="800" spc="-8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Lessons</a:t>
            </a:r>
            <a:r>
              <a:rPr sz="800" b="1" spc="15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0" dirty="0">
                <a:solidFill>
                  <a:srgbClr val="002C70"/>
                </a:solidFill>
                <a:latin typeface="Calibri"/>
                <a:cs typeface="Calibri"/>
              </a:rPr>
              <a:t>from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59515" y="5254682"/>
            <a:ext cx="1069340" cy="5251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499"/>
              </a:lnSpc>
              <a:spcBef>
                <a:spcPts val="90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and</a:t>
            </a:r>
            <a:r>
              <a:rPr sz="800" b="1" spc="7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Situational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Disabilities</a:t>
            </a:r>
            <a:r>
              <a:rPr sz="800" b="1" spc="12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(Part</a:t>
            </a:r>
            <a:r>
              <a:rPr sz="800" b="1" spc="1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1</a:t>
            </a:r>
            <a:r>
              <a:rPr sz="800" b="1" spc="1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of</a:t>
            </a:r>
            <a:r>
              <a:rPr sz="800" b="1" spc="9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2)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1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93126" y="3776471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5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3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028147" y="3740722"/>
            <a:ext cx="900430" cy="119634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60350">
              <a:lnSpc>
                <a:spcPct val="100000"/>
              </a:lnSpc>
              <a:spcBef>
                <a:spcPts val="490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10/11/2023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800" dirty="0">
                <a:latin typeface="Calibri"/>
                <a:cs typeface="Calibri"/>
              </a:rPr>
              <a:t>11:00 AM</a:t>
            </a:r>
            <a:r>
              <a:rPr sz="800" spc="-8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12:00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117475">
              <a:lnSpc>
                <a:spcPct val="102499"/>
              </a:lnSpc>
              <a:spcBef>
                <a:spcPts val="9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Creating</a:t>
            </a:r>
            <a:r>
              <a:rPr sz="800" b="1" spc="5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50" dirty="0">
                <a:solidFill>
                  <a:srgbClr val="002C70"/>
                </a:solidFill>
                <a:latin typeface="Calibri"/>
                <a:cs typeface="Calibri"/>
              </a:rPr>
              <a:t>a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Trauma-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Informed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Workplace</a:t>
            </a:r>
            <a:endParaRPr sz="800">
              <a:latin typeface="Calibri"/>
              <a:cs typeface="Calibri"/>
            </a:endParaRPr>
          </a:p>
          <a:p>
            <a:pPr marL="12700" marR="229235">
              <a:lnSpc>
                <a:spcPct val="102499"/>
              </a:lnSpc>
            </a:pPr>
            <a:r>
              <a:rPr sz="800" dirty="0">
                <a:latin typeface="Calibri"/>
                <a:cs typeface="Calibri"/>
              </a:rPr>
              <a:t>Alla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Weinberg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Spoke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&amp;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Wheel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800" dirty="0">
                <a:latin typeface="Calibri"/>
                <a:cs typeface="Calibri"/>
              </a:rPr>
              <a:t>1:00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35" dirty="0">
                <a:latin typeface="Calibri"/>
                <a:cs typeface="Calibri"/>
              </a:rPr>
              <a:t>PM</a:t>
            </a:r>
            <a:r>
              <a:rPr sz="800" spc="-8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–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2:00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28147" y="4911971"/>
            <a:ext cx="960119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Nurturing</a:t>
            </a:r>
            <a:r>
              <a:rPr sz="800" b="1" spc="1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Workplace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834115" y="5004722"/>
            <a:ext cx="1922780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Unpredictable</a:t>
            </a:r>
            <a:r>
              <a:rPr sz="800" b="1" spc="1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Journeys:</a:t>
            </a:r>
            <a:r>
              <a:rPr sz="800" b="1" spc="300" dirty="0">
                <a:solidFill>
                  <a:srgbClr val="002C70"/>
                </a:solidFill>
                <a:latin typeface="Calibri"/>
                <a:cs typeface="Calibri"/>
              </a:rPr>
              <a:t>  </a:t>
            </a:r>
            <a:r>
              <a:rPr sz="1200" b="1" baseline="-17361" dirty="0">
                <a:solidFill>
                  <a:srgbClr val="002C70"/>
                </a:solidFill>
                <a:latin typeface="Calibri"/>
                <a:cs typeface="Calibri"/>
              </a:rPr>
              <a:t>Well-Being</a:t>
            </a:r>
            <a:r>
              <a:rPr sz="1200" b="1" spc="240" baseline="-17361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1200" b="1" spc="-37" baseline="-17361" dirty="0">
                <a:solidFill>
                  <a:srgbClr val="002C70"/>
                </a:solidFill>
                <a:latin typeface="Calibri"/>
                <a:cs typeface="Calibri"/>
              </a:rPr>
              <a:t>and</a:t>
            </a:r>
            <a:endParaRPr sz="1200" baseline="-17361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34115" y="5129702"/>
            <a:ext cx="2079625" cy="149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Insights</a:t>
            </a:r>
            <a:r>
              <a:rPr sz="800" b="1" spc="12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from</a:t>
            </a:r>
            <a:r>
              <a:rPr sz="800" b="1" spc="114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Temporary</a:t>
            </a:r>
            <a:r>
              <a:rPr sz="800" b="1" spc="204" dirty="0">
                <a:solidFill>
                  <a:srgbClr val="002C70"/>
                </a:solidFill>
                <a:latin typeface="Calibri"/>
                <a:cs typeface="Calibri"/>
              </a:rPr>
              <a:t>  </a:t>
            </a:r>
            <a:r>
              <a:rPr sz="1200" b="1" baseline="-17361" dirty="0">
                <a:solidFill>
                  <a:srgbClr val="002C70"/>
                </a:solidFill>
                <a:latin typeface="Calibri"/>
                <a:cs typeface="Calibri"/>
              </a:rPr>
              <a:t>Supporting</a:t>
            </a:r>
            <a:r>
              <a:rPr sz="1200" b="1" spc="209" baseline="-17361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1200" b="1" spc="-15" baseline="-17361" dirty="0">
                <a:solidFill>
                  <a:srgbClr val="002C70"/>
                </a:solidFill>
                <a:latin typeface="Calibri"/>
                <a:cs typeface="Calibri"/>
              </a:rPr>
              <a:t>Mental</a:t>
            </a:r>
            <a:endParaRPr sz="1200" baseline="-17361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28147" y="5274061"/>
            <a:ext cx="875665" cy="42481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algn="just">
              <a:lnSpc>
                <a:spcPct val="107500"/>
              </a:lnSpc>
              <a:spcBef>
                <a:spcPts val="14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Health</a:t>
            </a:r>
            <a:r>
              <a:rPr sz="800" b="1" spc="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(Part</a:t>
            </a:r>
            <a:r>
              <a:rPr sz="800" b="1" spc="9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2</a:t>
            </a:r>
            <a:r>
              <a:rPr sz="800" b="1" spc="6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of</a:t>
            </a:r>
            <a:r>
              <a:rPr sz="800" b="1" spc="8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25" dirty="0">
                <a:solidFill>
                  <a:srgbClr val="002C70"/>
                </a:solidFill>
                <a:latin typeface="Calibri"/>
                <a:cs typeface="Calibri"/>
              </a:rPr>
              <a:t>2)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Dr.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Theresa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Haskins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Haskins</a:t>
            </a:r>
            <a:r>
              <a:rPr sz="800" spc="1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Consulting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3653" y="3776471"/>
            <a:ext cx="1123315" cy="184150"/>
          </a:xfrm>
          <a:custGeom>
            <a:avLst/>
            <a:gdLst/>
            <a:ahLst/>
            <a:cxnLst/>
            <a:rect l="l" t="t" r="r" b="b"/>
            <a:pathLst>
              <a:path w="1123315" h="184150">
                <a:moveTo>
                  <a:pt x="1030998" y="0"/>
                </a:moveTo>
                <a:lnTo>
                  <a:pt x="0" y="0"/>
                </a:lnTo>
                <a:lnTo>
                  <a:pt x="0" y="183553"/>
                </a:lnTo>
                <a:lnTo>
                  <a:pt x="1030998" y="183553"/>
                </a:lnTo>
                <a:lnTo>
                  <a:pt x="1122934" y="91782"/>
                </a:lnTo>
                <a:lnTo>
                  <a:pt x="1030998" y="0"/>
                </a:lnTo>
                <a:close/>
              </a:path>
            </a:pathLst>
          </a:custGeom>
          <a:solidFill>
            <a:srgbClr val="0052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157294" y="3743520"/>
            <a:ext cx="1346835" cy="254127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470"/>
              </a:spcBef>
            </a:pP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10/12/2023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800" dirty="0">
                <a:latin typeface="Calibri"/>
                <a:cs typeface="Calibri"/>
              </a:rPr>
              <a:t>10:00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AM</a:t>
            </a:r>
            <a:r>
              <a:rPr sz="800" spc="2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-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12:00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113664">
              <a:lnSpc>
                <a:spcPct val="102200"/>
              </a:lnSpc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USDA</a:t>
            </a:r>
            <a:r>
              <a:rPr sz="800" b="1" spc="4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TARGET</a:t>
            </a:r>
            <a:r>
              <a:rPr sz="800" b="1" spc="5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Center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Ergonomics</a:t>
            </a:r>
            <a:r>
              <a:rPr sz="800" b="1" spc="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Demonstrations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(Virtual/Onsite)</a:t>
            </a:r>
            <a:endParaRPr sz="800">
              <a:latin typeface="Calibri"/>
              <a:cs typeface="Calibri"/>
            </a:endParaRPr>
          </a:p>
          <a:p>
            <a:pPr marL="12700" marR="561975">
              <a:lnSpc>
                <a:spcPct val="102499"/>
              </a:lnSpc>
            </a:pPr>
            <a:r>
              <a:rPr sz="800" dirty="0">
                <a:latin typeface="Calibri"/>
                <a:cs typeface="Calibri"/>
              </a:rPr>
              <a:t>Stephanie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Bradley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CEAS,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CAE</a:t>
            </a:r>
            <a:endParaRPr sz="800">
              <a:latin typeface="Calibri"/>
              <a:cs typeface="Calibri"/>
            </a:endParaRPr>
          </a:p>
          <a:p>
            <a:pPr marL="12700" marR="41910">
              <a:lnSpc>
                <a:spcPct val="102499"/>
              </a:lnSpc>
            </a:pPr>
            <a:r>
              <a:rPr sz="800" dirty="0">
                <a:latin typeface="Calibri"/>
                <a:cs typeface="Calibri"/>
              </a:rPr>
              <a:t>Ergonomics</a:t>
            </a:r>
            <a:r>
              <a:rPr sz="800" spc="7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Program</a:t>
            </a:r>
            <a:r>
              <a:rPr sz="800" spc="7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Manager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Stephen</a:t>
            </a:r>
            <a:r>
              <a:rPr sz="800" spc="6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DiCarlo</a:t>
            </a:r>
            <a:endParaRPr sz="800">
              <a:latin typeface="Calibri"/>
              <a:cs typeface="Calibri"/>
            </a:endParaRPr>
          </a:p>
          <a:p>
            <a:pPr marL="12700" marR="667385">
              <a:lnSpc>
                <a:spcPts val="980"/>
              </a:lnSpc>
              <a:spcBef>
                <a:spcPts val="35"/>
              </a:spcBef>
            </a:pPr>
            <a:r>
              <a:rPr sz="800" spc="-10" dirty="0">
                <a:latin typeface="Calibri"/>
                <a:cs typeface="Calibri"/>
              </a:rPr>
              <a:t>Humanscale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Howard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Flowers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BodyBilt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sz="800" dirty="0">
                <a:latin typeface="Calibri"/>
                <a:cs typeface="Calibri"/>
              </a:rPr>
              <a:t>1:00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PM</a:t>
            </a:r>
            <a:r>
              <a:rPr sz="800" spc="229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-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3:00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25" dirty="0">
                <a:latin typeface="Calibri"/>
                <a:cs typeface="Calibri"/>
              </a:rPr>
              <a:t>PM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980"/>
              </a:lnSpc>
              <a:spcBef>
                <a:spcPts val="35"/>
              </a:spcBef>
            </a:pP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USDA</a:t>
            </a:r>
            <a:r>
              <a:rPr sz="800" b="1" spc="4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TARGET</a:t>
            </a:r>
            <a:r>
              <a:rPr sz="800" b="1" spc="5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Center</a:t>
            </a:r>
            <a:r>
              <a:rPr sz="800" b="1" spc="55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Assistive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2C70"/>
                </a:solidFill>
                <a:latin typeface="Calibri"/>
                <a:cs typeface="Calibri"/>
              </a:rPr>
              <a:t>Technology</a:t>
            </a:r>
            <a:r>
              <a:rPr sz="800" b="1" spc="5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Demonstrations</a:t>
            </a:r>
            <a:r>
              <a:rPr sz="800" b="1" spc="500" dirty="0">
                <a:solidFill>
                  <a:srgbClr val="002C70"/>
                </a:solidFill>
                <a:latin typeface="Calibri"/>
                <a:cs typeface="Calibri"/>
              </a:rPr>
              <a:t> </a:t>
            </a:r>
            <a:r>
              <a:rPr sz="800" b="1" spc="-10" dirty="0">
                <a:solidFill>
                  <a:srgbClr val="002C70"/>
                </a:solidFill>
                <a:latin typeface="Calibri"/>
                <a:cs typeface="Calibri"/>
              </a:rPr>
              <a:t>(Virtual/Onsite)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944"/>
              </a:lnSpc>
            </a:pPr>
            <a:r>
              <a:rPr sz="800" dirty="0">
                <a:latin typeface="Calibri"/>
                <a:cs typeface="Calibri"/>
              </a:rPr>
              <a:t>Rashida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-20" dirty="0">
                <a:latin typeface="Calibri"/>
                <a:cs typeface="Calibri"/>
              </a:rPr>
              <a:t>Owens</a:t>
            </a:r>
            <a:endParaRPr sz="800">
              <a:latin typeface="Calibri"/>
              <a:cs typeface="Calibri"/>
            </a:endParaRPr>
          </a:p>
          <a:p>
            <a:pPr marL="12700" marR="63500">
              <a:lnSpc>
                <a:spcPct val="104400"/>
              </a:lnSpc>
            </a:pPr>
            <a:r>
              <a:rPr sz="800" dirty="0">
                <a:latin typeface="Calibri"/>
                <a:cs typeface="Calibri"/>
              </a:rPr>
              <a:t>Assistive</a:t>
            </a:r>
            <a:r>
              <a:rPr sz="800" spc="8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Technology</a:t>
            </a:r>
            <a:r>
              <a:rPr sz="800" spc="7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Program</a:t>
            </a:r>
            <a:r>
              <a:rPr sz="800" spc="500" dirty="0">
                <a:latin typeface="Calibri"/>
                <a:cs typeface="Calibri"/>
              </a:rPr>
              <a:t> </a:t>
            </a:r>
            <a:r>
              <a:rPr sz="800" spc="-10" dirty="0">
                <a:latin typeface="Calibri"/>
                <a:cs typeface="Calibri"/>
              </a:rPr>
              <a:t>Manager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0BC6D4CA-F4E0-4F5A-77E5-5E3A06550F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7576" y="-677108"/>
            <a:ext cx="11153775" cy="67710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Current and Upcoming Meetings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54745" y="374904"/>
            <a:ext cx="3557270" cy="6109335"/>
          </a:xfrm>
          <a:custGeom>
            <a:avLst/>
            <a:gdLst/>
            <a:ahLst/>
            <a:cxnLst/>
            <a:rect l="l" t="t" r="r" b="b"/>
            <a:pathLst>
              <a:path w="3557270" h="6109335">
                <a:moveTo>
                  <a:pt x="3557015" y="0"/>
                </a:moveTo>
                <a:lnTo>
                  <a:pt x="0" y="0"/>
                </a:lnTo>
                <a:lnTo>
                  <a:pt x="0" y="6108954"/>
                </a:lnTo>
                <a:lnTo>
                  <a:pt x="3557015" y="6108954"/>
                </a:lnTo>
                <a:lnTo>
                  <a:pt x="3557015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9871" y="237743"/>
            <a:ext cx="3826510" cy="6383020"/>
          </a:xfrm>
          <a:custGeom>
            <a:avLst/>
            <a:gdLst/>
            <a:ahLst/>
            <a:cxnLst/>
            <a:rect l="l" t="t" r="r" b="b"/>
            <a:pathLst>
              <a:path w="3826509" h="6383020">
                <a:moveTo>
                  <a:pt x="3826217" y="0"/>
                </a:moveTo>
                <a:lnTo>
                  <a:pt x="0" y="0"/>
                </a:lnTo>
                <a:lnTo>
                  <a:pt x="0" y="6382766"/>
                </a:lnTo>
                <a:lnTo>
                  <a:pt x="3826217" y="6382766"/>
                </a:lnTo>
                <a:lnTo>
                  <a:pt x="3826217" y="0"/>
                </a:lnTo>
                <a:close/>
              </a:path>
            </a:pathLst>
          </a:custGeom>
          <a:solidFill>
            <a:srgbClr val="D9D9D9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8254745" y="374904"/>
            <a:ext cx="3557270" cy="6109335"/>
          </a:xfrm>
          <a:prstGeom prst="rect">
            <a:avLst/>
          </a:prstGeom>
          <a:solidFill>
            <a:srgbClr val="D9D9D9">
              <a:alpha val="59999"/>
            </a:srgbClr>
          </a:solidFill>
          <a:ln w="6350">
            <a:solidFill>
              <a:srgbClr val="404040"/>
            </a:solidFill>
            <a:prstDash/>
          </a:ln>
          <a:effectLst/>
        </p:spPr>
        <p:txBody>
          <a:bodyPr rot="0" spcFirstLastPara="0" vertOverflow="overflow" horzOverflow="overflow" vert="horz" wrap="square" lIns="0" tIns="46228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13690" marR="699135" lvl="0" indent="0" defTabSz="914400" eaLnBrk="1" fontAlgn="auto" latinLnBrk="0" hangingPunct="1">
              <a:lnSpc>
                <a:spcPct val="100000"/>
              </a:lnSpc>
              <a:spcBef>
                <a:spcPts val="36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Schoolbook"/>
                <a:cs typeface="Century Schoolbook"/>
              </a:rPr>
              <a:t>About</a:t>
            </a:r>
            <a:r>
              <a:rPr kumimoji="0" lang="en-US" sz="4400" b="0" i="0" u="none" strike="noStrike" kern="0" cap="none" spc="-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Schoolbook"/>
                <a:cs typeface="Century Schoolbook"/>
              </a:rPr>
              <a:t> </a:t>
            </a:r>
            <a:r>
              <a:rPr kumimoji="0" lang="en-US" sz="44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Schoolbook"/>
                <a:cs typeface="Century Schoolbook"/>
              </a:rPr>
              <a:t>the </a:t>
            </a:r>
            <a:r>
              <a:rPr kumimoji="0" lang="en-US" sz="44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Schoolbook"/>
                <a:cs typeface="Century Schoolbook"/>
              </a:rPr>
              <a:t>Session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655955" marR="334010" lvl="0" indent="-342900" algn="just" defTabSz="914400" eaLnBrk="1" fontAlgn="auto" latinLnBrk="0" hangingPunct="1">
              <a:lnSpc>
                <a:spcPct val="109000"/>
              </a:lnSpc>
              <a:spcBef>
                <a:spcPts val="1440"/>
              </a:spcBef>
              <a:spcAft>
                <a:spcPts val="0"/>
              </a:spcAft>
              <a:buClrTx/>
              <a:buSzPct val="111111"/>
              <a:buFont typeface="Symbol"/>
              <a:buChar char=""/>
              <a:tabLst>
                <a:tab pos="65595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Explore</a:t>
            </a:r>
            <a:r>
              <a:rPr kumimoji="0" lang="en-US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neurodiversity</a:t>
            </a:r>
            <a:r>
              <a:rPr kumimoji="0" lang="en-US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its</a:t>
            </a:r>
            <a:r>
              <a:rPr kumimoji="0" lang="en-US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impact</a:t>
            </a:r>
            <a:r>
              <a:rPr kumimoji="0" lang="en-US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on</a:t>
            </a:r>
            <a:r>
              <a:rPr kumimoji="0" lang="en-US" sz="1800" b="0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collaboration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</a:t>
            </a:r>
            <a:r>
              <a:rPr kumimoji="0" lang="en-US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problem-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solving.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  <a:p>
            <a:pPr marL="655955" marR="518795" lvl="0" indent="-342900" defTabSz="914400" eaLnBrk="1" fontAlgn="auto" latinLnBrk="0" hangingPunct="1">
              <a:lnSpc>
                <a:spcPct val="106900"/>
              </a:lnSpc>
              <a:spcBef>
                <a:spcPts val="1210"/>
              </a:spcBef>
              <a:spcAft>
                <a:spcPts val="0"/>
              </a:spcAft>
              <a:buClrTx/>
              <a:buSzPct val="111111"/>
              <a:buFont typeface="Symbol"/>
              <a:buChar char=""/>
              <a:tabLst>
                <a:tab pos="65595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Discover</a:t>
            </a:r>
            <a:r>
              <a:rPr kumimoji="0" lang="en-US" sz="1800" b="0" i="0" u="none" strike="noStrike" kern="0" cap="none" spc="-1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how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neurodivergent</a:t>
            </a:r>
            <a:r>
              <a:rPr kumimoji="0" lang="en-US" sz="1800" b="0" i="0" u="none" strike="noStrike" kern="0" cap="none" spc="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thinking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contributes</a:t>
            </a:r>
            <a:r>
              <a:rPr kumimoji="0" lang="en-US" sz="18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to</a:t>
            </a:r>
            <a:r>
              <a:rPr kumimoji="0" lang="en-US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innovation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</a:t>
            </a:r>
            <a:r>
              <a:rPr kumimoji="0" lang="en-US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inclusive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cultures.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  <a:p>
            <a:pPr marL="598805" marR="299720" lvl="0" indent="-28575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Tx/>
              <a:buFont typeface="Arial"/>
              <a:buChar char="•"/>
              <a:tabLst>
                <a:tab pos="598805" algn="l"/>
              </a:tabLst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Learn</a:t>
            </a:r>
            <a:r>
              <a:rPr kumimoji="0" lang="en-US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how</a:t>
            </a: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to</a:t>
            </a:r>
            <a:r>
              <a:rPr kumimoji="0" lang="en-US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foster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inclusive</a:t>
            </a:r>
            <a:r>
              <a:rPr kumimoji="0" lang="en-US" sz="1800" b="0" i="0" u="none" strike="noStrike" kern="0" cap="none" spc="-8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workplaces</a:t>
            </a:r>
            <a:r>
              <a:rPr kumimoji="0" lang="en-US" sz="1800" b="0" i="0" u="none" strike="noStrike" kern="0" cap="none" spc="-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</a:t>
            </a:r>
            <a:r>
              <a:rPr kumimoji="0" lang="en-US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importance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of</a:t>
            </a:r>
            <a:r>
              <a:rPr kumimoji="0" lang="en-US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advocacy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creating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neurodiverse workplaces.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</p:txBody>
      </p:sp>
      <p:pic>
        <p:nvPicPr>
          <p:cNvPr id="3" name="object 3" descr="A group of people standing together smiling&#10;&#10;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237743"/>
            <a:ext cx="7696199" cy="63825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2400" y="0"/>
            <a:ext cx="12039600" cy="6858000"/>
            <a:chOff x="152400" y="0"/>
            <a:chExt cx="120396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0"/>
              <a:ext cx="12039599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7462" y="253745"/>
              <a:ext cx="5612765" cy="6362065"/>
            </a:xfrm>
            <a:custGeom>
              <a:avLst/>
              <a:gdLst/>
              <a:ahLst/>
              <a:cxnLst/>
              <a:rect l="l" t="t" r="r" b="b"/>
              <a:pathLst>
                <a:path w="5612765" h="6362065">
                  <a:moveTo>
                    <a:pt x="5612320" y="0"/>
                  </a:moveTo>
                  <a:lnTo>
                    <a:pt x="0" y="0"/>
                  </a:lnTo>
                  <a:lnTo>
                    <a:pt x="0" y="6361468"/>
                  </a:lnTo>
                  <a:lnTo>
                    <a:pt x="5612320" y="6361468"/>
                  </a:lnTo>
                  <a:lnTo>
                    <a:pt x="5612320" y="0"/>
                  </a:lnTo>
                  <a:close/>
                </a:path>
              </a:pathLst>
            </a:custGeom>
            <a:solidFill>
              <a:srgbClr val="FFFFFF">
                <a:alpha val="9411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415290" y="407669"/>
            <a:ext cx="5300980" cy="6022975"/>
          </a:xfrm>
          <a:prstGeom prst="rect">
            <a:avLst/>
          </a:prstGeom>
          <a:solidFill>
            <a:srgbClr val="FFFFFF">
              <a:alpha val="94116"/>
            </a:srgbClr>
          </a:solidFill>
          <a:ln w="6350">
            <a:solidFill>
              <a:srgbClr val="404040"/>
            </a:solidFill>
            <a:prstDash/>
          </a:ln>
          <a:effectLst/>
        </p:spPr>
        <p:txBody>
          <a:bodyPr rot="0" spcFirstLastPara="0" vertOverflow="overflow" horzOverflow="overflow" vert="horz" wrap="square" lIns="0" tIns="572135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49580" marR="982344" lvl="0" indent="0" defTabSz="914400" eaLnBrk="1" fontAlgn="auto" latinLnBrk="0" hangingPunct="1">
              <a:lnSpc>
                <a:spcPts val="4800"/>
              </a:lnSpc>
              <a:spcBef>
                <a:spcPts val="45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-1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entury Schoolbook"/>
                <a:cs typeface="Century Schoolbook"/>
              </a:rPr>
              <a:t>Defining </a:t>
            </a:r>
            <a:r>
              <a:rPr kumimoji="0" lang="en-US" sz="4400" b="0" i="0" u="none" strike="noStrike" kern="0" cap="none" spc="-20" normalizeH="0" baseline="0" noProof="0" dirty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Century Schoolbook"/>
                <a:cs typeface="Century Schoolbook"/>
              </a:rPr>
              <a:t>Neurodiversity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448945" marR="486409" lvl="0" indent="0" defTabSz="914400" eaLnBrk="1" fontAlgn="auto" latinLnBrk="0" hangingPunct="1">
              <a:lnSpc>
                <a:spcPct val="110000"/>
              </a:lnSpc>
              <a:spcBef>
                <a:spcPts val="2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Neurodiversity</a:t>
            </a:r>
            <a:r>
              <a:rPr kumimoji="0" lang="en-US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is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diversity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of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human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brains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</a:t>
            </a:r>
            <a:r>
              <a:rPr kumimoji="0" lang="en-US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minds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–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</a:t>
            </a:r>
            <a:r>
              <a:rPr kumimoji="0" lang="en-US" sz="18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recognizes</a:t>
            </a:r>
            <a:r>
              <a:rPr kumimoji="0" lang="en-US" sz="18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infinite</a:t>
            </a:r>
            <a:r>
              <a:rPr kumimoji="0" lang="en-US" sz="1800" b="0" i="0" u="none" strike="noStrike" kern="0" cap="none" spc="-10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variation</a:t>
            </a:r>
            <a:r>
              <a:rPr kumimoji="0" lang="en-US" sz="1800" b="0" i="0" u="none" strike="noStrike" kern="0" cap="none" spc="-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</a:t>
            </a:r>
            <a:r>
              <a:rPr kumimoji="0" lang="en-US" sz="18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neurocognitive</a:t>
            </a:r>
            <a:r>
              <a:rPr kumimoji="0" lang="en-US" sz="1800" b="0" i="0" u="none" strike="noStrike" kern="0" cap="none" spc="-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functioning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within</a:t>
            </a:r>
            <a:r>
              <a:rPr kumimoji="0" lang="en-US" sz="1800" b="0" i="0" u="none" strike="noStrike" kern="0" cap="none" spc="-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our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species.</a:t>
            </a:r>
            <a:r>
              <a:rPr kumimoji="0" lang="en-US" sz="1800" b="0" i="0" u="none" strike="noStrike" kern="0" cap="none" spc="4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Focused</a:t>
            </a:r>
            <a:r>
              <a:rPr kumimoji="0" lang="en-US" sz="18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on</a:t>
            </a:r>
            <a:r>
              <a:rPr kumimoji="0" lang="en-US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strengths-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based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approaches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and</a:t>
            </a:r>
            <a:r>
              <a:rPr kumimoji="0" lang="en-US" sz="1800" b="0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the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concept</a:t>
            </a:r>
            <a:r>
              <a:rPr kumimoji="0" lang="en-US" sz="18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of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multiple</a:t>
            </a:r>
            <a:r>
              <a:rPr kumimoji="0" lang="en-US" sz="1800" b="0" i="0" u="none" strike="noStrike" kern="0" cap="none" spc="-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 </a:t>
            </a:r>
            <a:r>
              <a:rPr kumimoji="0" lang="en-US" sz="18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ranklin Gothic Book"/>
                <a:cs typeface="Franklin Gothic Book"/>
              </a:rPr>
              <a:t>intelligences.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8167116" y="0"/>
              <a:ext cx="4025265" cy="6858000"/>
            </a:xfrm>
            <a:custGeom>
              <a:avLst/>
              <a:gdLst/>
              <a:ahLst/>
              <a:cxnLst/>
              <a:rect l="l" t="t" r="r" b="b"/>
              <a:pathLst>
                <a:path w="4025265" h="6858000">
                  <a:moveTo>
                    <a:pt x="4024744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024744" y="6858000"/>
                  </a:lnTo>
                  <a:lnTo>
                    <a:pt x="4024744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8166734" cy="6858000"/>
            </a:xfrm>
            <a:custGeom>
              <a:avLst/>
              <a:gdLst/>
              <a:ahLst/>
              <a:cxnLst/>
              <a:rect l="l" t="t" r="r" b="b"/>
              <a:pathLst>
                <a:path w="8166734" h="6858000">
                  <a:moveTo>
                    <a:pt x="81665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8166582" y="6858000"/>
                  </a:lnTo>
                  <a:lnTo>
                    <a:pt x="816658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311" y="591311"/>
              <a:ext cx="7013447" cy="567537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43127" y="643127"/>
              <a:ext cx="6910070" cy="5571490"/>
            </a:xfrm>
            <a:custGeom>
              <a:avLst/>
              <a:gdLst/>
              <a:ahLst/>
              <a:cxnLst/>
              <a:rect l="l" t="t" r="r" b="b"/>
              <a:pathLst>
                <a:path w="6910070" h="5571490">
                  <a:moveTo>
                    <a:pt x="6909714" y="0"/>
                  </a:moveTo>
                  <a:lnTo>
                    <a:pt x="0" y="0"/>
                  </a:lnTo>
                  <a:lnTo>
                    <a:pt x="0" y="5571324"/>
                  </a:lnTo>
                  <a:lnTo>
                    <a:pt x="6909714" y="5571324"/>
                  </a:lnTo>
                  <a:lnTo>
                    <a:pt x="69097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6195" y="809244"/>
              <a:ext cx="6583680" cy="5240020"/>
            </a:xfrm>
            <a:custGeom>
              <a:avLst/>
              <a:gdLst/>
              <a:ahLst/>
              <a:cxnLst/>
              <a:rect l="l" t="t" r="r" b="b"/>
              <a:pathLst>
                <a:path w="6583680" h="5240020">
                  <a:moveTo>
                    <a:pt x="0" y="0"/>
                  </a:moveTo>
                  <a:lnTo>
                    <a:pt x="6583680" y="0"/>
                  </a:lnTo>
                  <a:lnTo>
                    <a:pt x="6583680" y="5239766"/>
                  </a:lnTo>
                  <a:lnTo>
                    <a:pt x="0" y="5239766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9655" y="1566684"/>
              <a:ext cx="1274063" cy="127405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22323" y="1567814"/>
              <a:ext cx="1270635" cy="1270635"/>
            </a:xfrm>
            <a:custGeom>
              <a:avLst/>
              <a:gdLst/>
              <a:ahLst/>
              <a:cxnLst/>
              <a:rect l="l" t="t" r="r" b="b"/>
              <a:pathLst>
                <a:path w="1270635" h="1270635">
                  <a:moveTo>
                    <a:pt x="0" y="0"/>
                  </a:moveTo>
                  <a:lnTo>
                    <a:pt x="1270431" y="0"/>
                  </a:lnTo>
                  <a:lnTo>
                    <a:pt x="1270431" y="1270431"/>
                  </a:lnTo>
                  <a:lnTo>
                    <a:pt x="0" y="127043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 idx="4294967295"/>
          </p:nvPr>
        </p:nvSpPr>
        <p:spPr>
          <a:xfrm>
            <a:off x="8781019" y="2748915"/>
            <a:ext cx="2654300" cy="1308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6858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065" marR="5080" lvl="0" indent="0" algn="ctr" defTabSz="914400" eaLnBrk="1" fontAlgn="auto" latinLnBrk="0" hangingPunct="1">
              <a:lnSpc>
                <a:spcPts val="3200"/>
              </a:lnSpc>
              <a:spcBef>
                <a:spcPts val="5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Neurodiversity </a:t>
            </a:r>
            <a:r>
              <a:rPr kumimoji="0" lang="en-US" sz="3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Includes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  <a:p>
            <a:pPr marL="0" marR="0" lvl="0" indent="0" algn="ctr" defTabSz="914400" eaLnBrk="1" fontAlgn="auto" latinLnBrk="0" hangingPunct="1">
              <a:lnSpc>
                <a:spcPts val="32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/>
                <a:cs typeface="Century Schoolbook"/>
              </a:rPr>
              <a:t>You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Schoolbook"/>
              <a:cs typeface="Century School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1342" y="3275172"/>
            <a:ext cx="2760980" cy="202438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750"/>
              </a:spcBef>
            </a:pPr>
            <a:r>
              <a:rPr sz="1750" spc="-10" dirty="0">
                <a:latin typeface="Franklin Gothic Book"/>
                <a:cs typeface="Franklin Gothic Book"/>
              </a:rPr>
              <a:t>Neurodivergent</a:t>
            </a:r>
            <a:endParaRPr sz="1750">
              <a:latin typeface="Franklin Gothic Book"/>
              <a:cs typeface="Franklin Gothic Book"/>
            </a:endParaRPr>
          </a:p>
          <a:p>
            <a:pPr marL="12700" marR="5080" algn="ctr">
              <a:lnSpc>
                <a:spcPct val="94000"/>
              </a:lnSpc>
              <a:spcBef>
                <a:spcPts val="800"/>
              </a:spcBef>
            </a:pPr>
            <a:r>
              <a:rPr sz="1800" dirty="0">
                <a:latin typeface="Franklin Gothic Book"/>
                <a:cs typeface="Franklin Gothic Book"/>
              </a:rPr>
              <a:t>having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a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brain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that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functions </a:t>
            </a:r>
            <a:r>
              <a:rPr sz="1800" dirty="0">
                <a:latin typeface="Franklin Gothic Book"/>
                <a:cs typeface="Franklin Gothic Book"/>
              </a:rPr>
              <a:t>in</a:t>
            </a:r>
            <a:r>
              <a:rPr sz="1800" spc="-5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ways</a:t>
            </a:r>
            <a:r>
              <a:rPr sz="1800" spc="-2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that</a:t>
            </a:r>
            <a:r>
              <a:rPr sz="1800" spc="-4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results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spc="-25" dirty="0">
                <a:latin typeface="Franklin Gothic Book"/>
                <a:cs typeface="Franklin Gothic Book"/>
              </a:rPr>
              <a:t>in </a:t>
            </a:r>
            <a:r>
              <a:rPr sz="1800" dirty="0">
                <a:latin typeface="Franklin Gothic Book"/>
                <a:cs typeface="Franklin Gothic Book"/>
              </a:rPr>
              <a:t>behaviors</a:t>
            </a:r>
            <a:r>
              <a:rPr sz="1800" spc="-5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that</a:t>
            </a:r>
            <a:r>
              <a:rPr sz="1800" spc="-4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diverge </a:t>
            </a:r>
            <a:r>
              <a:rPr sz="1800" dirty="0">
                <a:latin typeface="Franklin Gothic Book"/>
                <a:cs typeface="Franklin Gothic Book"/>
              </a:rPr>
              <a:t>significantly</a:t>
            </a:r>
            <a:r>
              <a:rPr sz="1800" spc="-7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from</a:t>
            </a:r>
            <a:r>
              <a:rPr sz="1800" spc="-60" dirty="0">
                <a:latin typeface="Franklin Gothic Book"/>
                <a:cs typeface="Franklin Gothic Book"/>
              </a:rPr>
              <a:t> </a:t>
            </a:r>
            <a:r>
              <a:rPr sz="1800" spc="-25" dirty="0">
                <a:latin typeface="Franklin Gothic Book"/>
                <a:cs typeface="Franklin Gothic Book"/>
              </a:rPr>
              <a:t>the </a:t>
            </a:r>
            <a:r>
              <a:rPr sz="1800" dirty="0">
                <a:latin typeface="Franklin Gothic Book"/>
                <a:cs typeface="Franklin Gothic Book"/>
              </a:rPr>
              <a:t>societal</a:t>
            </a:r>
            <a:r>
              <a:rPr sz="1800" spc="-6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standards</a:t>
            </a:r>
            <a:r>
              <a:rPr sz="1800" spc="-55" dirty="0">
                <a:latin typeface="Franklin Gothic Book"/>
                <a:cs typeface="Franklin Gothic Book"/>
              </a:rPr>
              <a:t> </a:t>
            </a:r>
            <a:r>
              <a:rPr sz="1800" spc="-25" dirty="0">
                <a:latin typeface="Franklin Gothic Book"/>
                <a:cs typeface="Franklin Gothic Book"/>
              </a:rPr>
              <a:t>of </a:t>
            </a:r>
            <a:r>
              <a:rPr sz="1800" spc="-10" dirty="0">
                <a:latin typeface="Franklin Gothic Book"/>
                <a:cs typeface="Franklin Gothic Book"/>
              </a:rPr>
              <a:t>“normal.”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33721" y="1561464"/>
            <a:ext cx="1283335" cy="1283335"/>
            <a:chOff x="5133721" y="1561464"/>
            <a:chExt cx="1283335" cy="128333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38928" y="1566684"/>
              <a:ext cx="1274063" cy="127405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140071" y="1567814"/>
              <a:ext cx="1270635" cy="1270635"/>
            </a:xfrm>
            <a:custGeom>
              <a:avLst/>
              <a:gdLst/>
              <a:ahLst/>
              <a:cxnLst/>
              <a:rect l="l" t="t" r="r" b="b"/>
              <a:pathLst>
                <a:path w="1270635" h="1270635">
                  <a:moveTo>
                    <a:pt x="0" y="0"/>
                  </a:moveTo>
                  <a:lnTo>
                    <a:pt x="1270431" y="0"/>
                  </a:lnTo>
                  <a:lnTo>
                    <a:pt x="1270431" y="1270431"/>
                  </a:lnTo>
                  <a:lnTo>
                    <a:pt x="0" y="127043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380758" y="3272946"/>
            <a:ext cx="2798445" cy="17818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750" spc="-10" dirty="0">
                <a:latin typeface="Franklin Gothic Book"/>
                <a:cs typeface="Franklin Gothic Book"/>
              </a:rPr>
              <a:t>Neurotypical</a:t>
            </a:r>
            <a:endParaRPr sz="1750">
              <a:latin typeface="Franklin Gothic Book"/>
              <a:cs typeface="Franklin Gothic Book"/>
            </a:endParaRPr>
          </a:p>
          <a:p>
            <a:pPr marL="12700" marR="5080" indent="-1905" algn="ctr">
              <a:lnSpc>
                <a:spcPts val="2050"/>
              </a:lnSpc>
              <a:spcBef>
                <a:spcPts val="850"/>
              </a:spcBef>
            </a:pPr>
            <a:r>
              <a:rPr sz="1800" dirty="0">
                <a:latin typeface="Franklin Gothic Book"/>
                <a:cs typeface="Franklin Gothic Book"/>
              </a:rPr>
              <a:t>having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a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style</a:t>
            </a:r>
            <a:r>
              <a:rPr sz="1800" spc="-25" dirty="0">
                <a:latin typeface="Franklin Gothic Book"/>
                <a:cs typeface="Franklin Gothic Book"/>
              </a:rPr>
              <a:t> of </a:t>
            </a:r>
            <a:r>
              <a:rPr sz="1800" spc="-10" dirty="0">
                <a:latin typeface="Franklin Gothic Book"/>
                <a:cs typeface="Franklin Gothic Book"/>
              </a:rPr>
              <a:t>neurocognitive</a:t>
            </a:r>
            <a:r>
              <a:rPr sz="1800" spc="-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functioning </a:t>
            </a:r>
            <a:r>
              <a:rPr sz="1800" dirty="0">
                <a:latin typeface="Franklin Gothic Book"/>
                <a:cs typeface="Franklin Gothic Book"/>
              </a:rPr>
              <a:t>and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behaviors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that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fall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within </a:t>
            </a:r>
            <a:r>
              <a:rPr sz="1800" dirty="0">
                <a:latin typeface="Franklin Gothic Book"/>
                <a:cs typeface="Franklin Gothic Book"/>
              </a:rPr>
              <a:t>the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dominant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societal </a:t>
            </a:r>
            <a:r>
              <a:rPr sz="1800" dirty="0">
                <a:latin typeface="Franklin Gothic Book"/>
                <a:cs typeface="Franklin Gothic Book"/>
              </a:rPr>
              <a:t>standards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of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“normal.”</a:t>
            </a:r>
            <a:endParaRPr sz="18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7576" y="243077"/>
            <a:ext cx="11153775" cy="1584325"/>
            <a:chOff x="417576" y="243077"/>
            <a:chExt cx="11153775" cy="1584325"/>
          </a:xfrm>
        </p:grpSpPr>
        <p:sp>
          <p:nvSpPr>
            <p:cNvPr id="3" name="object 3"/>
            <p:cNvSpPr/>
            <p:nvPr/>
          </p:nvSpPr>
          <p:spPr>
            <a:xfrm>
              <a:off x="417576" y="243077"/>
              <a:ext cx="11153775" cy="1584325"/>
            </a:xfrm>
            <a:custGeom>
              <a:avLst/>
              <a:gdLst/>
              <a:ahLst/>
              <a:cxnLst/>
              <a:rect l="l" t="t" r="r" b="b"/>
              <a:pathLst>
                <a:path w="11153775" h="1584325">
                  <a:moveTo>
                    <a:pt x="11153546" y="0"/>
                  </a:moveTo>
                  <a:lnTo>
                    <a:pt x="0" y="0"/>
                  </a:lnTo>
                  <a:lnTo>
                    <a:pt x="0" y="1583816"/>
                  </a:lnTo>
                  <a:lnTo>
                    <a:pt x="11153546" y="1583816"/>
                  </a:lnTo>
                  <a:lnTo>
                    <a:pt x="11153546" y="0"/>
                  </a:lnTo>
                  <a:close/>
                </a:path>
              </a:pathLst>
            </a:custGeom>
            <a:solidFill>
              <a:srgbClr val="4040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6839" y="437768"/>
              <a:ext cx="10754360" cy="1232535"/>
            </a:xfrm>
            <a:custGeom>
              <a:avLst/>
              <a:gdLst/>
              <a:ahLst/>
              <a:cxnLst/>
              <a:rect l="l" t="t" r="r" b="b"/>
              <a:pathLst>
                <a:path w="10754360" h="1232535">
                  <a:moveTo>
                    <a:pt x="0" y="0"/>
                  </a:moveTo>
                  <a:lnTo>
                    <a:pt x="10754106" y="0"/>
                  </a:lnTo>
                  <a:lnTo>
                    <a:pt x="10754106" y="1232153"/>
                  </a:lnTo>
                  <a:lnTo>
                    <a:pt x="0" y="123215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84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95"/>
              </a:spcBef>
            </a:pPr>
            <a:r>
              <a:rPr sz="4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Types</a:t>
            </a:r>
            <a:r>
              <a:rPr sz="4200" b="0" spc="-30" dirty="0">
                <a:solidFill>
                  <a:srgbClr val="FFFFFF"/>
                </a:solidFill>
                <a:latin typeface="Century Schoolbook"/>
                <a:cs typeface="Century Schoolbook"/>
              </a:rPr>
              <a:t> </a:t>
            </a:r>
            <a:r>
              <a:rPr sz="4200" b="0" dirty="0">
                <a:solidFill>
                  <a:srgbClr val="FFFFFF"/>
                </a:solidFill>
                <a:latin typeface="Century Schoolbook"/>
                <a:cs typeface="Century Schoolbook"/>
              </a:rPr>
              <a:t>of</a:t>
            </a:r>
            <a:r>
              <a:rPr sz="42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 Neurodivergence</a:t>
            </a:r>
            <a:endParaRPr sz="4200">
              <a:latin typeface="Century Schoolbook"/>
              <a:cs typeface="Century Schoolboo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53639" y="2061972"/>
            <a:ext cx="2277110" cy="1366520"/>
          </a:xfrm>
          <a:prstGeom prst="rect">
            <a:avLst/>
          </a:prstGeom>
          <a:solidFill>
            <a:srgbClr val="946151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607695">
              <a:lnSpc>
                <a:spcPct val="100000"/>
              </a:lnSpc>
              <a:spcBef>
                <a:spcPts val="5"/>
              </a:spcBef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Autism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57571" y="2061972"/>
            <a:ext cx="2277110" cy="1366520"/>
          </a:xfrm>
          <a:prstGeom prst="rect">
            <a:avLst/>
          </a:prstGeom>
          <a:solidFill>
            <a:srgbClr val="949256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682625">
              <a:lnSpc>
                <a:spcPct val="100000"/>
              </a:lnSpc>
              <a:spcBef>
                <a:spcPts val="5"/>
              </a:spcBef>
            </a:pPr>
            <a:r>
              <a:rPr sz="290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ADHD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61504" y="2061972"/>
            <a:ext cx="2277110" cy="1366520"/>
          </a:xfrm>
          <a:prstGeom prst="rect">
            <a:avLst/>
          </a:prstGeom>
          <a:solidFill>
            <a:srgbClr val="6E945C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504190">
              <a:lnSpc>
                <a:spcPct val="100000"/>
              </a:lnSpc>
              <a:spcBef>
                <a:spcPts val="5"/>
              </a:spcBef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Dyslexia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53639" y="3655314"/>
            <a:ext cx="2277110" cy="1366520"/>
          </a:xfrm>
          <a:prstGeom prst="rect">
            <a:avLst/>
          </a:prstGeom>
          <a:solidFill>
            <a:srgbClr val="619476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264160">
              <a:lnSpc>
                <a:spcPct val="100000"/>
              </a:lnSpc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Dyscalculia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7571" y="3655314"/>
            <a:ext cx="2277110" cy="1366520"/>
          </a:xfrm>
          <a:prstGeom prst="rect">
            <a:avLst/>
          </a:prstGeom>
          <a:solidFill>
            <a:srgbClr val="689194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383540">
              <a:lnSpc>
                <a:spcPct val="100000"/>
              </a:lnSpc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Dyspraxia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61504" y="3655314"/>
            <a:ext cx="2277110" cy="1366520"/>
          </a:xfrm>
          <a:prstGeom prst="rect">
            <a:avLst/>
          </a:prstGeom>
          <a:solidFill>
            <a:srgbClr val="6E7793"/>
          </a:solidFill>
        </p:spPr>
        <p:txBody>
          <a:bodyPr vert="horz" wrap="square" lIns="0" tIns="286385" rIns="0" bIns="0" rtlCol="0">
            <a:spAutoFit/>
          </a:bodyPr>
          <a:lstStyle/>
          <a:p>
            <a:pPr marL="358775" marR="360680" indent="24765">
              <a:lnSpc>
                <a:spcPts val="3000"/>
              </a:lnSpc>
              <a:spcBef>
                <a:spcPts val="2255"/>
              </a:spcBef>
            </a:pPr>
            <a:r>
              <a:rPr sz="290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Tourette's </a:t>
            </a:r>
            <a:r>
              <a:rPr sz="290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Syndrome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3639" y="5248655"/>
            <a:ext cx="2277110" cy="1366520"/>
          </a:xfrm>
          <a:prstGeom prst="rect">
            <a:avLst/>
          </a:prstGeom>
          <a:solidFill>
            <a:srgbClr val="857692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300990">
              <a:lnSpc>
                <a:spcPct val="100000"/>
              </a:lnSpc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Giftedness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57571" y="5248655"/>
            <a:ext cx="2277110" cy="1366520"/>
          </a:xfrm>
          <a:prstGeom prst="rect">
            <a:avLst/>
          </a:prstGeom>
          <a:solidFill>
            <a:srgbClr val="927C8D"/>
          </a:solidFill>
        </p:spPr>
        <p:txBody>
          <a:bodyPr vert="horz" wrap="square" lIns="0" tIns="100330" rIns="0" bIns="0" rtlCol="0">
            <a:spAutoFit/>
          </a:bodyPr>
          <a:lstStyle/>
          <a:p>
            <a:pPr marL="325755" marR="311785" algn="ctr">
              <a:lnSpc>
                <a:spcPts val="2960"/>
              </a:lnSpc>
              <a:spcBef>
                <a:spcPts val="790"/>
              </a:spcBef>
            </a:pP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Mental Health </a:t>
            </a:r>
            <a:r>
              <a:rPr sz="290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Conditions</a:t>
            </a:r>
            <a:endParaRPr sz="2900">
              <a:latin typeface="Franklin Gothic Book"/>
              <a:cs typeface="Franklin Gothic Boo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1504" y="5248655"/>
            <a:ext cx="2277110" cy="1366520"/>
          </a:xfrm>
          <a:prstGeom prst="rect">
            <a:avLst/>
          </a:prstGeom>
          <a:solidFill>
            <a:srgbClr val="918485"/>
          </a:solidFill>
        </p:spPr>
        <p:txBody>
          <a:bodyPr vert="horz" wrap="square" lIns="0" tIns="287020" rIns="0" bIns="0" rtlCol="0">
            <a:spAutoFit/>
          </a:bodyPr>
          <a:lstStyle/>
          <a:p>
            <a:pPr marL="288290" marR="283845" indent="-8255">
              <a:lnSpc>
                <a:spcPts val="3000"/>
              </a:lnSpc>
              <a:spcBef>
                <a:spcPts val="2260"/>
              </a:spcBef>
            </a:pPr>
            <a:r>
              <a:rPr sz="2900" spc="-20" dirty="0">
                <a:solidFill>
                  <a:srgbClr val="FFFFFF"/>
                </a:solidFill>
                <a:latin typeface="Franklin Gothic Book"/>
                <a:cs typeface="Franklin Gothic Book"/>
              </a:rPr>
              <a:t>Intellectual </a:t>
            </a:r>
            <a:r>
              <a:rPr sz="2900" spc="-10" dirty="0">
                <a:solidFill>
                  <a:srgbClr val="FFFFFF"/>
                </a:solidFill>
                <a:latin typeface="Franklin Gothic Book"/>
                <a:cs typeface="Franklin Gothic Book"/>
              </a:rPr>
              <a:t>Disabilities</a:t>
            </a:r>
            <a:endParaRPr sz="29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2335" y="405383"/>
            <a:ext cx="11384280" cy="2249805"/>
            <a:chOff x="402335" y="405383"/>
            <a:chExt cx="11384280" cy="2249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2335" y="405383"/>
              <a:ext cx="11384279" cy="22494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3389" y="457200"/>
              <a:ext cx="11282045" cy="2146935"/>
            </a:xfrm>
            <a:custGeom>
              <a:avLst/>
              <a:gdLst/>
              <a:ahLst/>
              <a:cxnLst/>
              <a:rect l="l" t="t" r="r" b="b"/>
              <a:pathLst>
                <a:path w="11282045" h="2146935">
                  <a:moveTo>
                    <a:pt x="11281740" y="0"/>
                  </a:moveTo>
                  <a:lnTo>
                    <a:pt x="0" y="0"/>
                  </a:lnTo>
                  <a:lnTo>
                    <a:pt x="0" y="2146414"/>
                  </a:lnTo>
                  <a:lnTo>
                    <a:pt x="11281740" y="2146414"/>
                  </a:lnTo>
                  <a:lnTo>
                    <a:pt x="1128174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6458" y="620268"/>
            <a:ext cx="10955655" cy="1820545"/>
          </a:xfrm>
          <a:prstGeom prst="rect">
            <a:avLst/>
          </a:prstGeom>
          <a:solidFill>
            <a:srgbClr val="404040"/>
          </a:solidFill>
          <a:ln w="6350">
            <a:solidFill>
              <a:srgbClr val="FFFFFF"/>
            </a:solidFill>
          </a:ln>
        </p:spPr>
        <p:txBody>
          <a:bodyPr vert="horz" wrap="square" lIns="0" tIns="53848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240"/>
              </a:spcBef>
            </a:pPr>
            <a:r>
              <a:rPr sz="4200" b="0" spc="-10" dirty="0">
                <a:solidFill>
                  <a:srgbClr val="FFFFFF"/>
                </a:solidFill>
                <a:latin typeface="Century Schoolbook"/>
                <a:cs typeface="Century Schoolbook"/>
              </a:rPr>
              <a:t>(Neuro)Distinct</a:t>
            </a:r>
            <a:endParaRPr sz="4200">
              <a:latin typeface="Century Schoolbook"/>
              <a:cs typeface="Century Schoolbook"/>
            </a:endParaRPr>
          </a:p>
        </p:txBody>
      </p:sp>
      <p:grpSp>
        <p:nvGrp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903469" y="3341370"/>
            <a:ext cx="1241425" cy="1240155"/>
            <a:chOff x="1903469" y="3341370"/>
            <a:chExt cx="1241425" cy="1240155"/>
          </a:xfrm>
        </p:grpSpPr>
        <p:sp>
          <p:nvSpPr>
            <p:cNvPr id="7" name="object 7"/>
            <p:cNvSpPr/>
            <p:nvPr/>
          </p:nvSpPr>
          <p:spPr>
            <a:xfrm>
              <a:off x="1903469" y="3341370"/>
              <a:ext cx="1241425" cy="1240155"/>
            </a:xfrm>
            <a:custGeom>
              <a:avLst/>
              <a:gdLst/>
              <a:ahLst/>
              <a:cxnLst/>
              <a:rect l="l" t="t" r="r" b="b"/>
              <a:pathLst>
                <a:path w="1241425" h="1240154">
                  <a:moveTo>
                    <a:pt x="1240891" y="0"/>
                  </a:moveTo>
                  <a:lnTo>
                    <a:pt x="368884" y="0"/>
                  </a:lnTo>
                  <a:lnTo>
                    <a:pt x="322618" y="2870"/>
                  </a:lnTo>
                  <a:lnTo>
                    <a:pt x="278053" y="11264"/>
                  </a:lnTo>
                  <a:lnTo>
                    <a:pt x="235559" y="24815"/>
                  </a:lnTo>
                  <a:lnTo>
                    <a:pt x="195465" y="43192"/>
                  </a:lnTo>
                  <a:lnTo>
                    <a:pt x="158140" y="66052"/>
                  </a:lnTo>
                  <a:lnTo>
                    <a:pt x="123901" y="93040"/>
                  </a:lnTo>
                  <a:lnTo>
                    <a:pt x="93103" y="123812"/>
                  </a:lnTo>
                  <a:lnTo>
                    <a:pt x="66090" y="158038"/>
                  </a:lnTo>
                  <a:lnTo>
                    <a:pt x="43230" y="195351"/>
                  </a:lnTo>
                  <a:lnTo>
                    <a:pt x="24828" y="235407"/>
                  </a:lnTo>
                  <a:lnTo>
                    <a:pt x="11277" y="277876"/>
                  </a:lnTo>
                  <a:lnTo>
                    <a:pt x="2882" y="322414"/>
                  </a:lnTo>
                  <a:lnTo>
                    <a:pt x="0" y="368655"/>
                  </a:lnTo>
                  <a:lnTo>
                    <a:pt x="0" y="1240129"/>
                  </a:lnTo>
                  <a:lnTo>
                    <a:pt x="872007" y="1240129"/>
                  </a:lnTo>
                  <a:lnTo>
                    <a:pt x="918286" y="1237246"/>
                  </a:lnTo>
                  <a:lnTo>
                    <a:pt x="962837" y="1228864"/>
                  </a:lnTo>
                  <a:lnTo>
                    <a:pt x="1005332" y="1215313"/>
                  </a:lnTo>
                  <a:lnTo>
                    <a:pt x="1045425" y="1196936"/>
                  </a:lnTo>
                  <a:lnTo>
                    <a:pt x="1082763" y="1174076"/>
                  </a:lnTo>
                  <a:lnTo>
                    <a:pt x="1117003" y="1147089"/>
                  </a:lnTo>
                  <a:lnTo>
                    <a:pt x="1147800" y="1116304"/>
                  </a:lnTo>
                  <a:lnTo>
                    <a:pt x="1174800" y="1082090"/>
                  </a:lnTo>
                  <a:lnTo>
                    <a:pt x="1197673" y="1044778"/>
                  </a:lnTo>
                  <a:lnTo>
                    <a:pt x="1216063" y="1004709"/>
                  </a:lnTo>
                  <a:lnTo>
                    <a:pt x="1229626" y="962240"/>
                  </a:lnTo>
                  <a:lnTo>
                    <a:pt x="1238021" y="917714"/>
                  </a:lnTo>
                  <a:lnTo>
                    <a:pt x="1240891" y="871474"/>
                  </a:lnTo>
                  <a:lnTo>
                    <a:pt x="1240891" y="0"/>
                  </a:lnTo>
                  <a:close/>
                </a:path>
              </a:pathLst>
            </a:custGeom>
            <a:solidFill>
              <a:srgbClr val="CA57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7128" y="3602735"/>
              <a:ext cx="713231" cy="71627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841802" y="4920740"/>
            <a:ext cx="135318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0" dirty="0">
                <a:latin typeface="Franklin Gothic Book"/>
                <a:cs typeface="Franklin Gothic Book"/>
              </a:rPr>
              <a:t>THINKING</a:t>
            </a:r>
            <a:endParaRPr sz="2500">
              <a:latin typeface="Franklin Gothic Book"/>
              <a:cs typeface="Franklin Gothic Book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93103" y="3341370"/>
            <a:ext cx="1240155" cy="1240155"/>
            <a:chOff x="4293103" y="3341370"/>
            <a:chExt cx="1240155" cy="1240155"/>
          </a:xfrm>
        </p:grpSpPr>
        <p:sp>
          <p:nvSpPr>
            <p:cNvPr id="11" name="object 11"/>
            <p:cNvSpPr/>
            <p:nvPr/>
          </p:nvSpPr>
          <p:spPr>
            <a:xfrm>
              <a:off x="4293103" y="3341370"/>
              <a:ext cx="1240155" cy="1240155"/>
            </a:xfrm>
            <a:custGeom>
              <a:avLst/>
              <a:gdLst/>
              <a:ahLst/>
              <a:cxnLst/>
              <a:rect l="l" t="t" r="r" b="b"/>
              <a:pathLst>
                <a:path w="1240154" h="1240154">
                  <a:moveTo>
                    <a:pt x="1240129" y="0"/>
                  </a:moveTo>
                  <a:lnTo>
                    <a:pt x="368655" y="0"/>
                  </a:lnTo>
                  <a:lnTo>
                    <a:pt x="322414" y="2870"/>
                  </a:lnTo>
                  <a:lnTo>
                    <a:pt x="277888" y="11264"/>
                  </a:lnTo>
                  <a:lnTo>
                    <a:pt x="235419" y="24815"/>
                  </a:lnTo>
                  <a:lnTo>
                    <a:pt x="195351" y="43192"/>
                  </a:lnTo>
                  <a:lnTo>
                    <a:pt x="158038" y="66052"/>
                  </a:lnTo>
                  <a:lnTo>
                    <a:pt x="123825" y="93040"/>
                  </a:lnTo>
                  <a:lnTo>
                    <a:pt x="93040" y="123812"/>
                  </a:lnTo>
                  <a:lnTo>
                    <a:pt x="66052" y="158038"/>
                  </a:lnTo>
                  <a:lnTo>
                    <a:pt x="43192" y="195351"/>
                  </a:lnTo>
                  <a:lnTo>
                    <a:pt x="24815" y="235407"/>
                  </a:lnTo>
                  <a:lnTo>
                    <a:pt x="11264" y="277876"/>
                  </a:lnTo>
                  <a:lnTo>
                    <a:pt x="2870" y="322414"/>
                  </a:lnTo>
                  <a:lnTo>
                    <a:pt x="0" y="368655"/>
                  </a:lnTo>
                  <a:lnTo>
                    <a:pt x="0" y="1240129"/>
                  </a:lnTo>
                  <a:lnTo>
                    <a:pt x="871474" y="1240129"/>
                  </a:lnTo>
                  <a:lnTo>
                    <a:pt x="917714" y="1237246"/>
                  </a:lnTo>
                  <a:lnTo>
                    <a:pt x="962253" y="1228864"/>
                  </a:lnTo>
                  <a:lnTo>
                    <a:pt x="1004722" y="1215313"/>
                  </a:lnTo>
                  <a:lnTo>
                    <a:pt x="1044778" y="1196936"/>
                  </a:lnTo>
                  <a:lnTo>
                    <a:pt x="1082090" y="1174076"/>
                  </a:lnTo>
                  <a:lnTo>
                    <a:pt x="1116317" y="1147089"/>
                  </a:lnTo>
                  <a:lnTo>
                    <a:pt x="1147089" y="1116304"/>
                  </a:lnTo>
                  <a:lnTo>
                    <a:pt x="1174076" y="1082090"/>
                  </a:lnTo>
                  <a:lnTo>
                    <a:pt x="1196936" y="1044778"/>
                  </a:lnTo>
                  <a:lnTo>
                    <a:pt x="1215313" y="1004709"/>
                  </a:lnTo>
                  <a:lnTo>
                    <a:pt x="1228864" y="962240"/>
                  </a:lnTo>
                  <a:lnTo>
                    <a:pt x="1237259" y="917714"/>
                  </a:lnTo>
                  <a:lnTo>
                    <a:pt x="1240129" y="871474"/>
                  </a:lnTo>
                  <a:lnTo>
                    <a:pt x="1240129" y="0"/>
                  </a:lnTo>
                  <a:close/>
                </a:path>
              </a:pathLst>
            </a:custGeom>
            <a:solidFill>
              <a:srgbClr val="A18E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56759" y="3602735"/>
              <a:ext cx="713231" cy="71627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079514" y="4920740"/>
            <a:ext cx="1661795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0" dirty="0">
                <a:latin typeface="Franklin Gothic Book"/>
                <a:cs typeface="Franklin Gothic Book"/>
              </a:rPr>
              <a:t>PROCESSES</a:t>
            </a:r>
            <a:endParaRPr sz="2500">
              <a:latin typeface="Franklin Gothic Book"/>
              <a:cs typeface="Franklin Gothic Book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81984" y="3341370"/>
            <a:ext cx="1241425" cy="1240155"/>
            <a:chOff x="6681984" y="3341370"/>
            <a:chExt cx="1241425" cy="1240155"/>
          </a:xfrm>
        </p:grpSpPr>
        <p:sp>
          <p:nvSpPr>
            <p:cNvPr id="15" name="object 15"/>
            <p:cNvSpPr/>
            <p:nvPr/>
          </p:nvSpPr>
          <p:spPr>
            <a:xfrm>
              <a:off x="6681984" y="3341370"/>
              <a:ext cx="1241425" cy="1240155"/>
            </a:xfrm>
            <a:custGeom>
              <a:avLst/>
              <a:gdLst/>
              <a:ahLst/>
              <a:cxnLst/>
              <a:rect l="l" t="t" r="r" b="b"/>
              <a:pathLst>
                <a:path w="1241425" h="1240154">
                  <a:moveTo>
                    <a:pt x="1240878" y="0"/>
                  </a:moveTo>
                  <a:lnTo>
                    <a:pt x="368871" y="0"/>
                  </a:lnTo>
                  <a:lnTo>
                    <a:pt x="322605" y="2870"/>
                  </a:lnTo>
                  <a:lnTo>
                    <a:pt x="278041" y="11264"/>
                  </a:lnTo>
                  <a:lnTo>
                    <a:pt x="235546" y="24815"/>
                  </a:lnTo>
                  <a:lnTo>
                    <a:pt x="195465" y="43192"/>
                  </a:lnTo>
                  <a:lnTo>
                    <a:pt x="158127" y="66052"/>
                  </a:lnTo>
                  <a:lnTo>
                    <a:pt x="123888" y="93040"/>
                  </a:lnTo>
                  <a:lnTo>
                    <a:pt x="93090" y="123812"/>
                  </a:lnTo>
                  <a:lnTo>
                    <a:pt x="66078" y="158038"/>
                  </a:lnTo>
                  <a:lnTo>
                    <a:pt x="43218" y="195351"/>
                  </a:lnTo>
                  <a:lnTo>
                    <a:pt x="24828" y="235407"/>
                  </a:lnTo>
                  <a:lnTo>
                    <a:pt x="11264" y="277876"/>
                  </a:lnTo>
                  <a:lnTo>
                    <a:pt x="2870" y="322414"/>
                  </a:lnTo>
                  <a:lnTo>
                    <a:pt x="0" y="368655"/>
                  </a:lnTo>
                  <a:lnTo>
                    <a:pt x="0" y="1240129"/>
                  </a:lnTo>
                  <a:lnTo>
                    <a:pt x="872007" y="1240129"/>
                  </a:lnTo>
                  <a:lnTo>
                    <a:pt x="918273" y="1237246"/>
                  </a:lnTo>
                  <a:lnTo>
                    <a:pt x="962825" y="1228864"/>
                  </a:lnTo>
                  <a:lnTo>
                    <a:pt x="1005319" y="1215313"/>
                  </a:lnTo>
                  <a:lnTo>
                    <a:pt x="1045413" y="1196936"/>
                  </a:lnTo>
                  <a:lnTo>
                    <a:pt x="1082751" y="1174076"/>
                  </a:lnTo>
                  <a:lnTo>
                    <a:pt x="1116990" y="1147089"/>
                  </a:lnTo>
                  <a:lnTo>
                    <a:pt x="1147787" y="1116304"/>
                  </a:lnTo>
                  <a:lnTo>
                    <a:pt x="1174788" y="1082090"/>
                  </a:lnTo>
                  <a:lnTo>
                    <a:pt x="1197660" y="1044778"/>
                  </a:lnTo>
                  <a:lnTo>
                    <a:pt x="1216050" y="1004709"/>
                  </a:lnTo>
                  <a:lnTo>
                    <a:pt x="1229614" y="962240"/>
                  </a:lnTo>
                  <a:lnTo>
                    <a:pt x="1238008" y="917714"/>
                  </a:lnTo>
                  <a:lnTo>
                    <a:pt x="1240878" y="871474"/>
                  </a:lnTo>
                  <a:lnTo>
                    <a:pt x="1240878" y="0"/>
                  </a:lnTo>
                  <a:close/>
                </a:path>
              </a:pathLst>
            </a:custGeom>
            <a:solidFill>
              <a:srgbClr val="9461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46391" y="3602735"/>
              <a:ext cx="713231" cy="71627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347100" y="4920740"/>
            <a:ext cx="1898650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0" dirty="0">
                <a:latin typeface="Franklin Gothic Book"/>
                <a:cs typeface="Franklin Gothic Book"/>
              </a:rPr>
              <a:t>EXPERIENCES</a:t>
            </a:r>
            <a:endParaRPr sz="2500">
              <a:latin typeface="Franklin Gothic Book"/>
              <a:cs typeface="Franklin Gothic Book"/>
            </a:endParaRPr>
          </a:p>
        </p:txBody>
      </p:sp>
      <p:grpSp>
        <p:nvGrp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1605" y="3341370"/>
            <a:ext cx="1240155" cy="1240155"/>
            <a:chOff x="9071605" y="3341370"/>
            <a:chExt cx="1240155" cy="1240155"/>
          </a:xfrm>
        </p:grpSpPr>
        <p:sp>
          <p:nvSpPr>
            <p:cNvPr id="19" name="object 19"/>
            <p:cNvSpPr/>
            <p:nvPr/>
          </p:nvSpPr>
          <p:spPr>
            <a:xfrm>
              <a:off x="9071605" y="3341370"/>
              <a:ext cx="1240155" cy="1240155"/>
            </a:xfrm>
            <a:custGeom>
              <a:avLst/>
              <a:gdLst/>
              <a:ahLst/>
              <a:cxnLst/>
              <a:rect l="l" t="t" r="r" b="b"/>
              <a:pathLst>
                <a:path w="1240154" h="1240154">
                  <a:moveTo>
                    <a:pt x="1240129" y="0"/>
                  </a:moveTo>
                  <a:lnTo>
                    <a:pt x="368655" y="0"/>
                  </a:lnTo>
                  <a:lnTo>
                    <a:pt x="322414" y="2870"/>
                  </a:lnTo>
                  <a:lnTo>
                    <a:pt x="277888" y="11264"/>
                  </a:lnTo>
                  <a:lnTo>
                    <a:pt x="235419" y="24815"/>
                  </a:lnTo>
                  <a:lnTo>
                    <a:pt x="195351" y="43192"/>
                  </a:lnTo>
                  <a:lnTo>
                    <a:pt x="158038" y="66052"/>
                  </a:lnTo>
                  <a:lnTo>
                    <a:pt x="123825" y="93040"/>
                  </a:lnTo>
                  <a:lnTo>
                    <a:pt x="93040" y="123812"/>
                  </a:lnTo>
                  <a:lnTo>
                    <a:pt x="66052" y="158038"/>
                  </a:lnTo>
                  <a:lnTo>
                    <a:pt x="43192" y="195351"/>
                  </a:lnTo>
                  <a:lnTo>
                    <a:pt x="24815" y="235407"/>
                  </a:lnTo>
                  <a:lnTo>
                    <a:pt x="11264" y="277876"/>
                  </a:lnTo>
                  <a:lnTo>
                    <a:pt x="2870" y="322414"/>
                  </a:lnTo>
                  <a:lnTo>
                    <a:pt x="0" y="368655"/>
                  </a:lnTo>
                  <a:lnTo>
                    <a:pt x="0" y="1240129"/>
                  </a:lnTo>
                  <a:lnTo>
                    <a:pt x="871474" y="1240129"/>
                  </a:lnTo>
                  <a:lnTo>
                    <a:pt x="917714" y="1237246"/>
                  </a:lnTo>
                  <a:lnTo>
                    <a:pt x="962253" y="1228864"/>
                  </a:lnTo>
                  <a:lnTo>
                    <a:pt x="1004722" y="1215313"/>
                  </a:lnTo>
                  <a:lnTo>
                    <a:pt x="1044778" y="1196936"/>
                  </a:lnTo>
                  <a:lnTo>
                    <a:pt x="1082090" y="1174076"/>
                  </a:lnTo>
                  <a:lnTo>
                    <a:pt x="1116317" y="1147089"/>
                  </a:lnTo>
                  <a:lnTo>
                    <a:pt x="1147089" y="1116304"/>
                  </a:lnTo>
                  <a:lnTo>
                    <a:pt x="1174076" y="1082090"/>
                  </a:lnTo>
                  <a:lnTo>
                    <a:pt x="1196936" y="1044778"/>
                  </a:lnTo>
                  <a:lnTo>
                    <a:pt x="1215313" y="1004709"/>
                  </a:lnTo>
                  <a:lnTo>
                    <a:pt x="1228864" y="962240"/>
                  </a:lnTo>
                  <a:lnTo>
                    <a:pt x="1237259" y="917714"/>
                  </a:lnTo>
                  <a:lnTo>
                    <a:pt x="1240129" y="871474"/>
                  </a:lnTo>
                  <a:lnTo>
                    <a:pt x="1240129" y="0"/>
                  </a:lnTo>
                  <a:close/>
                </a:path>
              </a:pathLst>
            </a:custGeom>
            <a:solidFill>
              <a:srgbClr val="9184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32976" y="3602735"/>
              <a:ext cx="716279" cy="716279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689203" y="4920740"/>
            <a:ext cx="1996439" cy="407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0" spc="-10" dirty="0">
                <a:latin typeface="Franklin Gothic Book"/>
                <a:cs typeface="Franklin Gothic Book"/>
              </a:rPr>
              <a:t>INTERACTIONS</a:t>
            </a:r>
            <a:endParaRPr sz="25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1856" y="374904"/>
            <a:ext cx="4122420" cy="6109335"/>
          </a:xfrm>
          <a:prstGeom prst="rect">
            <a:avLst/>
          </a:prstGeom>
          <a:solidFill>
            <a:srgbClr val="D9D9D9">
              <a:alpha val="59999"/>
            </a:srgbClr>
          </a:solidFill>
          <a:ln w="6350">
            <a:solidFill>
              <a:srgbClr val="40404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4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4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650">
              <a:latin typeface="Times New Roman"/>
              <a:cs typeface="Times New Roman"/>
            </a:endParaRPr>
          </a:p>
          <a:p>
            <a:pPr marL="376555" marR="318770" indent="2540" algn="ctr">
              <a:lnSpc>
                <a:spcPts val="4200"/>
              </a:lnSpc>
            </a:pPr>
            <a:r>
              <a:rPr sz="3900" spc="-25" dirty="0">
                <a:solidFill>
                  <a:srgbClr val="252525"/>
                </a:solidFill>
                <a:latin typeface="Century Schoolbook"/>
                <a:cs typeface="Century Schoolbook"/>
              </a:rPr>
              <a:t>How </a:t>
            </a:r>
            <a:r>
              <a:rPr sz="3900" spc="-20" dirty="0">
                <a:solidFill>
                  <a:srgbClr val="252525"/>
                </a:solidFill>
                <a:latin typeface="Century Schoolbook"/>
                <a:cs typeface="Century Schoolbook"/>
              </a:rPr>
              <a:t>Neurodiversity </a:t>
            </a:r>
            <a:r>
              <a:rPr sz="3900" spc="-10" dirty="0">
                <a:solidFill>
                  <a:srgbClr val="252525"/>
                </a:solidFill>
                <a:latin typeface="Century Schoolbook"/>
                <a:cs typeface="Century Schoolbook"/>
              </a:rPr>
              <a:t>Shapes Workplaces</a:t>
            </a:r>
            <a:endParaRPr sz="3900">
              <a:latin typeface="Century Schoolbook"/>
              <a:cs typeface="Century School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87109" y="794256"/>
            <a:ext cx="23825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dirty="0">
                <a:latin typeface="Franklin Gothic Book"/>
                <a:cs typeface="Franklin Gothic Book"/>
              </a:rPr>
              <a:t>Inclusive</a:t>
            </a:r>
            <a:r>
              <a:rPr sz="1800" b="0" spc="-45" dirty="0">
                <a:latin typeface="Franklin Gothic Book"/>
                <a:cs typeface="Franklin Gothic Book"/>
              </a:rPr>
              <a:t> </a:t>
            </a:r>
            <a:r>
              <a:rPr sz="1800" b="0" dirty="0">
                <a:latin typeface="Franklin Gothic Book"/>
                <a:cs typeface="Franklin Gothic Book"/>
              </a:rPr>
              <a:t>hiring</a:t>
            </a:r>
            <a:r>
              <a:rPr sz="1800" b="0" spc="-55" dirty="0">
                <a:latin typeface="Franklin Gothic Book"/>
                <a:cs typeface="Franklin Gothic Book"/>
              </a:rPr>
              <a:t> </a:t>
            </a:r>
            <a:r>
              <a:rPr sz="1800" b="0" spc="-10" dirty="0">
                <a:latin typeface="Franklin Gothic Book"/>
                <a:cs typeface="Franklin Gothic Book"/>
              </a:rPr>
              <a:t>practices</a:t>
            </a:r>
            <a:endParaRPr sz="1800" dirty="0">
              <a:latin typeface="Franklin Gothic Book"/>
              <a:cs typeface="Franklin Gothic Book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0399" y="1581911"/>
            <a:ext cx="5906135" cy="817244"/>
            <a:chOff x="5470399" y="1581911"/>
            <a:chExt cx="5906135" cy="817244"/>
          </a:xfrm>
        </p:grpSpPr>
        <p:sp>
          <p:nvSpPr>
            <p:cNvPr id="5" name="object 5"/>
            <p:cNvSpPr/>
            <p:nvPr/>
          </p:nvSpPr>
          <p:spPr>
            <a:xfrm>
              <a:off x="5470399" y="1581911"/>
              <a:ext cx="5906135" cy="817244"/>
            </a:xfrm>
            <a:custGeom>
              <a:avLst/>
              <a:gdLst/>
              <a:ahLst/>
              <a:cxnLst/>
              <a:rect l="l" t="t" r="r" b="b"/>
              <a:pathLst>
                <a:path w="5906134" h="817244">
                  <a:moveTo>
                    <a:pt x="5824029" y="0"/>
                  </a:moveTo>
                  <a:lnTo>
                    <a:pt x="81635" y="0"/>
                  </a:lnTo>
                  <a:lnTo>
                    <a:pt x="49860" y="6413"/>
                  </a:lnTo>
                  <a:lnTo>
                    <a:pt x="23914" y="23926"/>
                  </a:lnTo>
                  <a:lnTo>
                    <a:pt x="6413" y="49885"/>
                  </a:lnTo>
                  <a:lnTo>
                    <a:pt x="0" y="81673"/>
                  </a:lnTo>
                  <a:lnTo>
                    <a:pt x="0" y="735101"/>
                  </a:lnTo>
                  <a:lnTo>
                    <a:pt x="6413" y="766889"/>
                  </a:lnTo>
                  <a:lnTo>
                    <a:pt x="23914" y="792848"/>
                  </a:lnTo>
                  <a:lnTo>
                    <a:pt x="49860" y="810361"/>
                  </a:lnTo>
                  <a:lnTo>
                    <a:pt x="81635" y="816775"/>
                  </a:lnTo>
                  <a:lnTo>
                    <a:pt x="5824029" y="816775"/>
                  </a:lnTo>
                  <a:lnTo>
                    <a:pt x="5855804" y="810361"/>
                  </a:lnTo>
                  <a:lnTo>
                    <a:pt x="5881763" y="792848"/>
                  </a:lnTo>
                  <a:lnTo>
                    <a:pt x="5899251" y="766889"/>
                  </a:lnTo>
                  <a:lnTo>
                    <a:pt x="5905665" y="735101"/>
                  </a:lnTo>
                  <a:lnTo>
                    <a:pt x="5905665" y="81673"/>
                  </a:lnTo>
                  <a:lnTo>
                    <a:pt x="5899251" y="49885"/>
                  </a:lnTo>
                  <a:lnTo>
                    <a:pt x="5881763" y="23926"/>
                  </a:lnTo>
                  <a:lnTo>
                    <a:pt x="5855804" y="6413"/>
                  </a:lnTo>
                  <a:lnTo>
                    <a:pt x="58240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15000" y="1764791"/>
              <a:ext cx="454151" cy="45110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487109" y="1815338"/>
            <a:ext cx="2888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Book"/>
                <a:cs typeface="Franklin Gothic Book"/>
              </a:rPr>
              <a:t>Accommodations</a:t>
            </a:r>
            <a:r>
              <a:rPr sz="1800" spc="-6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and</a:t>
            </a:r>
            <a:r>
              <a:rPr sz="1800" spc="-3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support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0399" y="2602992"/>
            <a:ext cx="5906135" cy="816610"/>
            <a:chOff x="5470399" y="2602992"/>
            <a:chExt cx="5906135" cy="816610"/>
          </a:xfrm>
        </p:grpSpPr>
        <p:sp>
          <p:nvSpPr>
            <p:cNvPr id="9" name="object 9"/>
            <p:cNvSpPr/>
            <p:nvPr/>
          </p:nvSpPr>
          <p:spPr>
            <a:xfrm>
              <a:off x="5470399" y="2602992"/>
              <a:ext cx="5906135" cy="816610"/>
            </a:xfrm>
            <a:custGeom>
              <a:avLst/>
              <a:gdLst/>
              <a:ahLst/>
              <a:cxnLst/>
              <a:rect l="l" t="t" r="r" b="b"/>
              <a:pathLst>
                <a:path w="5906134" h="816610">
                  <a:moveTo>
                    <a:pt x="5824029" y="0"/>
                  </a:moveTo>
                  <a:lnTo>
                    <a:pt x="81635" y="0"/>
                  </a:lnTo>
                  <a:lnTo>
                    <a:pt x="49860" y="6413"/>
                  </a:lnTo>
                  <a:lnTo>
                    <a:pt x="23914" y="23901"/>
                  </a:lnTo>
                  <a:lnTo>
                    <a:pt x="6413" y="49834"/>
                  </a:lnTo>
                  <a:lnTo>
                    <a:pt x="0" y="81597"/>
                  </a:lnTo>
                  <a:lnTo>
                    <a:pt x="0" y="734415"/>
                  </a:lnTo>
                  <a:lnTo>
                    <a:pt x="6413" y="766178"/>
                  </a:lnTo>
                  <a:lnTo>
                    <a:pt x="23914" y="792111"/>
                  </a:lnTo>
                  <a:lnTo>
                    <a:pt x="49860" y="809599"/>
                  </a:lnTo>
                  <a:lnTo>
                    <a:pt x="81635" y="816013"/>
                  </a:lnTo>
                  <a:lnTo>
                    <a:pt x="5824029" y="816013"/>
                  </a:lnTo>
                  <a:lnTo>
                    <a:pt x="5855804" y="809599"/>
                  </a:lnTo>
                  <a:lnTo>
                    <a:pt x="5881763" y="792111"/>
                  </a:lnTo>
                  <a:lnTo>
                    <a:pt x="5899251" y="766178"/>
                  </a:lnTo>
                  <a:lnTo>
                    <a:pt x="5905665" y="734415"/>
                  </a:lnTo>
                  <a:lnTo>
                    <a:pt x="5905665" y="81597"/>
                  </a:lnTo>
                  <a:lnTo>
                    <a:pt x="5899251" y="49834"/>
                  </a:lnTo>
                  <a:lnTo>
                    <a:pt x="5881763" y="23901"/>
                  </a:lnTo>
                  <a:lnTo>
                    <a:pt x="5855804" y="6413"/>
                  </a:lnTo>
                  <a:lnTo>
                    <a:pt x="58240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0" y="2785871"/>
              <a:ext cx="454151" cy="45110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487109" y="2836417"/>
            <a:ext cx="2724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Book"/>
                <a:cs typeface="Franklin Gothic Book"/>
              </a:rPr>
              <a:t>Streamlined</a:t>
            </a:r>
            <a:r>
              <a:rPr sz="1800" spc="-6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communication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0399" y="3623309"/>
            <a:ext cx="5906135" cy="817244"/>
            <a:chOff x="5470399" y="3623309"/>
            <a:chExt cx="5906135" cy="817244"/>
          </a:xfrm>
        </p:grpSpPr>
        <p:sp>
          <p:nvSpPr>
            <p:cNvPr id="13" name="object 13"/>
            <p:cNvSpPr/>
            <p:nvPr/>
          </p:nvSpPr>
          <p:spPr>
            <a:xfrm>
              <a:off x="5470399" y="3623309"/>
              <a:ext cx="5906135" cy="817244"/>
            </a:xfrm>
            <a:custGeom>
              <a:avLst/>
              <a:gdLst/>
              <a:ahLst/>
              <a:cxnLst/>
              <a:rect l="l" t="t" r="r" b="b"/>
              <a:pathLst>
                <a:path w="5906134" h="817245">
                  <a:moveTo>
                    <a:pt x="5824029" y="0"/>
                  </a:moveTo>
                  <a:lnTo>
                    <a:pt x="81635" y="0"/>
                  </a:lnTo>
                  <a:lnTo>
                    <a:pt x="49860" y="6413"/>
                  </a:lnTo>
                  <a:lnTo>
                    <a:pt x="23914" y="23926"/>
                  </a:lnTo>
                  <a:lnTo>
                    <a:pt x="6413" y="49885"/>
                  </a:lnTo>
                  <a:lnTo>
                    <a:pt x="0" y="81673"/>
                  </a:lnTo>
                  <a:lnTo>
                    <a:pt x="0" y="735101"/>
                  </a:lnTo>
                  <a:lnTo>
                    <a:pt x="6413" y="766889"/>
                  </a:lnTo>
                  <a:lnTo>
                    <a:pt x="23914" y="792848"/>
                  </a:lnTo>
                  <a:lnTo>
                    <a:pt x="49860" y="810361"/>
                  </a:lnTo>
                  <a:lnTo>
                    <a:pt x="81635" y="816775"/>
                  </a:lnTo>
                  <a:lnTo>
                    <a:pt x="5824029" y="816775"/>
                  </a:lnTo>
                  <a:lnTo>
                    <a:pt x="5855804" y="810361"/>
                  </a:lnTo>
                  <a:lnTo>
                    <a:pt x="5881763" y="792848"/>
                  </a:lnTo>
                  <a:lnTo>
                    <a:pt x="5899251" y="766889"/>
                  </a:lnTo>
                  <a:lnTo>
                    <a:pt x="5905665" y="735101"/>
                  </a:lnTo>
                  <a:lnTo>
                    <a:pt x="5905665" y="81673"/>
                  </a:lnTo>
                  <a:lnTo>
                    <a:pt x="5899251" y="49885"/>
                  </a:lnTo>
                  <a:lnTo>
                    <a:pt x="5881763" y="23926"/>
                  </a:lnTo>
                  <a:lnTo>
                    <a:pt x="5855804" y="6413"/>
                  </a:lnTo>
                  <a:lnTo>
                    <a:pt x="58240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15000" y="3806964"/>
              <a:ext cx="454151" cy="45109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6487109" y="3857496"/>
            <a:ext cx="27749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Book"/>
                <a:cs typeface="Franklin Gothic Book"/>
              </a:rPr>
              <a:t>Simplified</a:t>
            </a:r>
            <a:r>
              <a:rPr sz="1800" spc="-45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task</a:t>
            </a:r>
            <a:r>
              <a:rPr sz="1800" spc="-30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management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0399" y="4643628"/>
            <a:ext cx="5906135" cy="817244"/>
            <a:chOff x="5470399" y="4643628"/>
            <a:chExt cx="5906135" cy="817244"/>
          </a:xfrm>
        </p:grpSpPr>
        <p:sp>
          <p:nvSpPr>
            <p:cNvPr id="17" name="object 17"/>
            <p:cNvSpPr/>
            <p:nvPr/>
          </p:nvSpPr>
          <p:spPr>
            <a:xfrm>
              <a:off x="5470399" y="4643628"/>
              <a:ext cx="5906135" cy="817244"/>
            </a:xfrm>
            <a:custGeom>
              <a:avLst/>
              <a:gdLst/>
              <a:ahLst/>
              <a:cxnLst/>
              <a:rect l="l" t="t" r="r" b="b"/>
              <a:pathLst>
                <a:path w="5906134" h="817245">
                  <a:moveTo>
                    <a:pt x="5824029" y="0"/>
                  </a:moveTo>
                  <a:lnTo>
                    <a:pt x="81635" y="0"/>
                  </a:lnTo>
                  <a:lnTo>
                    <a:pt x="49860" y="6413"/>
                  </a:lnTo>
                  <a:lnTo>
                    <a:pt x="23914" y="23926"/>
                  </a:lnTo>
                  <a:lnTo>
                    <a:pt x="6413" y="49885"/>
                  </a:lnTo>
                  <a:lnTo>
                    <a:pt x="0" y="81673"/>
                  </a:lnTo>
                  <a:lnTo>
                    <a:pt x="0" y="735101"/>
                  </a:lnTo>
                  <a:lnTo>
                    <a:pt x="6413" y="766889"/>
                  </a:lnTo>
                  <a:lnTo>
                    <a:pt x="23914" y="792848"/>
                  </a:lnTo>
                  <a:lnTo>
                    <a:pt x="49860" y="810361"/>
                  </a:lnTo>
                  <a:lnTo>
                    <a:pt x="81635" y="816775"/>
                  </a:lnTo>
                  <a:lnTo>
                    <a:pt x="5824029" y="816775"/>
                  </a:lnTo>
                  <a:lnTo>
                    <a:pt x="5855804" y="810361"/>
                  </a:lnTo>
                  <a:lnTo>
                    <a:pt x="5881763" y="792848"/>
                  </a:lnTo>
                  <a:lnTo>
                    <a:pt x="5899251" y="766889"/>
                  </a:lnTo>
                  <a:lnTo>
                    <a:pt x="5905665" y="735101"/>
                  </a:lnTo>
                  <a:lnTo>
                    <a:pt x="5905665" y="81673"/>
                  </a:lnTo>
                  <a:lnTo>
                    <a:pt x="5899251" y="49885"/>
                  </a:lnTo>
                  <a:lnTo>
                    <a:pt x="5881763" y="23926"/>
                  </a:lnTo>
                  <a:lnTo>
                    <a:pt x="5855804" y="6413"/>
                  </a:lnTo>
                  <a:lnTo>
                    <a:pt x="58240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5000" y="4824983"/>
              <a:ext cx="454151" cy="45415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487109" y="4878576"/>
            <a:ext cx="1816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Book"/>
                <a:cs typeface="Franklin Gothic Book"/>
              </a:rPr>
              <a:t>Efficient </a:t>
            </a:r>
            <a:r>
              <a:rPr sz="1800" spc="-10" dirty="0">
                <a:latin typeface="Franklin Gothic Book"/>
                <a:cs typeface="Franklin Gothic Book"/>
              </a:rPr>
              <a:t>teamwork</a:t>
            </a:r>
            <a:endParaRPr sz="1800">
              <a:latin typeface="Franklin Gothic Book"/>
              <a:cs typeface="Franklin Gothic Book"/>
            </a:endParaRPr>
          </a:p>
        </p:txBody>
      </p:sp>
      <p:grpSp>
        <p:nvGrp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70399" y="5664708"/>
            <a:ext cx="5906135" cy="817244"/>
            <a:chOff x="5470399" y="5664708"/>
            <a:chExt cx="5906135" cy="817244"/>
          </a:xfrm>
        </p:grpSpPr>
        <p:sp>
          <p:nvSpPr>
            <p:cNvPr id="21" name="object 21"/>
            <p:cNvSpPr/>
            <p:nvPr/>
          </p:nvSpPr>
          <p:spPr>
            <a:xfrm>
              <a:off x="5470399" y="5664708"/>
              <a:ext cx="5906135" cy="817244"/>
            </a:xfrm>
            <a:custGeom>
              <a:avLst/>
              <a:gdLst/>
              <a:ahLst/>
              <a:cxnLst/>
              <a:rect l="l" t="t" r="r" b="b"/>
              <a:pathLst>
                <a:path w="5906134" h="817245">
                  <a:moveTo>
                    <a:pt x="5824029" y="0"/>
                  </a:moveTo>
                  <a:lnTo>
                    <a:pt x="81635" y="0"/>
                  </a:lnTo>
                  <a:lnTo>
                    <a:pt x="49860" y="6413"/>
                  </a:lnTo>
                  <a:lnTo>
                    <a:pt x="23914" y="23926"/>
                  </a:lnTo>
                  <a:lnTo>
                    <a:pt x="6413" y="49885"/>
                  </a:lnTo>
                  <a:lnTo>
                    <a:pt x="0" y="81673"/>
                  </a:lnTo>
                  <a:lnTo>
                    <a:pt x="0" y="735101"/>
                  </a:lnTo>
                  <a:lnTo>
                    <a:pt x="6413" y="766889"/>
                  </a:lnTo>
                  <a:lnTo>
                    <a:pt x="23914" y="792848"/>
                  </a:lnTo>
                  <a:lnTo>
                    <a:pt x="49860" y="810361"/>
                  </a:lnTo>
                  <a:lnTo>
                    <a:pt x="81635" y="816775"/>
                  </a:lnTo>
                  <a:lnTo>
                    <a:pt x="5824029" y="816775"/>
                  </a:lnTo>
                  <a:lnTo>
                    <a:pt x="5855804" y="810361"/>
                  </a:lnTo>
                  <a:lnTo>
                    <a:pt x="5881763" y="792848"/>
                  </a:lnTo>
                  <a:lnTo>
                    <a:pt x="5899251" y="766889"/>
                  </a:lnTo>
                  <a:lnTo>
                    <a:pt x="5905665" y="735101"/>
                  </a:lnTo>
                  <a:lnTo>
                    <a:pt x="5905665" y="81673"/>
                  </a:lnTo>
                  <a:lnTo>
                    <a:pt x="5899251" y="49885"/>
                  </a:lnTo>
                  <a:lnTo>
                    <a:pt x="5881763" y="23926"/>
                  </a:lnTo>
                  <a:lnTo>
                    <a:pt x="5855804" y="6413"/>
                  </a:lnTo>
                  <a:lnTo>
                    <a:pt x="58240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5000" y="5846063"/>
              <a:ext cx="454151" cy="45415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6487109" y="5899658"/>
            <a:ext cx="4597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Franklin Gothic Book"/>
                <a:cs typeface="Franklin Gothic Book"/>
              </a:rPr>
              <a:t>More</a:t>
            </a:r>
            <a:r>
              <a:rPr sz="1800" spc="-6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collaboration</a:t>
            </a:r>
            <a:r>
              <a:rPr sz="1800" spc="-5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and</a:t>
            </a:r>
            <a:r>
              <a:rPr sz="1800" spc="-40" dirty="0">
                <a:latin typeface="Franklin Gothic Book"/>
                <a:cs typeface="Franklin Gothic Book"/>
              </a:rPr>
              <a:t> </a:t>
            </a:r>
            <a:r>
              <a:rPr sz="1800" dirty="0">
                <a:latin typeface="Franklin Gothic Book"/>
                <a:cs typeface="Franklin Gothic Book"/>
              </a:rPr>
              <a:t>mentoring</a:t>
            </a:r>
            <a:r>
              <a:rPr sz="1800" spc="-45" dirty="0">
                <a:latin typeface="Franklin Gothic Book"/>
                <a:cs typeface="Franklin Gothic Book"/>
              </a:rPr>
              <a:t> </a:t>
            </a:r>
            <a:r>
              <a:rPr sz="1800" spc="-10" dirty="0">
                <a:latin typeface="Franklin Gothic Book"/>
                <a:cs typeface="Franklin Gothic Book"/>
              </a:rPr>
              <a:t>opportunities</a:t>
            </a:r>
            <a:endParaRPr sz="18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895" y="579882"/>
            <a:ext cx="11570206" cy="60007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0602" rIns="0" bIns="0" rtlCol="0">
            <a:spAutoFit/>
          </a:bodyPr>
          <a:lstStyle/>
          <a:p>
            <a:pPr marL="981710">
              <a:lnSpc>
                <a:spcPct val="100000"/>
              </a:lnSpc>
              <a:spcBef>
                <a:spcPts val="100"/>
              </a:spcBef>
            </a:pPr>
            <a:r>
              <a:rPr sz="4200" b="0" spc="-95" dirty="0">
                <a:latin typeface="Century Schoolbook"/>
                <a:cs typeface="Century Schoolbook"/>
              </a:rPr>
              <a:t>NEURODIVERSITY</a:t>
            </a:r>
            <a:r>
              <a:rPr sz="4200" b="0" spc="-210" dirty="0">
                <a:latin typeface="Century Schoolbook"/>
                <a:cs typeface="Century Schoolbook"/>
              </a:rPr>
              <a:t> </a:t>
            </a:r>
            <a:r>
              <a:rPr sz="4200" b="0" spc="-75" dirty="0">
                <a:latin typeface="Century Schoolbook"/>
                <a:cs typeface="Century Schoolbook"/>
              </a:rPr>
              <a:t>BRINGS</a:t>
            </a:r>
            <a:r>
              <a:rPr sz="4200" b="0" spc="-215" dirty="0">
                <a:latin typeface="Century Schoolbook"/>
                <a:cs typeface="Century Schoolbook"/>
              </a:rPr>
              <a:t> </a:t>
            </a:r>
            <a:r>
              <a:rPr sz="4200" b="0" spc="-85" dirty="0">
                <a:latin typeface="Century Schoolbook"/>
                <a:cs typeface="Century Schoolbook"/>
              </a:rPr>
              <a:t>SUCCESS</a:t>
            </a:r>
            <a:endParaRPr sz="4200">
              <a:latin typeface="Century Schoolbook"/>
              <a:cs typeface="Century School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692</Words>
  <Application>Microsoft Office PowerPoint</Application>
  <PresentationFormat>Widescreen</PresentationFormat>
  <Paragraphs>191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Century Schoolbook</vt:lpstr>
      <vt:lpstr>Franklin Gothic Book</vt:lpstr>
      <vt:lpstr>Symbol</vt:lpstr>
      <vt:lpstr>Times New Roman</vt:lpstr>
      <vt:lpstr>Office Theme</vt:lpstr>
      <vt:lpstr> (NEURO)DIVERSITY INCLUDES YOU Dr. Theresa Haskins | Presentation for the USDA TARGET Center</vt:lpstr>
      <vt:lpstr>Advancing Access &amp; Equity </vt:lpstr>
      <vt:lpstr>About the Session Explore neurodiversity and its impact on collaboration and problem-solving. Discover how neurodivergent thinking contributes to innovation and inclusive cultures.  Learn how to foster inclusive workplaces and the importance of advocacy in creating neurodiverse workplaces.</vt:lpstr>
      <vt:lpstr>Defining Neurodiversity Neurodiversity is the diversity of human brains and minds – and recognizes the infinite variation in neurocognitive functioning within our species. Focused on strengths- based approaches and the concept of multiple intelligences.</vt:lpstr>
      <vt:lpstr>Neurodiversity Includes You</vt:lpstr>
      <vt:lpstr>Types of Neurodivergence</vt:lpstr>
      <vt:lpstr>(Neuro)Distinct</vt:lpstr>
      <vt:lpstr>Inclusive hiring practices</vt:lpstr>
      <vt:lpstr>NEURODIVERSITY BRINGS SUCCESS</vt:lpstr>
      <vt:lpstr>Neurodiversity Workplace Statistics</vt:lpstr>
      <vt:lpstr>NOTABLE NEURODIVERGENT LEADERS</vt:lpstr>
      <vt:lpstr>No Slide Title</vt:lpstr>
      <vt:lpstr>Approach Problems from Unconventional Angles</vt:lpstr>
      <vt:lpstr>Create</vt:lpstr>
      <vt:lpstr>   Universal Design  Making the workplace accessible to everyone</vt:lpstr>
      <vt:lpstr>Why Universal Design Works</vt:lpstr>
      <vt:lpstr>We all think differently!</vt:lpstr>
      <vt:lpstr>Promote Neurodiversity</vt:lpstr>
      <vt:lpstr>Continue Learning with Dr. Theresa Haskins</vt:lpstr>
      <vt:lpstr>Contact Information</vt:lpstr>
      <vt:lpstr>Current and Upcoming Meetings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(Neuro)Diversity Includes You Dr. Theresa Haskins | Presentation for the USDA TARGET Center</dc:title>
  <cp:lastModifiedBy>Sherbondy, Michelle - OO, Washington, DC</cp:lastModifiedBy>
  <cp:revision>1</cp:revision>
  <dcterms:created xsi:type="dcterms:W3CDTF">2023-10-02T20:08:28Z</dcterms:created>
  <dcterms:modified xsi:type="dcterms:W3CDTF">2023-10-02T20:13:47Z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2023-09-30T00:00:00Z</vt:filetime>
  </property>
  <property fmtid="{D5CDD505-2E9C-101B-9397-08002B2CF9AE}" pid="3" name="Creator">
    <vt:lpwstr>Acrobat PDFMaker 23 for PowerPoint</vt:lpwstr>
  </property>
  <property fmtid="{D5CDD505-2E9C-101B-9397-08002B2CF9AE}" pid="4" name="LastSaved">
    <vt:filetime>2023-10-02T00:00:00Z</vt:filetime>
  </property>
  <property fmtid="{D5CDD505-2E9C-101B-9397-08002B2CF9AE}" pid="5" name="Producer">
    <vt:lpwstr>macOS Version 13.6 (Build 22G120) Quartz PDFContext</vt:lpwstr>
  </property>
</Properties>
</file>