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00" r:id="rId2"/>
    <p:sldMasterId id="2147483812" r:id="rId3"/>
  </p:sldMasterIdLst>
  <p:notesMasterIdLst>
    <p:notesMasterId r:id="rId28"/>
  </p:notesMasterIdLst>
  <p:sldIdLst>
    <p:sldId id="327" r:id="rId4"/>
    <p:sldId id="329" r:id="rId5"/>
    <p:sldId id="260" r:id="rId6"/>
    <p:sldId id="290" r:id="rId7"/>
    <p:sldId id="319" r:id="rId8"/>
    <p:sldId id="320" r:id="rId9"/>
    <p:sldId id="321" r:id="rId10"/>
    <p:sldId id="316" r:id="rId11"/>
    <p:sldId id="273" r:id="rId12"/>
    <p:sldId id="317" r:id="rId13"/>
    <p:sldId id="281" r:id="rId14"/>
    <p:sldId id="314" r:id="rId15"/>
    <p:sldId id="305" r:id="rId16"/>
    <p:sldId id="292" r:id="rId17"/>
    <p:sldId id="303" r:id="rId18"/>
    <p:sldId id="322" r:id="rId19"/>
    <p:sldId id="278" r:id="rId20"/>
    <p:sldId id="326" r:id="rId21"/>
    <p:sldId id="286" r:id="rId22"/>
    <p:sldId id="325" r:id="rId23"/>
    <p:sldId id="297" r:id="rId24"/>
    <p:sldId id="328" r:id="rId25"/>
    <p:sldId id="310" r:id="rId26"/>
    <p:sldId id="33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6F9B"/>
    <a:srgbClr val="ECDDC3"/>
    <a:srgbClr val="937F5D"/>
    <a:srgbClr val="4A84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FC9860-69ED-4CB1-B72D-851C272BB65C}" v="194" dt="2023-10-05T13:27:04.8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95"/>
  </p:normalViewPr>
  <p:slideViewPr>
    <p:cSldViewPr snapToGrid="0">
      <p:cViewPr varScale="1">
        <p:scale>
          <a:sx n="64" d="100"/>
          <a:sy n="64" d="100"/>
        </p:scale>
        <p:origin x="78" y="1266"/>
      </p:cViewPr>
      <p:guideLst/>
    </p:cSldViewPr>
  </p:slideViewPr>
  <p:outlineViewPr>
    <p:cViewPr>
      <p:scale>
        <a:sx n="33" d="100"/>
        <a:sy n="33" d="100"/>
      </p:scale>
      <p:origin x="0" y="-7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B9FC9860-69ED-4CB1-B72D-851C272BB65C}"/>
    <pc:docChg chg="modSld">
      <pc:chgData name="Sherbondy, Michelle - OO, DC" userId="d4feccc8-87ab-48a1-8683-5dd58723cc35" providerId="ADAL" clId="{B9FC9860-69ED-4CB1-B72D-851C272BB65C}" dt="2023-10-13T16:44:48.321" v="206" actId="20577"/>
      <pc:docMkLst>
        <pc:docMk/>
      </pc:docMkLst>
      <pc:sldChg chg="modSp">
        <pc:chgData name="Sherbondy, Michelle - OO, DC" userId="d4feccc8-87ab-48a1-8683-5dd58723cc35" providerId="ADAL" clId="{B9FC9860-69ED-4CB1-B72D-851C272BB65C}" dt="2023-10-05T13:22:17.500" v="147" actId="13244"/>
        <pc:sldMkLst>
          <pc:docMk/>
          <pc:sldMk cId="2220781669" sldId="260"/>
        </pc:sldMkLst>
        <pc:spChg chg="mod">
          <ac:chgData name="Sherbondy, Michelle - OO, DC" userId="d4feccc8-87ab-48a1-8683-5dd58723cc35" providerId="ADAL" clId="{B9FC9860-69ED-4CB1-B72D-851C272BB65C}" dt="2023-10-05T13:22:07.535" v="145" actId="13244"/>
          <ac:spMkLst>
            <pc:docMk/>
            <pc:sldMk cId="2220781669" sldId="260"/>
            <ac:spMk id="3" creationId="{07A648C9-F966-5AB4-BCC8-2299C2E915D9}"/>
          </ac:spMkLst>
        </pc:spChg>
        <pc:spChg chg="mod">
          <ac:chgData name="Sherbondy, Michelle - OO, DC" userId="d4feccc8-87ab-48a1-8683-5dd58723cc35" providerId="ADAL" clId="{B9FC9860-69ED-4CB1-B72D-851C272BB65C}" dt="2023-10-05T13:22:17.500" v="147" actId="13244"/>
          <ac:spMkLst>
            <pc:docMk/>
            <pc:sldMk cId="2220781669" sldId="260"/>
            <ac:spMk id="4" creationId="{806FFA10-14D1-CCAC-E4B9-A25014E5101F}"/>
          </ac:spMkLst>
        </pc:spChg>
      </pc:sldChg>
      <pc:sldChg chg="modSp">
        <pc:chgData name="Sherbondy, Michelle - OO, DC" userId="d4feccc8-87ab-48a1-8683-5dd58723cc35" providerId="ADAL" clId="{B9FC9860-69ED-4CB1-B72D-851C272BB65C}" dt="2023-10-05T13:23:45.282" v="160" actId="13244"/>
        <pc:sldMkLst>
          <pc:docMk/>
          <pc:sldMk cId="205251601" sldId="281"/>
        </pc:sldMkLst>
        <pc:spChg chg="mod">
          <ac:chgData name="Sherbondy, Michelle - OO, DC" userId="d4feccc8-87ab-48a1-8683-5dd58723cc35" providerId="ADAL" clId="{B9FC9860-69ED-4CB1-B72D-851C272BB65C}" dt="2023-10-05T13:22:27.358" v="148" actId="13244"/>
          <ac:spMkLst>
            <pc:docMk/>
            <pc:sldMk cId="205251601" sldId="281"/>
            <ac:spMk id="2" creationId="{F64535FE-2BB5-6465-07F8-5E3945EB7926}"/>
          </ac:spMkLst>
        </pc:spChg>
        <pc:spChg chg="mod">
          <ac:chgData name="Sherbondy, Michelle - OO, DC" userId="d4feccc8-87ab-48a1-8683-5dd58723cc35" providerId="ADAL" clId="{B9FC9860-69ED-4CB1-B72D-851C272BB65C}" dt="2023-10-05T13:23:27.146" v="155" actId="13244"/>
          <ac:spMkLst>
            <pc:docMk/>
            <pc:sldMk cId="205251601" sldId="281"/>
            <ac:spMk id="5" creationId="{D389DC6E-5C3E-0544-4215-5E2572014785}"/>
          </ac:spMkLst>
        </pc:spChg>
        <pc:spChg chg="mod">
          <ac:chgData name="Sherbondy, Michelle - OO, DC" userId="d4feccc8-87ab-48a1-8683-5dd58723cc35" providerId="ADAL" clId="{B9FC9860-69ED-4CB1-B72D-851C272BB65C}" dt="2023-10-05T13:22:31.424" v="149" actId="13244"/>
          <ac:spMkLst>
            <pc:docMk/>
            <pc:sldMk cId="205251601" sldId="281"/>
            <ac:spMk id="8" creationId="{4213254E-9CE5-3DD5-A775-7056E838FD06}"/>
          </ac:spMkLst>
        </pc:spChg>
        <pc:spChg chg="mod">
          <ac:chgData name="Sherbondy, Michelle - OO, DC" userId="d4feccc8-87ab-48a1-8683-5dd58723cc35" providerId="ADAL" clId="{B9FC9860-69ED-4CB1-B72D-851C272BB65C}" dt="2023-10-05T13:22:41.684" v="150" actId="13244"/>
          <ac:spMkLst>
            <pc:docMk/>
            <pc:sldMk cId="205251601" sldId="281"/>
            <ac:spMk id="10" creationId="{6307320D-64CB-1251-6FA9-609C71AD26BA}"/>
          </ac:spMkLst>
        </pc:spChg>
        <pc:spChg chg="mod">
          <ac:chgData name="Sherbondy, Michelle - OO, DC" userId="d4feccc8-87ab-48a1-8683-5dd58723cc35" providerId="ADAL" clId="{B9FC9860-69ED-4CB1-B72D-851C272BB65C}" dt="2023-10-05T13:23:41.036" v="159" actId="13244"/>
          <ac:spMkLst>
            <pc:docMk/>
            <pc:sldMk cId="205251601" sldId="281"/>
            <ac:spMk id="11" creationId="{2A705E19-72C0-738B-B608-149ED0A16A36}"/>
          </ac:spMkLst>
        </pc:spChg>
        <pc:spChg chg="mod">
          <ac:chgData name="Sherbondy, Michelle - OO, DC" userId="d4feccc8-87ab-48a1-8683-5dd58723cc35" providerId="ADAL" clId="{B9FC9860-69ED-4CB1-B72D-851C272BB65C}" dt="2023-10-05T13:22:48.916" v="151" actId="13244"/>
          <ac:spMkLst>
            <pc:docMk/>
            <pc:sldMk cId="205251601" sldId="281"/>
            <ac:spMk id="12" creationId="{D0F7CD15-9B59-B0BF-3F03-61B85A840826}"/>
          </ac:spMkLst>
        </pc:spChg>
        <pc:spChg chg="mod">
          <ac:chgData name="Sherbondy, Michelle - OO, DC" userId="d4feccc8-87ab-48a1-8683-5dd58723cc35" providerId="ADAL" clId="{B9FC9860-69ED-4CB1-B72D-851C272BB65C}" dt="2023-10-05T13:23:37.785" v="158" actId="13244"/>
          <ac:spMkLst>
            <pc:docMk/>
            <pc:sldMk cId="205251601" sldId="281"/>
            <ac:spMk id="13" creationId="{18563427-CBBC-8097-AEBF-09C30BC58A58}"/>
          </ac:spMkLst>
        </pc:spChg>
        <pc:spChg chg="mod">
          <ac:chgData name="Sherbondy, Michelle - OO, DC" userId="d4feccc8-87ab-48a1-8683-5dd58723cc35" providerId="ADAL" clId="{B9FC9860-69ED-4CB1-B72D-851C272BB65C}" dt="2023-10-05T13:23:03.403" v="152" actId="13244"/>
          <ac:spMkLst>
            <pc:docMk/>
            <pc:sldMk cId="205251601" sldId="281"/>
            <ac:spMk id="14" creationId="{A3D55E99-70D0-14E4-235F-93B75B9447ED}"/>
          </ac:spMkLst>
        </pc:spChg>
        <pc:spChg chg="mod">
          <ac:chgData name="Sherbondy, Michelle - OO, DC" userId="d4feccc8-87ab-48a1-8683-5dd58723cc35" providerId="ADAL" clId="{B9FC9860-69ED-4CB1-B72D-851C272BB65C}" dt="2023-10-05T13:23:34.695" v="157" actId="13244"/>
          <ac:spMkLst>
            <pc:docMk/>
            <pc:sldMk cId="205251601" sldId="281"/>
            <ac:spMk id="15" creationId="{BDB54405-5C8F-984D-969C-93DC982EDD76}"/>
          </ac:spMkLst>
        </pc:spChg>
        <pc:spChg chg="mod">
          <ac:chgData name="Sherbondy, Michelle - OO, DC" userId="d4feccc8-87ab-48a1-8683-5dd58723cc35" providerId="ADAL" clId="{B9FC9860-69ED-4CB1-B72D-851C272BB65C}" dt="2023-10-05T13:23:11.884" v="153" actId="13244"/>
          <ac:spMkLst>
            <pc:docMk/>
            <pc:sldMk cId="205251601" sldId="281"/>
            <ac:spMk id="16" creationId="{676511F4-07F6-EAD6-4978-55D743112CD6}"/>
          </ac:spMkLst>
        </pc:spChg>
        <pc:spChg chg="mod">
          <ac:chgData name="Sherbondy, Michelle - OO, DC" userId="d4feccc8-87ab-48a1-8683-5dd58723cc35" providerId="ADAL" clId="{B9FC9860-69ED-4CB1-B72D-851C272BB65C}" dt="2023-10-05T13:23:31.012" v="156" actId="13244"/>
          <ac:spMkLst>
            <pc:docMk/>
            <pc:sldMk cId="205251601" sldId="281"/>
            <ac:spMk id="17" creationId="{D8E3E4E1-460F-F5A1-0548-0CCEFCD6E904}"/>
          </ac:spMkLst>
        </pc:spChg>
        <pc:picChg chg="mod">
          <ac:chgData name="Sherbondy, Michelle - OO, DC" userId="d4feccc8-87ab-48a1-8683-5dd58723cc35" providerId="ADAL" clId="{B9FC9860-69ED-4CB1-B72D-851C272BB65C}" dt="2023-10-05T13:23:45.282" v="160" actId="13244"/>
          <ac:picMkLst>
            <pc:docMk/>
            <pc:sldMk cId="205251601" sldId="281"/>
            <ac:picMk id="19" creationId="{AFB9CC39-8C3C-D51B-56E5-825AE2DA4B4F}"/>
          </ac:picMkLst>
        </pc:picChg>
      </pc:sldChg>
      <pc:sldChg chg="modSp">
        <pc:chgData name="Sherbondy, Michelle - OO, DC" userId="d4feccc8-87ab-48a1-8683-5dd58723cc35" providerId="ADAL" clId="{B9FC9860-69ED-4CB1-B72D-851C272BB65C}" dt="2023-10-05T13:25:14.262" v="177" actId="13244"/>
        <pc:sldMkLst>
          <pc:docMk/>
          <pc:sldMk cId="3281912466" sldId="286"/>
        </pc:sldMkLst>
        <pc:spChg chg="mod">
          <ac:chgData name="Sherbondy, Michelle - OO, DC" userId="d4feccc8-87ab-48a1-8683-5dd58723cc35" providerId="ADAL" clId="{B9FC9860-69ED-4CB1-B72D-851C272BB65C}" dt="2023-10-05T13:25:01.887" v="174" actId="13244"/>
          <ac:spMkLst>
            <pc:docMk/>
            <pc:sldMk cId="3281912466" sldId="286"/>
            <ac:spMk id="20" creationId="{5AABDF55-C9AD-1B0E-49D2-68B053EA907C}"/>
          </ac:spMkLst>
        </pc:spChg>
        <pc:picChg chg="mod">
          <ac:chgData name="Sherbondy, Michelle - OO, DC" userId="d4feccc8-87ab-48a1-8683-5dd58723cc35" providerId="ADAL" clId="{B9FC9860-69ED-4CB1-B72D-851C272BB65C}" dt="2023-10-05T13:25:14.262" v="177" actId="13244"/>
          <ac:picMkLst>
            <pc:docMk/>
            <pc:sldMk cId="3281912466" sldId="286"/>
            <ac:picMk id="3" creationId="{63E4DC1C-C995-6D29-A1C5-A2F79DDFB7C3}"/>
          </ac:picMkLst>
        </pc:picChg>
        <pc:picChg chg="mod">
          <ac:chgData name="Sherbondy, Michelle - OO, DC" userId="d4feccc8-87ab-48a1-8683-5dd58723cc35" providerId="ADAL" clId="{B9FC9860-69ED-4CB1-B72D-851C272BB65C}" dt="2023-10-05T13:25:11.207" v="176" actId="13244"/>
          <ac:picMkLst>
            <pc:docMk/>
            <pc:sldMk cId="3281912466" sldId="286"/>
            <ac:picMk id="8" creationId="{BFD75FF4-BFF0-B6D3-DACB-E3A4F651CCC5}"/>
          </ac:picMkLst>
        </pc:picChg>
        <pc:picChg chg="mod">
          <ac:chgData name="Sherbondy, Michelle - OO, DC" userId="d4feccc8-87ab-48a1-8683-5dd58723cc35" providerId="ADAL" clId="{B9FC9860-69ED-4CB1-B72D-851C272BB65C}" dt="2023-10-05T13:25:09.365" v="175" actId="13244"/>
          <ac:picMkLst>
            <pc:docMk/>
            <pc:sldMk cId="3281912466" sldId="286"/>
            <ac:picMk id="14" creationId="{8A1EBD2B-45CA-A356-1A4E-B32CD0F719CB}"/>
          </ac:picMkLst>
        </pc:picChg>
      </pc:sldChg>
      <pc:sldChg chg="modNotesTx">
        <pc:chgData name="Sherbondy, Michelle - OO, DC" userId="d4feccc8-87ab-48a1-8683-5dd58723cc35" providerId="ADAL" clId="{B9FC9860-69ED-4CB1-B72D-851C272BB65C}" dt="2023-10-13T16:44:48.321" v="206" actId="20577"/>
        <pc:sldMkLst>
          <pc:docMk/>
          <pc:sldMk cId="815207921" sldId="290"/>
        </pc:sldMkLst>
      </pc:sldChg>
      <pc:sldChg chg="modSp">
        <pc:chgData name="Sherbondy, Michelle - OO, DC" userId="d4feccc8-87ab-48a1-8683-5dd58723cc35" providerId="ADAL" clId="{B9FC9860-69ED-4CB1-B72D-851C272BB65C}" dt="2023-10-05T13:24:28.274" v="167" actId="13244"/>
        <pc:sldMkLst>
          <pc:docMk/>
          <pc:sldMk cId="3583685623" sldId="292"/>
        </pc:sldMkLst>
        <pc:spChg chg="mod">
          <ac:chgData name="Sherbondy, Michelle - OO, DC" userId="d4feccc8-87ab-48a1-8683-5dd58723cc35" providerId="ADAL" clId="{B9FC9860-69ED-4CB1-B72D-851C272BB65C}" dt="2023-10-05T13:24:28.274" v="167" actId="13244"/>
          <ac:spMkLst>
            <pc:docMk/>
            <pc:sldMk cId="3583685623" sldId="292"/>
            <ac:spMk id="4" creationId="{B941CA6B-15B5-A9C9-3ADE-B305054EE775}"/>
          </ac:spMkLst>
        </pc:spChg>
      </pc:sldChg>
      <pc:sldChg chg="modSp">
        <pc:chgData name="Sherbondy, Michelle - OO, DC" userId="d4feccc8-87ab-48a1-8683-5dd58723cc35" providerId="ADAL" clId="{B9FC9860-69ED-4CB1-B72D-851C272BB65C}" dt="2023-10-05T13:26:39.852" v="190" actId="13244"/>
        <pc:sldMkLst>
          <pc:docMk/>
          <pc:sldMk cId="1371658525" sldId="297"/>
        </pc:sldMkLst>
        <pc:spChg chg="mod">
          <ac:chgData name="Sherbondy, Michelle - OO, DC" userId="d4feccc8-87ab-48a1-8683-5dd58723cc35" providerId="ADAL" clId="{B9FC9860-69ED-4CB1-B72D-851C272BB65C}" dt="2023-10-05T13:26:35.522" v="189" actId="13244"/>
          <ac:spMkLst>
            <pc:docMk/>
            <pc:sldMk cId="1371658525" sldId="297"/>
            <ac:spMk id="2" creationId="{9587B38E-5E50-D113-530A-BDF5EBA427C2}"/>
          </ac:spMkLst>
        </pc:spChg>
        <pc:picChg chg="mod">
          <ac:chgData name="Sherbondy, Michelle - OO, DC" userId="d4feccc8-87ab-48a1-8683-5dd58723cc35" providerId="ADAL" clId="{B9FC9860-69ED-4CB1-B72D-851C272BB65C}" dt="2023-10-05T13:26:39.852" v="190" actId="13244"/>
          <ac:picMkLst>
            <pc:docMk/>
            <pc:sldMk cId="1371658525" sldId="297"/>
            <ac:picMk id="6" creationId="{F77B609B-C142-0D95-5A47-B1F93333C5E7}"/>
          </ac:picMkLst>
        </pc:picChg>
      </pc:sldChg>
      <pc:sldChg chg="modSp">
        <pc:chgData name="Sherbondy, Michelle - OO, DC" userId="d4feccc8-87ab-48a1-8683-5dd58723cc35" providerId="ADAL" clId="{B9FC9860-69ED-4CB1-B72D-851C272BB65C}" dt="2023-10-05T13:24:33.208" v="168" actId="13244"/>
        <pc:sldMkLst>
          <pc:docMk/>
          <pc:sldMk cId="2666659736" sldId="303"/>
        </pc:sldMkLst>
        <pc:spChg chg="mod">
          <ac:chgData name="Sherbondy, Michelle - OO, DC" userId="d4feccc8-87ab-48a1-8683-5dd58723cc35" providerId="ADAL" clId="{B9FC9860-69ED-4CB1-B72D-851C272BB65C}" dt="2023-10-05T13:24:33.208" v="168" actId="13244"/>
          <ac:spMkLst>
            <pc:docMk/>
            <pc:sldMk cId="2666659736" sldId="303"/>
            <ac:spMk id="9" creationId="{AB226E1C-35CA-A3D7-268E-9893195C70E1}"/>
          </ac:spMkLst>
        </pc:spChg>
      </pc:sldChg>
      <pc:sldChg chg="modSp">
        <pc:chgData name="Sherbondy, Michelle - OO, DC" userId="d4feccc8-87ab-48a1-8683-5dd58723cc35" providerId="ADAL" clId="{B9FC9860-69ED-4CB1-B72D-851C272BB65C}" dt="2023-10-05T13:24:22.430" v="166" actId="13244"/>
        <pc:sldMkLst>
          <pc:docMk/>
          <pc:sldMk cId="2082091169" sldId="314"/>
        </pc:sldMkLst>
        <pc:spChg chg="mod">
          <ac:chgData name="Sherbondy, Michelle - OO, DC" userId="d4feccc8-87ab-48a1-8683-5dd58723cc35" providerId="ADAL" clId="{B9FC9860-69ED-4CB1-B72D-851C272BB65C}" dt="2023-10-05T13:24:03.070" v="162" actId="13244"/>
          <ac:spMkLst>
            <pc:docMk/>
            <pc:sldMk cId="2082091169" sldId="314"/>
            <ac:spMk id="10" creationId="{4AAE9D60-7C40-9C1B-D6E5-7FE779007E3B}"/>
          </ac:spMkLst>
        </pc:spChg>
        <pc:spChg chg="mod">
          <ac:chgData name="Sherbondy, Michelle - OO, DC" userId="d4feccc8-87ab-48a1-8683-5dd58723cc35" providerId="ADAL" clId="{B9FC9860-69ED-4CB1-B72D-851C272BB65C}" dt="2023-10-05T13:24:08.854" v="164" actId="13244"/>
          <ac:spMkLst>
            <pc:docMk/>
            <pc:sldMk cId="2082091169" sldId="314"/>
            <ac:spMk id="46" creationId="{2644B391-9BFE-445C-A9EC-F544BB85FBC7}"/>
          </ac:spMkLst>
        </pc:spChg>
        <pc:spChg chg="mod">
          <ac:chgData name="Sherbondy, Michelle - OO, DC" userId="d4feccc8-87ab-48a1-8683-5dd58723cc35" providerId="ADAL" clId="{B9FC9860-69ED-4CB1-B72D-851C272BB65C}" dt="2023-10-05T13:24:06.498" v="163" actId="13244"/>
          <ac:spMkLst>
            <pc:docMk/>
            <pc:sldMk cId="2082091169" sldId="314"/>
            <ac:spMk id="47" creationId="{80F26E69-87D9-4655-AE7B-280A87AA3CAD}"/>
          </ac:spMkLst>
        </pc:spChg>
        <pc:picChg chg="mod">
          <ac:chgData name="Sherbondy, Michelle - OO, DC" userId="d4feccc8-87ab-48a1-8683-5dd58723cc35" providerId="ADAL" clId="{B9FC9860-69ED-4CB1-B72D-851C272BB65C}" dt="2023-10-05T13:24:20.512" v="165" actId="13244"/>
          <ac:picMkLst>
            <pc:docMk/>
            <pc:sldMk cId="2082091169" sldId="314"/>
            <ac:picMk id="6" creationId="{83C4AAFA-EE13-6665-45B7-E46ECC2DE6C2}"/>
          </ac:picMkLst>
        </pc:picChg>
        <pc:picChg chg="mod">
          <ac:chgData name="Sherbondy, Michelle - OO, DC" userId="d4feccc8-87ab-48a1-8683-5dd58723cc35" providerId="ADAL" clId="{B9FC9860-69ED-4CB1-B72D-851C272BB65C}" dt="2023-10-05T13:24:22.430" v="166" actId="13244"/>
          <ac:picMkLst>
            <pc:docMk/>
            <pc:sldMk cId="2082091169" sldId="314"/>
            <ac:picMk id="7" creationId="{ECE57F4B-6FBA-57E2-6C3E-0FACAE282B2A}"/>
          </ac:picMkLst>
        </pc:picChg>
      </pc:sldChg>
      <pc:sldChg chg="modSp">
        <pc:chgData name="Sherbondy, Michelle - OO, DC" userId="d4feccc8-87ab-48a1-8683-5dd58723cc35" providerId="ADAL" clId="{B9FC9860-69ED-4CB1-B72D-851C272BB65C}" dt="2023-10-05T13:24:56.729" v="172" actId="13244"/>
        <pc:sldMkLst>
          <pc:docMk/>
          <pc:sldMk cId="212046958" sldId="322"/>
        </pc:sldMkLst>
        <pc:spChg chg="mod">
          <ac:chgData name="Sherbondy, Michelle - OO, DC" userId="d4feccc8-87ab-48a1-8683-5dd58723cc35" providerId="ADAL" clId="{B9FC9860-69ED-4CB1-B72D-851C272BB65C}" dt="2023-10-05T13:24:56.729" v="172" actId="13244"/>
          <ac:spMkLst>
            <pc:docMk/>
            <pc:sldMk cId="212046958" sldId="322"/>
            <ac:spMk id="2" creationId="{972405FA-C276-2789-80F7-22D8C3758C0E}"/>
          </ac:spMkLst>
        </pc:spChg>
      </pc:sldChg>
      <pc:sldChg chg="modSp">
        <pc:chgData name="Sherbondy, Michelle - OO, DC" userId="d4feccc8-87ab-48a1-8683-5dd58723cc35" providerId="ADAL" clId="{B9FC9860-69ED-4CB1-B72D-851C272BB65C}" dt="2023-10-05T13:26:20.492" v="188" actId="13244"/>
        <pc:sldMkLst>
          <pc:docMk/>
          <pc:sldMk cId="169806747" sldId="325"/>
        </pc:sldMkLst>
        <pc:spChg chg="mod">
          <ac:chgData name="Sherbondy, Michelle - OO, DC" userId="d4feccc8-87ab-48a1-8683-5dd58723cc35" providerId="ADAL" clId="{B9FC9860-69ED-4CB1-B72D-851C272BB65C}" dt="2023-10-05T13:25:31.259" v="178" actId="13244"/>
          <ac:spMkLst>
            <pc:docMk/>
            <pc:sldMk cId="169806747" sldId="325"/>
            <ac:spMk id="2" creationId="{C13DF6E2-6303-B411-8477-D39A8A5C32DC}"/>
          </ac:spMkLst>
        </pc:spChg>
        <pc:spChg chg="mod">
          <ac:chgData name="Sherbondy, Michelle - OO, DC" userId="d4feccc8-87ab-48a1-8683-5dd58723cc35" providerId="ADAL" clId="{B9FC9860-69ED-4CB1-B72D-851C272BB65C}" dt="2023-10-05T13:26:06.363" v="185" actId="13244"/>
          <ac:spMkLst>
            <pc:docMk/>
            <pc:sldMk cId="169806747" sldId="325"/>
            <ac:spMk id="22" creationId="{9D877824-766E-4718-59CC-36B2D3490B31}"/>
          </ac:spMkLst>
        </pc:spChg>
        <pc:grpChg chg="mod">
          <ac:chgData name="Sherbondy, Michelle - OO, DC" userId="d4feccc8-87ab-48a1-8683-5dd58723cc35" providerId="ADAL" clId="{B9FC9860-69ED-4CB1-B72D-851C272BB65C}" dt="2023-10-05T13:26:13.694" v="186" actId="13244"/>
          <ac:grpSpMkLst>
            <pc:docMk/>
            <pc:sldMk cId="169806747" sldId="325"/>
            <ac:grpSpMk id="32" creationId="{415D9A6F-D222-1D9E-C96C-51596E138080}"/>
          </ac:grpSpMkLst>
        </pc:grpChg>
        <pc:grpChg chg="mod">
          <ac:chgData name="Sherbondy, Michelle - OO, DC" userId="d4feccc8-87ab-48a1-8683-5dd58723cc35" providerId="ADAL" clId="{B9FC9860-69ED-4CB1-B72D-851C272BB65C}" dt="2023-10-05T13:26:16.616" v="187" actId="13244"/>
          <ac:grpSpMkLst>
            <pc:docMk/>
            <pc:sldMk cId="169806747" sldId="325"/>
            <ac:grpSpMk id="33" creationId="{4EB338CA-AB1B-B80D-6E72-65E37426ABAB}"/>
          </ac:grpSpMkLst>
        </pc:grpChg>
        <pc:grpChg chg="mod">
          <ac:chgData name="Sherbondy, Michelle - OO, DC" userId="d4feccc8-87ab-48a1-8683-5dd58723cc35" providerId="ADAL" clId="{B9FC9860-69ED-4CB1-B72D-851C272BB65C}" dt="2023-10-05T13:26:20.492" v="188" actId="13244"/>
          <ac:grpSpMkLst>
            <pc:docMk/>
            <pc:sldMk cId="169806747" sldId="325"/>
            <ac:grpSpMk id="35" creationId="{7AEEC569-FD93-B659-B810-0F3D6530B612}"/>
          </ac:grpSpMkLst>
        </pc:grpChg>
        <pc:grpChg chg="mod">
          <ac:chgData name="Sherbondy, Michelle - OO, DC" userId="d4feccc8-87ab-48a1-8683-5dd58723cc35" providerId="ADAL" clId="{B9FC9860-69ED-4CB1-B72D-851C272BB65C}" dt="2023-10-05T13:25:58.061" v="184" actId="13244"/>
          <ac:grpSpMkLst>
            <pc:docMk/>
            <pc:sldMk cId="169806747" sldId="325"/>
            <ac:grpSpMk id="36" creationId="{88502A75-C1FD-E4D3-2F3C-CBEE5AFD19B2}"/>
          </ac:grpSpMkLst>
        </pc:grpChg>
        <pc:grpChg chg="mod">
          <ac:chgData name="Sherbondy, Michelle - OO, DC" userId="d4feccc8-87ab-48a1-8683-5dd58723cc35" providerId="ADAL" clId="{B9FC9860-69ED-4CB1-B72D-851C272BB65C}" dt="2023-10-05T13:25:35.067" v="179" actId="13244"/>
          <ac:grpSpMkLst>
            <pc:docMk/>
            <pc:sldMk cId="169806747" sldId="325"/>
            <ac:grpSpMk id="37" creationId="{EA5D7DF3-A977-79C5-BCD6-6ED3FA182F00}"/>
          </ac:grpSpMkLst>
        </pc:grpChg>
        <pc:picChg chg="mod">
          <ac:chgData name="Sherbondy, Michelle - OO, DC" userId="d4feccc8-87ab-48a1-8683-5dd58723cc35" providerId="ADAL" clId="{B9FC9860-69ED-4CB1-B72D-851C272BB65C}" dt="2023-10-05T13:25:53.829" v="183" actId="962"/>
          <ac:picMkLst>
            <pc:docMk/>
            <pc:sldMk cId="169806747" sldId="325"/>
            <ac:picMk id="8" creationId="{873B3FB5-BD01-4CD1-9C59-458FB4DB2571}"/>
          </ac:picMkLst>
        </pc:picChg>
      </pc:sldChg>
      <pc:sldChg chg="modSp">
        <pc:chgData name="Sherbondy, Michelle - OO, DC" userId="d4feccc8-87ab-48a1-8683-5dd58723cc35" providerId="ADAL" clId="{B9FC9860-69ED-4CB1-B72D-851C272BB65C}" dt="2023-10-05T13:24:50.899" v="171" actId="13244"/>
        <pc:sldMkLst>
          <pc:docMk/>
          <pc:sldMk cId="1841842788" sldId="326"/>
        </pc:sldMkLst>
        <pc:spChg chg="mod">
          <ac:chgData name="Sherbondy, Michelle - OO, DC" userId="d4feccc8-87ab-48a1-8683-5dd58723cc35" providerId="ADAL" clId="{B9FC9860-69ED-4CB1-B72D-851C272BB65C}" dt="2023-10-05T13:24:38.712" v="169" actId="13244"/>
          <ac:spMkLst>
            <pc:docMk/>
            <pc:sldMk cId="1841842788" sldId="326"/>
            <ac:spMk id="2" creationId="{2B677CCD-06C1-F450-B246-AAAEDD0BFC35}"/>
          </ac:spMkLst>
        </pc:spChg>
        <pc:spChg chg="mod">
          <ac:chgData name="Sherbondy, Michelle - OO, DC" userId="d4feccc8-87ab-48a1-8683-5dd58723cc35" providerId="ADAL" clId="{B9FC9860-69ED-4CB1-B72D-851C272BB65C}" dt="2023-10-05T13:24:50.899" v="171" actId="13244"/>
          <ac:spMkLst>
            <pc:docMk/>
            <pc:sldMk cId="1841842788" sldId="326"/>
            <ac:spMk id="3" creationId="{4FEFFDFB-DAB4-5E5E-26FA-E8DB7F5623E1}"/>
          </ac:spMkLst>
        </pc:spChg>
      </pc:sldChg>
      <pc:sldChg chg="modSp">
        <pc:chgData name="Sherbondy, Michelle - OO, DC" userId="d4feccc8-87ab-48a1-8683-5dd58723cc35" providerId="ADAL" clId="{B9FC9860-69ED-4CB1-B72D-851C272BB65C}" dt="2023-10-05T13:21:55.287" v="143" actId="13244"/>
        <pc:sldMkLst>
          <pc:docMk/>
          <pc:sldMk cId="1279858459" sldId="327"/>
        </pc:sldMkLst>
        <pc:spChg chg="mod">
          <ac:chgData name="Sherbondy, Michelle - OO, DC" userId="d4feccc8-87ab-48a1-8683-5dd58723cc35" providerId="ADAL" clId="{B9FC9860-69ED-4CB1-B72D-851C272BB65C}" dt="2023-10-05T13:21:42.419" v="141" actId="13244"/>
          <ac:spMkLst>
            <pc:docMk/>
            <pc:sldMk cId="1279858459" sldId="327"/>
            <ac:spMk id="2" creationId="{FCAFF323-CE6A-748D-EBE6-31675D0F5784}"/>
          </ac:spMkLst>
        </pc:spChg>
        <pc:picChg chg="mod">
          <ac:chgData name="Sherbondy, Michelle - OO, DC" userId="d4feccc8-87ab-48a1-8683-5dd58723cc35" providerId="ADAL" clId="{B9FC9860-69ED-4CB1-B72D-851C272BB65C}" dt="2023-10-05T13:21:55.287" v="143" actId="13244"/>
          <ac:picMkLst>
            <pc:docMk/>
            <pc:sldMk cId="1279858459" sldId="327"/>
            <ac:picMk id="8" creationId="{4A702418-5983-7C74-FFA3-00E27832F9C3}"/>
          </ac:picMkLst>
        </pc:picChg>
        <pc:picChg chg="mod">
          <ac:chgData name="Sherbondy, Michelle - OO, DC" userId="d4feccc8-87ab-48a1-8683-5dd58723cc35" providerId="ADAL" clId="{B9FC9860-69ED-4CB1-B72D-851C272BB65C}" dt="2023-10-05T13:21:39.376" v="140" actId="13244"/>
          <ac:picMkLst>
            <pc:docMk/>
            <pc:sldMk cId="1279858459" sldId="327"/>
            <ac:picMk id="12" creationId="{058F8595-D595-F36C-7233-0AC2B07CE103}"/>
          </ac:picMkLst>
        </pc:picChg>
      </pc:sldChg>
      <pc:sldChg chg="modSp">
        <pc:chgData name="Sherbondy, Michelle - OO, DC" userId="d4feccc8-87ab-48a1-8683-5dd58723cc35" providerId="ADAL" clId="{B9FC9860-69ED-4CB1-B72D-851C272BB65C}" dt="2023-10-05T13:27:04.844" v="194" actId="13244"/>
        <pc:sldMkLst>
          <pc:docMk/>
          <pc:sldMk cId="3094251024" sldId="328"/>
        </pc:sldMkLst>
        <pc:spChg chg="mod">
          <ac:chgData name="Sherbondy, Michelle - OO, DC" userId="d4feccc8-87ab-48a1-8683-5dd58723cc35" providerId="ADAL" clId="{B9FC9860-69ED-4CB1-B72D-851C272BB65C}" dt="2023-10-05T13:26:47.593" v="192" actId="13244"/>
          <ac:spMkLst>
            <pc:docMk/>
            <pc:sldMk cId="3094251024" sldId="328"/>
            <ac:spMk id="2" creationId="{AF313D82-449D-495D-F026-2251553C1403}"/>
          </ac:spMkLst>
        </pc:spChg>
        <pc:spChg chg="mod">
          <ac:chgData name="Sherbondy, Michelle - OO, DC" userId="d4feccc8-87ab-48a1-8683-5dd58723cc35" providerId="ADAL" clId="{B9FC9860-69ED-4CB1-B72D-851C272BB65C}" dt="2023-10-05T13:27:04.844" v="194" actId="13244"/>
          <ac:spMkLst>
            <pc:docMk/>
            <pc:sldMk cId="3094251024" sldId="328"/>
            <ac:spMk id="3" creationId="{90E2BCC4-3F91-BA9E-CC6D-3C08A06D57DA}"/>
          </ac:spMkLst>
        </pc:spChg>
        <pc:spChg chg="mod">
          <ac:chgData name="Sherbondy, Michelle - OO, DC" userId="d4feccc8-87ab-48a1-8683-5dd58723cc35" providerId="ADAL" clId="{B9FC9860-69ED-4CB1-B72D-851C272BB65C}" dt="2023-10-05T13:26:45.865" v="191" actId="13244"/>
          <ac:spMkLst>
            <pc:docMk/>
            <pc:sldMk cId="3094251024" sldId="328"/>
            <ac:spMk id="9" creationId="{419C512A-0B69-3CC1-2658-D3396699091E}"/>
          </ac:spMkLst>
        </pc:spChg>
        <pc:spChg chg="mod">
          <ac:chgData name="Sherbondy, Michelle - OO, DC" userId="d4feccc8-87ab-48a1-8683-5dd58723cc35" providerId="ADAL" clId="{B9FC9860-69ED-4CB1-B72D-851C272BB65C}" dt="2023-10-05T13:26:55.747" v="193" actId="13244"/>
          <ac:spMkLst>
            <pc:docMk/>
            <pc:sldMk cId="3094251024" sldId="328"/>
            <ac:spMk id="12" creationId="{A443D3A2-6D02-DCB4-D1C7-18C2B38C024C}"/>
          </ac:spMkLst>
        </pc:spChg>
      </pc:sldChg>
      <pc:sldChg chg="addSp modSp mod">
        <pc:chgData name="Sherbondy, Michelle - OO, DC" userId="d4feccc8-87ab-48a1-8683-5dd58723cc35" providerId="ADAL" clId="{B9FC9860-69ED-4CB1-B72D-851C272BB65C}" dt="2023-10-05T13:22:01.692" v="144" actId="13244"/>
        <pc:sldMkLst>
          <pc:docMk/>
          <pc:sldMk cId="1253583743" sldId="329"/>
        </pc:sldMkLst>
        <pc:spChg chg="add mod">
          <ac:chgData name="Sherbondy, Michelle - OO, DC" userId="d4feccc8-87ab-48a1-8683-5dd58723cc35" providerId="ADAL" clId="{B9FC9860-69ED-4CB1-B72D-851C272BB65C}" dt="2023-10-05T13:22:01.692" v="144" actId="13244"/>
          <ac:spMkLst>
            <pc:docMk/>
            <pc:sldMk cId="1253583743" sldId="329"/>
            <ac:spMk id="3" creationId="{248FE87A-A47C-2236-8F07-C8EC2C39F46D}"/>
          </ac:spMkLst>
        </pc:spChg>
        <pc:picChg chg="mod">
          <ac:chgData name="Sherbondy, Michelle - OO, DC" userId="d4feccc8-87ab-48a1-8683-5dd58723cc35" providerId="ADAL" clId="{B9FC9860-69ED-4CB1-B72D-851C272BB65C}" dt="2023-10-05T13:21:17.696" v="113" actId="962"/>
          <ac:picMkLst>
            <pc:docMk/>
            <pc:sldMk cId="1253583743" sldId="329"/>
            <ac:picMk id="2" creationId="{3077B892-A67E-20FF-5EAE-DFD063F95C9C}"/>
          </ac:picMkLst>
        </pc:pic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E4C0A-88D0-4A39-ACF3-3CB4FB9FC2A7}" type="doc">
      <dgm:prSet loTypeId="urn:microsoft.com/office/officeart/2005/8/layout/cycle3" loCatId="cycle" qsTypeId="urn:microsoft.com/office/officeart/2005/8/quickstyle/simple1" qsCatId="simple" csTypeId="urn:microsoft.com/office/officeart/2005/8/colors/accent3_2" csCatId="accent3" phldr="1"/>
      <dgm:spPr/>
      <dgm:t>
        <a:bodyPr/>
        <a:lstStyle/>
        <a:p>
          <a:endParaRPr lang="en-US"/>
        </a:p>
      </dgm:t>
    </dgm:pt>
    <dgm:pt modelId="{D453D4A0-EDFD-434C-B918-E7121887B716}">
      <dgm:prSet custT="1"/>
      <dgm:spPr>
        <a:solidFill>
          <a:schemeClr val="accent3">
            <a:lumMod val="75000"/>
          </a:schemeClr>
        </a:solidFill>
      </dgm:spPr>
      <dgm:t>
        <a:bodyPr/>
        <a:lstStyle/>
        <a:p>
          <a:r>
            <a:rPr lang="en-US" sz="1700" dirty="0"/>
            <a:t>confined to a wheelchair</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0B7AE2D-D392-964C-9B7B-91519646E633}" type="parTrans" cxnId="{631E197E-564B-3841-8E33-9D9403DA04CE}">
      <dgm:prSet/>
      <dgm:spPr/>
      <dgm:t>
        <a:bodyPr/>
        <a:lstStyle/>
        <a:p>
          <a:endParaRPr lang="en-US" sz="1300"/>
        </a:p>
      </dgm:t>
    </dgm:pt>
    <dgm:pt modelId="{F85CED77-78A4-D64D-B5AB-CB7D8F2E9CA3}" type="sibTrans" cxnId="{631E197E-564B-3841-8E33-9D9403DA04CE}">
      <dgm:prSet/>
      <dgm:spPr/>
      <dgm:t>
        <a:bodyPr/>
        <a:lstStyle/>
        <a:p>
          <a:endParaRPr lang="en-US" sz="1300"/>
        </a:p>
      </dgm:t>
    </dgm:pt>
    <dgm:pt modelId="{64722E04-638F-C745-9798-AEF09BD622A3}">
      <dgm:prSet custT="1"/>
      <dgm:spPr>
        <a:solidFill>
          <a:schemeClr val="accent3">
            <a:lumMod val="75000"/>
          </a:schemeClr>
        </a:solidFill>
      </dgm:spPr>
      <dgm:t>
        <a:bodyPr/>
        <a:lstStyle/>
        <a:p>
          <a:r>
            <a:rPr lang="en-US" sz="1700" dirty="0"/>
            <a:t>can’t see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3AFDBCB-8696-7244-8F40-0485DCFC9819}" type="parTrans" cxnId="{2CF8DF3A-3F9A-024E-AF29-CD1FFCC0B267}">
      <dgm:prSet/>
      <dgm:spPr/>
      <dgm:t>
        <a:bodyPr/>
        <a:lstStyle/>
        <a:p>
          <a:endParaRPr lang="en-US" sz="1300"/>
        </a:p>
      </dgm:t>
    </dgm:pt>
    <dgm:pt modelId="{08CAD8BE-C292-B640-8AF6-2C40D2E7E75E}" type="sibTrans" cxnId="{2CF8DF3A-3F9A-024E-AF29-CD1FFCC0B267}">
      <dgm:prSet/>
      <dgm:spPr/>
      <dgm:t>
        <a:bodyPr/>
        <a:lstStyle/>
        <a:p>
          <a:endParaRPr lang="en-US" sz="1300"/>
        </a:p>
      </dgm:t>
    </dgm:pt>
    <dgm:pt modelId="{B6D1A7F1-9A7D-A14D-9148-FAFFF9AEC291}">
      <dgm:prSet custT="1"/>
      <dgm:spPr>
        <a:solidFill>
          <a:schemeClr val="accent3">
            <a:lumMod val="75000"/>
          </a:schemeClr>
        </a:solidFill>
      </dgm:spPr>
      <dgm:t>
        <a:bodyPr/>
        <a:lstStyle/>
        <a:p>
          <a:r>
            <a:rPr lang="en-US" sz="1700" dirty="0"/>
            <a:t>can’t hear</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4CFF409-E6EA-084D-B76A-B03209382DDE}" type="parTrans" cxnId="{6579E1F9-EEC5-9547-88B6-8798C7896E37}">
      <dgm:prSet/>
      <dgm:spPr/>
      <dgm:t>
        <a:bodyPr/>
        <a:lstStyle/>
        <a:p>
          <a:endParaRPr lang="en-US" sz="1300"/>
        </a:p>
      </dgm:t>
    </dgm:pt>
    <dgm:pt modelId="{7F8CBABA-221C-C34B-844D-942204F85684}" type="sibTrans" cxnId="{6579E1F9-EEC5-9547-88B6-8798C7896E37}">
      <dgm:prSet/>
      <dgm:spPr/>
      <dgm:t>
        <a:bodyPr/>
        <a:lstStyle/>
        <a:p>
          <a:endParaRPr lang="en-US" sz="1300"/>
        </a:p>
      </dgm:t>
    </dgm:pt>
    <dgm:pt modelId="{B74795DC-161D-9C4C-99AF-018B25C4A298}">
      <dgm:prSet custT="1"/>
      <dgm:spPr>
        <a:solidFill>
          <a:schemeClr val="accent3">
            <a:lumMod val="75000"/>
          </a:schemeClr>
        </a:solidFill>
      </dgm:spPr>
      <dgm:t>
        <a:bodyPr/>
        <a:lstStyle/>
        <a:p>
          <a:r>
            <a:rPr lang="en-US" sz="1700" dirty="0"/>
            <a:t>can’t walk or get up steps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AE08CA8-DB93-7549-BB4B-6BAAD3F43766}" type="parTrans" cxnId="{FB59A3F4-EAC5-854B-956D-050303F3B315}">
      <dgm:prSet/>
      <dgm:spPr/>
      <dgm:t>
        <a:bodyPr/>
        <a:lstStyle/>
        <a:p>
          <a:endParaRPr lang="en-US" sz="1300"/>
        </a:p>
      </dgm:t>
    </dgm:pt>
    <dgm:pt modelId="{D5709983-E8E6-2841-AB5D-B767A8070F2E}" type="sibTrans" cxnId="{FB59A3F4-EAC5-854B-956D-050303F3B315}">
      <dgm:prSet/>
      <dgm:spPr/>
      <dgm:t>
        <a:bodyPr/>
        <a:lstStyle/>
        <a:p>
          <a:endParaRPr lang="en-US" sz="1300"/>
        </a:p>
      </dgm:t>
    </dgm:pt>
    <dgm:pt modelId="{5E581B72-7354-304C-BFBA-D1AEF6DCC569}">
      <dgm:prSet custT="1"/>
      <dgm:spPr>
        <a:solidFill>
          <a:schemeClr val="accent3">
            <a:lumMod val="75000"/>
          </a:schemeClr>
        </a:solidFill>
      </dgm:spPr>
      <dgm:t>
        <a:bodyPr/>
        <a:lstStyle/>
        <a:p>
          <a:r>
            <a:rPr lang="en-US" sz="1700" dirty="0"/>
            <a:t>needs help</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F8CA3B4-7FA3-7F43-B00A-A069D2932898}" type="parTrans" cxnId="{512410FA-A3CE-4640-8527-4868E4B773B5}">
      <dgm:prSet/>
      <dgm:spPr/>
      <dgm:t>
        <a:bodyPr/>
        <a:lstStyle/>
        <a:p>
          <a:endParaRPr lang="en-US" sz="1300"/>
        </a:p>
      </dgm:t>
    </dgm:pt>
    <dgm:pt modelId="{00979545-805C-254D-89CE-029D24DB294C}" type="sibTrans" cxnId="{512410FA-A3CE-4640-8527-4868E4B773B5}">
      <dgm:prSet/>
      <dgm:spPr/>
      <dgm:t>
        <a:bodyPr/>
        <a:lstStyle/>
        <a:p>
          <a:endParaRPr lang="en-US" sz="1300"/>
        </a:p>
      </dgm:t>
    </dgm:pt>
    <dgm:pt modelId="{96B7F907-6289-844F-BEE4-7F96F5C59A24}">
      <dgm:prSet custT="1"/>
      <dgm:spPr>
        <a:solidFill>
          <a:schemeClr val="accent3">
            <a:lumMod val="75000"/>
          </a:schemeClr>
        </a:solidFill>
      </dgm:spPr>
      <dgm:t>
        <a:bodyPr/>
        <a:lstStyle/>
        <a:p>
          <a:r>
            <a:rPr lang="en-US" sz="1700" dirty="0"/>
            <a:t>needs cured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1B37AB4-D371-7A4B-92C2-AE44FB0C5B26}" type="parTrans" cxnId="{9B4DE55F-26EB-2741-9A0F-AC93D2E84E41}">
      <dgm:prSet/>
      <dgm:spPr/>
      <dgm:t>
        <a:bodyPr/>
        <a:lstStyle/>
        <a:p>
          <a:endParaRPr lang="en-US" sz="1300"/>
        </a:p>
      </dgm:t>
    </dgm:pt>
    <dgm:pt modelId="{08BF3B81-A618-E449-8935-C5E0998F037A}" type="sibTrans" cxnId="{9B4DE55F-26EB-2741-9A0F-AC93D2E84E41}">
      <dgm:prSet/>
      <dgm:spPr/>
      <dgm:t>
        <a:bodyPr/>
        <a:lstStyle/>
        <a:p>
          <a:endParaRPr lang="en-US" sz="1300"/>
        </a:p>
      </dgm:t>
    </dgm:pt>
    <dgm:pt modelId="{88351C3C-A8EE-B846-BCC5-12B22EC7A2CE}">
      <dgm:prSet custT="1"/>
      <dgm:spPr>
        <a:solidFill>
          <a:schemeClr val="accent3">
            <a:lumMod val="75000"/>
          </a:schemeClr>
        </a:solidFill>
      </dgm:spPr>
      <dgm:t>
        <a:bodyPr/>
        <a:lstStyle/>
        <a:p>
          <a:r>
            <a:rPr lang="en-US" sz="1700" dirty="0"/>
            <a:t>needs therapy or treatment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97052A3-2C73-A547-ACCA-8596AEE0B90B}" type="parTrans" cxnId="{44908336-1017-604C-962C-781E8EA671F6}">
      <dgm:prSet/>
      <dgm:spPr/>
      <dgm:t>
        <a:bodyPr/>
        <a:lstStyle/>
        <a:p>
          <a:endParaRPr lang="en-US" sz="1300"/>
        </a:p>
      </dgm:t>
    </dgm:pt>
    <dgm:pt modelId="{2AC3C375-F697-A040-989B-FE2169A29448}" type="sibTrans" cxnId="{44908336-1017-604C-962C-781E8EA671F6}">
      <dgm:prSet/>
      <dgm:spPr/>
      <dgm:t>
        <a:bodyPr/>
        <a:lstStyle/>
        <a:p>
          <a:endParaRPr lang="en-US" sz="1300"/>
        </a:p>
      </dgm:t>
    </dgm:pt>
    <dgm:pt modelId="{1C783299-E1A0-5444-8FB1-56403CA5A2F5}">
      <dgm:prSet custT="1"/>
      <dgm:spPr>
        <a:solidFill>
          <a:schemeClr val="accent3">
            <a:lumMod val="75000"/>
          </a:schemeClr>
        </a:solidFill>
      </dgm:spPr>
      <dgm:t>
        <a:bodyPr/>
        <a:lstStyle/>
        <a:p>
          <a:r>
            <a:rPr lang="en-US" sz="1700" dirty="0"/>
            <a:t>needs accommodations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3266191-07F6-AC4B-8185-5D0EC642DE05}" type="parTrans" cxnId="{8163C2BF-47A5-214F-BC5B-3590AD3E3F59}">
      <dgm:prSet/>
      <dgm:spPr/>
      <dgm:t>
        <a:bodyPr/>
        <a:lstStyle/>
        <a:p>
          <a:endParaRPr lang="en-US" sz="1300"/>
        </a:p>
      </dgm:t>
    </dgm:pt>
    <dgm:pt modelId="{EE9D201E-AEB4-484E-A5DE-A5D9FC9FC8FD}" type="sibTrans" cxnId="{8163C2BF-47A5-214F-BC5B-3590AD3E3F59}">
      <dgm:prSet/>
      <dgm:spPr/>
      <dgm:t>
        <a:bodyPr/>
        <a:lstStyle/>
        <a:p>
          <a:endParaRPr lang="en-US" sz="1300"/>
        </a:p>
      </dgm:t>
    </dgm:pt>
    <dgm:pt modelId="{75F31063-C557-DA47-9ADD-17B83868E08B}" type="pres">
      <dgm:prSet presAssocID="{6A1E4C0A-88D0-4A39-ACF3-3CB4FB9FC2A7}" presName="Name0" presStyleCnt="0">
        <dgm:presLayoutVars>
          <dgm:dir/>
          <dgm:resizeHandles val="exact"/>
        </dgm:presLayoutVars>
      </dgm:prSet>
      <dgm:spPr/>
    </dgm:pt>
    <dgm:pt modelId="{1CE4C0A2-E913-E445-B489-2B880B445135}" type="pres">
      <dgm:prSet presAssocID="{6A1E4C0A-88D0-4A39-ACF3-3CB4FB9FC2A7}" presName="cycle" presStyleCnt="0"/>
      <dgm:spPr/>
    </dgm:pt>
    <dgm:pt modelId="{1CDA6ECF-EFB4-1E4B-B6EE-44E678F43F35}" type="pres">
      <dgm:prSet presAssocID="{B74795DC-161D-9C4C-99AF-018B25C4A298}" presName="nodeFirstNode" presStyleLbl="node1" presStyleIdx="0" presStyleCnt="8">
        <dgm:presLayoutVars>
          <dgm:bulletEnabled val="1"/>
        </dgm:presLayoutVars>
      </dgm:prSet>
      <dgm:spPr/>
    </dgm:pt>
    <dgm:pt modelId="{B2409654-C8C8-0542-B34C-2CE4255B383D}" type="pres">
      <dgm:prSet presAssocID="{D5709983-E8E6-2841-AB5D-B767A8070F2E}" presName="sibTransFirstNode" presStyleLbl="bgShp" presStyleIdx="0" presStyleCnt="1"/>
      <dgm:spPr/>
    </dgm:pt>
    <dgm:pt modelId="{737F432B-FF39-3A4D-AEBD-154DAB6154C0}" type="pres">
      <dgm:prSet presAssocID="{64722E04-638F-C745-9798-AEF09BD622A3}" presName="nodeFollowingNodes" presStyleLbl="node1" presStyleIdx="1" presStyleCnt="8">
        <dgm:presLayoutVars>
          <dgm:bulletEnabled val="1"/>
        </dgm:presLayoutVars>
      </dgm:prSet>
      <dgm:spPr/>
    </dgm:pt>
    <dgm:pt modelId="{5F5A058D-DC52-2348-983F-BDE1A85634DD}" type="pres">
      <dgm:prSet presAssocID="{B6D1A7F1-9A7D-A14D-9148-FAFFF9AEC291}" presName="nodeFollowingNodes" presStyleLbl="node1" presStyleIdx="2" presStyleCnt="8">
        <dgm:presLayoutVars>
          <dgm:bulletEnabled val="1"/>
        </dgm:presLayoutVars>
      </dgm:prSet>
      <dgm:spPr/>
    </dgm:pt>
    <dgm:pt modelId="{A4BB8990-28E8-254A-A785-5ED4B08FE5A7}" type="pres">
      <dgm:prSet presAssocID="{D453D4A0-EDFD-434C-B918-E7121887B716}" presName="nodeFollowingNodes" presStyleLbl="node1" presStyleIdx="3" presStyleCnt="8">
        <dgm:presLayoutVars>
          <dgm:bulletEnabled val="1"/>
        </dgm:presLayoutVars>
      </dgm:prSet>
      <dgm:spPr/>
    </dgm:pt>
    <dgm:pt modelId="{2CD7748D-5951-BB4E-8559-6CEDF42DD3B5}" type="pres">
      <dgm:prSet presAssocID="{5E581B72-7354-304C-BFBA-D1AEF6DCC569}" presName="nodeFollowingNodes" presStyleLbl="node1" presStyleIdx="4" presStyleCnt="8">
        <dgm:presLayoutVars>
          <dgm:bulletEnabled val="1"/>
        </dgm:presLayoutVars>
      </dgm:prSet>
      <dgm:spPr/>
    </dgm:pt>
    <dgm:pt modelId="{31CC3BD8-C31F-2149-ADD6-ACE7518074D0}" type="pres">
      <dgm:prSet presAssocID="{1C783299-E1A0-5444-8FB1-56403CA5A2F5}" presName="nodeFollowingNodes" presStyleLbl="node1" presStyleIdx="5" presStyleCnt="8" custScaleX="105560" custRadScaleRad="100647" custRadScaleInc="10168">
        <dgm:presLayoutVars>
          <dgm:bulletEnabled val="1"/>
        </dgm:presLayoutVars>
      </dgm:prSet>
      <dgm:spPr/>
    </dgm:pt>
    <dgm:pt modelId="{B119D016-920A-5040-879C-BE09A7BDD853}" type="pres">
      <dgm:prSet presAssocID="{88351C3C-A8EE-B846-BCC5-12B22EC7A2CE}" presName="nodeFollowingNodes" presStyleLbl="node1" presStyleIdx="6" presStyleCnt="8">
        <dgm:presLayoutVars>
          <dgm:bulletEnabled val="1"/>
        </dgm:presLayoutVars>
      </dgm:prSet>
      <dgm:spPr/>
    </dgm:pt>
    <dgm:pt modelId="{91F95587-E94F-554A-901F-F0F2E48BC491}" type="pres">
      <dgm:prSet presAssocID="{96B7F907-6289-844F-BEE4-7F96F5C59A24}" presName="nodeFollowingNodes" presStyleLbl="node1" presStyleIdx="7" presStyleCnt="8">
        <dgm:presLayoutVars>
          <dgm:bulletEnabled val="1"/>
        </dgm:presLayoutVars>
      </dgm:prSet>
      <dgm:spPr/>
    </dgm:pt>
  </dgm:ptLst>
  <dgm:cxnLst>
    <dgm:cxn modelId="{4C2BAD0C-040A-D44E-AB58-EA85E718421F}" type="presOf" srcId="{88351C3C-A8EE-B846-BCC5-12B22EC7A2CE}" destId="{B119D016-920A-5040-879C-BE09A7BDD853}" srcOrd="0" destOrd="0" presId="urn:microsoft.com/office/officeart/2005/8/layout/cycle3"/>
    <dgm:cxn modelId="{44908336-1017-604C-962C-781E8EA671F6}" srcId="{6A1E4C0A-88D0-4A39-ACF3-3CB4FB9FC2A7}" destId="{88351C3C-A8EE-B846-BCC5-12B22EC7A2CE}" srcOrd="6" destOrd="0" parTransId="{497052A3-2C73-A547-ACCA-8596AEE0B90B}" sibTransId="{2AC3C375-F697-A040-989B-FE2169A29448}"/>
    <dgm:cxn modelId="{5BE3CE36-6FC9-F94D-B4DD-F5388BFCDD02}" type="presOf" srcId="{D453D4A0-EDFD-434C-B918-E7121887B716}" destId="{A4BB8990-28E8-254A-A785-5ED4B08FE5A7}" srcOrd="0" destOrd="0" presId="urn:microsoft.com/office/officeart/2005/8/layout/cycle3"/>
    <dgm:cxn modelId="{EF2B8A39-4B33-3942-AB9F-4493C92D1A9C}" type="presOf" srcId="{6A1E4C0A-88D0-4A39-ACF3-3CB4FB9FC2A7}" destId="{75F31063-C557-DA47-9ADD-17B83868E08B}" srcOrd="0" destOrd="0" presId="urn:microsoft.com/office/officeart/2005/8/layout/cycle3"/>
    <dgm:cxn modelId="{2CF8DF3A-3F9A-024E-AF29-CD1FFCC0B267}" srcId="{6A1E4C0A-88D0-4A39-ACF3-3CB4FB9FC2A7}" destId="{64722E04-638F-C745-9798-AEF09BD622A3}" srcOrd="1" destOrd="0" parTransId="{A3AFDBCB-8696-7244-8F40-0485DCFC9819}" sibTransId="{08CAD8BE-C292-B640-8AF6-2C40D2E7E75E}"/>
    <dgm:cxn modelId="{9B4DE55F-26EB-2741-9A0F-AC93D2E84E41}" srcId="{6A1E4C0A-88D0-4A39-ACF3-3CB4FB9FC2A7}" destId="{96B7F907-6289-844F-BEE4-7F96F5C59A24}" srcOrd="7" destOrd="0" parTransId="{31B37AB4-D371-7A4B-92C2-AE44FB0C5B26}" sibTransId="{08BF3B81-A618-E449-8935-C5E0998F037A}"/>
    <dgm:cxn modelId="{631E197E-564B-3841-8E33-9D9403DA04CE}" srcId="{6A1E4C0A-88D0-4A39-ACF3-3CB4FB9FC2A7}" destId="{D453D4A0-EDFD-434C-B918-E7121887B716}" srcOrd="3" destOrd="0" parTransId="{90B7AE2D-D392-964C-9B7B-91519646E633}" sibTransId="{F85CED77-78A4-D64D-B5AB-CB7D8F2E9CA3}"/>
    <dgm:cxn modelId="{8D8E2191-B042-694E-9A8A-5ADE8B1DD399}" type="presOf" srcId="{B6D1A7F1-9A7D-A14D-9148-FAFFF9AEC291}" destId="{5F5A058D-DC52-2348-983F-BDE1A85634DD}" srcOrd="0" destOrd="0" presId="urn:microsoft.com/office/officeart/2005/8/layout/cycle3"/>
    <dgm:cxn modelId="{5F28ED9C-20B8-0845-B44E-6D7106049C12}" type="presOf" srcId="{D5709983-E8E6-2841-AB5D-B767A8070F2E}" destId="{B2409654-C8C8-0542-B34C-2CE4255B383D}" srcOrd="0" destOrd="0" presId="urn:microsoft.com/office/officeart/2005/8/layout/cycle3"/>
    <dgm:cxn modelId="{721834A5-395F-4C4B-9B18-EA09B581A1FB}" type="presOf" srcId="{1C783299-E1A0-5444-8FB1-56403CA5A2F5}" destId="{31CC3BD8-C31F-2149-ADD6-ACE7518074D0}" srcOrd="0" destOrd="0" presId="urn:microsoft.com/office/officeart/2005/8/layout/cycle3"/>
    <dgm:cxn modelId="{EAE806B2-796B-0947-88D2-A0AACD7D6BA2}" type="presOf" srcId="{5E581B72-7354-304C-BFBA-D1AEF6DCC569}" destId="{2CD7748D-5951-BB4E-8559-6CEDF42DD3B5}" srcOrd="0" destOrd="0" presId="urn:microsoft.com/office/officeart/2005/8/layout/cycle3"/>
    <dgm:cxn modelId="{8163C2BF-47A5-214F-BC5B-3590AD3E3F59}" srcId="{6A1E4C0A-88D0-4A39-ACF3-3CB4FB9FC2A7}" destId="{1C783299-E1A0-5444-8FB1-56403CA5A2F5}" srcOrd="5" destOrd="0" parTransId="{A3266191-07F6-AC4B-8185-5D0EC642DE05}" sibTransId="{EE9D201E-AEB4-484E-A5DE-A5D9FC9FC8FD}"/>
    <dgm:cxn modelId="{40D3FBC6-3ABA-3040-8409-5F2FEF8363E2}" type="presOf" srcId="{96B7F907-6289-844F-BEE4-7F96F5C59A24}" destId="{91F95587-E94F-554A-901F-F0F2E48BC491}" srcOrd="0" destOrd="0" presId="urn:microsoft.com/office/officeart/2005/8/layout/cycle3"/>
    <dgm:cxn modelId="{FC9620CC-3688-5F48-9E3B-296B2CF50535}" type="presOf" srcId="{64722E04-638F-C745-9798-AEF09BD622A3}" destId="{737F432B-FF39-3A4D-AEBD-154DAB6154C0}" srcOrd="0" destOrd="0" presId="urn:microsoft.com/office/officeart/2005/8/layout/cycle3"/>
    <dgm:cxn modelId="{0AA2E5D4-A4F0-CE49-B22F-496054680DB9}" type="presOf" srcId="{B74795DC-161D-9C4C-99AF-018B25C4A298}" destId="{1CDA6ECF-EFB4-1E4B-B6EE-44E678F43F35}" srcOrd="0" destOrd="0" presId="urn:microsoft.com/office/officeart/2005/8/layout/cycle3"/>
    <dgm:cxn modelId="{FB59A3F4-EAC5-854B-956D-050303F3B315}" srcId="{6A1E4C0A-88D0-4A39-ACF3-3CB4FB9FC2A7}" destId="{B74795DC-161D-9C4C-99AF-018B25C4A298}" srcOrd="0" destOrd="0" parTransId="{2AE08CA8-DB93-7549-BB4B-6BAAD3F43766}" sibTransId="{D5709983-E8E6-2841-AB5D-B767A8070F2E}"/>
    <dgm:cxn modelId="{6579E1F9-EEC5-9547-88B6-8798C7896E37}" srcId="{6A1E4C0A-88D0-4A39-ACF3-3CB4FB9FC2A7}" destId="{B6D1A7F1-9A7D-A14D-9148-FAFFF9AEC291}" srcOrd="2" destOrd="0" parTransId="{E4CFF409-E6EA-084D-B76A-B03209382DDE}" sibTransId="{7F8CBABA-221C-C34B-844D-942204F85684}"/>
    <dgm:cxn modelId="{512410FA-A3CE-4640-8527-4868E4B773B5}" srcId="{6A1E4C0A-88D0-4A39-ACF3-3CB4FB9FC2A7}" destId="{5E581B72-7354-304C-BFBA-D1AEF6DCC569}" srcOrd="4" destOrd="0" parTransId="{5F8CA3B4-7FA3-7F43-B00A-A069D2932898}" sibTransId="{00979545-805C-254D-89CE-029D24DB294C}"/>
    <dgm:cxn modelId="{9B2332D6-1E73-1145-8BBD-D53EE48FEFB7}" type="presParOf" srcId="{75F31063-C557-DA47-9ADD-17B83868E08B}" destId="{1CE4C0A2-E913-E445-B489-2B880B445135}" srcOrd="0" destOrd="0" presId="urn:microsoft.com/office/officeart/2005/8/layout/cycle3"/>
    <dgm:cxn modelId="{F6B14264-6A4A-3F43-8A41-2DDC62F6E932}" type="presParOf" srcId="{1CE4C0A2-E913-E445-B489-2B880B445135}" destId="{1CDA6ECF-EFB4-1E4B-B6EE-44E678F43F35}" srcOrd="0" destOrd="0" presId="urn:microsoft.com/office/officeart/2005/8/layout/cycle3"/>
    <dgm:cxn modelId="{AB5A312D-778F-AA4B-9540-BE1E28D1AFB5}" type="presParOf" srcId="{1CE4C0A2-E913-E445-B489-2B880B445135}" destId="{B2409654-C8C8-0542-B34C-2CE4255B383D}" srcOrd="1" destOrd="0" presId="urn:microsoft.com/office/officeart/2005/8/layout/cycle3"/>
    <dgm:cxn modelId="{0D062124-A1EF-E642-AB7D-4CD836561E4A}" type="presParOf" srcId="{1CE4C0A2-E913-E445-B489-2B880B445135}" destId="{737F432B-FF39-3A4D-AEBD-154DAB6154C0}" srcOrd="2" destOrd="0" presId="urn:microsoft.com/office/officeart/2005/8/layout/cycle3"/>
    <dgm:cxn modelId="{079FE173-DF99-D54C-AE06-7B2FEFB92D45}" type="presParOf" srcId="{1CE4C0A2-E913-E445-B489-2B880B445135}" destId="{5F5A058D-DC52-2348-983F-BDE1A85634DD}" srcOrd="3" destOrd="0" presId="urn:microsoft.com/office/officeart/2005/8/layout/cycle3"/>
    <dgm:cxn modelId="{7E57D302-3428-7B49-801E-D016B0B285F1}" type="presParOf" srcId="{1CE4C0A2-E913-E445-B489-2B880B445135}" destId="{A4BB8990-28E8-254A-A785-5ED4B08FE5A7}" srcOrd="4" destOrd="0" presId="urn:microsoft.com/office/officeart/2005/8/layout/cycle3"/>
    <dgm:cxn modelId="{166B1243-63EA-3E40-AA7E-595894C92238}" type="presParOf" srcId="{1CE4C0A2-E913-E445-B489-2B880B445135}" destId="{2CD7748D-5951-BB4E-8559-6CEDF42DD3B5}" srcOrd="5" destOrd="0" presId="urn:microsoft.com/office/officeart/2005/8/layout/cycle3"/>
    <dgm:cxn modelId="{2B9427F1-49B1-B249-800A-5694EF0B8479}" type="presParOf" srcId="{1CE4C0A2-E913-E445-B489-2B880B445135}" destId="{31CC3BD8-C31F-2149-ADD6-ACE7518074D0}" srcOrd="6" destOrd="0" presId="urn:microsoft.com/office/officeart/2005/8/layout/cycle3"/>
    <dgm:cxn modelId="{5279C08C-9D91-8F41-AFC7-946B628C702B}" type="presParOf" srcId="{1CE4C0A2-E913-E445-B489-2B880B445135}" destId="{B119D016-920A-5040-879C-BE09A7BDD853}" srcOrd="7" destOrd="0" presId="urn:microsoft.com/office/officeart/2005/8/layout/cycle3"/>
    <dgm:cxn modelId="{2AF9E92B-B9BB-0744-9DE3-D25B05DB88D3}" type="presParOf" srcId="{1CE4C0A2-E913-E445-B489-2B880B445135}" destId="{91F95587-E94F-554A-901F-F0F2E48BC491}"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A1E4C0A-88D0-4A39-ACF3-3CB4FB9FC2A7}" type="doc">
      <dgm:prSet loTypeId="urn:microsoft.com/office/officeart/2005/8/layout/cycle3" loCatId="cycle" qsTypeId="urn:microsoft.com/office/officeart/2005/8/quickstyle/simple1" qsCatId="simple" csTypeId="urn:microsoft.com/office/officeart/2005/8/colors/accent1_4" csCatId="accent1" phldr="1"/>
      <dgm:spPr/>
      <dgm:t>
        <a:bodyPr/>
        <a:lstStyle/>
        <a:p>
          <a:endParaRPr lang="en-US"/>
        </a:p>
      </dgm:t>
    </dgm:pt>
    <dgm:pt modelId="{D5A80153-42C9-4446-8E9A-CE1F6093235F}">
      <dgm:prSet/>
      <dgm:spPr>
        <a:solidFill>
          <a:srgbClr val="3D6F9B"/>
        </a:solidFill>
      </dgm:spPr>
      <dgm:t>
        <a:bodyPr/>
        <a:lstStyle/>
        <a:p>
          <a:r>
            <a:rPr lang="en-US" dirty="0"/>
            <a:t>badly designed buildings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5E8A785-5E88-4EDB-AC53-EE5B0D34ACDD}" type="parTrans" cxnId="{EC6480BE-6182-458D-8B1B-D1EC83863A38}">
      <dgm:prSet/>
      <dgm:spPr/>
      <dgm:t>
        <a:bodyPr/>
        <a:lstStyle/>
        <a:p>
          <a:endParaRPr lang="en-US"/>
        </a:p>
      </dgm:t>
    </dgm:pt>
    <dgm:pt modelId="{46BC19D4-C677-4888-9A84-CB087B21BA82}" type="sibTrans" cxnId="{EC6480BE-6182-458D-8B1B-D1EC83863A38}">
      <dgm:prSet/>
      <dgm:spPr/>
      <dgm:t>
        <a:bodyPr/>
        <a:lstStyle/>
        <a:p>
          <a:endParaRPr lang="en-US"/>
        </a:p>
      </dgm:t>
    </dgm:pt>
    <dgm:pt modelId="{03A6B099-9398-4FC1-B7F3-8DB00B994744}">
      <dgm:prSet/>
      <dgm:spPr>
        <a:solidFill>
          <a:srgbClr val="3D6F9B"/>
        </a:solidFill>
      </dgm:spPr>
      <dgm:t>
        <a:bodyPr/>
        <a:lstStyle/>
        <a:p>
          <a:r>
            <a:rPr lang="en-US" dirty="0"/>
            <a:t>prejudice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647EB79-7858-416C-B037-2671A6A0B24C}" type="parTrans" cxnId="{26A169D8-7FB0-499F-A3F5-46FBD7E815EA}">
      <dgm:prSet/>
      <dgm:spPr/>
      <dgm:t>
        <a:bodyPr/>
        <a:lstStyle/>
        <a:p>
          <a:endParaRPr lang="en-US"/>
        </a:p>
      </dgm:t>
    </dgm:pt>
    <dgm:pt modelId="{61A9E9ED-2F3C-4234-ABE3-3F2E8BAD97EE}" type="sibTrans" cxnId="{26A169D8-7FB0-499F-A3F5-46FBD7E815EA}">
      <dgm:prSet/>
      <dgm:spPr/>
      <dgm:t>
        <a:bodyPr/>
        <a:lstStyle/>
        <a:p>
          <a:endParaRPr lang="en-US"/>
        </a:p>
      </dgm:t>
    </dgm:pt>
    <dgm:pt modelId="{D41B058E-3309-47D7-B01C-78A23C02C6EA}">
      <dgm:prSet/>
      <dgm:spPr>
        <a:solidFill>
          <a:srgbClr val="3D6F9B"/>
        </a:solidFill>
      </dgm:spPr>
      <dgm:t>
        <a:bodyPr/>
        <a:lstStyle/>
        <a:p>
          <a:r>
            <a:rPr lang="en-US" dirty="0"/>
            <a:t>unequal access to education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CDEE44E-81E4-4BEC-8709-BCA814A89CBD}" type="parTrans" cxnId="{54B8A15C-7C60-48A4-86FB-2F3E34F809ED}">
      <dgm:prSet/>
      <dgm:spPr/>
      <dgm:t>
        <a:bodyPr/>
        <a:lstStyle/>
        <a:p>
          <a:endParaRPr lang="en-US"/>
        </a:p>
      </dgm:t>
    </dgm:pt>
    <dgm:pt modelId="{D5894E08-9D08-4493-8588-6E16E6A9181A}" type="sibTrans" cxnId="{54B8A15C-7C60-48A4-86FB-2F3E34F809ED}">
      <dgm:prSet/>
      <dgm:spPr/>
      <dgm:t>
        <a:bodyPr/>
        <a:lstStyle/>
        <a:p>
          <a:endParaRPr lang="en-US"/>
        </a:p>
      </dgm:t>
    </dgm:pt>
    <dgm:pt modelId="{7435AF00-ADCA-4141-9C9E-84144E757B24}">
      <dgm:prSet/>
      <dgm:spPr>
        <a:solidFill>
          <a:srgbClr val="3D6F9B"/>
        </a:solidFill>
      </dgm:spPr>
      <dgm:t>
        <a:bodyPr/>
        <a:lstStyle/>
        <a:p>
          <a:r>
            <a:rPr lang="en-US" dirty="0"/>
            <a:t>isolation and exclusion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8C319CB-C930-45E0-8767-8DE11DF5C47E}" type="parTrans" cxnId="{11915627-EA17-4F4A-A825-E789B4771072}">
      <dgm:prSet/>
      <dgm:spPr/>
      <dgm:t>
        <a:bodyPr/>
        <a:lstStyle/>
        <a:p>
          <a:endParaRPr lang="en-US"/>
        </a:p>
      </dgm:t>
    </dgm:pt>
    <dgm:pt modelId="{B5676FE8-B9E4-43D3-A63E-41C4B8C15119}" type="sibTrans" cxnId="{11915627-EA17-4F4A-A825-E789B4771072}">
      <dgm:prSet/>
      <dgm:spPr/>
      <dgm:t>
        <a:bodyPr/>
        <a:lstStyle/>
        <a:p>
          <a:endParaRPr lang="en-US"/>
        </a:p>
      </dgm:t>
    </dgm:pt>
    <dgm:pt modelId="{7C93D97A-CF63-46D4-8CE9-12F6545EE87D}">
      <dgm:prSet/>
      <dgm:spPr>
        <a:solidFill>
          <a:srgbClr val="3D6F9B"/>
        </a:solidFill>
      </dgm:spPr>
      <dgm:t>
        <a:bodyPr/>
        <a:lstStyle/>
        <a:p>
          <a:r>
            <a:rPr lang="en-US" dirty="0"/>
            <a:t>assumptions on ability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1E938F9-7F8F-4C2E-B3B0-056BCD1C1666}" type="parTrans" cxnId="{2377C0E0-7D73-4611-96A7-0D3A24E6A423}">
      <dgm:prSet/>
      <dgm:spPr/>
      <dgm:t>
        <a:bodyPr/>
        <a:lstStyle/>
        <a:p>
          <a:endParaRPr lang="en-US"/>
        </a:p>
      </dgm:t>
    </dgm:pt>
    <dgm:pt modelId="{6AEBBA3E-4F1B-46B7-A740-5D0900581D3C}" type="sibTrans" cxnId="{2377C0E0-7D73-4611-96A7-0D3A24E6A423}">
      <dgm:prSet/>
      <dgm:spPr/>
      <dgm:t>
        <a:bodyPr/>
        <a:lstStyle/>
        <a:p>
          <a:endParaRPr lang="en-US"/>
        </a:p>
      </dgm:t>
    </dgm:pt>
    <dgm:pt modelId="{318485BF-CA6E-4D8C-AF6A-48972C93A655}">
      <dgm:prSet/>
      <dgm:spPr>
        <a:solidFill>
          <a:srgbClr val="3D6F9B"/>
        </a:solidFill>
      </dgm:spPr>
      <dgm:t>
        <a:bodyPr/>
        <a:lstStyle/>
        <a:p>
          <a:r>
            <a:rPr lang="en-US" dirty="0"/>
            <a:t>inaccessible technology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2FF0C92-AB0F-4546-82B4-4204F4897EC0}" type="parTrans" cxnId="{8D8D27B9-1B74-4C95-92A9-7A510ACDAD96}">
      <dgm:prSet/>
      <dgm:spPr/>
      <dgm:t>
        <a:bodyPr/>
        <a:lstStyle/>
        <a:p>
          <a:endParaRPr lang="en-US"/>
        </a:p>
      </dgm:t>
    </dgm:pt>
    <dgm:pt modelId="{DA1D9A67-1AA7-4C8E-9028-7BC43F20C3AF}" type="sibTrans" cxnId="{8D8D27B9-1B74-4C95-92A9-7A510ACDAD96}">
      <dgm:prSet/>
      <dgm:spPr/>
      <dgm:t>
        <a:bodyPr/>
        <a:lstStyle/>
        <a:p>
          <a:endParaRPr lang="en-US"/>
        </a:p>
      </dgm:t>
    </dgm:pt>
    <dgm:pt modelId="{460FA60C-5FCB-4CEA-ADD4-743B88F31FDD}">
      <dgm:prSet/>
      <dgm:spPr>
        <a:solidFill>
          <a:srgbClr val="3D6F9B"/>
        </a:solidFill>
      </dgm:spPr>
      <dgm:t>
        <a:bodyPr/>
        <a:lstStyle/>
        <a:p>
          <a:r>
            <a:rPr lang="en-US" dirty="0"/>
            <a:t>discrimination in employment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6AFA925-A52A-4674-AA48-61FD11511A2E}" type="parTrans" cxnId="{D53CAE29-3C8B-452C-BFD5-1B912B289796}">
      <dgm:prSet/>
      <dgm:spPr/>
      <dgm:t>
        <a:bodyPr/>
        <a:lstStyle/>
        <a:p>
          <a:endParaRPr lang="en-US"/>
        </a:p>
      </dgm:t>
    </dgm:pt>
    <dgm:pt modelId="{8E22BDF0-C165-42CE-A5CB-EC4142432986}" type="sibTrans" cxnId="{D53CAE29-3C8B-452C-BFD5-1B912B289796}">
      <dgm:prSet/>
      <dgm:spPr/>
      <dgm:t>
        <a:bodyPr/>
        <a:lstStyle/>
        <a:p>
          <a:endParaRPr lang="en-US"/>
        </a:p>
      </dgm:t>
    </dgm:pt>
    <dgm:pt modelId="{B6FBCFEB-DF09-4CD7-B8FD-9B5656F77AD9}">
      <dgm:prSet/>
      <dgm:spPr>
        <a:solidFill>
          <a:srgbClr val="3D6F9B"/>
        </a:solidFill>
      </dgm:spPr>
      <dgm:t>
        <a:bodyPr/>
        <a:lstStyle/>
        <a:p>
          <a:r>
            <a:rPr lang="en-US" dirty="0"/>
            <a:t>segregated services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5E22994-4E21-4456-8024-DDB9D16D0516}" type="parTrans" cxnId="{E38B6794-F047-4934-BE87-4D1ED7A0F7F6}">
      <dgm:prSet/>
      <dgm:spPr/>
      <dgm:t>
        <a:bodyPr/>
        <a:lstStyle/>
        <a:p>
          <a:endParaRPr lang="en-US"/>
        </a:p>
      </dgm:t>
    </dgm:pt>
    <dgm:pt modelId="{C863F4DC-5240-42C4-AF9E-ADA916DEDD27}" type="sibTrans" cxnId="{E38B6794-F047-4934-BE87-4D1ED7A0F7F6}">
      <dgm:prSet/>
      <dgm:spPr/>
      <dgm:t>
        <a:bodyPr/>
        <a:lstStyle/>
        <a:p>
          <a:endParaRPr lang="en-US"/>
        </a:p>
      </dgm:t>
    </dgm:pt>
    <dgm:pt modelId="{75F31063-C557-DA47-9ADD-17B83868E08B}" type="pres">
      <dgm:prSet presAssocID="{6A1E4C0A-88D0-4A39-ACF3-3CB4FB9FC2A7}" presName="Name0" presStyleCnt="0">
        <dgm:presLayoutVars>
          <dgm:dir/>
          <dgm:resizeHandles val="exact"/>
        </dgm:presLayoutVars>
      </dgm:prSet>
      <dgm:spPr/>
    </dgm:pt>
    <dgm:pt modelId="{1CE4C0A2-E913-E445-B489-2B880B445135}" type="pres">
      <dgm:prSet presAssocID="{6A1E4C0A-88D0-4A39-ACF3-3CB4FB9FC2A7}" presName="cycle" presStyleCnt="0"/>
      <dgm:spPr/>
    </dgm:pt>
    <dgm:pt modelId="{52ECDC10-B22A-534A-A728-F5FCA963AC15}" type="pres">
      <dgm:prSet presAssocID="{D5A80153-42C9-4446-8E9A-CE1F6093235F}" presName="nodeFirstNode" presStyleLbl="node1" presStyleIdx="0" presStyleCnt="8">
        <dgm:presLayoutVars>
          <dgm:bulletEnabled val="1"/>
        </dgm:presLayoutVars>
      </dgm:prSet>
      <dgm:spPr/>
    </dgm:pt>
    <dgm:pt modelId="{F7FCBF38-65A9-5343-8B75-DD47BA39340D}" type="pres">
      <dgm:prSet presAssocID="{46BC19D4-C677-4888-9A84-CB087B21BA82}" presName="sibTransFirstNode" presStyleLbl="bgShp" presStyleIdx="0" presStyleCnt="1"/>
      <dgm:spPr/>
    </dgm:pt>
    <dgm:pt modelId="{7804661C-1E10-FD44-AA84-DD7444E0CD77}" type="pres">
      <dgm:prSet presAssocID="{318485BF-CA6E-4D8C-AF6A-48972C93A655}" presName="nodeFollowingNodes" presStyleLbl="node1" presStyleIdx="1" presStyleCnt="8">
        <dgm:presLayoutVars>
          <dgm:bulletEnabled val="1"/>
        </dgm:presLayoutVars>
      </dgm:prSet>
      <dgm:spPr/>
    </dgm:pt>
    <dgm:pt modelId="{76E1CFE4-EF30-E44F-8ECA-A052AA5F7988}" type="pres">
      <dgm:prSet presAssocID="{D41B058E-3309-47D7-B01C-78A23C02C6EA}" presName="nodeFollowingNodes" presStyleLbl="node1" presStyleIdx="2" presStyleCnt="8">
        <dgm:presLayoutVars>
          <dgm:bulletEnabled val="1"/>
        </dgm:presLayoutVars>
      </dgm:prSet>
      <dgm:spPr/>
    </dgm:pt>
    <dgm:pt modelId="{5FEE8857-F8DD-764E-AFC6-DF5237FBDF9E}" type="pres">
      <dgm:prSet presAssocID="{03A6B099-9398-4FC1-B7F3-8DB00B994744}" presName="nodeFollowingNodes" presStyleLbl="node1" presStyleIdx="3" presStyleCnt="8">
        <dgm:presLayoutVars>
          <dgm:bulletEnabled val="1"/>
        </dgm:presLayoutVars>
      </dgm:prSet>
      <dgm:spPr/>
    </dgm:pt>
    <dgm:pt modelId="{8B69BE6C-6661-E14B-84CA-2214B026BB78}" type="pres">
      <dgm:prSet presAssocID="{7C93D97A-CF63-46D4-8CE9-12F6545EE87D}" presName="nodeFollowingNodes" presStyleLbl="node1" presStyleIdx="4" presStyleCnt="8">
        <dgm:presLayoutVars>
          <dgm:bulletEnabled val="1"/>
        </dgm:presLayoutVars>
      </dgm:prSet>
      <dgm:spPr/>
    </dgm:pt>
    <dgm:pt modelId="{E63F8754-474A-A046-9ADE-4E4095C69764}" type="pres">
      <dgm:prSet presAssocID="{7435AF00-ADCA-4141-9C9E-84144E757B24}" presName="nodeFollowingNodes" presStyleLbl="node1" presStyleIdx="5" presStyleCnt="8">
        <dgm:presLayoutVars>
          <dgm:bulletEnabled val="1"/>
        </dgm:presLayoutVars>
      </dgm:prSet>
      <dgm:spPr/>
    </dgm:pt>
    <dgm:pt modelId="{89E8C720-323F-8C42-94FB-C2F0D08BC3EF}" type="pres">
      <dgm:prSet presAssocID="{B6FBCFEB-DF09-4CD7-B8FD-9B5656F77AD9}" presName="nodeFollowingNodes" presStyleLbl="node1" presStyleIdx="6" presStyleCnt="8">
        <dgm:presLayoutVars>
          <dgm:bulletEnabled val="1"/>
        </dgm:presLayoutVars>
      </dgm:prSet>
      <dgm:spPr/>
    </dgm:pt>
    <dgm:pt modelId="{C4103E0C-5FE5-2C49-8946-DAE187F00F5C}" type="pres">
      <dgm:prSet presAssocID="{460FA60C-5FCB-4CEA-ADD4-743B88F31FDD}" presName="nodeFollowingNodes" presStyleLbl="node1" presStyleIdx="7" presStyleCnt="8">
        <dgm:presLayoutVars>
          <dgm:bulletEnabled val="1"/>
        </dgm:presLayoutVars>
      </dgm:prSet>
      <dgm:spPr/>
    </dgm:pt>
  </dgm:ptLst>
  <dgm:cxnLst>
    <dgm:cxn modelId="{AE21F500-04F2-8544-AC17-209734C2D3A9}" type="presOf" srcId="{B6FBCFEB-DF09-4CD7-B8FD-9B5656F77AD9}" destId="{89E8C720-323F-8C42-94FB-C2F0D08BC3EF}" srcOrd="0" destOrd="0" presId="urn:microsoft.com/office/officeart/2005/8/layout/cycle3"/>
    <dgm:cxn modelId="{C3C7E602-5C8F-A14C-B080-1E3F46F6890D}" type="presOf" srcId="{318485BF-CA6E-4D8C-AF6A-48972C93A655}" destId="{7804661C-1E10-FD44-AA84-DD7444E0CD77}" srcOrd="0" destOrd="0" presId="urn:microsoft.com/office/officeart/2005/8/layout/cycle3"/>
    <dgm:cxn modelId="{11915627-EA17-4F4A-A825-E789B4771072}" srcId="{6A1E4C0A-88D0-4A39-ACF3-3CB4FB9FC2A7}" destId="{7435AF00-ADCA-4141-9C9E-84144E757B24}" srcOrd="5" destOrd="0" parTransId="{E8C319CB-C930-45E0-8767-8DE11DF5C47E}" sibTransId="{B5676FE8-B9E4-43D3-A63E-41C4B8C15119}"/>
    <dgm:cxn modelId="{D53CAE29-3C8B-452C-BFD5-1B912B289796}" srcId="{6A1E4C0A-88D0-4A39-ACF3-3CB4FB9FC2A7}" destId="{460FA60C-5FCB-4CEA-ADD4-743B88F31FDD}" srcOrd="7" destOrd="0" parTransId="{66AFA925-A52A-4674-AA48-61FD11511A2E}" sibTransId="{8E22BDF0-C165-42CE-A5CB-EC4142432986}"/>
    <dgm:cxn modelId="{5BB7452C-0B3D-D74A-903E-0A2E9B8D90B9}" type="presOf" srcId="{460FA60C-5FCB-4CEA-ADD4-743B88F31FDD}" destId="{C4103E0C-5FE5-2C49-8946-DAE187F00F5C}" srcOrd="0" destOrd="0" presId="urn:microsoft.com/office/officeart/2005/8/layout/cycle3"/>
    <dgm:cxn modelId="{EF2B8A39-4B33-3942-AB9F-4493C92D1A9C}" type="presOf" srcId="{6A1E4C0A-88D0-4A39-ACF3-3CB4FB9FC2A7}" destId="{75F31063-C557-DA47-9ADD-17B83868E08B}" srcOrd="0" destOrd="0" presId="urn:microsoft.com/office/officeart/2005/8/layout/cycle3"/>
    <dgm:cxn modelId="{54B8A15C-7C60-48A4-86FB-2F3E34F809ED}" srcId="{6A1E4C0A-88D0-4A39-ACF3-3CB4FB9FC2A7}" destId="{D41B058E-3309-47D7-B01C-78A23C02C6EA}" srcOrd="2" destOrd="0" parTransId="{CCDEE44E-81E4-4BEC-8709-BCA814A89CBD}" sibTransId="{D5894E08-9D08-4493-8588-6E16E6A9181A}"/>
    <dgm:cxn modelId="{E38B6794-F047-4934-BE87-4D1ED7A0F7F6}" srcId="{6A1E4C0A-88D0-4A39-ACF3-3CB4FB9FC2A7}" destId="{B6FBCFEB-DF09-4CD7-B8FD-9B5656F77AD9}" srcOrd="6" destOrd="0" parTransId="{75E22994-4E21-4456-8024-DDB9D16D0516}" sibTransId="{C863F4DC-5240-42C4-AF9E-ADA916DEDD27}"/>
    <dgm:cxn modelId="{80225A96-A817-B240-89D1-F37B04869BFA}" type="presOf" srcId="{D5A80153-42C9-4446-8E9A-CE1F6093235F}" destId="{52ECDC10-B22A-534A-A728-F5FCA963AC15}" srcOrd="0" destOrd="0" presId="urn:microsoft.com/office/officeart/2005/8/layout/cycle3"/>
    <dgm:cxn modelId="{00B3779B-4FCD-8A42-8C23-7F2C5FE7E6A8}" type="presOf" srcId="{D41B058E-3309-47D7-B01C-78A23C02C6EA}" destId="{76E1CFE4-EF30-E44F-8ECA-A052AA5F7988}" srcOrd="0" destOrd="0" presId="urn:microsoft.com/office/officeart/2005/8/layout/cycle3"/>
    <dgm:cxn modelId="{B84DB0A1-7B13-C946-9245-3970F050AB87}" type="presOf" srcId="{03A6B099-9398-4FC1-B7F3-8DB00B994744}" destId="{5FEE8857-F8DD-764E-AFC6-DF5237FBDF9E}" srcOrd="0" destOrd="0" presId="urn:microsoft.com/office/officeart/2005/8/layout/cycle3"/>
    <dgm:cxn modelId="{771868A6-6B04-D144-BC90-A2250DFD6AA4}" type="presOf" srcId="{7435AF00-ADCA-4141-9C9E-84144E757B24}" destId="{E63F8754-474A-A046-9ADE-4E4095C69764}" srcOrd="0" destOrd="0" presId="urn:microsoft.com/office/officeart/2005/8/layout/cycle3"/>
    <dgm:cxn modelId="{BDBEDEA9-7B8E-C54F-A13C-017ECB6ED047}" type="presOf" srcId="{46BC19D4-C677-4888-9A84-CB087B21BA82}" destId="{F7FCBF38-65A9-5343-8B75-DD47BA39340D}" srcOrd="0" destOrd="0" presId="urn:microsoft.com/office/officeart/2005/8/layout/cycle3"/>
    <dgm:cxn modelId="{8D8D27B9-1B74-4C95-92A9-7A510ACDAD96}" srcId="{6A1E4C0A-88D0-4A39-ACF3-3CB4FB9FC2A7}" destId="{318485BF-CA6E-4D8C-AF6A-48972C93A655}" srcOrd="1" destOrd="0" parTransId="{B2FF0C92-AB0F-4546-82B4-4204F4897EC0}" sibTransId="{DA1D9A67-1AA7-4C8E-9028-7BC43F20C3AF}"/>
    <dgm:cxn modelId="{EC6480BE-6182-458D-8B1B-D1EC83863A38}" srcId="{6A1E4C0A-88D0-4A39-ACF3-3CB4FB9FC2A7}" destId="{D5A80153-42C9-4446-8E9A-CE1F6093235F}" srcOrd="0" destOrd="0" parTransId="{55E8A785-5E88-4EDB-AC53-EE5B0D34ACDD}" sibTransId="{46BC19D4-C677-4888-9A84-CB087B21BA82}"/>
    <dgm:cxn modelId="{C60A10D3-DFEC-464A-9E80-AB750FC95016}" type="presOf" srcId="{7C93D97A-CF63-46D4-8CE9-12F6545EE87D}" destId="{8B69BE6C-6661-E14B-84CA-2214B026BB78}" srcOrd="0" destOrd="0" presId="urn:microsoft.com/office/officeart/2005/8/layout/cycle3"/>
    <dgm:cxn modelId="{26A169D8-7FB0-499F-A3F5-46FBD7E815EA}" srcId="{6A1E4C0A-88D0-4A39-ACF3-3CB4FB9FC2A7}" destId="{03A6B099-9398-4FC1-B7F3-8DB00B994744}" srcOrd="3" destOrd="0" parTransId="{0647EB79-7858-416C-B037-2671A6A0B24C}" sibTransId="{61A9E9ED-2F3C-4234-ABE3-3F2E8BAD97EE}"/>
    <dgm:cxn modelId="{2377C0E0-7D73-4611-96A7-0D3A24E6A423}" srcId="{6A1E4C0A-88D0-4A39-ACF3-3CB4FB9FC2A7}" destId="{7C93D97A-CF63-46D4-8CE9-12F6545EE87D}" srcOrd="4" destOrd="0" parTransId="{21E938F9-7F8F-4C2E-B3B0-056BCD1C1666}" sibTransId="{6AEBBA3E-4F1B-46B7-A740-5D0900581D3C}"/>
    <dgm:cxn modelId="{709815EE-9BE9-CC42-9B3B-39CF45001447}" type="presParOf" srcId="{75F31063-C557-DA47-9ADD-17B83868E08B}" destId="{1CE4C0A2-E913-E445-B489-2B880B445135}" srcOrd="0" destOrd="0" presId="urn:microsoft.com/office/officeart/2005/8/layout/cycle3"/>
    <dgm:cxn modelId="{A0EE0657-D62F-5C43-8B2C-4385E6D26C27}" type="presParOf" srcId="{1CE4C0A2-E913-E445-B489-2B880B445135}" destId="{52ECDC10-B22A-534A-A728-F5FCA963AC15}" srcOrd="0" destOrd="0" presId="urn:microsoft.com/office/officeart/2005/8/layout/cycle3"/>
    <dgm:cxn modelId="{64DFCF4E-BFFD-484C-8D26-DAE1BABFDD42}" type="presParOf" srcId="{1CE4C0A2-E913-E445-B489-2B880B445135}" destId="{F7FCBF38-65A9-5343-8B75-DD47BA39340D}" srcOrd="1" destOrd="0" presId="urn:microsoft.com/office/officeart/2005/8/layout/cycle3"/>
    <dgm:cxn modelId="{4B0A7F55-A45F-B44F-A147-B660B85B7792}" type="presParOf" srcId="{1CE4C0A2-E913-E445-B489-2B880B445135}" destId="{7804661C-1E10-FD44-AA84-DD7444E0CD77}" srcOrd="2" destOrd="0" presId="urn:microsoft.com/office/officeart/2005/8/layout/cycle3"/>
    <dgm:cxn modelId="{E4D653A1-4904-134D-A087-DD1F54307C0A}" type="presParOf" srcId="{1CE4C0A2-E913-E445-B489-2B880B445135}" destId="{76E1CFE4-EF30-E44F-8ECA-A052AA5F7988}" srcOrd="3" destOrd="0" presId="urn:microsoft.com/office/officeart/2005/8/layout/cycle3"/>
    <dgm:cxn modelId="{99F4652F-67E8-F141-959E-DDB6C533A8BE}" type="presParOf" srcId="{1CE4C0A2-E913-E445-B489-2B880B445135}" destId="{5FEE8857-F8DD-764E-AFC6-DF5237FBDF9E}" srcOrd="4" destOrd="0" presId="urn:microsoft.com/office/officeart/2005/8/layout/cycle3"/>
    <dgm:cxn modelId="{A407C0FF-02B9-EE43-9ECC-BCC812F7D163}" type="presParOf" srcId="{1CE4C0A2-E913-E445-B489-2B880B445135}" destId="{8B69BE6C-6661-E14B-84CA-2214B026BB78}" srcOrd="5" destOrd="0" presId="urn:microsoft.com/office/officeart/2005/8/layout/cycle3"/>
    <dgm:cxn modelId="{429F9B3E-47D4-2B43-9AE6-3CBCE599C775}" type="presParOf" srcId="{1CE4C0A2-E913-E445-B489-2B880B445135}" destId="{E63F8754-474A-A046-9ADE-4E4095C69764}" srcOrd="6" destOrd="0" presId="urn:microsoft.com/office/officeart/2005/8/layout/cycle3"/>
    <dgm:cxn modelId="{9EA25517-E239-724A-B8E9-566240B122A9}" type="presParOf" srcId="{1CE4C0A2-E913-E445-B489-2B880B445135}" destId="{89E8C720-323F-8C42-94FB-C2F0D08BC3EF}" srcOrd="7" destOrd="0" presId="urn:microsoft.com/office/officeart/2005/8/layout/cycle3"/>
    <dgm:cxn modelId="{9C16DF4B-9C24-394C-A66B-EF3B63174E96}" type="presParOf" srcId="{1CE4C0A2-E913-E445-B489-2B880B445135}" destId="{C4103E0C-5FE5-2C49-8946-DAE187F00F5C}" srcOrd="8" destOrd="0" presId="urn:microsoft.com/office/officeart/2005/8/layout/cycle3"/>
  </dgm:cxnLst>
  <dgm:bg>
    <a:blipFill>
      <a:blip xmlns:r="http://schemas.openxmlformats.org/officeDocument/2006/relationships" r:embed="rId1">
        <a:extLst>
          <a:ext uri="{96DAC541-7B7A-43D3-8B79-37D633B846F1}">
            <asvg:svgBlip xmlns:asvg="http://schemas.microsoft.com/office/drawing/2016/SVG/main" r:embed="rId2"/>
          </a:ext>
        </a:extLst>
      </a:blip>
      <a:stretch>
        <a:fillRect/>
      </a:stretch>
    </a:blip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08808C4F-B428-4AD1-BA0D-7FFE915F47CE}"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7E0BEF23-B8CE-4944-9203-085E7ACE91CE}">
      <dgm:prSet/>
      <dgm:spPr>
        <a:solidFill>
          <a:schemeClr val="accent2">
            <a:lumMod val="75000"/>
          </a:schemeClr>
        </a:solidFill>
      </dgm:spPr>
      <dgm:t>
        <a:bodyPr/>
        <a:lstStyle/>
        <a:p>
          <a:r>
            <a:rPr lang="en-US" b="1" dirty="0"/>
            <a:t>Pity</a:t>
          </a:r>
          <a:endParaRPr lang="en-US" dirty="0"/>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9EE29C97-2837-4293-9240-7866A3D15E79}" type="parTrans" cxnId="{5D7E2CB9-84F7-4CE1-A5B8-EECEBE042086}">
      <dgm:prSet/>
      <dgm:spPr/>
      <dgm:t>
        <a:bodyPr/>
        <a:lstStyle/>
        <a:p>
          <a:endParaRPr lang="en-US"/>
        </a:p>
      </dgm:t>
    </dgm:pt>
    <dgm:pt modelId="{07DA4886-DCD7-41AA-896D-25E064A3360A}" type="sibTrans" cxnId="{5D7E2CB9-84F7-4CE1-A5B8-EECEBE042086}">
      <dgm:prSet/>
      <dgm:spPr/>
      <dgm:t>
        <a:bodyPr/>
        <a:lstStyle/>
        <a:p>
          <a:endParaRPr lang="en-US"/>
        </a:p>
      </dgm:t>
    </dgm:pt>
    <dgm:pt modelId="{42B6234A-0145-4363-8B6A-46260C77E750}">
      <dgm:prSet custT="1"/>
      <dgm:spPr/>
      <dgm:t>
        <a:bodyPr/>
        <a:lstStyle/>
        <a:p>
          <a:r>
            <a:rPr lang="en-US" sz="1600" dirty="0"/>
            <a:t>People feel sorry for disabled people and are patronizing as a result.</a:t>
          </a:r>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334E3082-92F0-4527-8192-D413D17D8E88}" type="parTrans" cxnId="{37E1D22C-60FE-4208-B480-AD802584409E}">
      <dgm:prSet/>
      <dgm:spPr/>
      <dgm:t>
        <a:bodyPr/>
        <a:lstStyle/>
        <a:p>
          <a:endParaRPr lang="en-US"/>
        </a:p>
      </dgm:t>
    </dgm:pt>
    <dgm:pt modelId="{84BEB1F3-F733-45CB-A892-7D10D96239F7}" type="sibTrans" cxnId="{37E1D22C-60FE-4208-B480-AD802584409E}">
      <dgm:prSet/>
      <dgm:spPr/>
      <dgm:t>
        <a:bodyPr/>
        <a:lstStyle/>
        <a:p>
          <a:endParaRPr lang="en-US"/>
        </a:p>
      </dgm:t>
    </dgm:pt>
    <dgm:pt modelId="{A16C7E20-6ABA-466F-8425-5F876DD55858}">
      <dgm:prSet/>
      <dgm:spPr>
        <a:solidFill>
          <a:schemeClr val="accent5">
            <a:lumMod val="75000"/>
          </a:schemeClr>
        </a:solidFill>
      </dgm:spPr>
      <dgm:t>
        <a:bodyPr/>
        <a:lstStyle/>
        <a:p>
          <a:r>
            <a:rPr lang="en-US" b="1" dirty="0"/>
            <a:t>Exception</a:t>
          </a:r>
          <a:endParaRPr lang="en-US" dirty="0"/>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AA55B11A-AF22-4BD4-B93B-56452C314C9B}" type="parTrans" cxnId="{004B0057-C670-4A14-B5E1-2DF9EE60CD18}">
      <dgm:prSet/>
      <dgm:spPr/>
      <dgm:t>
        <a:bodyPr/>
        <a:lstStyle/>
        <a:p>
          <a:endParaRPr lang="en-US"/>
        </a:p>
      </dgm:t>
    </dgm:pt>
    <dgm:pt modelId="{6AB4B7AD-272F-46D6-9E3C-7056ED849FEF}" type="sibTrans" cxnId="{004B0057-C670-4A14-B5E1-2DF9EE60CD18}">
      <dgm:prSet/>
      <dgm:spPr/>
      <dgm:t>
        <a:bodyPr/>
        <a:lstStyle/>
        <a:p>
          <a:endParaRPr lang="en-US"/>
        </a:p>
      </dgm:t>
    </dgm:pt>
    <dgm:pt modelId="{1F4159EA-C65E-473A-B891-365AC48FDCB2}">
      <dgm:prSet custT="1"/>
      <dgm:spPr/>
      <dgm:t>
        <a:bodyPr/>
        <a:lstStyle/>
        <a:p>
          <a:r>
            <a:rPr lang="en-US" sz="1600" dirty="0"/>
            <a:t>People consider a person with a disability living independently to be “special” and noteworthy for obtaining standard achievements.</a:t>
          </a:r>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FAA272A5-3D21-4DE3-9F54-7F50E8313473}" type="parTrans" cxnId="{BA82DE8C-B52F-4D59-BB4D-AFACC72043D6}">
      <dgm:prSet/>
      <dgm:spPr/>
      <dgm:t>
        <a:bodyPr/>
        <a:lstStyle/>
        <a:p>
          <a:endParaRPr lang="en-US"/>
        </a:p>
      </dgm:t>
    </dgm:pt>
    <dgm:pt modelId="{AB5DA335-0746-4586-B40F-5FFC1A458D28}" type="sibTrans" cxnId="{BA82DE8C-B52F-4D59-BB4D-AFACC72043D6}">
      <dgm:prSet/>
      <dgm:spPr/>
      <dgm:t>
        <a:bodyPr/>
        <a:lstStyle/>
        <a:p>
          <a:endParaRPr lang="en-US"/>
        </a:p>
      </dgm:t>
    </dgm:pt>
    <dgm:pt modelId="{E4BCA26C-F6BE-407A-B542-CFCD43DCAF18}">
      <dgm:prSet/>
      <dgm:spPr>
        <a:solidFill>
          <a:schemeClr val="accent3">
            <a:lumMod val="75000"/>
          </a:schemeClr>
        </a:solidFill>
      </dgm:spPr>
      <dgm:t>
        <a:bodyPr/>
        <a:lstStyle/>
        <a:p>
          <a:r>
            <a:rPr lang="en-US" b="1" dirty="0"/>
            <a:t>Ignorance</a:t>
          </a:r>
          <a:endParaRPr lang="en-US" dirty="0"/>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1171312A-2EC5-456F-BD31-0F685D9E63BC}" type="parTrans" cxnId="{39969DA5-E8EA-4E6D-B7FF-D3AD7D8C5725}">
      <dgm:prSet/>
      <dgm:spPr/>
      <dgm:t>
        <a:bodyPr/>
        <a:lstStyle/>
        <a:p>
          <a:endParaRPr lang="en-US"/>
        </a:p>
      </dgm:t>
    </dgm:pt>
    <dgm:pt modelId="{AF380FCD-490D-43DC-A663-A1D509A17802}" type="sibTrans" cxnId="{39969DA5-E8EA-4E6D-B7FF-D3AD7D8C5725}">
      <dgm:prSet/>
      <dgm:spPr/>
      <dgm:t>
        <a:bodyPr/>
        <a:lstStyle/>
        <a:p>
          <a:endParaRPr lang="en-US"/>
        </a:p>
      </dgm:t>
    </dgm:pt>
    <dgm:pt modelId="{C9B4463A-D388-4597-A43C-87578A0CE690}">
      <dgm:prSet custT="1"/>
      <dgm:spPr/>
      <dgm:t>
        <a:bodyPr/>
        <a:lstStyle/>
        <a:p>
          <a:r>
            <a:rPr lang="en-US" sz="1600" dirty="0"/>
            <a:t>The person is dismissed as incapable because of his or her disability.</a:t>
          </a:r>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94C78ACB-63C1-4D97-9EC8-29745B156EBC}" type="parTrans" cxnId="{EE9BB49B-2BB7-4ACB-B7E0-0750D4A71DFD}">
      <dgm:prSet/>
      <dgm:spPr/>
      <dgm:t>
        <a:bodyPr/>
        <a:lstStyle/>
        <a:p>
          <a:endParaRPr lang="en-US"/>
        </a:p>
      </dgm:t>
    </dgm:pt>
    <dgm:pt modelId="{DAB3E55D-FBDC-45D5-BA46-9C051E4D8694}" type="sibTrans" cxnId="{EE9BB49B-2BB7-4ACB-B7E0-0750D4A71DFD}">
      <dgm:prSet/>
      <dgm:spPr/>
      <dgm:t>
        <a:bodyPr/>
        <a:lstStyle/>
        <a:p>
          <a:endParaRPr lang="en-US"/>
        </a:p>
      </dgm:t>
    </dgm:pt>
    <dgm:pt modelId="{3253E7A0-B77F-440F-9253-3220CCCFEA08}">
      <dgm:prSet/>
      <dgm:spPr>
        <a:solidFill>
          <a:srgbClr val="AC8326"/>
        </a:solidFill>
      </dgm:spPr>
      <dgm:t>
        <a:bodyPr/>
        <a:lstStyle/>
        <a:p>
          <a:r>
            <a:rPr lang="en-US" b="1" dirty="0"/>
            <a:t>Multi-sensory affect</a:t>
          </a:r>
          <a:endParaRPr lang="en-US" dirty="0"/>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F20F7022-5A54-4348-91B0-0401CC182BDC}" type="parTrans" cxnId="{776CA6A0-8E22-40A8-9C0E-1C60556D0AD0}">
      <dgm:prSet/>
      <dgm:spPr/>
      <dgm:t>
        <a:bodyPr/>
        <a:lstStyle/>
        <a:p>
          <a:endParaRPr lang="en-US"/>
        </a:p>
      </dgm:t>
    </dgm:pt>
    <dgm:pt modelId="{4E596390-9430-4C72-BB04-DEEFC0224697}" type="sibTrans" cxnId="{776CA6A0-8E22-40A8-9C0E-1C60556D0AD0}">
      <dgm:prSet/>
      <dgm:spPr/>
      <dgm:t>
        <a:bodyPr/>
        <a:lstStyle/>
        <a:p>
          <a:endParaRPr lang="en-US"/>
        </a:p>
      </dgm:t>
    </dgm:pt>
    <dgm:pt modelId="{A928174A-31A9-4812-ADCB-D743BF0D3ADA}">
      <dgm:prSet custT="1"/>
      <dgm:spPr/>
      <dgm:t>
        <a:bodyPr/>
        <a:lstStyle/>
        <a:p>
          <a:r>
            <a:rPr lang="en-US" sz="1600" dirty="0"/>
            <a:t>People assume that a person’s disability affects his or her other senses.</a:t>
          </a:r>
        </a:p>
      </dgm:t>
      <dgm:extLst>
        <a:ext uri="{E40237B7-FDA0-4F09-8148-C483321AD2D9}">
          <dgm14:cNvPr xmlns:dgm14="http://schemas.microsoft.com/office/drawing/2010/diagram" id="0" name="" descr="list of attitudinal barriers&#10;•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
      </dgm:extLst>
    </dgm:pt>
    <dgm:pt modelId="{AE22F980-176D-4FF4-A684-0F972B245F1A}" type="parTrans" cxnId="{D1B94D34-CCA8-4DDF-8710-5823E2F8387F}">
      <dgm:prSet/>
      <dgm:spPr/>
      <dgm:t>
        <a:bodyPr/>
        <a:lstStyle/>
        <a:p>
          <a:endParaRPr lang="en-US"/>
        </a:p>
      </dgm:t>
    </dgm:pt>
    <dgm:pt modelId="{236F55B3-8F2E-497D-99CE-372CBDF12DAB}" type="sibTrans" cxnId="{D1B94D34-CCA8-4DDF-8710-5823E2F8387F}">
      <dgm:prSet/>
      <dgm:spPr/>
      <dgm:t>
        <a:bodyPr/>
        <a:lstStyle/>
        <a:p>
          <a:endParaRPr lang="en-US"/>
        </a:p>
      </dgm:t>
    </dgm:pt>
    <dgm:pt modelId="{82573F2D-9EA7-1742-9B52-A87024834C12}" type="pres">
      <dgm:prSet presAssocID="{08808C4F-B428-4AD1-BA0D-7FFE915F47CE}" presName="Name0" presStyleCnt="0">
        <dgm:presLayoutVars>
          <dgm:dir/>
          <dgm:animLvl val="lvl"/>
          <dgm:resizeHandles val="exact"/>
        </dgm:presLayoutVars>
      </dgm:prSet>
      <dgm:spPr/>
    </dgm:pt>
    <dgm:pt modelId="{F9693FAE-4254-2A45-ADB9-A82645FA2575}" type="pres">
      <dgm:prSet presAssocID="{7E0BEF23-B8CE-4944-9203-085E7ACE91CE}" presName="linNode" presStyleCnt="0"/>
      <dgm:spPr/>
    </dgm:pt>
    <dgm:pt modelId="{96DF13C6-D48A-8243-A478-C2B85DFC5FBD}" type="pres">
      <dgm:prSet presAssocID="{7E0BEF23-B8CE-4944-9203-085E7ACE91CE}" presName="parentText" presStyleLbl="node1" presStyleIdx="0" presStyleCnt="4">
        <dgm:presLayoutVars>
          <dgm:chMax val="1"/>
          <dgm:bulletEnabled val="1"/>
        </dgm:presLayoutVars>
      </dgm:prSet>
      <dgm:spPr/>
    </dgm:pt>
    <dgm:pt modelId="{B07A1F21-7225-564F-842D-86BCFE6DA9E7}" type="pres">
      <dgm:prSet presAssocID="{7E0BEF23-B8CE-4944-9203-085E7ACE91CE}" presName="descendantText" presStyleLbl="alignAccFollowNode1" presStyleIdx="0" presStyleCnt="4">
        <dgm:presLayoutVars>
          <dgm:bulletEnabled val="1"/>
        </dgm:presLayoutVars>
      </dgm:prSet>
      <dgm:spPr/>
    </dgm:pt>
    <dgm:pt modelId="{C5054E0A-8385-F143-8BDD-263D90E40BF9}" type="pres">
      <dgm:prSet presAssocID="{07DA4886-DCD7-41AA-896D-25E064A3360A}" presName="sp" presStyleCnt="0"/>
      <dgm:spPr/>
    </dgm:pt>
    <dgm:pt modelId="{442E640D-2A26-7B4E-8636-19F92AB933F7}" type="pres">
      <dgm:prSet presAssocID="{E4BCA26C-F6BE-407A-B542-CFCD43DCAF18}" presName="linNode" presStyleCnt="0"/>
      <dgm:spPr/>
    </dgm:pt>
    <dgm:pt modelId="{B826B153-310C-2B46-BC97-207B1F05C3B6}" type="pres">
      <dgm:prSet presAssocID="{E4BCA26C-F6BE-407A-B542-CFCD43DCAF18}" presName="parentText" presStyleLbl="node1" presStyleIdx="1" presStyleCnt="4">
        <dgm:presLayoutVars>
          <dgm:chMax val="1"/>
          <dgm:bulletEnabled val="1"/>
        </dgm:presLayoutVars>
      </dgm:prSet>
      <dgm:spPr/>
    </dgm:pt>
    <dgm:pt modelId="{58B21C6A-6556-664C-AF2B-86C24B8D6E43}" type="pres">
      <dgm:prSet presAssocID="{E4BCA26C-F6BE-407A-B542-CFCD43DCAF18}" presName="descendantText" presStyleLbl="alignAccFollowNode1" presStyleIdx="1" presStyleCnt="4">
        <dgm:presLayoutVars>
          <dgm:bulletEnabled val="1"/>
        </dgm:presLayoutVars>
      </dgm:prSet>
      <dgm:spPr/>
    </dgm:pt>
    <dgm:pt modelId="{1092C2B1-7DB8-5D4B-9487-62CE2F9DDB20}" type="pres">
      <dgm:prSet presAssocID="{AF380FCD-490D-43DC-A663-A1D509A17802}" presName="sp" presStyleCnt="0"/>
      <dgm:spPr/>
    </dgm:pt>
    <dgm:pt modelId="{99616CF6-0035-5D48-98D4-56B39C14CF81}" type="pres">
      <dgm:prSet presAssocID="{3253E7A0-B77F-440F-9253-3220CCCFEA08}" presName="linNode" presStyleCnt="0"/>
      <dgm:spPr/>
    </dgm:pt>
    <dgm:pt modelId="{E9309789-27E6-0246-ADF5-F7E6ED066E93}" type="pres">
      <dgm:prSet presAssocID="{3253E7A0-B77F-440F-9253-3220CCCFEA08}" presName="parentText" presStyleLbl="node1" presStyleIdx="2" presStyleCnt="4">
        <dgm:presLayoutVars>
          <dgm:chMax val="1"/>
          <dgm:bulletEnabled val="1"/>
        </dgm:presLayoutVars>
      </dgm:prSet>
      <dgm:spPr/>
    </dgm:pt>
    <dgm:pt modelId="{3CEBF77F-5728-5447-A27B-A688420CFECE}" type="pres">
      <dgm:prSet presAssocID="{3253E7A0-B77F-440F-9253-3220CCCFEA08}" presName="descendantText" presStyleLbl="alignAccFollowNode1" presStyleIdx="2" presStyleCnt="4">
        <dgm:presLayoutVars>
          <dgm:bulletEnabled val="1"/>
        </dgm:presLayoutVars>
      </dgm:prSet>
      <dgm:spPr/>
    </dgm:pt>
    <dgm:pt modelId="{15B9D820-4ED7-A546-B7A9-F28F53636622}" type="pres">
      <dgm:prSet presAssocID="{4E596390-9430-4C72-BB04-DEEFC0224697}" presName="sp" presStyleCnt="0"/>
      <dgm:spPr/>
    </dgm:pt>
    <dgm:pt modelId="{77B79F74-BCBE-D043-88CF-2B00042EC855}" type="pres">
      <dgm:prSet presAssocID="{A16C7E20-6ABA-466F-8425-5F876DD55858}" presName="linNode" presStyleCnt="0"/>
      <dgm:spPr/>
    </dgm:pt>
    <dgm:pt modelId="{45C442C1-1189-A243-B912-EE20DD6DC44B}" type="pres">
      <dgm:prSet presAssocID="{A16C7E20-6ABA-466F-8425-5F876DD55858}" presName="parentText" presStyleLbl="node1" presStyleIdx="3" presStyleCnt="4">
        <dgm:presLayoutVars>
          <dgm:chMax val="1"/>
          <dgm:bulletEnabled val="1"/>
        </dgm:presLayoutVars>
      </dgm:prSet>
      <dgm:spPr/>
    </dgm:pt>
    <dgm:pt modelId="{08FCE39F-2A75-694C-BE2C-66C53C22DFCC}" type="pres">
      <dgm:prSet presAssocID="{A16C7E20-6ABA-466F-8425-5F876DD55858}" presName="descendantText" presStyleLbl="alignAccFollowNode1" presStyleIdx="3" presStyleCnt="4">
        <dgm:presLayoutVars>
          <dgm:bulletEnabled val="1"/>
        </dgm:presLayoutVars>
      </dgm:prSet>
      <dgm:spPr/>
    </dgm:pt>
  </dgm:ptLst>
  <dgm:cxnLst>
    <dgm:cxn modelId="{3ACAA00E-51AC-8A48-BB82-74C993926E08}" type="presOf" srcId="{08808C4F-B428-4AD1-BA0D-7FFE915F47CE}" destId="{82573F2D-9EA7-1742-9B52-A87024834C12}" srcOrd="0" destOrd="0" presId="urn:microsoft.com/office/officeart/2005/8/layout/vList5"/>
    <dgm:cxn modelId="{BB9EB329-D0F8-7C46-8CB1-9B2CC70CE4A1}" type="presOf" srcId="{E4BCA26C-F6BE-407A-B542-CFCD43DCAF18}" destId="{B826B153-310C-2B46-BC97-207B1F05C3B6}" srcOrd="0" destOrd="0" presId="urn:microsoft.com/office/officeart/2005/8/layout/vList5"/>
    <dgm:cxn modelId="{37E1D22C-60FE-4208-B480-AD802584409E}" srcId="{7E0BEF23-B8CE-4944-9203-085E7ACE91CE}" destId="{42B6234A-0145-4363-8B6A-46260C77E750}" srcOrd="0" destOrd="0" parTransId="{334E3082-92F0-4527-8192-D413D17D8E88}" sibTransId="{84BEB1F3-F733-45CB-A892-7D10D96239F7}"/>
    <dgm:cxn modelId="{D1B94D34-CCA8-4DDF-8710-5823E2F8387F}" srcId="{3253E7A0-B77F-440F-9253-3220CCCFEA08}" destId="{A928174A-31A9-4812-ADCB-D743BF0D3ADA}" srcOrd="0" destOrd="0" parTransId="{AE22F980-176D-4FF4-A684-0F972B245F1A}" sibTransId="{236F55B3-8F2E-497D-99CE-372CBDF12DAB}"/>
    <dgm:cxn modelId="{BFA7FF4D-DCAD-5449-A175-BF37F3062063}" type="presOf" srcId="{3253E7A0-B77F-440F-9253-3220CCCFEA08}" destId="{E9309789-27E6-0246-ADF5-F7E6ED066E93}" srcOrd="0" destOrd="0" presId="urn:microsoft.com/office/officeart/2005/8/layout/vList5"/>
    <dgm:cxn modelId="{062B9670-F2C4-C24D-B2D7-05EE2ADE44E5}" type="presOf" srcId="{1F4159EA-C65E-473A-B891-365AC48FDCB2}" destId="{08FCE39F-2A75-694C-BE2C-66C53C22DFCC}" srcOrd="0" destOrd="0" presId="urn:microsoft.com/office/officeart/2005/8/layout/vList5"/>
    <dgm:cxn modelId="{004B0057-C670-4A14-B5E1-2DF9EE60CD18}" srcId="{08808C4F-B428-4AD1-BA0D-7FFE915F47CE}" destId="{A16C7E20-6ABA-466F-8425-5F876DD55858}" srcOrd="3" destOrd="0" parTransId="{AA55B11A-AF22-4BD4-B93B-56452C314C9B}" sibTransId="{6AB4B7AD-272F-46D6-9E3C-7056ED849FEF}"/>
    <dgm:cxn modelId="{259ECF7E-97B5-3A46-BE18-E40ADDDF6BBF}" type="presOf" srcId="{C9B4463A-D388-4597-A43C-87578A0CE690}" destId="{58B21C6A-6556-664C-AF2B-86C24B8D6E43}" srcOrd="0" destOrd="0" presId="urn:microsoft.com/office/officeart/2005/8/layout/vList5"/>
    <dgm:cxn modelId="{8D27467F-E1E5-5549-BC40-0C8966E176EF}" type="presOf" srcId="{A928174A-31A9-4812-ADCB-D743BF0D3ADA}" destId="{3CEBF77F-5728-5447-A27B-A688420CFECE}" srcOrd="0" destOrd="0" presId="urn:microsoft.com/office/officeart/2005/8/layout/vList5"/>
    <dgm:cxn modelId="{BA82DE8C-B52F-4D59-BB4D-AFACC72043D6}" srcId="{A16C7E20-6ABA-466F-8425-5F876DD55858}" destId="{1F4159EA-C65E-473A-B891-365AC48FDCB2}" srcOrd="0" destOrd="0" parTransId="{FAA272A5-3D21-4DE3-9F54-7F50E8313473}" sibTransId="{AB5DA335-0746-4586-B40F-5FFC1A458D28}"/>
    <dgm:cxn modelId="{0F5A4392-7EB8-E147-897D-7BF1788BF217}" type="presOf" srcId="{7E0BEF23-B8CE-4944-9203-085E7ACE91CE}" destId="{96DF13C6-D48A-8243-A478-C2B85DFC5FBD}" srcOrd="0" destOrd="0" presId="urn:microsoft.com/office/officeart/2005/8/layout/vList5"/>
    <dgm:cxn modelId="{EE9BB49B-2BB7-4ACB-B7E0-0750D4A71DFD}" srcId="{E4BCA26C-F6BE-407A-B542-CFCD43DCAF18}" destId="{C9B4463A-D388-4597-A43C-87578A0CE690}" srcOrd="0" destOrd="0" parTransId="{94C78ACB-63C1-4D97-9EC8-29745B156EBC}" sibTransId="{DAB3E55D-FBDC-45D5-BA46-9C051E4D8694}"/>
    <dgm:cxn modelId="{776CA6A0-8E22-40A8-9C0E-1C60556D0AD0}" srcId="{08808C4F-B428-4AD1-BA0D-7FFE915F47CE}" destId="{3253E7A0-B77F-440F-9253-3220CCCFEA08}" srcOrd="2" destOrd="0" parTransId="{F20F7022-5A54-4348-91B0-0401CC182BDC}" sibTransId="{4E596390-9430-4C72-BB04-DEEFC0224697}"/>
    <dgm:cxn modelId="{39969DA5-E8EA-4E6D-B7FF-D3AD7D8C5725}" srcId="{08808C4F-B428-4AD1-BA0D-7FFE915F47CE}" destId="{E4BCA26C-F6BE-407A-B542-CFCD43DCAF18}" srcOrd="1" destOrd="0" parTransId="{1171312A-2EC5-456F-BD31-0F685D9E63BC}" sibTransId="{AF380FCD-490D-43DC-A663-A1D509A17802}"/>
    <dgm:cxn modelId="{5D7E2CB9-84F7-4CE1-A5B8-EECEBE042086}" srcId="{08808C4F-B428-4AD1-BA0D-7FFE915F47CE}" destId="{7E0BEF23-B8CE-4944-9203-085E7ACE91CE}" srcOrd="0" destOrd="0" parTransId="{9EE29C97-2837-4293-9240-7866A3D15E79}" sibTransId="{07DA4886-DCD7-41AA-896D-25E064A3360A}"/>
    <dgm:cxn modelId="{EC28D2E3-DCE7-924F-80F0-C8619C9966DA}" type="presOf" srcId="{42B6234A-0145-4363-8B6A-46260C77E750}" destId="{B07A1F21-7225-564F-842D-86BCFE6DA9E7}" srcOrd="0" destOrd="0" presId="urn:microsoft.com/office/officeart/2005/8/layout/vList5"/>
    <dgm:cxn modelId="{EF4BF2E3-EC56-ED45-8BC1-F3C44E496FC0}" type="presOf" srcId="{A16C7E20-6ABA-466F-8425-5F876DD55858}" destId="{45C442C1-1189-A243-B912-EE20DD6DC44B}" srcOrd="0" destOrd="0" presId="urn:microsoft.com/office/officeart/2005/8/layout/vList5"/>
    <dgm:cxn modelId="{7A8BAD2E-8252-084A-A7A9-6B902A1588EB}" type="presParOf" srcId="{82573F2D-9EA7-1742-9B52-A87024834C12}" destId="{F9693FAE-4254-2A45-ADB9-A82645FA2575}" srcOrd="0" destOrd="0" presId="urn:microsoft.com/office/officeart/2005/8/layout/vList5"/>
    <dgm:cxn modelId="{FB1B2D6E-2F93-F143-8556-CC0186D5C547}" type="presParOf" srcId="{F9693FAE-4254-2A45-ADB9-A82645FA2575}" destId="{96DF13C6-D48A-8243-A478-C2B85DFC5FBD}" srcOrd="0" destOrd="0" presId="urn:microsoft.com/office/officeart/2005/8/layout/vList5"/>
    <dgm:cxn modelId="{85FE7EFB-3CF3-C842-9F26-BDC3BFC3E7D9}" type="presParOf" srcId="{F9693FAE-4254-2A45-ADB9-A82645FA2575}" destId="{B07A1F21-7225-564F-842D-86BCFE6DA9E7}" srcOrd="1" destOrd="0" presId="urn:microsoft.com/office/officeart/2005/8/layout/vList5"/>
    <dgm:cxn modelId="{1CF73A10-4018-D042-93BB-7FF8955FD3E0}" type="presParOf" srcId="{82573F2D-9EA7-1742-9B52-A87024834C12}" destId="{C5054E0A-8385-F143-8BDD-263D90E40BF9}" srcOrd="1" destOrd="0" presId="urn:microsoft.com/office/officeart/2005/8/layout/vList5"/>
    <dgm:cxn modelId="{2E5713C2-2542-C74D-8D32-76E0CE3802D8}" type="presParOf" srcId="{82573F2D-9EA7-1742-9B52-A87024834C12}" destId="{442E640D-2A26-7B4E-8636-19F92AB933F7}" srcOrd="2" destOrd="0" presId="urn:microsoft.com/office/officeart/2005/8/layout/vList5"/>
    <dgm:cxn modelId="{F19B58DC-DE04-4144-BA91-1B680B35CD57}" type="presParOf" srcId="{442E640D-2A26-7B4E-8636-19F92AB933F7}" destId="{B826B153-310C-2B46-BC97-207B1F05C3B6}" srcOrd="0" destOrd="0" presId="urn:microsoft.com/office/officeart/2005/8/layout/vList5"/>
    <dgm:cxn modelId="{03DA9856-3A88-DB4B-9CA3-29410104D889}" type="presParOf" srcId="{442E640D-2A26-7B4E-8636-19F92AB933F7}" destId="{58B21C6A-6556-664C-AF2B-86C24B8D6E43}" srcOrd="1" destOrd="0" presId="urn:microsoft.com/office/officeart/2005/8/layout/vList5"/>
    <dgm:cxn modelId="{8F27FC70-0F93-6645-82A5-BB5C3A4AEC86}" type="presParOf" srcId="{82573F2D-9EA7-1742-9B52-A87024834C12}" destId="{1092C2B1-7DB8-5D4B-9487-62CE2F9DDB20}" srcOrd="3" destOrd="0" presId="urn:microsoft.com/office/officeart/2005/8/layout/vList5"/>
    <dgm:cxn modelId="{33622E90-7D3A-4E4B-99B4-A23BAA1FB3EF}" type="presParOf" srcId="{82573F2D-9EA7-1742-9B52-A87024834C12}" destId="{99616CF6-0035-5D48-98D4-56B39C14CF81}" srcOrd="4" destOrd="0" presId="urn:microsoft.com/office/officeart/2005/8/layout/vList5"/>
    <dgm:cxn modelId="{414816B3-8D4E-7042-BC61-53CE188E30E6}" type="presParOf" srcId="{99616CF6-0035-5D48-98D4-56B39C14CF81}" destId="{E9309789-27E6-0246-ADF5-F7E6ED066E93}" srcOrd="0" destOrd="0" presId="urn:microsoft.com/office/officeart/2005/8/layout/vList5"/>
    <dgm:cxn modelId="{28604674-DCE3-184D-A92A-F22B8045B356}" type="presParOf" srcId="{99616CF6-0035-5D48-98D4-56B39C14CF81}" destId="{3CEBF77F-5728-5447-A27B-A688420CFECE}" srcOrd="1" destOrd="0" presId="urn:microsoft.com/office/officeart/2005/8/layout/vList5"/>
    <dgm:cxn modelId="{0474D0BE-936F-A842-8ACF-9259B4974EA6}" type="presParOf" srcId="{82573F2D-9EA7-1742-9B52-A87024834C12}" destId="{15B9D820-4ED7-A546-B7A9-F28F53636622}" srcOrd="5" destOrd="0" presId="urn:microsoft.com/office/officeart/2005/8/layout/vList5"/>
    <dgm:cxn modelId="{0BA6AAC0-D827-E845-95CE-5B2C682110A6}" type="presParOf" srcId="{82573F2D-9EA7-1742-9B52-A87024834C12}" destId="{77B79F74-BCBE-D043-88CF-2B00042EC855}" srcOrd="6" destOrd="0" presId="urn:microsoft.com/office/officeart/2005/8/layout/vList5"/>
    <dgm:cxn modelId="{654C7B5D-3549-434F-8303-AB6454BBB6D7}" type="presParOf" srcId="{77B79F74-BCBE-D043-88CF-2B00042EC855}" destId="{45C442C1-1189-A243-B912-EE20DD6DC44B}" srcOrd="0" destOrd="0" presId="urn:microsoft.com/office/officeart/2005/8/layout/vList5"/>
    <dgm:cxn modelId="{98FDBE00-4523-0544-AE59-95CB7DABA441}" type="presParOf" srcId="{77B79F74-BCBE-D043-88CF-2B00042EC855}" destId="{08FCE39F-2A75-694C-BE2C-66C53C22DFC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808C4F-B428-4AD1-BA0D-7FFE915F47CE}"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8C703F51-F5F0-4B0A-8E63-2D9B04CFD7FD}">
      <dgm:prSet custT="1"/>
      <dgm:spPr>
        <a:solidFill>
          <a:schemeClr val="accent2">
            <a:lumMod val="75000"/>
          </a:schemeClr>
        </a:solidFill>
      </dgm:spPr>
      <dgm:t>
        <a:bodyPr/>
        <a:lstStyle/>
        <a:p>
          <a:r>
            <a:rPr lang="en-US" sz="2800" b="1" dirty="0"/>
            <a:t>Stereotypes</a:t>
          </a:r>
          <a:endParaRPr lang="en-US" sz="2800" dirty="0"/>
        </a:p>
      </dgm:t>
    </dgm:pt>
    <dgm:pt modelId="{678BBEF0-ADE0-487B-A07B-E51B0F47ADA8}" type="parTrans" cxnId="{05BC2F7B-99DA-4647-A2D9-8EEC8B432C50}">
      <dgm:prSet/>
      <dgm:spPr/>
      <dgm:t>
        <a:bodyPr/>
        <a:lstStyle/>
        <a:p>
          <a:endParaRPr lang="en-US"/>
        </a:p>
      </dgm:t>
    </dgm:pt>
    <dgm:pt modelId="{AEAA5C76-94BC-4F92-AEB9-84E760C322C0}" type="sibTrans" cxnId="{05BC2F7B-99DA-4647-A2D9-8EEC8B432C50}">
      <dgm:prSet/>
      <dgm:spPr/>
      <dgm:t>
        <a:bodyPr/>
        <a:lstStyle/>
        <a:p>
          <a:endParaRPr lang="en-US"/>
        </a:p>
      </dgm:t>
    </dgm:pt>
    <dgm:pt modelId="{1A111B79-88E2-4FB9-A0F1-CD943DB2783A}">
      <dgm:prSet custT="1"/>
      <dgm:spPr/>
      <dgm:t>
        <a:bodyPr/>
        <a:lstStyle/>
        <a:p>
          <a:r>
            <a:rPr lang="en-US" sz="1600" dirty="0"/>
            <a:t>People make both positive and negative generalizations about disabilities.</a:t>
          </a:r>
        </a:p>
      </dgm:t>
    </dgm:pt>
    <dgm:pt modelId="{0A9AA2F2-E6BF-459B-B780-CD53DD8BAE3B}" type="parTrans" cxnId="{A5A1AF61-00A5-4DD0-A9C2-90246E8805F9}">
      <dgm:prSet/>
      <dgm:spPr/>
      <dgm:t>
        <a:bodyPr/>
        <a:lstStyle/>
        <a:p>
          <a:endParaRPr lang="en-US"/>
        </a:p>
      </dgm:t>
    </dgm:pt>
    <dgm:pt modelId="{1436F22E-8772-4A45-9FBD-B284D3DB51DF}" type="sibTrans" cxnId="{A5A1AF61-00A5-4DD0-A9C2-90246E8805F9}">
      <dgm:prSet/>
      <dgm:spPr/>
      <dgm:t>
        <a:bodyPr/>
        <a:lstStyle/>
        <a:p>
          <a:endParaRPr lang="en-US"/>
        </a:p>
      </dgm:t>
    </dgm:pt>
    <dgm:pt modelId="{7A856B48-B90C-4F7D-808F-FEC107BA8A78}">
      <dgm:prSet custT="1"/>
      <dgm:spPr>
        <a:solidFill>
          <a:schemeClr val="accent5">
            <a:lumMod val="75000"/>
          </a:schemeClr>
        </a:solidFill>
      </dgm:spPr>
      <dgm:t>
        <a:bodyPr/>
        <a:lstStyle/>
        <a:p>
          <a:r>
            <a:rPr lang="en-US" sz="2800" b="1" dirty="0"/>
            <a:t>Backlash</a:t>
          </a:r>
          <a:endParaRPr lang="en-US" sz="2800" dirty="0"/>
        </a:p>
      </dgm:t>
    </dgm:pt>
    <dgm:pt modelId="{FF28AEDF-B198-46D3-B946-6ED1A326DE74}" type="parTrans" cxnId="{3F53982F-9877-442C-97D9-87C5B8E52DC0}">
      <dgm:prSet/>
      <dgm:spPr/>
      <dgm:t>
        <a:bodyPr/>
        <a:lstStyle/>
        <a:p>
          <a:endParaRPr lang="en-US"/>
        </a:p>
      </dgm:t>
    </dgm:pt>
    <dgm:pt modelId="{C476C18A-742D-4134-B82B-F25D9C2E5E9D}" type="sibTrans" cxnId="{3F53982F-9877-442C-97D9-87C5B8E52DC0}">
      <dgm:prSet/>
      <dgm:spPr/>
      <dgm:t>
        <a:bodyPr/>
        <a:lstStyle/>
        <a:p>
          <a:endParaRPr lang="en-US"/>
        </a:p>
      </dgm:t>
    </dgm:pt>
    <dgm:pt modelId="{D754AC90-8243-4152-B57E-427AB0653662}">
      <dgm:prSet custT="1"/>
      <dgm:spPr/>
      <dgm:t>
        <a:bodyPr/>
        <a:lstStyle/>
        <a:p>
          <a:r>
            <a:rPr lang="en-US" sz="1600" dirty="0"/>
            <a:t>People believe the employee is being given an unfair advantage because of his or her disability.</a:t>
          </a:r>
        </a:p>
      </dgm:t>
    </dgm:pt>
    <dgm:pt modelId="{07EB2FFA-2535-4185-80AD-FD42D7AD5332}" type="parTrans" cxnId="{948DA57D-5F8E-4156-8C40-B84CB6927B88}">
      <dgm:prSet/>
      <dgm:spPr/>
      <dgm:t>
        <a:bodyPr/>
        <a:lstStyle/>
        <a:p>
          <a:endParaRPr lang="en-US"/>
        </a:p>
      </dgm:t>
    </dgm:pt>
    <dgm:pt modelId="{A796D1CA-2255-4E2C-A0B4-40FC7E6B9BDD}" type="sibTrans" cxnId="{948DA57D-5F8E-4156-8C40-B84CB6927B88}">
      <dgm:prSet/>
      <dgm:spPr/>
      <dgm:t>
        <a:bodyPr/>
        <a:lstStyle/>
        <a:p>
          <a:endParaRPr lang="en-US"/>
        </a:p>
      </dgm:t>
    </dgm:pt>
    <dgm:pt modelId="{CF83743E-A8D3-4CB2-985D-64CAEDCC010C}">
      <dgm:prSet custT="1"/>
      <dgm:spPr>
        <a:solidFill>
          <a:schemeClr val="accent3">
            <a:lumMod val="75000"/>
          </a:schemeClr>
        </a:solidFill>
      </dgm:spPr>
      <dgm:t>
        <a:bodyPr/>
        <a:lstStyle/>
        <a:p>
          <a:r>
            <a:rPr lang="en-US" sz="2800" b="1" dirty="0"/>
            <a:t>Denial</a:t>
          </a:r>
          <a:endParaRPr lang="en-US" sz="2800" dirty="0"/>
        </a:p>
      </dgm:t>
    </dgm:pt>
    <dgm:pt modelId="{3010C4E2-65BB-4E04-BD28-3B946E28D877}" type="parTrans" cxnId="{746FF347-F24A-4971-8974-6EB70453A18F}">
      <dgm:prSet/>
      <dgm:spPr/>
      <dgm:t>
        <a:bodyPr/>
        <a:lstStyle/>
        <a:p>
          <a:endParaRPr lang="en-US"/>
        </a:p>
      </dgm:t>
    </dgm:pt>
    <dgm:pt modelId="{D0408097-1945-473E-BF44-A584DECEACED}" type="sibTrans" cxnId="{746FF347-F24A-4971-8974-6EB70453A18F}">
      <dgm:prSet/>
      <dgm:spPr/>
      <dgm:t>
        <a:bodyPr/>
        <a:lstStyle/>
        <a:p>
          <a:endParaRPr lang="en-US"/>
        </a:p>
      </dgm:t>
    </dgm:pt>
    <dgm:pt modelId="{3B9E829E-F993-45E6-A3B6-5C9859916E14}">
      <dgm:prSet custT="1"/>
      <dgm:spPr/>
      <dgm:t>
        <a:bodyPr/>
        <a:lstStyle/>
        <a:p>
          <a:r>
            <a:rPr lang="en-US" sz="1600" dirty="0"/>
            <a:t>People may not believe that hidden disabilities are legitimate and therefore do not require accommodations.</a:t>
          </a:r>
        </a:p>
      </dgm:t>
    </dgm:pt>
    <dgm:pt modelId="{A51A2408-4CC1-4F3D-BB6A-62E20E53A651}" type="parTrans" cxnId="{98E29B07-AB0C-407A-944E-A7B1AFC1BF93}">
      <dgm:prSet/>
      <dgm:spPr/>
      <dgm:t>
        <a:bodyPr/>
        <a:lstStyle/>
        <a:p>
          <a:endParaRPr lang="en-US"/>
        </a:p>
      </dgm:t>
    </dgm:pt>
    <dgm:pt modelId="{7BDC4463-2987-4C8E-B8B0-39DCF5E06C31}" type="sibTrans" cxnId="{98E29B07-AB0C-407A-944E-A7B1AFC1BF93}">
      <dgm:prSet/>
      <dgm:spPr/>
      <dgm:t>
        <a:bodyPr/>
        <a:lstStyle/>
        <a:p>
          <a:endParaRPr lang="en-US"/>
        </a:p>
      </dgm:t>
    </dgm:pt>
    <dgm:pt modelId="{531EA90C-1177-4EC3-AC0E-632AECA52A3B}">
      <dgm:prSet custT="1"/>
      <dgm:spPr>
        <a:solidFill>
          <a:srgbClr val="AC8326"/>
        </a:solidFill>
      </dgm:spPr>
      <dgm:t>
        <a:bodyPr/>
        <a:lstStyle/>
        <a:p>
          <a:r>
            <a:rPr lang="en-US" sz="2800" b="1" dirty="0"/>
            <a:t>Fear</a:t>
          </a:r>
          <a:endParaRPr lang="en-US" sz="2800" dirty="0"/>
        </a:p>
      </dgm:t>
    </dgm:pt>
    <dgm:pt modelId="{D2CE0522-FA2F-4E84-9564-453046960207}" type="parTrans" cxnId="{63E767BB-08DC-46F8-88C8-3A3474D82AE1}">
      <dgm:prSet/>
      <dgm:spPr/>
      <dgm:t>
        <a:bodyPr/>
        <a:lstStyle/>
        <a:p>
          <a:endParaRPr lang="en-US"/>
        </a:p>
      </dgm:t>
    </dgm:pt>
    <dgm:pt modelId="{0717BC15-0335-440B-B38C-42E44EF9B9FB}" type="sibTrans" cxnId="{63E767BB-08DC-46F8-88C8-3A3474D82AE1}">
      <dgm:prSet/>
      <dgm:spPr/>
      <dgm:t>
        <a:bodyPr/>
        <a:lstStyle/>
        <a:p>
          <a:endParaRPr lang="en-US"/>
        </a:p>
      </dgm:t>
    </dgm:pt>
    <dgm:pt modelId="{2342FAAD-F80E-427C-B5BE-F8A0E4EF58B3}">
      <dgm:prSet custT="1"/>
      <dgm:spPr/>
      <dgm:t>
        <a:bodyPr/>
        <a:lstStyle/>
        <a:p>
          <a:r>
            <a:rPr lang="en-US" sz="1600" dirty="0"/>
            <a:t>People are afraid they will offend disabled employees by doing or saying the wrong thing and, as a result, will avoid the person or exclude them from full participation.</a:t>
          </a:r>
        </a:p>
      </dgm:t>
    </dgm:pt>
    <dgm:pt modelId="{485D0322-2727-4765-A431-BC218987AF86}" type="parTrans" cxnId="{AB334D57-BB30-4E2F-9A36-547DDE8A3235}">
      <dgm:prSet/>
      <dgm:spPr/>
      <dgm:t>
        <a:bodyPr/>
        <a:lstStyle/>
        <a:p>
          <a:endParaRPr lang="en-US"/>
        </a:p>
      </dgm:t>
    </dgm:pt>
    <dgm:pt modelId="{979062E5-E65B-42AE-8F99-C71822301CDD}" type="sibTrans" cxnId="{AB334D57-BB30-4E2F-9A36-547DDE8A3235}">
      <dgm:prSet/>
      <dgm:spPr/>
      <dgm:t>
        <a:bodyPr/>
        <a:lstStyle/>
        <a:p>
          <a:endParaRPr lang="en-US"/>
        </a:p>
      </dgm:t>
    </dgm:pt>
    <dgm:pt modelId="{82573F2D-9EA7-1742-9B52-A87024834C12}" type="pres">
      <dgm:prSet presAssocID="{08808C4F-B428-4AD1-BA0D-7FFE915F47CE}" presName="Name0" presStyleCnt="0">
        <dgm:presLayoutVars>
          <dgm:dir/>
          <dgm:animLvl val="lvl"/>
          <dgm:resizeHandles val="exact"/>
        </dgm:presLayoutVars>
      </dgm:prSet>
      <dgm:spPr/>
    </dgm:pt>
    <dgm:pt modelId="{80A83F3C-F4DC-9C48-9A50-88A350D1BF26}" type="pres">
      <dgm:prSet presAssocID="{8C703F51-F5F0-4B0A-8E63-2D9B04CFD7FD}" presName="linNode" presStyleCnt="0"/>
      <dgm:spPr/>
    </dgm:pt>
    <dgm:pt modelId="{1A54AF62-BECC-264F-B9CD-30F8E485A67D}" type="pres">
      <dgm:prSet presAssocID="{8C703F51-F5F0-4B0A-8E63-2D9B04CFD7FD}" presName="parentText" presStyleLbl="node1" presStyleIdx="0" presStyleCnt="4">
        <dgm:presLayoutVars>
          <dgm:chMax val="1"/>
          <dgm:bulletEnabled val="1"/>
        </dgm:presLayoutVars>
      </dgm:prSet>
      <dgm:spPr/>
    </dgm:pt>
    <dgm:pt modelId="{6F704603-6515-CA46-8735-1F3B2A7AF533}" type="pres">
      <dgm:prSet presAssocID="{8C703F51-F5F0-4B0A-8E63-2D9B04CFD7FD}" presName="descendantText" presStyleLbl="alignAccFollowNode1" presStyleIdx="0" presStyleCnt="4">
        <dgm:presLayoutVars>
          <dgm:bulletEnabled val="1"/>
        </dgm:presLayoutVars>
      </dgm:prSet>
      <dgm:spPr/>
    </dgm:pt>
    <dgm:pt modelId="{0E6BC775-2D56-7347-B55E-497356963F64}" type="pres">
      <dgm:prSet presAssocID="{AEAA5C76-94BC-4F92-AEB9-84E760C322C0}" presName="sp" presStyleCnt="0"/>
      <dgm:spPr/>
    </dgm:pt>
    <dgm:pt modelId="{26E954A3-D463-0941-8853-9D2E1BB3BCB5}" type="pres">
      <dgm:prSet presAssocID="{CF83743E-A8D3-4CB2-985D-64CAEDCC010C}" presName="linNode" presStyleCnt="0"/>
      <dgm:spPr/>
    </dgm:pt>
    <dgm:pt modelId="{A93C19CA-A761-2749-8D78-A9016A5AED4D}" type="pres">
      <dgm:prSet presAssocID="{CF83743E-A8D3-4CB2-985D-64CAEDCC010C}" presName="parentText" presStyleLbl="node1" presStyleIdx="1" presStyleCnt="4">
        <dgm:presLayoutVars>
          <dgm:chMax val="1"/>
          <dgm:bulletEnabled val="1"/>
        </dgm:presLayoutVars>
      </dgm:prSet>
      <dgm:spPr/>
    </dgm:pt>
    <dgm:pt modelId="{A654A427-4CDF-B140-A18E-0003E4B7E549}" type="pres">
      <dgm:prSet presAssocID="{CF83743E-A8D3-4CB2-985D-64CAEDCC010C}" presName="descendantText" presStyleLbl="alignAccFollowNode1" presStyleIdx="1" presStyleCnt="4">
        <dgm:presLayoutVars>
          <dgm:bulletEnabled val="1"/>
        </dgm:presLayoutVars>
      </dgm:prSet>
      <dgm:spPr/>
    </dgm:pt>
    <dgm:pt modelId="{BB6BEFDF-86F3-2D4C-8CF7-CF1989909D27}" type="pres">
      <dgm:prSet presAssocID="{D0408097-1945-473E-BF44-A584DECEACED}" presName="sp" presStyleCnt="0"/>
      <dgm:spPr/>
    </dgm:pt>
    <dgm:pt modelId="{F7A88A0C-5367-3C44-BEEA-16D6F504F827}" type="pres">
      <dgm:prSet presAssocID="{531EA90C-1177-4EC3-AC0E-632AECA52A3B}" presName="linNode" presStyleCnt="0"/>
      <dgm:spPr/>
    </dgm:pt>
    <dgm:pt modelId="{E12ED862-95F0-2649-9341-F86A5243718F}" type="pres">
      <dgm:prSet presAssocID="{531EA90C-1177-4EC3-AC0E-632AECA52A3B}" presName="parentText" presStyleLbl="node1" presStyleIdx="2" presStyleCnt="4">
        <dgm:presLayoutVars>
          <dgm:chMax val="1"/>
          <dgm:bulletEnabled val="1"/>
        </dgm:presLayoutVars>
      </dgm:prSet>
      <dgm:spPr/>
    </dgm:pt>
    <dgm:pt modelId="{E4F8D081-5162-FA4E-9C8C-97BD8E9D6E78}" type="pres">
      <dgm:prSet presAssocID="{531EA90C-1177-4EC3-AC0E-632AECA52A3B}" presName="descendantText" presStyleLbl="alignAccFollowNode1" presStyleIdx="2" presStyleCnt="4">
        <dgm:presLayoutVars>
          <dgm:bulletEnabled val="1"/>
        </dgm:presLayoutVars>
      </dgm:prSet>
      <dgm:spPr/>
    </dgm:pt>
    <dgm:pt modelId="{43687446-A3DC-FE40-A19A-8DE4E95FB18E}" type="pres">
      <dgm:prSet presAssocID="{0717BC15-0335-440B-B38C-42E44EF9B9FB}" presName="sp" presStyleCnt="0"/>
      <dgm:spPr/>
    </dgm:pt>
    <dgm:pt modelId="{2955915B-46A5-2C43-B986-0B699EBC229C}" type="pres">
      <dgm:prSet presAssocID="{7A856B48-B90C-4F7D-808F-FEC107BA8A78}" presName="linNode" presStyleCnt="0"/>
      <dgm:spPr/>
    </dgm:pt>
    <dgm:pt modelId="{B4AC8446-CADF-8640-B313-F6847EDF4E5C}" type="pres">
      <dgm:prSet presAssocID="{7A856B48-B90C-4F7D-808F-FEC107BA8A78}" presName="parentText" presStyleLbl="node1" presStyleIdx="3" presStyleCnt="4">
        <dgm:presLayoutVars>
          <dgm:chMax val="1"/>
          <dgm:bulletEnabled val="1"/>
        </dgm:presLayoutVars>
      </dgm:prSet>
      <dgm:spPr/>
    </dgm:pt>
    <dgm:pt modelId="{D4D11475-D391-B243-9F5A-0AEA383B29F1}" type="pres">
      <dgm:prSet presAssocID="{7A856B48-B90C-4F7D-808F-FEC107BA8A78}" presName="descendantText" presStyleLbl="alignAccFollowNode1" presStyleIdx="3" presStyleCnt="4">
        <dgm:presLayoutVars>
          <dgm:bulletEnabled val="1"/>
        </dgm:presLayoutVars>
      </dgm:prSet>
      <dgm:spPr/>
    </dgm:pt>
  </dgm:ptLst>
  <dgm:cxnLst>
    <dgm:cxn modelId="{98E29B07-AB0C-407A-944E-A7B1AFC1BF93}" srcId="{CF83743E-A8D3-4CB2-985D-64CAEDCC010C}" destId="{3B9E829E-F993-45E6-A3B6-5C9859916E14}" srcOrd="0" destOrd="0" parTransId="{A51A2408-4CC1-4F3D-BB6A-62E20E53A651}" sibTransId="{7BDC4463-2987-4C8E-B8B0-39DCF5E06C31}"/>
    <dgm:cxn modelId="{3ACAA00E-51AC-8A48-BB82-74C993926E08}" type="presOf" srcId="{08808C4F-B428-4AD1-BA0D-7FFE915F47CE}" destId="{82573F2D-9EA7-1742-9B52-A87024834C12}" srcOrd="0" destOrd="0" presId="urn:microsoft.com/office/officeart/2005/8/layout/vList5"/>
    <dgm:cxn modelId="{08176A2D-B645-6B4E-AB91-46BAEF91F8F4}" type="presOf" srcId="{CF83743E-A8D3-4CB2-985D-64CAEDCC010C}" destId="{A93C19CA-A761-2749-8D78-A9016A5AED4D}" srcOrd="0" destOrd="0" presId="urn:microsoft.com/office/officeart/2005/8/layout/vList5"/>
    <dgm:cxn modelId="{3F53982F-9877-442C-97D9-87C5B8E52DC0}" srcId="{08808C4F-B428-4AD1-BA0D-7FFE915F47CE}" destId="{7A856B48-B90C-4F7D-808F-FEC107BA8A78}" srcOrd="3" destOrd="0" parTransId="{FF28AEDF-B198-46D3-B946-6ED1A326DE74}" sibTransId="{C476C18A-742D-4134-B82B-F25D9C2E5E9D}"/>
    <dgm:cxn modelId="{FE72793C-1B73-404E-8BC0-7803A36A772F}" type="presOf" srcId="{3B9E829E-F993-45E6-A3B6-5C9859916E14}" destId="{A654A427-4CDF-B140-A18E-0003E4B7E549}" srcOrd="0" destOrd="0" presId="urn:microsoft.com/office/officeart/2005/8/layout/vList5"/>
    <dgm:cxn modelId="{7001BF5E-DCFE-7B44-922B-58E746051730}" type="presOf" srcId="{D754AC90-8243-4152-B57E-427AB0653662}" destId="{D4D11475-D391-B243-9F5A-0AEA383B29F1}" srcOrd="0" destOrd="0" presId="urn:microsoft.com/office/officeart/2005/8/layout/vList5"/>
    <dgm:cxn modelId="{A5A1AF61-00A5-4DD0-A9C2-90246E8805F9}" srcId="{8C703F51-F5F0-4B0A-8E63-2D9B04CFD7FD}" destId="{1A111B79-88E2-4FB9-A0F1-CD943DB2783A}" srcOrd="0" destOrd="0" parTransId="{0A9AA2F2-E6BF-459B-B780-CD53DD8BAE3B}" sibTransId="{1436F22E-8772-4A45-9FBD-B284D3DB51DF}"/>
    <dgm:cxn modelId="{746FF347-F24A-4971-8974-6EB70453A18F}" srcId="{08808C4F-B428-4AD1-BA0D-7FFE915F47CE}" destId="{CF83743E-A8D3-4CB2-985D-64CAEDCC010C}" srcOrd="1" destOrd="0" parTransId="{3010C4E2-65BB-4E04-BD28-3B946E28D877}" sibTransId="{D0408097-1945-473E-BF44-A584DECEACED}"/>
    <dgm:cxn modelId="{3144256D-0EDF-D044-BAF5-26E04A755396}" type="presOf" srcId="{8C703F51-F5F0-4B0A-8E63-2D9B04CFD7FD}" destId="{1A54AF62-BECC-264F-B9CD-30F8E485A67D}" srcOrd="0" destOrd="0" presId="urn:microsoft.com/office/officeart/2005/8/layout/vList5"/>
    <dgm:cxn modelId="{AB334D57-BB30-4E2F-9A36-547DDE8A3235}" srcId="{531EA90C-1177-4EC3-AC0E-632AECA52A3B}" destId="{2342FAAD-F80E-427C-B5BE-F8A0E4EF58B3}" srcOrd="0" destOrd="0" parTransId="{485D0322-2727-4765-A431-BC218987AF86}" sibTransId="{979062E5-E65B-42AE-8F99-C71822301CDD}"/>
    <dgm:cxn modelId="{05BC2F7B-99DA-4647-A2D9-8EEC8B432C50}" srcId="{08808C4F-B428-4AD1-BA0D-7FFE915F47CE}" destId="{8C703F51-F5F0-4B0A-8E63-2D9B04CFD7FD}" srcOrd="0" destOrd="0" parTransId="{678BBEF0-ADE0-487B-A07B-E51B0F47ADA8}" sibTransId="{AEAA5C76-94BC-4F92-AEB9-84E760C322C0}"/>
    <dgm:cxn modelId="{948DA57D-5F8E-4156-8C40-B84CB6927B88}" srcId="{7A856B48-B90C-4F7D-808F-FEC107BA8A78}" destId="{D754AC90-8243-4152-B57E-427AB0653662}" srcOrd="0" destOrd="0" parTransId="{07EB2FFA-2535-4185-80AD-FD42D7AD5332}" sibTransId="{A796D1CA-2255-4E2C-A0B4-40FC7E6B9BDD}"/>
    <dgm:cxn modelId="{A8EC969A-F891-874E-8D04-F33C184DF411}" type="presOf" srcId="{531EA90C-1177-4EC3-AC0E-632AECA52A3B}" destId="{E12ED862-95F0-2649-9341-F86A5243718F}" srcOrd="0" destOrd="0" presId="urn:microsoft.com/office/officeart/2005/8/layout/vList5"/>
    <dgm:cxn modelId="{EDF2D69A-3E40-5D4B-8247-CAF310F8F546}" type="presOf" srcId="{7A856B48-B90C-4F7D-808F-FEC107BA8A78}" destId="{B4AC8446-CADF-8640-B313-F6847EDF4E5C}" srcOrd="0" destOrd="0" presId="urn:microsoft.com/office/officeart/2005/8/layout/vList5"/>
    <dgm:cxn modelId="{88D339AF-2A6E-8346-B71F-7350D273B325}" type="presOf" srcId="{2342FAAD-F80E-427C-B5BE-F8A0E4EF58B3}" destId="{E4F8D081-5162-FA4E-9C8C-97BD8E9D6E78}" srcOrd="0" destOrd="0" presId="urn:microsoft.com/office/officeart/2005/8/layout/vList5"/>
    <dgm:cxn modelId="{63E767BB-08DC-46F8-88C8-3A3474D82AE1}" srcId="{08808C4F-B428-4AD1-BA0D-7FFE915F47CE}" destId="{531EA90C-1177-4EC3-AC0E-632AECA52A3B}" srcOrd="2" destOrd="0" parTransId="{D2CE0522-FA2F-4E84-9564-453046960207}" sibTransId="{0717BC15-0335-440B-B38C-42E44EF9B9FB}"/>
    <dgm:cxn modelId="{7E75DCDE-05A5-A243-AEAE-80CD13522506}" type="presOf" srcId="{1A111B79-88E2-4FB9-A0F1-CD943DB2783A}" destId="{6F704603-6515-CA46-8735-1F3B2A7AF533}" srcOrd="0" destOrd="0" presId="urn:microsoft.com/office/officeart/2005/8/layout/vList5"/>
    <dgm:cxn modelId="{CF8368A3-DD34-844F-ADFA-AE93F6506443}" type="presParOf" srcId="{82573F2D-9EA7-1742-9B52-A87024834C12}" destId="{80A83F3C-F4DC-9C48-9A50-88A350D1BF26}" srcOrd="0" destOrd="0" presId="urn:microsoft.com/office/officeart/2005/8/layout/vList5"/>
    <dgm:cxn modelId="{8485D728-8726-344F-9ABF-705811AEAC43}" type="presParOf" srcId="{80A83F3C-F4DC-9C48-9A50-88A350D1BF26}" destId="{1A54AF62-BECC-264F-B9CD-30F8E485A67D}" srcOrd="0" destOrd="0" presId="urn:microsoft.com/office/officeart/2005/8/layout/vList5"/>
    <dgm:cxn modelId="{5AE90311-9146-3147-AAC0-8C3BCC892361}" type="presParOf" srcId="{80A83F3C-F4DC-9C48-9A50-88A350D1BF26}" destId="{6F704603-6515-CA46-8735-1F3B2A7AF533}" srcOrd="1" destOrd="0" presId="urn:microsoft.com/office/officeart/2005/8/layout/vList5"/>
    <dgm:cxn modelId="{DABE1A5A-8344-2F4D-9D38-85CE22C64DDA}" type="presParOf" srcId="{82573F2D-9EA7-1742-9B52-A87024834C12}" destId="{0E6BC775-2D56-7347-B55E-497356963F64}" srcOrd="1" destOrd="0" presId="urn:microsoft.com/office/officeart/2005/8/layout/vList5"/>
    <dgm:cxn modelId="{5CBAB2CB-6271-DE49-9881-73A708CACF5F}" type="presParOf" srcId="{82573F2D-9EA7-1742-9B52-A87024834C12}" destId="{26E954A3-D463-0941-8853-9D2E1BB3BCB5}" srcOrd="2" destOrd="0" presId="urn:microsoft.com/office/officeart/2005/8/layout/vList5"/>
    <dgm:cxn modelId="{AEB837FD-1086-5E4A-A6D6-D68F4EABD477}" type="presParOf" srcId="{26E954A3-D463-0941-8853-9D2E1BB3BCB5}" destId="{A93C19CA-A761-2749-8D78-A9016A5AED4D}" srcOrd="0" destOrd="0" presId="urn:microsoft.com/office/officeart/2005/8/layout/vList5"/>
    <dgm:cxn modelId="{AD506CA9-C074-6F49-B1E7-49DFC47C2632}" type="presParOf" srcId="{26E954A3-D463-0941-8853-9D2E1BB3BCB5}" destId="{A654A427-4CDF-B140-A18E-0003E4B7E549}" srcOrd="1" destOrd="0" presId="urn:microsoft.com/office/officeart/2005/8/layout/vList5"/>
    <dgm:cxn modelId="{70704729-7919-EF4A-8DFE-0609A51EFF5B}" type="presParOf" srcId="{82573F2D-9EA7-1742-9B52-A87024834C12}" destId="{BB6BEFDF-86F3-2D4C-8CF7-CF1989909D27}" srcOrd="3" destOrd="0" presId="urn:microsoft.com/office/officeart/2005/8/layout/vList5"/>
    <dgm:cxn modelId="{9234D5D2-4EA7-914D-A234-59AA3735A779}" type="presParOf" srcId="{82573F2D-9EA7-1742-9B52-A87024834C12}" destId="{F7A88A0C-5367-3C44-BEEA-16D6F504F827}" srcOrd="4" destOrd="0" presId="urn:microsoft.com/office/officeart/2005/8/layout/vList5"/>
    <dgm:cxn modelId="{87F73977-DE98-6241-91F2-DC608B2E5C22}" type="presParOf" srcId="{F7A88A0C-5367-3C44-BEEA-16D6F504F827}" destId="{E12ED862-95F0-2649-9341-F86A5243718F}" srcOrd="0" destOrd="0" presId="urn:microsoft.com/office/officeart/2005/8/layout/vList5"/>
    <dgm:cxn modelId="{FD6C90AE-6DED-D246-A3BE-427BA7BA3B21}" type="presParOf" srcId="{F7A88A0C-5367-3C44-BEEA-16D6F504F827}" destId="{E4F8D081-5162-FA4E-9C8C-97BD8E9D6E78}" srcOrd="1" destOrd="0" presId="urn:microsoft.com/office/officeart/2005/8/layout/vList5"/>
    <dgm:cxn modelId="{F7C3B884-8DCF-864F-AD30-99A2B896B081}" type="presParOf" srcId="{82573F2D-9EA7-1742-9B52-A87024834C12}" destId="{43687446-A3DC-FE40-A19A-8DE4E95FB18E}" srcOrd="5" destOrd="0" presId="urn:microsoft.com/office/officeart/2005/8/layout/vList5"/>
    <dgm:cxn modelId="{0698842F-A8D4-7046-9414-600340FAFF71}" type="presParOf" srcId="{82573F2D-9EA7-1742-9B52-A87024834C12}" destId="{2955915B-46A5-2C43-B986-0B699EBC229C}" srcOrd="6" destOrd="0" presId="urn:microsoft.com/office/officeart/2005/8/layout/vList5"/>
    <dgm:cxn modelId="{6AFD92C8-4B29-E845-A8AB-C82488266C7E}" type="presParOf" srcId="{2955915B-46A5-2C43-B986-0B699EBC229C}" destId="{B4AC8446-CADF-8640-B313-F6847EDF4E5C}" srcOrd="0" destOrd="0" presId="urn:microsoft.com/office/officeart/2005/8/layout/vList5"/>
    <dgm:cxn modelId="{5777786A-CE73-AC4A-A549-F28729473382}" type="presParOf" srcId="{2955915B-46A5-2C43-B986-0B699EBC229C}" destId="{D4D11475-D391-B243-9F5A-0AEA383B29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D721F3-A14C-4F4E-82EC-91209C66D039}" type="doc">
      <dgm:prSet loTypeId="urn:microsoft.com/office/officeart/2008/layout/LinedList" loCatId="process" qsTypeId="urn:microsoft.com/office/officeart/2005/8/quickstyle/simple1" qsCatId="simple" csTypeId="urn:microsoft.com/office/officeart/2005/8/colors/accent1_2" csCatId="accent1"/>
      <dgm:spPr/>
      <dgm:t>
        <a:bodyPr/>
        <a:lstStyle/>
        <a:p>
          <a:endParaRPr lang="en-US"/>
        </a:p>
      </dgm:t>
    </dgm:pt>
    <dgm:pt modelId="{F723239B-33A6-9D49-9899-E7F345D7EAF7}">
      <dgm:prSet custT="1"/>
      <dgm:spPr/>
      <dgm:t>
        <a:bodyPr/>
        <a:lstStyle/>
        <a:p>
          <a:r>
            <a:rPr lang="en-US" sz="1800" dirty="0"/>
            <a:t>Open lines of communication and safe places to discuss work and life</a:t>
          </a:r>
        </a:p>
      </dgm:t>
    </dgm:pt>
    <dgm:pt modelId="{E1D8901A-61D3-774B-9A2F-50863F0787DD}" type="parTrans" cxnId="{F8C57158-8C68-B848-9F78-2EA321218913}">
      <dgm:prSet/>
      <dgm:spPr/>
      <dgm:t>
        <a:bodyPr/>
        <a:lstStyle/>
        <a:p>
          <a:endParaRPr lang="en-US" sz="1800"/>
        </a:p>
      </dgm:t>
    </dgm:pt>
    <dgm:pt modelId="{7012C858-BE2C-5E4B-9E8F-A05EC56A53B2}" type="sibTrans" cxnId="{F8C57158-8C68-B848-9F78-2EA321218913}">
      <dgm:prSet/>
      <dgm:spPr/>
      <dgm:t>
        <a:bodyPr/>
        <a:lstStyle/>
        <a:p>
          <a:endParaRPr lang="en-US" sz="1800"/>
        </a:p>
      </dgm:t>
    </dgm:pt>
    <dgm:pt modelId="{C126E4FB-3374-CB4A-B20D-A9E679F644F1}">
      <dgm:prSet custT="1"/>
      <dgm:spPr/>
      <dgm:t>
        <a:bodyPr/>
        <a:lstStyle/>
        <a:p>
          <a:r>
            <a:rPr lang="en-US" sz="1800" dirty="0"/>
            <a:t>Don’t make assumptions about abilities</a:t>
          </a:r>
        </a:p>
      </dgm:t>
    </dgm:pt>
    <dgm:pt modelId="{D118BB2A-1FB7-FA4F-AABD-1F87516DB05A}" type="parTrans" cxnId="{6D6E0B0B-8AFD-0647-85AD-09D507F54A8F}">
      <dgm:prSet/>
      <dgm:spPr/>
      <dgm:t>
        <a:bodyPr/>
        <a:lstStyle/>
        <a:p>
          <a:endParaRPr lang="en-US" sz="1800"/>
        </a:p>
      </dgm:t>
    </dgm:pt>
    <dgm:pt modelId="{BB043965-C1CC-E048-9B99-15AFB45DEC54}" type="sibTrans" cxnId="{6D6E0B0B-8AFD-0647-85AD-09D507F54A8F}">
      <dgm:prSet/>
      <dgm:spPr/>
      <dgm:t>
        <a:bodyPr/>
        <a:lstStyle/>
        <a:p>
          <a:endParaRPr lang="en-US" sz="1800"/>
        </a:p>
      </dgm:t>
    </dgm:pt>
    <dgm:pt modelId="{34946CF2-CB93-6D46-AEAF-7A2577985EA2}">
      <dgm:prSet custT="1"/>
      <dgm:spPr/>
      <dgm:t>
        <a:bodyPr/>
        <a:lstStyle/>
        <a:p>
          <a:r>
            <a:rPr lang="en-US" sz="1800" dirty="0"/>
            <a:t>If someone appears to need help, ask before you offer them assistance</a:t>
          </a:r>
        </a:p>
      </dgm:t>
    </dgm:pt>
    <dgm:pt modelId="{39C8B438-B71E-D24C-AD27-21A33977D2D0}" type="parTrans" cxnId="{821F9244-FCFE-1E48-8301-9B5005E91DF1}">
      <dgm:prSet/>
      <dgm:spPr/>
      <dgm:t>
        <a:bodyPr/>
        <a:lstStyle/>
        <a:p>
          <a:endParaRPr lang="en-US" sz="1800"/>
        </a:p>
      </dgm:t>
    </dgm:pt>
    <dgm:pt modelId="{1ED41EB2-2869-9546-9A23-CF348534E899}" type="sibTrans" cxnId="{821F9244-FCFE-1E48-8301-9B5005E91DF1}">
      <dgm:prSet/>
      <dgm:spPr/>
      <dgm:t>
        <a:bodyPr/>
        <a:lstStyle/>
        <a:p>
          <a:endParaRPr lang="en-US" sz="1800"/>
        </a:p>
      </dgm:t>
    </dgm:pt>
    <dgm:pt modelId="{F31C1A4A-263D-E645-A164-EAFB534B29CD}">
      <dgm:prSet custT="1"/>
      <dgm:spPr/>
      <dgm:t>
        <a:bodyPr/>
        <a:lstStyle/>
        <a:p>
          <a:r>
            <a:rPr lang="en-US" sz="1800" dirty="0"/>
            <a:t>Create solutions in partnership with disabled employees</a:t>
          </a:r>
        </a:p>
      </dgm:t>
    </dgm:pt>
    <dgm:pt modelId="{734FE7E2-A88F-DA49-8515-DF1A65DDC891}" type="parTrans" cxnId="{2EEE06EA-2625-C74F-974B-16E2A7A7C9D5}">
      <dgm:prSet/>
      <dgm:spPr/>
      <dgm:t>
        <a:bodyPr/>
        <a:lstStyle/>
        <a:p>
          <a:endParaRPr lang="en-US" sz="1800"/>
        </a:p>
      </dgm:t>
    </dgm:pt>
    <dgm:pt modelId="{EE8CF6D8-56D7-004F-9903-5E16B875D45A}" type="sibTrans" cxnId="{2EEE06EA-2625-C74F-974B-16E2A7A7C9D5}">
      <dgm:prSet/>
      <dgm:spPr/>
      <dgm:t>
        <a:bodyPr/>
        <a:lstStyle/>
        <a:p>
          <a:endParaRPr lang="en-US" sz="1800"/>
        </a:p>
      </dgm:t>
    </dgm:pt>
    <dgm:pt modelId="{A1EB7D43-2948-324A-AB33-97609BAD230D}">
      <dgm:prSet custT="1"/>
      <dgm:spPr/>
      <dgm:t>
        <a:bodyPr/>
        <a:lstStyle/>
        <a:p>
          <a:r>
            <a:rPr lang="en-US" sz="1800" dirty="0"/>
            <a:t>Apply accommodations across teams to create universal accessibility</a:t>
          </a:r>
        </a:p>
      </dgm:t>
    </dgm:pt>
    <dgm:pt modelId="{DBB6F012-CB97-8645-967B-85E0556DD3EF}" type="parTrans" cxnId="{52E8BC52-D144-FC47-A1C2-8D13AA15CDA3}">
      <dgm:prSet/>
      <dgm:spPr/>
      <dgm:t>
        <a:bodyPr/>
        <a:lstStyle/>
        <a:p>
          <a:endParaRPr lang="en-US" sz="1800"/>
        </a:p>
      </dgm:t>
    </dgm:pt>
    <dgm:pt modelId="{C5334B50-0DA4-634E-A4DC-C1E2AB4A084F}" type="sibTrans" cxnId="{52E8BC52-D144-FC47-A1C2-8D13AA15CDA3}">
      <dgm:prSet/>
      <dgm:spPr/>
      <dgm:t>
        <a:bodyPr/>
        <a:lstStyle/>
        <a:p>
          <a:endParaRPr lang="en-US" sz="1800"/>
        </a:p>
      </dgm:t>
    </dgm:pt>
    <dgm:pt modelId="{5EA3652F-A650-E94D-9710-C40225D2A45E}">
      <dgm:prSet custT="1"/>
      <dgm:spPr/>
      <dgm:t>
        <a:bodyPr/>
        <a:lstStyle/>
        <a:p>
          <a:r>
            <a:rPr lang="en-US" sz="1800" dirty="0"/>
            <a:t>Help others appreciate differences in communication, learning, and work styles</a:t>
          </a:r>
        </a:p>
      </dgm:t>
    </dgm:pt>
    <dgm:pt modelId="{6FCAE569-FED7-4F49-8CBD-EDA2FB1B9C65}" type="parTrans" cxnId="{02D35E5E-9D03-8D41-BE1C-65F58DB9368D}">
      <dgm:prSet/>
      <dgm:spPr/>
      <dgm:t>
        <a:bodyPr/>
        <a:lstStyle/>
        <a:p>
          <a:endParaRPr lang="en-US" sz="1800"/>
        </a:p>
      </dgm:t>
    </dgm:pt>
    <dgm:pt modelId="{45B0C7E6-A75E-1049-A522-A8D2ED07F5B9}" type="sibTrans" cxnId="{02D35E5E-9D03-8D41-BE1C-65F58DB9368D}">
      <dgm:prSet/>
      <dgm:spPr/>
      <dgm:t>
        <a:bodyPr/>
        <a:lstStyle/>
        <a:p>
          <a:endParaRPr lang="en-US" sz="1800"/>
        </a:p>
      </dgm:t>
    </dgm:pt>
    <dgm:pt modelId="{3FBEECBE-317F-0648-9009-0C54FF0B7E6F}" type="pres">
      <dgm:prSet presAssocID="{F6D721F3-A14C-4F4E-82EC-91209C66D039}" presName="vert0" presStyleCnt="0">
        <dgm:presLayoutVars>
          <dgm:dir/>
          <dgm:animOne val="branch"/>
          <dgm:animLvl val="lvl"/>
        </dgm:presLayoutVars>
      </dgm:prSet>
      <dgm:spPr/>
    </dgm:pt>
    <dgm:pt modelId="{4B8816C6-C3BA-3D42-B726-EB76A64C2F7E}" type="pres">
      <dgm:prSet presAssocID="{F723239B-33A6-9D49-9899-E7F345D7EAF7}" presName="thickLine" presStyleLbl="alignNode1" presStyleIdx="0" presStyleCnt="6"/>
      <dgm:spPr/>
    </dgm:pt>
    <dgm:pt modelId="{5635C26E-3718-804D-9BF6-F3F8CC95EF07}" type="pres">
      <dgm:prSet presAssocID="{F723239B-33A6-9D49-9899-E7F345D7EAF7}" presName="horz1" presStyleCnt="0"/>
      <dgm:spPr/>
    </dgm:pt>
    <dgm:pt modelId="{19CE831B-0256-C644-8D6D-EE1A9D10CB13}" type="pres">
      <dgm:prSet presAssocID="{F723239B-33A6-9D49-9899-E7F345D7EAF7}" presName="tx1" presStyleLbl="revTx" presStyleIdx="0" presStyleCnt="6"/>
      <dgm:spPr/>
    </dgm:pt>
    <dgm:pt modelId="{7B8AC19B-A757-E846-9C28-4D4265BCA0CB}" type="pres">
      <dgm:prSet presAssocID="{F723239B-33A6-9D49-9899-E7F345D7EAF7}" presName="vert1" presStyleCnt="0"/>
      <dgm:spPr/>
    </dgm:pt>
    <dgm:pt modelId="{66119406-8740-3C48-B248-3DAD4ED0D618}" type="pres">
      <dgm:prSet presAssocID="{C126E4FB-3374-CB4A-B20D-A9E679F644F1}" presName="thickLine" presStyleLbl="alignNode1" presStyleIdx="1" presStyleCnt="6"/>
      <dgm:spPr/>
    </dgm:pt>
    <dgm:pt modelId="{F3BA8C03-366D-3947-B486-E1FF1F09AD9A}" type="pres">
      <dgm:prSet presAssocID="{C126E4FB-3374-CB4A-B20D-A9E679F644F1}" presName="horz1" presStyleCnt="0"/>
      <dgm:spPr/>
    </dgm:pt>
    <dgm:pt modelId="{9F223832-F533-CA49-89F7-F06EDE3184F1}" type="pres">
      <dgm:prSet presAssocID="{C126E4FB-3374-CB4A-B20D-A9E679F644F1}" presName="tx1" presStyleLbl="revTx" presStyleIdx="1" presStyleCnt="6"/>
      <dgm:spPr/>
    </dgm:pt>
    <dgm:pt modelId="{7B7EED0B-8D51-F148-BBB1-3A4318206D97}" type="pres">
      <dgm:prSet presAssocID="{C126E4FB-3374-CB4A-B20D-A9E679F644F1}" presName="vert1" presStyleCnt="0"/>
      <dgm:spPr/>
    </dgm:pt>
    <dgm:pt modelId="{AB39B49B-102B-0146-91C8-264F64F0FACC}" type="pres">
      <dgm:prSet presAssocID="{34946CF2-CB93-6D46-AEAF-7A2577985EA2}" presName="thickLine" presStyleLbl="alignNode1" presStyleIdx="2" presStyleCnt="6"/>
      <dgm:spPr/>
    </dgm:pt>
    <dgm:pt modelId="{0C29381E-3C6B-424C-B2B3-E34263FEBB95}" type="pres">
      <dgm:prSet presAssocID="{34946CF2-CB93-6D46-AEAF-7A2577985EA2}" presName="horz1" presStyleCnt="0"/>
      <dgm:spPr/>
    </dgm:pt>
    <dgm:pt modelId="{2F95D3E7-5600-0740-A3C2-D0C51427F319}" type="pres">
      <dgm:prSet presAssocID="{34946CF2-CB93-6D46-AEAF-7A2577985EA2}" presName="tx1" presStyleLbl="revTx" presStyleIdx="2" presStyleCnt="6"/>
      <dgm:spPr/>
    </dgm:pt>
    <dgm:pt modelId="{D506AA85-8F6F-3444-8EA5-A978B33EBB45}" type="pres">
      <dgm:prSet presAssocID="{34946CF2-CB93-6D46-AEAF-7A2577985EA2}" presName="vert1" presStyleCnt="0"/>
      <dgm:spPr/>
    </dgm:pt>
    <dgm:pt modelId="{644EAD0B-A1DF-8A47-A500-339F14008F8C}" type="pres">
      <dgm:prSet presAssocID="{F31C1A4A-263D-E645-A164-EAFB534B29CD}" presName="thickLine" presStyleLbl="alignNode1" presStyleIdx="3" presStyleCnt="6"/>
      <dgm:spPr/>
    </dgm:pt>
    <dgm:pt modelId="{F77D20D5-B93E-3646-BBBB-819142C95DD2}" type="pres">
      <dgm:prSet presAssocID="{F31C1A4A-263D-E645-A164-EAFB534B29CD}" presName="horz1" presStyleCnt="0"/>
      <dgm:spPr/>
    </dgm:pt>
    <dgm:pt modelId="{12D13999-05A2-CB49-8826-680DDDF8AB14}" type="pres">
      <dgm:prSet presAssocID="{F31C1A4A-263D-E645-A164-EAFB534B29CD}" presName="tx1" presStyleLbl="revTx" presStyleIdx="3" presStyleCnt="6"/>
      <dgm:spPr/>
    </dgm:pt>
    <dgm:pt modelId="{4254D98A-FEBC-9E49-8586-D866972144E6}" type="pres">
      <dgm:prSet presAssocID="{F31C1A4A-263D-E645-A164-EAFB534B29CD}" presName="vert1" presStyleCnt="0"/>
      <dgm:spPr/>
    </dgm:pt>
    <dgm:pt modelId="{CAFFEFC0-4372-4A45-A293-13BEFA60DB95}" type="pres">
      <dgm:prSet presAssocID="{A1EB7D43-2948-324A-AB33-97609BAD230D}" presName="thickLine" presStyleLbl="alignNode1" presStyleIdx="4" presStyleCnt="6"/>
      <dgm:spPr/>
    </dgm:pt>
    <dgm:pt modelId="{E48D1BA1-A7B7-AA4D-B019-55A1981DF1A3}" type="pres">
      <dgm:prSet presAssocID="{A1EB7D43-2948-324A-AB33-97609BAD230D}" presName="horz1" presStyleCnt="0"/>
      <dgm:spPr/>
    </dgm:pt>
    <dgm:pt modelId="{3048E02C-786C-534A-A01E-5DFA14EB81F7}" type="pres">
      <dgm:prSet presAssocID="{A1EB7D43-2948-324A-AB33-97609BAD230D}" presName="tx1" presStyleLbl="revTx" presStyleIdx="4" presStyleCnt="6"/>
      <dgm:spPr/>
    </dgm:pt>
    <dgm:pt modelId="{EBFC4AE0-18AE-0347-A38A-DD85281D6215}" type="pres">
      <dgm:prSet presAssocID="{A1EB7D43-2948-324A-AB33-97609BAD230D}" presName="vert1" presStyleCnt="0"/>
      <dgm:spPr/>
    </dgm:pt>
    <dgm:pt modelId="{6E5CA07B-A4FD-1C49-9656-537A091464C8}" type="pres">
      <dgm:prSet presAssocID="{5EA3652F-A650-E94D-9710-C40225D2A45E}" presName="thickLine" presStyleLbl="alignNode1" presStyleIdx="5" presStyleCnt="6"/>
      <dgm:spPr/>
    </dgm:pt>
    <dgm:pt modelId="{837C5688-6A0B-3142-8DD9-0902F4792E1F}" type="pres">
      <dgm:prSet presAssocID="{5EA3652F-A650-E94D-9710-C40225D2A45E}" presName="horz1" presStyleCnt="0"/>
      <dgm:spPr/>
    </dgm:pt>
    <dgm:pt modelId="{693F22E7-B0D7-8240-94D0-597AFFF2C10A}" type="pres">
      <dgm:prSet presAssocID="{5EA3652F-A650-E94D-9710-C40225D2A45E}" presName="tx1" presStyleLbl="revTx" presStyleIdx="5" presStyleCnt="6"/>
      <dgm:spPr/>
    </dgm:pt>
    <dgm:pt modelId="{60E92D80-4443-D949-88B5-6D22B6478444}" type="pres">
      <dgm:prSet presAssocID="{5EA3652F-A650-E94D-9710-C40225D2A45E}" presName="vert1" presStyleCnt="0"/>
      <dgm:spPr/>
    </dgm:pt>
  </dgm:ptLst>
  <dgm:cxnLst>
    <dgm:cxn modelId="{6D6E0B0B-8AFD-0647-85AD-09D507F54A8F}" srcId="{F6D721F3-A14C-4F4E-82EC-91209C66D039}" destId="{C126E4FB-3374-CB4A-B20D-A9E679F644F1}" srcOrd="1" destOrd="0" parTransId="{D118BB2A-1FB7-FA4F-AABD-1F87516DB05A}" sibTransId="{BB043965-C1CC-E048-9B99-15AFB45DEC54}"/>
    <dgm:cxn modelId="{02D35E5E-9D03-8D41-BE1C-65F58DB9368D}" srcId="{F6D721F3-A14C-4F4E-82EC-91209C66D039}" destId="{5EA3652F-A650-E94D-9710-C40225D2A45E}" srcOrd="5" destOrd="0" parTransId="{6FCAE569-FED7-4F49-8CBD-EDA2FB1B9C65}" sibTransId="{45B0C7E6-A75E-1049-A522-A8D2ED07F5B9}"/>
    <dgm:cxn modelId="{C3468564-4DD1-004D-B571-327BE93D5111}" type="presOf" srcId="{34946CF2-CB93-6D46-AEAF-7A2577985EA2}" destId="{2F95D3E7-5600-0740-A3C2-D0C51427F319}" srcOrd="0" destOrd="0" presId="urn:microsoft.com/office/officeart/2008/layout/LinedList"/>
    <dgm:cxn modelId="{821F9244-FCFE-1E48-8301-9B5005E91DF1}" srcId="{F6D721F3-A14C-4F4E-82EC-91209C66D039}" destId="{34946CF2-CB93-6D46-AEAF-7A2577985EA2}" srcOrd="2" destOrd="0" parTransId="{39C8B438-B71E-D24C-AD27-21A33977D2D0}" sibTransId="{1ED41EB2-2869-9546-9A23-CF348534E899}"/>
    <dgm:cxn modelId="{7674D847-E4D7-B043-B313-668FB52520EA}" type="presOf" srcId="{5EA3652F-A650-E94D-9710-C40225D2A45E}" destId="{693F22E7-B0D7-8240-94D0-597AFFF2C10A}" srcOrd="0" destOrd="0" presId="urn:microsoft.com/office/officeart/2008/layout/LinedList"/>
    <dgm:cxn modelId="{52E8BC52-D144-FC47-A1C2-8D13AA15CDA3}" srcId="{F6D721F3-A14C-4F4E-82EC-91209C66D039}" destId="{A1EB7D43-2948-324A-AB33-97609BAD230D}" srcOrd="4" destOrd="0" parTransId="{DBB6F012-CB97-8645-967B-85E0556DD3EF}" sibTransId="{C5334B50-0DA4-634E-A4DC-C1E2AB4A084F}"/>
    <dgm:cxn modelId="{F8C57158-8C68-B848-9F78-2EA321218913}" srcId="{F6D721F3-A14C-4F4E-82EC-91209C66D039}" destId="{F723239B-33A6-9D49-9899-E7F345D7EAF7}" srcOrd="0" destOrd="0" parTransId="{E1D8901A-61D3-774B-9A2F-50863F0787DD}" sibTransId="{7012C858-BE2C-5E4B-9E8F-A05EC56A53B2}"/>
    <dgm:cxn modelId="{698BD486-4A01-C347-BA54-41330483CEDF}" type="presOf" srcId="{F6D721F3-A14C-4F4E-82EC-91209C66D039}" destId="{3FBEECBE-317F-0648-9009-0C54FF0B7E6F}" srcOrd="0" destOrd="0" presId="urn:microsoft.com/office/officeart/2008/layout/LinedList"/>
    <dgm:cxn modelId="{FA479387-6A86-2747-BE5D-38A75C6A319B}" type="presOf" srcId="{F723239B-33A6-9D49-9899-E7F345D7EAF7}" destId="{19CE831B-0256-C644-8D6D-EE1A9D10CB13}" srcOrd="0" destOrd="0" presId="urn:microsoft.com/office/officeart/2008/layout/LinedList"/>
    <dgm:cxn modelId="{1305379E-617C-F242-88A0-EC3A9186E361}" type="presOf" srcId="{A1EB7D43-2948-324A-AB33-97609BAD230D}" destId="{3048E02C-786C-534A-A01E-5DFA14EB81F7}" srcOrd="0" destOrd="0" presId="urn:microsoft.com/office/officeart/2008/layout/LinedList"/>
    <dgm:cxn modelId="{064DD2D3-1B5F-9C43-B124-F35228AFE1CD}" type="presOf" srcId="{C126E4FB-3374-CB4A-B20D-A9E679F644F1}" destId="{9F223832-F533-CA49-89F7-F06EDE3184F1}" srcOrd="0" destOrd="0" presId="urn:microsoft.com/office/officeart/2008/layout/LinedList"/>
    <dgm:cxn modelId="{01D624E4-E0B0-344D-9F49-FA307DBB1933}" type="presOf" srcId="{F31C1A4A-263D-E645-A164-EAFB534B29CD}" destId="{12D13999-05A2-CB49-8826-680DDDF8AB14}" srcOrd="0" destOrd="0" presId="urn:microsoft.com/office/officeart/2008/layout/LinedList"/>
    <dgm:cxn modelId="{2EEE06EA-2625-C74F-974B-16E2A7A7C9D5}" srcId="{F6D721F3-A14C-4F4E-82EC-91209C66D039}" destId="{F31C1A4A-263D-E645-A164-EAFB534B29CD}" srcOrd="3" destOrd="0" parTransId="{734FE7E2-A88F-DA49-8515-DF1A65DDC891}" sibTransId="{EE8CF6D8-56D7-004F-9903-5E16B875D45A}"/>
    <dgm:cxn modelId="{D3822F95-43FD-0145-9CCC-F84814596841}" type="presParOf" srcId="{3FBEECBE-317F-0648-9009-0C54FF0B7E6F}" destId="{4B8816C6-C3BA-3D42-B726-EB76A64C2F7E}" srcOrd="0" destOrd="0" presId="urn:microsoft.com/office/officeart/2008/layout/LinedList"/>
    <dgm:cxn modelId="{CB8420EA-FCB4-AB4D-AB77-576F0BF969AA}" type="presParOf" srcId="{3FBEECBE-317F-0648-9009-0C54FF0B7E6F}" destId="{5635C26E-3718-804D-9BF6-F3F8CC95EF07}" srcOrd="1" destOrd="0" presId="urn:microsoft.com/office/officeart/2008/layout/LinedList"/>
    <dgm:cxn modelId="{77ADF9BF-785B-0241-8E52-709DF9FAA007}" type="presParOf" srcId="{5635C26E-3718-804D-9BF6-F3F8CC95EF07}" destId="{19CE831B-0256-C644-8D6D-EE1A9D10CB13}" srcOrd="0" destOrd="0" presId="urn:microsoft.com/office/officeart/2008/layout/LinedList"/>
    <dgm:cxn modelId="{CB500A0C-4699-5C4F-9E40-5B4D06F04F49}" type="presParOf" srcId="{5635C26E-3718-804D-9BF6-F3F8CC95EF07}" destId="{7B8AC19B-A757-E846-9C28-4D4265BCA0CB}" srcOrd="1" destOrd="0" presId="urn:microsoft.com/office/officeart/2008/layout/LinedList"/>
    <dgm:cxn modelId="{FE7E1E47-26AB-E742-95B1-ED110E4A8AF1}" type="presParOf" srcId="{3FBEECBE-317F-0648-9009-0C54FF0B7E6F}" destId="{66119406-8740-3C48-B248-3DAD4ED0D618}" srcOrd="2" destOrd="0" presId="urn:microsoft.com/office/officeart/2008/layout/LinedList"/>
    <dgm:cxn modelId="{7AFEAE04-6F7E-7640-9784-345882DE3BB7}" type="presParOf" srcId="{3FBEECBE-317F-0648-9009-0C54FF0B7E6F}" destId="{F3BA8C03-366D-3947-B486-E1FF1F09AD9A}" srcOrd="3" destOrd="0" presId="urn:microsoft.com/office/officeart/2008/layout/LinedList"/>
    <dgm:cxn modelId="{E5692E92-3ACB-484A-8DD1-D9EC664B6772}" type="presParOf" srcId="{F3BA8C03-366D-3947-B486-E1FF1F09AD9A}" destId="{9F223832-F533-CA49-89F7-F06EDE3184F1}" srcOrd="0" destOrd="0" presId="urn:microsoft.com/office/officeart/2008/layout/LinedList"/>
    <dgm:cxn modelId="{226DD05E-453F-4A41-A322-01902D5B95EC}" type="presParOf" srcId="{F3BA8C03-366D-3947-B486-E1FF1F09AD9A}" destId="{7B7EED0B-8D51-F148-BBB1-3A4318206D97}" srcOrd="1" destOrd="0" presId="urn:microsoft.com/office/officeart/2008/layout/LinedList"/>
    <dgm:cxn modelId="{89EF1B2C-F18A-0340-85F4-C80DC8E75CA6}" type="presParOf" srcId="{3FBEECBE-317F-0648-9009-0C54FF0B7E6F}" destId="{AB39B49B-102B-0146-91C8-264F64F0FACC}" srcOrd="4" destOrd="0" presId="urn:microsoft.com/office/officeart/2008/layout/LinedList"/>
    <dgm:cxn modelId="{7426B4D7-5B40-D245-8E33-0EA751C1268F}" type="presParOf" srcId="{3FBEECBE-317F-0648-9009-0C54FF0B7E6F}" destId="{0C29381E-3C6B-424C-B2B3-E34263FEBB95}" srcOrd="5" destOrd="0" presId="urn:microsoft.com/office/officeart/2008/layout/LinedList"/>
    <dgm:cxn modelId="{F84A4EC4-7A46-0042-B9B4-D6D06675CB5C}" type="presParOf" srcId="{0C29381E-3C6B-424C-B2B3-E34263FEBB95}" destId="{2F95D3E7-5600-0740-A3C2-D0C51427F319}" srcOrd="0" destOrd="0" presId="urn:microsoft.com/office/officeart/2008/layout/LinedList"/>
    <dgm:cxn modelId="{9D70352D-B4FA-404A-94AD-CE2A4B09AA59}" type="presParOf" srcId="{0C29381E-3C6B-424C-B2B3-E34263FEBB95}" destId="{D506AA85-8F6F-3444-8EA5-A978B33EBB45}" srcOrd="1" destOrd="0" presId="urn:microsoft.com/office/officeart/2008/layout/LinedList"/>
    <dgm:cxn modelId="{660E4398-B353-AE46-B4F0-3037CF5F9398}" type="presParOf" srcId="{3FBEECBE-317F-0648-9009-0C54FF0B7E6F}" destId="{644EAD0B-A1DF-8A47-A500-339F14008F8C}" srcOrd="6" destOrd="0" presId="urn:microsoft.com/office/officeart/2008/layout/LinedList"/>
    <dgm:cxn modelId="{AE40590D-94D3-974C-B768-74827CCB7A40}" type="presParOf" srcId="{3FBEECBE-317F-0648-9009-0C54FF0B7E6F}" destId="{F77D20D5-B93E-3646-BBBB-819142C95DD2}" srcOrd="7" destOrd="0" presId="urn:microsoft.com/office/officeart/2008/layout/LinedList"/>
    <dgm:cxn modelId="{29110D43-BAAC-CE41-9ABA-9090555EA427}" type="presParOf" srcId="{F77D20D5-B93E-3646-BBBB-819142C95DD2}" destId="{12D13999-05A2-CB49-8826-680DDDF8AB14}" srcOrd="0" destOrd="0" presId="urn:microsoft.com/office/officeart/2008/layout/LinedList"/>
    <dgm:cxn modelId="{C8089FE9-7D99-C74F-BE45-8F258E88B9F0}" type="presParOf" srcId="{F77D20D5-B93E-3646-BBBB-819142C95DD2}" destId="{4254D98A-FEBC-9E49-8586-D866972144E6}" srcOrd="1" destOrd="0" presId="urn:microsoft.com/office/officeart/2008/layout/LinedList"/>
    <dgm:cxn modelId="{B727186F-6CCF-B74B-BE9A-86783FD38658}" type="presParOf" srcId="{3FBEECBE-317F-0648-9009-0C54FF0B7E6F}" destId="{CAFFEFC0-4372-4A45-A293-13BEFA60DB95}" srcOrd="8" destOrd="0" presId="urn:microsoft.com/office/officeart/2008/layout/LinedList"/>
    <dgm:cxn modelId="{2BC03ECA-E1DB-8842-B084-E92421125448}" type="presParOf" srcId="{3FBEECBE-317F-0648-9009-0C54FF0B7E6F}" destId="{E48D1BA1-A7B7-AA4D-B019-55A1981DF1A3}" srcOrd="9" destOrd="0" presId="urn:microsoft.com/office/officeart/2008/layout/LinedList"/>
    <dgm:cxn modelId="{91541F85-1E7A-5741-B7C2-DD584F2A8ECA}" type="presParOf" srcId="{E48D1BA1-A7B7-AA4D-B019-55A1981DF1A3}" destId="{3048E02C-786C-534A-A01E-5DFA14EB81F7}" srcOrd="0" destOrd="0" presId="urn:microsoft.com/office/officeart/2008/layout/LinedList"/>
    <dgm:cxn modelId="{40BE80B9-110A-F643-91F1-025C39301A73}" type="presParOf" srcId="{E48D1BA1-A7B7-AA4D-B019-55A1981DF1A3}" destId="{EBFC4AE0-18AE-0347-A38A-DD85281D6215}" srcOrd="1" destOrd="0" presId="urn:microsoft.com/office/officeart/2008/layout/LinedList"/>
    <dgm:cxn modelId="{45923411-C9DE-F744-97CB-0E6740FEB715}" type="presParOf" srcId="{3FBEECBE-317F-0648-9009-0C54FF0B7E6F}" destId="{6E5CA07B-A4FD-1C49-9656-537A091464C8}" srcOrd="10" destOrd="0" presId="urn:microsoft.com/office/officeart/2008/layout/LinedList"/>
    <dgm:cxn modelId="{E96B904E-22B0-5340-956E-013DF2C09846}" type="presParOf" srcId="{3FBEECBE-317F-0648-9009-0C54FF0B7E6F}" destId="{837C5688-6A0B-3142-8DD9-0902F4792E1F}" srcOrd="11" destOrd="0" presId="urn:microsoft.com/office/officeart/2008/layout/LinedList"/>
    <dgm:cxn modelId="{CCE0B237-F871-8F41-8450-86960E4A8A35}" type="presParOf" srcId="{837C5688-6A0B-3142-8DD9-0902F4792E1F}" destId="{693F22E7-B0D7-8240-94D0-597AFFF2C10A}" srcOrd="0" destOrd="0" presId="urn:microsoft.com/office/officeart/2008/layout/LinedList"/>
    <dgm:cxn modelId="{74C433DA-D6AE-5E45-8B4C-3C82FD2BC393}" type="presParOf" srcId="{837C5688-6A0B-3142-8DD9-0902F4792E1F}" destId="{60E92D80-4443-D949-88B5-6D22B647844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09654-C8C8-0542-B34C-2CE4255B383D}">
      <dsp:nvSpPr>
        <dsp:cNvPr id="0" name=""/>
        <dsp:cNvSpPr/>
      </dsp:nvSpPr>
      <dsp:spPr>
        <a:xfrm>
          <a:off x="416172" y="3323"/>
          <a:ext cx="6158979" cy="6158979"/>
        </a:xfrm>
        <a:prstGeom prst="circularArrow">
          <a:avLst>
            <a:gd name="adj1" fmla="val 5544"/>
            <a:gd name="adj2" fmla="val 330680"/>
            <a:gd name="adj3" fmla="val 14650935"/>
            <a:gd name="adj4" fmla="val 16873280"/>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DA6ECF-EFB4-1E4B-B6EE-44E678F43F35}">
      <dsp:nvSpPr>
        <dsp:cNvPr id="0" name=""/>
        <dsp:cNvSpPr/>
      </dsp:nvSpPr>
      <dsp:spPr>
        <a:xfrm>
          <a:off x="2629427" y="59200"/>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can’t walk or get up steps</a:t>
          </a:r>
        </a:p>
      </dsp:txBody>
      <dsp:txXfrm>
        <a:off x="2671713" y="101486"/>
        <a:ext cx="1647897" cy="781662"/>
      </dsp:txXfrm>
    </dsp:sp>
    <dsp:sp modelId="{737F432B-FF39-3A4D-AEBD-154DAB6154C0}">
      <dsp:nvSpPr>
        <dsp:cNvPr id="0" name=""/>
        <dsp:cNvSpPr/>
      </dsp:nvSpPr>
      <dsp:spPr>
        <a:xfrm>
          <a:off x="4486594" y="828464"/>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can’t see</a:t>
          </a:r>
        </a:p>
      </dsp:txBody>
      <dsp:txXfrm>
        <a:off x="4528880" y="870750"/>
        <a:ext cx="1647897" cy="781662"/>
      </dsp:txXfrm>
    </dsp:sp>
    <dsp:sp modelId="{5F5A058D-DC52-2348-983F-BDE1A85634DD}">
      <dsp:nvSpPr>
        <dsp:cNvPr id="0" name=""/>
        <dsp:cNvSpPr/>
      </dsp:nvSpPr>
      <dsp:spPr>
        <a:xfrm>
          <a:off x="5255857" y="2685631"/>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can’t hear</a:t>
          </a:r>
        </a:p>
      </dsp:txBody>
      <dsp:txXfrm>
        <a:off x="5298143" y="2727917"/>
        <a:ext cx="1647897" cy="781662"/>
      </dsp:txXfrm>
    </dsp:sp>
    <dsp:sp modelId="{A4BB8990-28E8-254A-A785-5ED4B08FE5A7}">
      <dsp:nvSpPr>
        <dsp:cNvPr id="0" name=""/>
        <dsp:cNvSpPr/>
      </dsp:nvSpPr>
      <dsp:spPr>
        <a:xfrm>
          <a:off x="4486594" y="4542797"/>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confined to a wheelchair</a:t>
          </a:r>
        </a:p>
      </dsp:txBody>
      <dsp:txXfrm>
        <a:off x="4528880" y="4585083"/>
        <a:ext cx="1647897" cy="781662"/>
      </dsp:txXfrm>
    </dsp:sp>
    <dsp:sp modelId="{2CD7748D-5951-BB4E-8559-6CEDF42DD3B5}">
      <dsp:nvSpPr>
        <dsp:cNvPr id="0" name=""/>
        <dsp:cNvSpPr/>
      </dsp:nvSpPr>
      <dsp:spPr>
        <a:xfrm>
          <a:off x="2629427" y="5312061"/>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needs help</a:t>
          </a:r>
        </a:p>
      </dsp:txBody>
      <dsp:txXfrm>
        <a:off x="2671713" y="5354347"/>
        <a:ext cx="1647897" cy="781662"/>
      </dsp:txXfrm>
    </dsp:sp>
    <dsp:sp modelId="{31CC3BD8-C31F-2149-ADD6-ACE7518074D0}">
      <dsp:nvSpPr>
        <dsp:cNvPr id="0" name=""/>
        <dsp:cNvSpPr/>
      </dsp:nvSpPr>
      <dsp:spPr>
        <a:xfrm>
          <a:off x="584215" y="4417531"/>
          <a:ext cx="1828794"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needs accommodations</a:t>
          </a:r>
        </a:p>
      </dsp:txBody>
      <dsp:txXfrm>
        <a:off x="626501" y="4459817"/>
        <a:ext cx="1744222" cy="781662"/>
      </dsp:txXfrm>
    </dsp:sp>
    <dsp:sp modelId="{B119D016-920A-5040-879C-BE09A7BDD853}">
      <dsp:nvSpPr>
        <dsp:cNvPr id="0" name=""/>
        <dsp:cNvSpPr/>
      </dsp:nvSpPr>
      <dsp:spPr>
        <a:xfrm>
          <a:off x="2997" y="2685631"/>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needs therapy or treatment</a:t>
          </a:r>
        </a:p>
      </dsp:txBody>
      <dsp:txXfrm>
        <a:off x="45283" y="2727917"/>
        <a:ext cx="1647897" cy="781662"/>
      </dsp:txXfrm>
    </dsp:sp>
    <dsp:sp modelId="{91F95587-E94F-554A-901F-F0F2E48BC491}">
      <dsp:nvSpPr>
        <dsp:cNvPr id="0" name=""/>
        <dsp:cNvSpPr/>
      </dsp:nvSpPr>
      <dsp:spPr>
        <a:xfrm>
          <a:off x="772260" y="828464"/>
          <a:ext cx="1732469" cy="86623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needs cured</a:t>
          </a:r>
        </a:p>
      </dsp:txBody>
      <dsp:txXfrm>
        <a:off x="814546" y="870750"/>
        <a:ext cx="1647897" cy="781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CBF38-65A9-5343-8B75-DD47BA39340D}">
      <dsp:nvSpPr>
        <dsp:cNvPr id="0" name=""/>
        <dsp:cNvSpPr/>
      </dsp:nvSpPr>
      <dsp:spPr>
        <a:xfrm>
          <a:off x="395288" y="67782"/>
          <a:ext cx="5887797" cy="5887797"/>
        </a:xfrm>
        <a:prstGeom prst="circularArrow">
          <a:avLst>
            <a:gd name="adj1" fmla="val 5544"/>
            <a:gd name="adj2" fmla="val 330680"/>
            <a:gd name="adj3" fmla="val 14654377"/>
            <a:gd name="adj4" fmla="val 16871329"/>
            <a:gd name="adj5" fmla="val 5757"/>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ECDC10-B22A-534A-A728-F5FCA963AC15}">
      <dsp:nvSpPr>
        <dsp:cNvPr id="0" name=""/>
        <dsp:cNvSpPr/>
      </dsp:nvSpPr>
      <dsp:spPr>
        <a:xfrm>
          <a:off x="2513357" y="121575"/>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badly designed buildings</a:t>
          </a:r>
        </a:p>
      </dsp:txBody>
      <dsp:txXfrm>
        <a:off x="2553671" y="161889"/>
        <a:ext cx="1571030" cy="745201"/>
      </dsp:txXfrm>
    </dsp:sp>
    <dsp:sp modelId="{7804661C-1E10-FD44-AA84-DD7444E0CD77}">
      <dsp:nvSpPr>
        <dsp:cNvPr id="0" name=""/>
        <dsp:cNvSpPr/>
      </dsp:nvSpPr>
      <dsp:spPr>
        <a:xfrm>
          <a:off x="4288753" y="856968"/>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inaccessible technology</a:t>
          </a:r>
        </a:p>
      </dsp:txBody>
      <dsp:txXfrm>
        <a:off x="4329067" y="897282"/>
        <a:ext cx="1571030" cy="745201"/>
      </dsp:txXfrm>
    </dsp:sp>
    <dsp:sp modelId="{76E1CFE4-EF30-E44F-8ECA-A052AA5F7988}">
      <dsp:nvSpPr>
        <dsp:cNvPr id="0" name=""/>
        <dsp:cNvSpPr/>
      </dsp:nvSpPr>
      <dsp:spPr>
        <a:xfrm>
          <a:off x="5024145" y="2632363"/>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unequal access to education</a:t>
          </a:r>
        </a:p>
      </dsp:txBody>
      <dsp:txXfrm>
        <a:off x="5064459" y="2672677"/>
        <a:ext cx="1571030" cy="745201"/>
      </dsp:txXfrm>
    </dsp:sp>
    <dsp:sp modelId="{5FEE8857-F8DD-764E-AFC6-DF5237FBDF9E}">
      <dsp:nvSpPr>
        <dsp:cNvPr id="0" name=""/>
        <dsp:cNvSpPr/>
      </dsp:nvSpPr>
      <dsp:spPr>
        <a:xfrm>
          <a:off x="4288753" y="4407759"/>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prejudice</a:t>
          </a:r>
        </a:p>
      </dsp:txBody>
      <dsp:txXfrm>
        <a:off x="4329067" y="4448073"/>
        <a:ext cx="1571030" cy="745201"/>
      </dsp:txXfrm>
    </dsp:sp>
    <dsp:sp modelId="{8B69BE6C-6661-E14B-84CA-2214B026BB78}">
      <dsp:nvSpPr>
        <dsp:cNvPr id="0" name=""/>
        <dsp:cNvSpPr/>
      </dsp:nvSpPr>
      <dsp:spPr>
        <a:xfrm>
          <a:off x="2513357" y="5143151"/>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assumptions on ability</a:t>
          </a:r>
        </a:p>
      </dsp:txBody>
      <dsp:txXfrm>
        <a:off x="2553671" y="5183465"/>
        <a:ext cx="1571030" cy="745201"/>
      </dsp:txXfrm>
    </dsp:sp>
    <dsp:sp modelId="{E63F8754-474A-A046-9ADE-4E4095C69764}">
      <dsp:nvSpPr>
        <dsp:cNvPr id="0" name=""/>
        <dsp:cNvSpPr/>
      </dsp:nvSpPr>
      <dsp:spPr>
        <a:xfrm>
          <a:off x="737962" y="4407759"/>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isolation and exclusion</a:t>
          </a:r>
        </a:p>
      </dsp:txBody>
      <dsp:txXfrm>
        <a:off x="778276" y="4448073"/>
        <a:ext cx="1571030" cy="745201"/>
      </dsp:txXfrm>
    </dsp:sp>
    <dsp:sp modelId="{89E8C720-323F-8C42-94FB-C2F0D08BC3EF}">
      <dsp:nvSpPr>
        <dsp:cNvPr id="0" name=""/>
        <dsp:cNvSpPr/>
      </dsp:nvSpPr>
      <dsp:spPr>
        <a:xfrm>
          <a:off x="2569" y="2632363"/>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segregated services</a:t>
          </a:r>
        </a:p>
      </dsp:txBody>
      <dsp:txXfrm>
        <a:off x="42883" y="2672677"/>
        <a:ext cx="1571030" cy="745201"/>
      </dsp:txXfrm>
    </dsp:sp>
    <dsp:sp modelId="{C4103E0C-5FE5-2C49-8946-DAE187F00F5C}">
      <dsp:nvSpPr>
        <dsp:cNvPr id="0" name=""/>
        <dsp:cNvSpPr/>
      </dsp:nvSpPr>
      <dsp:spPr>
        <a:xfrm>
          <a:off x="737962" y="856968"/>
          <a:ext cx="1651658" cy="825829"/>
        </a:xfrm>
        <a:prstGeom prst="roundRect">
          <a:avLst/>
        </a:prstGeom>
        <a:solidFill>
          <a:srgbClr val="3D6F9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discrimination in employment</a:t>
          </a:r>
        </a:p>
      </dsp:txBody>
      <dsp:txXfrm>
        <a:off x="778276" y="897282"/>
        <a:ext cx="1571030" cy="7452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A1F21-7225-564F-842D-86BCFE6DA9E7}">
      <dsp:nvSpPr>
        <dsp:cNvPr id="0" name=""/>
        <dsp:cNvSpPr/>
      </dsp:nvSpPr>
      <dsp:spPr>
        <a:xfrm rot="5400000">
          <a:off x="6473167" y="-2758601"/>
          <a:ext cx="733089" cy="643737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feel sorry for disabled people and are patronizing as a result.</a:t>
          </a:r>
        </a:p>
      </dsp:txBody>
      <dsp:txXfrm rot="-5400000">
        <a:off x="3621024" y="129328"/>
        <a:ext cx="6401590" cy="661517"/>
      </dsp:txXfrm>
    </dsp:sp>
    <dsp:sp modelId="{96DF13C6-D48A-8243-A478-C2B85DFC5FBD}">
      <dsp:nvSpPr>
        <dsp:cNvPr id="0" name=""/>
        <dsp:cNvSpPr/>
      </dsp:nvSpPr>
      <dsp:spPr>
        <a:xfrm>
          <a:off x="0" y="1905"/>
          <a:ext cx="3621024" cy="916361"/>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b="1" kern="1200" dirty="0"/>
            <a:t>Pity</a:t>
          </a:r>
          <a:endParaRPr lang="en-US" sz="3100" kern="1200" dirty="0"/>
        </a:p>
      </dsp:txBody>
      <dsp:txXfrm>
        <a:off x="44733" y="46638"/>
        <a:ext cx="3531558" cy="826895"/>
      </dsp:txXfrm>
    </dsp:sp>
    <dsp:sp modelId="{58B21C6A-6556-664C-AF2B-86C24B8D6E43}">
      <dsp:nvSpPr>
        <dsp:cNvPr id="0" name=""/>
        <dsp:cNvSpPr/>
      </dsp:nvSpPr>
      <dsp:spPr>
        <a:xfrm rot="5400000">
          <a:off x="6473167" y="-1796422"/>
          <a:ext cx="733089" cy="6437376"/>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The person is dismissed as incapable because of his or her disability.</a:t>
          </a:r>
        </a:p>
      </dsp:txBody>
      <dsp:txXfrm rot="-5400000">
        <a:off x="3621024" y="1091507"/>
        <a:ext cx="6401590" cy="661517"/>
      </dsp:txXfrm>
    </dsp:sp>
    <dsp:sp modelId="{B826B153-310C-2B46-BC97-207B1F05C3B6}">
      <dsp:nvSpPr>
        <dsp:cNvPr id="0" name=""/>
        <dsp:cNvSpPr/>
      </dsp:nvSpPr>
      <dsp:spPr>
        <a:xfrm>
          <a:off x="0" y="964084"/>
          <a:ext cx="3621024" cy="916361"/>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b="1" kern="1200" dirty="0"/>
            <a:t>Ignorance</a:t>
          </a:r>
          <a:endParaRPr lang="en-US" sz="3100" kern="1200" dirty="0"/>
        </a:p>
      </dsp:txBody>
      <dsp:txXfrm>
        <a:off x="44733" y="1008817"/>
        <a:ext cx="3531558" cy="826895"/>
      </dsp:txXfrm>
    </dsp:sp>
    <dsp:sp modelId="{3CEBF77F-5728-5447-A27B-A688420CFECE}">
      <dsp:nvSpPr>
        <dsp:cNvPr id="0" name=""/>
        <dsp:cNvSpPr/>
      </dsp:nvSpPr>
      <dsp:spPr>
        <a:xfrm rot="5400000">
          <a:off x="6473167" y="-834242"/>
          <a:ext cx="733089" cy="6437376"/>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assume that a person’s disability affects his or her other senses.</a:t>
          </a:r>
        </a:p>
      </dsp:txBody>
      <dsp:txXfrm rot="-5400000">
        <a:off x="3621024" y="2053687"/>
        <a:ext cx="6401590" cy="661517"/>
      </dsp:txXfrm>
    </dsp:sp>
    <dsp:sp modelId="{E9309789-27E6-0246-ADF5-F7E6ED066E93}">
      <dsp:nvSpPr>
        <dsp:cNvPr id="0" name=""/>
        <dsp:cNvSpPr/>
      </dsp:nvSpPr>
      <dsp:spPr>
        <a:xfrm>
          <a:off x="0" y="1926264"/>
          <a:ext cx="3621024" cy="916361"/>
        </a:xfrm>
        <a:prstGeom prst="roundRect">
          <a:avLst/>
        </a:prstGeom>
        <a:solidFill>
          <a:srgbClr val="AC832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b="1" kern="1200" dirty="0"/>
            <a:t>Multi-sensory affect</a:t>
          </a:r>
          <a:endParaRPr lang="en-US" sz="3100" kern="1200" dirty="0"/>
        </a:p>
      </dsp:txBody>
      <dsp:txXfrm>
        <a:off x="44733" y="1970997"/>
        <a:ext cx="3531558" cy="826895"/>
      </dsp:txXfrm>
    </dsp:sp>
    <dsp:sp modelId="{08FCE39F-2A75-694C-BE2C-66C53C22DFCC}">
      <dsp:nvSpPr>
        <dsp:cNvPr id="0" name=""/>
        <dsp:cNvSpPr/>
      </dsp:nvSpPr>
      <dsp:spPr>
        <a:xfrm rot="5400000">
          <a:off x="6473167" y="127936"/>
          <a:ext cx="733089" cy="643737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consider a person with a disability living independently to be “special” and noteworthy for obtaining standard achievements.</a:t>
          </a:r>
        </a:p>
      </dsp:txBody>
      <dsp:txXfrm rot="-5400000">
        <a:off x="3621024" y="3015865"/>
        <a:ext cx="6401590" cy="661517"/>
      </dsp:txXfrm>
    </dsp:sp>
    <dsp:sp modelId="{45C442C1-1189-A243-B912-EE20DD6DC44B}">
      <dsp:nvSpPr>
        <dsp:cNvPr id="0" name=""/>
        <dsp:cNvSpPr/>
      </dsp:nvSpPr>
      <dsp:spPr>
        <a:xfrm>
          <a:off x="0" y="2888444"/>
          <a:ext cx="3621024" cy="916361"/>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b="1" kern="1200" dirty="0"/>
            <a:t>Exception</a:t>
          </a:r>
          <a:endParaRPr lang="en-US" sz="3100" kern="1200" dirty="0"/>
        </a:p>
      </dsp:txBody>
      <dsp:txXfrm>
        <a:off x="44733" y="2933177"/>
        <a:ext cx="3531558" cy="826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04603-6515-CA46-8735-1F3B2A7AF533}">
      <dsp:nvSpPr>
        <dsp:cNvPr id="0" name=""/>
        <dsp:cNvSpPr/>
      </dsp:nvSpPr>
      <dsp:spPr>
        <a:xfrm rot="5400000">
          <a:off x="6482802" y="-2770695"/>
          <a:ext cx="713819" cy="643737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make both positive and negative generalizations about disabilities.</a:t>
          </a:r>
        </a:p>
      </dsp:txBody>
      <dsp:txXfrm rot="-5400000">
        <a:off x="3621024" y="125929"/>
        <a:ext cx="6402530" cy="644127"/>
      </dsp:txXfrm>
    </dsp:sp>
    <dsp:sp modelId="{1A54AF62-BECC-264F-B9CD-30F8E485A67D}">
      <dsp:nvSpPr>
        <dsp:cNvPr id="0" name=""/>
        <dsp:cNvSpPr/>
      </dsp:nvSpPr>
      <dsp:spPr>
        <a:xfrm>
          <a:off x="0" y="1855"/>
          <a:ext cx="3621024" cy="892274"/>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Stereotypes</a:t>
          </a:r>
          <a:endParaRPr lang="en-US" sz="2800" kern="1200" dirty="0"/>
        </a:p>
      </dsp:txBody>
      <dsp:txXfrm>
        <a:off x="43557" y="45412"/>
        <a:ext cx="3533910" cy="805160"/>
      </dsp:txXfrm>
    </dsp:sp>
    <dsp:sp modelId="{A654A427-4CDF-B140-A18E-0003E4B7E549}">
      <dsp:nvSpPr>
        <dsp:cNvPr id="0" name=""/>
        <dsp:cNvSpPr/>
      </dsp:nvSpPr>
      <dsp:spPr>
        <a:xfrm rot="5400000">
          <a:off x="6482802" y="-1833806"/>
          <a:ext cx="713819" cy="6437376"/>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may not believe that hidden disabilities are legitimate and therefore do not require accommodations.</a:t>
          </a:r>
        </a:p>
      </dsp:txBody>
      <dsp:txXfrm rot="-5400000">
        <a:off x="3621024" y="1062818"/>
        <a:ext cx="6402530" cy="644127"/>
      </dsp:txXfrm>
    </dsp:sp>
    <dsp:sp modelId="{A93C19CA-A761-2749-8D78-A9016A5AED4D}">
      <dsp:nvSpPr>
        <dsp:cNvPr id="0" name=""/>
        <dsp:cNvSpPr/>
      </dsp:nvSpPr>
      <dsp:spPr>
        <a:xfrm>
          <a:off x="0" y="938743"/>
          <a:ext cx="3621024" cy="892274"/>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Denial</a:t>
          </a:r>
          <a:endParaRPr lang="en-US" sz="2800" kern="1200" dirty="0"/>
        </a:p>
      </dsp:txBody>
      <dsp:txXfrm>
        <a:off x="43557" y="982300"/>
        <a:ext cx="3533910" cy="805160"/>
      </dsp:txXfrm>
    </dsp:sp>
    <dsp:sp modelId="{E4F8D081-5162-FA4E-9C8C-97BD8E9D6E78}">
      <dsp:nvSpPr>
        <dsp:cNvPr id="0" name=""/>
        <dsp:cNvSpPr/>
      </dsp:nvSpPr>
      <dsp:spPr>
        <a:xfrm rot="5400000">
          <a:off x="6482802" y="-896918"/>
          <a:ext cx="713819" cy="6437376"/>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are afraid they will offend disabled employees by doing or saying the wrong thing and, as a result, will avoid the person or exclude them from full participation.</a:t>
          </a:r>
        </a:p>
      </dsp:txBody>
      <dsp:txXfrm rot="-5400000">
        <a:off x="3621024" y="1999706"/>
        <a:ext cx="6402530" cy="644127"/>
      </dsp:txXfrm>
    </dsp:sp>
    <dsp:sp modelId="{E12ED862-95F0-2649-9341-F86A5243718F}">
      <dsp:nvSpPr>
        <dsp:cNvPr id="0" name=""/>
        <dsp:cNvSpPr/>
      </dsp:nvSpPr>
      <dsp:spPr>
        <a:xfrm>
          <a:off x="0" y="1875632"/>
          <a:ext cx="3621024" cy="892274"/>
        </a:xfrm>
        <a:prstGeom prst="roundRect">
          <a:avLst/>
        </a:prstGeom>
        <a:solidFill>
          <a:srgbClr val="AC832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Fear</a:t>
          </a:r>
          <a:endParaRPr lang="en-US" sz="2800" kern="1200" dirty="0"/>
        </a:p>
      </dsp:txBody>
      <dsp:txXfrm>
        <a:off x="43557" y="1919189"/>
        <a:ext cx="3533910" cy="805160"/>
      </dsp:txXfrm>
    </dsp:sp>
    <dsp:sp modelId="{D4D11475-D391-B243-9F5A-0AEA383B29F1}">
      <dsp:nvSpPr>
        <dsp:cNvPr id="0" name=""/>
        <dsp:cNvSpPr/>
      </dsp:nvSpPr>
      <dsp:spPr>
        <a:xfrm rot="5400000">
          <a:off x="6482802" y="39970"/>
          <a:ext cx="713819" cy="643737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People believe the employee is being given an unfair advantage because of his or her disability.</a:t>
          </a:r>
        </a:p>
      </dsp:txBody>
      <dsp:txXfrm rot="-5400000">
        <a:off x="3621024" y="2936594"/>
        <a:ext cx="6402530" cy="644127"/>
      </dsp:txXfrm>
    </dsp:sp>
    <dsp:sp modelId="{B4AC8446-CADF-8640-B313-F6847EDF4E5C}">
      <dsp:nvSpPr>
        <dsp:cNvPr id="0" name=""/>
        <dsp:cNvSpPr/>
      </dsp:nvSpPr>
      <dsp:spPr>
        <a:xfrm>
          <a:off x="0" y="2812520"/>
          <a:ext cx="3621024" cy="892274"/>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Backlash</a:t>
          </a:r>
          <a:endParaRPr lang="en-US" sz="2800" kern="1200" dirty="0"/>
        </a:p>
      </dsp:txBody>
      <dsp:txXfrm>
        <a:off x="43557" y="2856077"/>
        <a:ext cx="3533910" cy="8051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816C6-C3BA-3D42-B726-EB76A64C2F7E}">
      <dsp:nvSpPr>
        <dsp:cNvPr id="0" name=""/>
        <dsp:cNvSpPr/>
      </dsp:nvSpPr>
      <dsp:spPr>
        <a:xfrm>
          <a:off x="0" y="2145"/>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CE831B-0256-C644-8D6D-EE1A9D10CB13}">
      <dsp:nvSpPr>
        <dsp:cNvPr id="0" name=""/>
        <dsp:cNvSpPr/>
      </dsp:nvSpPr>
      <dsp:spPr>
        <a:xfrm>
          <a:off x="0" y="2145"/>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Open lines of communication and safe places to discuss work and life</a:t>
          </a:r>
        </a:p>
      </dsp:txBody>
      <dsp:txXfrm>
        <a:off x="0" y="2145"/>
        <a:ext cx="5494241" cy="731566"/>
      </dsp:txXfrm>
    </dsp:sp>
    <dsp:sp modelId="{66119406-8740-3C48-B248-3DAD4ED0D618}">
      <dsp:nvSpPr>
        <dsp:cNvPr id="0" name=""/>
        <dsp:cNvSpPr/>
      </dsp:nvSpPr>
      <dsp:spPr>
        <a:xfrm>
          <a:off x="0" y="733712"/>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223832-F533-CA49-89F7-F06EDE3184F1}">
      <dsp:nvSpPr>
        <dsp:cNvPr id="0" name=""/>
        <dsp:cNvSpPr/>
      </dsp:nvSpPr>
      <dsp:spPr>
        <a:xfrm>
          <a:off x="0" y="733712"/>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Don’t make assumptions about abilities</a:t>
          </a:r>
        </a:p>
      </dsp:txBody>
      <dsp:txXfrm>
        <a:off x="0" y="733712"/>
        <a:ext cx="5494241" cy="731566"/>
      </dsp:txXfrm>
    </dsp:sp>
    <dsp:sp modelId="{AB39B49B-102B-0146-91C8-264F64F0FACC}">
      <dsp:nvSpPr>
        <dsp:cNvPr id="0" name=""/>
        <dsp:cNvSpPr/>
      </dsp:nvSpPr>
      <dsp:spPr>
        <a:xfrm>
          <a:off x="0" y="1465279"/>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5D3E7-5600-0740-A3C2-D0C51427F319}">
      <dsp:nvSpPr>
        <dsp:cNvPr id="0" name=""/>
        <dsp:cNvSpPr/>
      </dsp:nvSpPr>
      <dsp:spPr>
        <a:xfrm>
          <a:off x="0" y="1465279"/>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If someone appears to need help, ask before you offer them assistance</a:t>
          </a:r>
        </a:p>
      </dsp:txBody>
      <dsp:txXfrm>
        <a:off x="0" y="1465279"/>
        <a:ext cx="5494241" cy="731566"/>
      </dsp:txXfrm>
    </dsp:sp>
    <dsp:sp modelId="{644EAD0B-A1DF-8A47-A500-339F14008F8C}">
      <dsp:nvSpPr>
        <dsp:cNvPr id="0" name=""/>
        <dsp:cNvSpPr/>
      </dsp:nvSpPr>
      <dsp:spPr>
        <a:xfrm>
          <a:off x="0" y="2196846"/>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D13999-05A2-CB49-8826-680DDDF8AB14}">
      <dsp:nvSpPr>
        <dsp:cNvPr id="0" name=""/>
        <dsp:cNvSpPr/>
      </dsp:nvSpPr>
      <dsp:spPr>
        <a:xfrm>
          <a:off x="0" y="2196845"/>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Create solutions in partnership with disabled employees</a:t>
          </a:r>
        </a:p>
      </dsp:txBody>
      <dsp:txXfrm>
        <a:off x="0" y="2196845"/>
        <a:ext cx="5494241" cy="731566"/>
      </dsp:txXfrm>
    </dsp:sp>
    <dsp:sp modelId="{CAFFEFC0-4372-4A45-A293-13BEFA60DB95}">
      <dsp:nvSpPr>
        <dsp:cNvPr id="0" name=""/>
        <dsp:cNvSpPr/>
      </dsp:nvSpPr>
      <dsp:spPr>
        <a:xfrm>
          <a:off x="0" y="2928412"/>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48E02C-786C-534A-A01E-5DFA14EB81F7}">
      <dsp:nvSpPr>
        <dsp:cNvPr id="0" name=""/>
        <dsp:cNvSpPr/>
      </dsp:nvSpPr>
      <dsp:spPr>
        <a:xfrm>
          <a:off x="0" y="2928412"/>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Apply accommodations across teams to create universal accessibility</a:t>
          </a:r>
        </a:p>
      </dsp:txBody>
      <dsp:txXfrm>
        <a:off x="0" y="2928412"/>
        <a:ext cx="5494241" cy="731566"/>
      </dsp:txXfrm>
    </dsp:sp>
    <dsp:sp modelId="{6E5CA07B-A4FD-1C49-9656-537A091464C8}">
      <dsp:nvSpPr>
        <dsp:cNvPr id="0" name=""/>
        <dsp:cNvSpPr/>
      </dsp:nvSpPr>
      <dsp:spPr>
        <a:xfrm>
          <a:off x="0" y="3659979"/>
          <a:ext cx="54942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3F22E7-B0D7-8240-94D0-597AFFF2C10A}">
      <dsp:nvSpPr>
        <dsp:cNvPr id="0" name=""/>
        <dsp:cNvSpPr/>
      </dsp:nvSpPr>
      <dsp:spPr>
        <a:xfrm>
          <a:off x="0" y="3659979"/>
          <a:ext cx="5494241" cy="731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Help others appreciate differences in communication, learning, and work styles</a:t>
          </a:r>
        </a:p>
      </dsp:txBody>
      <dsp:txXfrm>
        <a:off x="0" y="3659979"/>
        <a:ext cx="5494241" cy="731566"/>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192AE-5328-1F4C-A8FC-D1A271356DD7}"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C5C64-57FB-3D45-9BB0-506704B51501}" type="slidenum">
              <a:rPr lang="en-US" smtClean="0"/>
              <a:t>‹#›</a:t>
            </a:fld>
            <a:endParaRPr lang="en-US"/>
          </a:p>
        </p:txBody>
      </p:sp>
    </p:spTree>
    <p:extLst>
      <p:ext uri="{BB962C8B-B14F-4D97-AF65-F5344CB8AC3E}">
        <p14:creationId xmlns:p14="http://schemas.microsoft.com/office/powerpoint/2010/main" val="36025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a:t>
            </a:fld>
            <a:endParaRPr lang="en-US"/>
          </a:p>
        </p:txBody>
      </p:sp>
    </p:spTree>
    <p:extLst>
      <p:ext uri="{BB962C8B-B14F-4D97-AF65-F5344CB8AC3E}">
        <p14:creationId xmlns:p14="http://schemas.microsoft.com/office/powerpoint/2010/main" val="822907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13</a:t>
            </a:fld>
            <a:endParaRPr lang="en-US" dirty="0"/>
          </a:p>
        </p:txBody>
      </p:sp>
    </p:spTree>
    <p:extLst>
      <p:ext uri="{BB962C8B-B14F-4D97-AF65-F5344CB8AC3E}">
        <p14:creationId xmlns:p14="http://schemas.microsoft.com/office/powerpoint/2010/main" val="531618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14</a:t>
            </a:fld>
            <a:endParaRPr lang="en-US" dirty="0"/>
          </a:p>
        </p:txBody>
      </p:sp>
    </p:spTree>
    <p:extLst>
      <p:ext uri="{BB962C8B-B14F-4D97-AF65-F5344CB8AC3E}">
        <p14:creationId xmlns:p14="http://schemas.microsoft.com/office/powerpoint/2010/main" val="3469661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15</a:t>
            </a:fld>
            <a:endParaRPr lang="en-US" dirty="0"/>
          </a:p>
        </p:txBody>
      </p:sp>
    </p:spTree>
    <p:extLst>
      <p:ext uri="{BB962C8B-B14F-4D97-AF65-F5344CB8AC3E}">
        <p14:creationId xmlns:p14="http://schemas.microsoft.com/office/powerpoint/2010/main" val="4048190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16</a:t>
            </a:fld>
            <a:endParaRPr lang="en-US"/>
          </a:p>
        </p:txBody>
      </p:sp>
    </p:spTree>
    <p:extLst>
      <p:ext uri="{BB962C8B-B14F-4D97-AF65-F5344CB8AC3E}">
        <p14:creationId xmlns:p14="http://schemas.microsoft.com/office/powerpoint/2010/main" val="334855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19</a:t>
            </a:fld>
            <a:endParaRPr lang="en-US" dirty="0"/>
          </a:p>
        </p:txBody>
      </p:sp>
    </p:spTree>
    <p:extLst>
      <p:ext uri="{BB962C8B-B14F-4D97-AF65-F5344CB8AC3E}">
        <p14:creationId xmlns:p14="http://schemas.microsoft.com/office/powerpoint/2010/main" val="3108882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21</a:t>
            </a:fld>
            <a:endParaRPr lang="en-US" dirty="0"/>
          </a:p>
        </p:txBody>
      </p:sp>
    </p:spTree>
    <p:extLst>
      <p:ext uri="{BB962C8B-B14F-4D97-AF65-F5344CB8AC3E}">
        <p14:creationId xmlns:p14="http://schemas.microsoft.com/office/powerpoint/2010/main" val="865396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01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23</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24</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95361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and Mobility Issues</a:t>
            </a:r>
          </a:p>
          <a:p>
            <a:r>
              <a:rPr lang="en-US" dirty="0"/>
              <a:t>Hearing disabilities</a:t>
            </a:r>
          </a:p>
          <a:p>
            <a:r>
              <a:rPr lang="en-US" dirty="0"/>
              <a:t>Low and no vision</a:t>
            </a:r>
          </a:p>
          <a:p>
            <a:r>
              <a:rPr lang="en-US" dirty="0"/>
              <a:t>Mental heath and </a:t>
            </a:r>
            <a:r>
              <a:rPr lang="en-US" dirty="0" err="1"/>
              <a:t>neurocogntivie</a:t>
            </a:r>
            <a:r>
              <a:rPr lang="en-US" dirty="0"/>
              <a:t> issues</a:t>
            </a:r>
          </a:p>
          <a:p>
            <a:r>
              <a:rPr lang="en-US" dirty="0"/>
              <a:t>Point in time disabilities</a:t>
            </a:r>
          </a:p>
          <a:p>
            <a:r>
              <a:rPr lang="en-US" dirty="0"/>
              <a:t>And chronic conditions</a:t>
            </a:r>
          </a:p>
        </p:txBody>
      </p:sp>
      <p:sp>
        <p:nvSpPr>
          <p:cNvPr id="4" name="Slide Number Placeholder 3"/>
          <p:cNvSpPr>
            <a:spLocks noGrp="1"/>
          </p:cNvSpPr>
          <p:nvPr>
            <p:ph type="sldNum" sz="quarter" idx="5"/>
          </p:nvPr>
        </p:nvSpPr>
        <p:spPr/>
        <p:txBody>
          <a:bodyPr/>
          <a:lstStyle/>
          <a:p>
            <a:fld id="{CF9DF8A7-F340-B34A-822D-36C5F88540A8}" type="slidenum">
              <a:rPr lang="en-US" smtClean="0"/>
              <a:t>4</a:t>
            </a:fld>
            <a:endParaRPr lang="en-US" dirty="0"/>
          </a:p>
        </p:txBody>
      </p:sp>
    </p:spTree>
    <p:extLst>
      <p:ext uri="{BB962C8B-B14F-4D97-AF65-F5344CB8AC3E}">
        <p14:creationId xmlns:p14="http://schemas.microsoft.com/office/powerpoint/2010/main" val="694570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3C5C64-57FB-3D45-9BB0-506704B51501}" type="slidenum">
              <a:rPr lang="en-US" smtClean="0"/>
              <a:t>5</a:t>
            </a:fld>
            <a:endParaRPr lang="en-US"/>
          </a:p>
        </p:txBody>
      </p:sp>
    </p:spTree>
    <p:extLst>
      <p:ext uri="{BB962C8B-B14F-4D97-AF65-F5344CB8AC3E}">
        <p14:creationId xmlns:p14="http://schemas.microsoft.com/office/powerpoint/2010/main" val="3477138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25, 15</a:t>
            </a:r>
          </a:p>
        </p:txBody>
      </p:sp>
      <p:sp>
        <p:nvSpPr>
          <p:cNvPr id="4" name="Slide Number Placeholder 3"/>
          <p:cNvSpPr>
            <a:spLocks noGrp="1"/>
          </p:cNvSpPr>
          <p:nvPr>
            <p:ph type="sldNum" sz="quarter" idx="5"/>
          </p:nvPr>
        </p:nvSpPr>
        <p:spPr/>
        <p:txBody>
          <a:bodyPr/>
          <a:lstStyle/>
          <a:p>
            <a:fld id="{E93C5C64-57FB-3D45-9BB0-506704B51501}" type="slidenum">
              <a:rPr lang="en-US" smtClean="0"/>
              <a:t>6</a:t>
            </a:fld>
            <a:endParaRPr lang="en-US"/>
          </a:p>
        </p:txBody>
      </p:sp>
    </p:spTree>
    <p:extLst>
      <p:ext uri="{BB962C8B-B14F-4D97-AF65-F5344CB8AC3E}">
        <p14:creationId xmlns:p14="http://schemas.microsoft.com/office/powerpoint/2010/main" val="198676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3C5C64-57FB-3D45-9BB0-506704B51501}" type="slidenum">
              <a:rPr lang="en-US" smtClean="0"/>
              <a:t>7</a:t>
            </a:fld>
            <a:endParaRPr lang="en-US"/>
          </a:p>
        </p:txBody>
      </p:sp>
    </p:spTree>
    <p:extLst>
      <p:ext uri="{BB962C8B-B14F-4D97-AF65-F5344CB8AC3E}">
        <p14:creationId xmlns:p14="http://schemas.microsoft.com/office/powerpoint/2010/main" val="3855501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9</a:t>
            </a:fld>
            <a:endParaRPr lang="en-US" dirty="0"/>
          </a:p>
        </p:txBody>
      </p:sp>
    </p:spTree>
    <p:extLst>
      <p:ext uri="{BB962C8B-B14F-4D97-AF65-F5344CB8AC3E}">
        <p14:creationId xmlns:p14="http://schemas.microsoft.com/office/powerpoint/2010/main" val="283369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3C5C64-57FB-3D45-9BB0-506704B51501}" type="slidenum">
              <a:rPr lang="en-US" smtClean="0"/>
              <a:t>10</a:t>
            </a:fld>
            <a:endParaRPr lang="en-US"/>
          </a:p>
        </p:txBody>
      </p:sp>
    </p:spTree>
    <p:extLst>
      <p:ext uri="{BB962C8B-B14F-4D97-AF65-F5344CB8AC3E}">
        <p14:creationId xmlns:p14="http://schemas.microsoft.com/office/powerpoint/2010/main" val="3597353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11</a:t>
            </a:fld>
            <a:endParaRPr lang="en-US" dirty="0"/>
          </a:p>
        </p:txBody>
      </p:sp>
    </p:spTree>
    <p:extLst>
      <p:ext uri="{BB962C8B-B14F-4D97-AF65-F5344CB8AC3E}">
        <p14:creationId xmlns:p14="http://schemas.microsoft.com/office/powerpoint/2010/main" val="292280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DF8A7-F340-B34A-822D-36C5F88540A8}" type="slidenum">
              <a:rPr lang="en-US" smtClean="0"/>
              <a:t>12</a:t>
            </a:fld>
            <a:endParaRPr lang="en-US" dirty="0"/>
          </a:p>
        </p:txBody>
      </p:sp>
    </p:spTree>
    <p:extLst>
      <p:ext uri="{BB962C8B-B14F-4D97-AF65-F5344CB8AC3E}">
        <p14:creationId xmlns:p14="http://schemas.microsoft.com/office/powerpoint/2010/main" val="312396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7217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6938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2916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05641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4465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69901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85691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5051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61006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42046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7421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15299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9453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5537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49659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sp>
        <p:nvSpPr>
          <p:cNvPr id="17" name="bg object 17"/>
          <p:cNvSpPr/>
          <p:nvPr/>
        </p:nvSpPr>
        <p:spPr>
          <a:xfrm>
            <a:off x="1307868"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000000">
              <a:alpha val="63139"/>
            </a:srgbClr>
          </a:solidFill>
        </p:spPr>
        <p:txBody>
          <a:bodyPr wrap="square" lIns="0" tIns="0" rIns="0" bIns="0" rtlCol="0"/>
          <a:lstStyle/>
          <a:p>
            <a:endParaRPr/>
          </a:p>
        </p:txBody>
      </p:sp>
      <p:sp>
        <p:nvSpPr>
          <p:cNvPr id="18" name="bg object 18"/>
          <p:cNvSpPr/>
          <p:nvPr/>
        </p:nvSpPr>
        <p:spPr>
          <a:xfrm>
            <a:off x="1307868" y="1267730"/>
            <a:ext cx="9576435" cy="4308475"/>
          </a:xfrm>
          <a:custGeom>
            <a:avLst/>
            <a:gdLst/>
            <a:ahLst/>
            <a:cxnLst/>
            <a:rect l="l" t="t" r="r" b="b"/>
            <a:pathLst>
              <a:path w="9576435" h="4308475">
                <a:moveTo>
                  <a:pt x="0" y="0"/>
                </a:moveTo>
                <a:lnTo>
                  <a:pt x="9576262" y="0"/>
                </a:lnTo>
                <a:lnTo>
                  <a:pt x="9576262" y="4307950"/>
                </a:lnTo>
                <a:lnTo>
                  <a:pt x="0" y="4307950"/>
                </a:lnTo>
                <a:lnTo>
                  <a:pt x="0" y="0"/>
                </a:lnTo>
                <a:close/>
              </a:path>
            </a:pathLst>
          </a:custGeom>
          <a:ln w="12700">
            <a:solidFill>
              <a:srgbClr val="FFFFFF"/>
            </a:solidFill>
          </a:ln>
        </p:spPr>
        <p:txBody>
          <a:bodyPr wrap="square" lIns="0" tIns="0" rIns="0" bIns="0" rtlCol="0"/>
          <a:lstStyle/>
          <a:p>
            <a:endParaRPr/>
          </a:p>
        </p:txBody>
      </p:sp>
      <p:sp>
        <p:nvSpPr>
          <p:cNvPr id="19" name="bg object 19"/>
          <p:cNvSpPr/>
          <p:nvPr/>
        </p:nvSpPr>
        <p:spPr>
          <a:xfrm>
            <a:off x="1307867" y="1267730"/>
            <a:ext cx="9576435" cy="4308475"/>
          </a:xfrm>
          <a:custGeom>
            <a:avLst/>
            <a:gdLst/>
            <a:ahLst/>
            <a:cxnLst/>
            <a:rect l="l" t="t" r="r" b="b"/>
            <a:pathLst>
              <a:path w="9576435" h="4308475">
                <a:moveTo>
                  <a:pt x="9576262" y="0"/>
                </a:moveTo>
                <a:lnTo>
                  <a:pt x="0" y="0"/>
                </a:lnTo>
                <a:lnTo>
                  <a:pt x="0" y="4307949"/>
                </a:lnTo>
                <a:lnTo>
                  <a:pt x="9576262" y="4307949"/>
                </a:lnTo>
                <a:lnTo>
                  <a:pt x="9576262" y="0"/>
                </a:lnTo>
                <a:close/>
              </a:path>
            </a:pathLst>
          </a:custGeom>
          <a:solidFill>
            <a:srgbClr val="F7704E">
              <a:alpha val="45878"/>
            </a:srgbClr>
          </a:solidFill>
        </p:spPr>
        <p:txBody>
          <a:bodyPr wrap="square" lIns="0" tIns="0" rIns="0" bIns="0" rtlCol="0"/>
          <a:lstStyle/>
          <a:p>
            <a:endParaRPr/>
          </a:p>
        </p:txBody>
      </p:sp>
      <p:sp>
        <p:nvSpPr>
          <p:cNvPr id="20" name="bg object 20"/>
          <p:cNvSpPr/>
          <p:nvPr/>
        </p:nvSpPr>
        <p:spPr>
          <a:xfrm>
            <a:off x="1447801" y="1411615"/>
            <a:ext cx="9296400" cy="4034790"/>
          </a:xfrm>
          <a:custGeom>
            <a:avLst/>
            <a:gdLst/>
            <a:ahLst/>
            <a:cxnLst/>
            <a:rect l="l" t="t" r="r" b="b"/>
            <a:pathLst>
              <a:path w="9296400" h="4034790">
                <a:moveTo>
                  <a:pt x="0" y="0"/>
                </a:moveTo>
                <a:lnTo>
                  <a:pt x="9296400" y="0"/>
                </a:lnTo>
                <a:lnTo>
                  <a:pt x="9296400" y="4034770"/>
                </a:lnTo>
                <a:lnTo>
                  <a:pt x="0" y="4034770"/>
                </a:lnTo>
                <a:lnTo>
                  <a:pt x="0" y="0"/>
                </a:lnTo>
                <a:close/>
              </a:path>
            </a:pathLst>
          </a:custGeom>
          <a:ln w="9525">
            <a:solidFill>
              <a:srgbClr val="FFFFFF"/>
            </a:solidFill>
          </a:ln>
        </p:spPr>
        <p:txBody>
          <a:bodyPr wrap="square" lIns="0" tIns="0" rIns="0" bIns="0" rtlCol="0"/>
          <a:lstStyle/>
          <a:p>
            <a:endParaRPr/>
          </a:p>
        </p:txBody>
      </p:sp>
      <p:pic>
        <p:nvPicPr>
          <p:cNvPr id="21" name="bg object 21"/>
          <p:cNvPicPr/>
          <p:nvPr/>
        </p:nvPicPr>
        <p:blipFill>
          <a:blip r:embed="rId3" cstate="print"/>
          <a:stretch>
            <a:fillRect/>
          </a:stretch>
        </p:blipFill>
        <p:spPr>
          <a:xfrm>
            <a:off x="10030968" y="5839967"/>
            <a:ext cx="1136903" cy="1008888"/>
          </a:xfrm>
          <a:prstGeom prst="rect">
            <a:avLst/>
          </a:prstGeom>
        </p:spPr>
      </p:pic>
      <p:pic>
        <p:nvPicPr>
          <p:cNvPr id="22" name="bg object 22"/>
          <p:cNvPicPr/>
          <p:nvPr/>
        </p:nvPicPr>
        <p:blipFill>
          <a:blip r:embed="rId4" cstate="print"/>
          <a:stretch>
            <a:fillRect/>
          </a:stretch>
        </p:blipFill>
        <p:spPr>
          <a:xfrm>
            <a:off x="11164823" y="6108191"/>
            <a:ext cx="893064" cy="606551"/>
          </a:xfrm>
          <a:prstGeom prst="rect">
            <a:avLst/>
          </a:prstGeom>
        </p:spPr>
      </p:pic>
      <p:sp>
        <p:nvSpPr>
          <p:cNvPr id="2" name="Holder 2"/>
          <p:cNvSpPr>
            <a:spLocks noGrp="1"/>
          </p:cNvSpPr>
          <p:nvPr>
            <p:ph type="ctrTitle"/>
          </p:nvPr>
        </p:nvSpPr>
        <p:spPr>
          <a:xfrm>
            <a:off x="2186939" y="2042667"/>
            <a:ext cx="7818120" cy="2354579"/>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33709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6092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956251"/>
          </a:solidFill>
        </p:spPr>
        <p:txBody>
          <a:bodyPr wrap="square" lIns="0" tIns="0" rIns="0" bIns="0" rtlCol="0"/>
          <a:lstStyle/>
          <a:p>
            <a:endParaRPr/>
          </a:p>
        </p:txBody>
      </p:sp>
      <p:sp>
        <p:nvSpPr>
          <p:cNvPr id="17" name="bg object 17"/>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rgbClr val="956251"/>
            </a:solidFill>
          </a:ln>
        </p:spPr>
        <p:txBody>
          <a:bodyPr wrap="square" lIns="0" tIns="0" rIns="0" bIns="0" rtlCol="0"/>
          <a:lstStyle/>
          <a:p>
            <a:endParaRPr/>
          </a:p>
        </p:txBody>
      </p:sp>
      <p:sp>
        <p:nvSpPr>
          <p:cNvPr id="18" name="bg object 18"/>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sp>
        <p:nvSpPr>
          <p:cNvPr id="19" name="bg object 19"/>
          <p:cNvSpPr/>
          <p:nvPr/>
        </p:nvSpPr>
        <p:spPr>
          <a:xfrm>
            <a:off x="1121537" y="5135791"/>
            <a:ext cx="9864090" cy="923925"/>
          </a:xfrm>
          <a:custGeom>
            <a:avLst/>
            <a:gdLst/>
            <a:ahLst/>
            <a:cxnLst/>
            <a:rect l="l" t="t" r="r" b="b"/>
            <a:pathLst>
              <a:path w="9864090" h="923925">
                <a:moveTo>
                  <a:pt x="3657600" y="0"/>
                </a:moveTo>
                <a:lnTo>
                  <a:pt x="0" y="0"/>
                </a:lnTo>
                <a:lnTo>
                  <a:pt x="0" y="923328"/>
                </a:lnTo>
                <a:lnTo>
                  <a:pt x="3657600" y="923328"/>
                </a:lnTo>
                <a:lnTo>
                  <a:pt x="3657600" y="0"/>
                </a:lnTo>
                <a:close/>
              </a:path>
              <a:path w="9864090" h="923925">
                <a:moveTo>
                  <a:pt x="9863963" y="0"/>
                </a:moveTo>
                <a:lnTo>
                  <a:pt x="6206363" y="0"/>
                </a:lnTo>
                <a:lnTo>
                  <a:pt x="6206363" y="923328"/>
                </a:lnTo>
                <a:lnTo>
                  <a:pt x="9863963" y="923328"/>
                </a:lnTo>
                <a:lnTo>
                  <a:pt x="9863963" y="0"/>
                </a:lnTo>
                <a:close/>
              </a:path>
            </a:pathLst>
          </a:custGeom>
          <a:solidFill>
            <a:srgbClr val="D8BFB6"/>
          </a:solidFill>
        </p:spPr>
        <p:txBody>
          <a:bodyPr wrap="square" lIns="0" tIns="0" rIns="0" bIns="0" rtlCol="0"/>
          <a:lstStyle/>
          <a:p>
            <a:endParaRPr/>
          </a:p>
        </p:txBody>
      </p:sp>
      <p:sp>
        <p:nvSpPr>
          <p:cNvPr id="20" name="bg object 20"/>
          <p:cNvSpPr/>
          <p:nvPr/>
        </p:nvSpPr>
        <p:spPr>
          <a:xfrm>
            <a:off x="7327900" y="4105939"/>
            <a:ext cx="3657600" cy="646430"/>
          </a:xfrm>
          <a:custGeom>
            <a:avLst/>
            <a:gdLst/>
            <a:ahLst/>
            <a:cxnLst/>
            <a:rect l="l" t="t" r="r" b="b"/>
            <a:pathLst>
              <a:path w="3657600" h="646429">
                <a:moveTo>
                  <a:pt x="3657600" y="0"/>
                </a:moveTo>
                <a:lnTo>
                  <a:pt x="0" y="0"/>
                </a:lnTo>
                <a:lnTo>
                  <a:pt x="0" y="646330"/>
                </a:lnTo>
                <a:lnTo>
                  <a:pt x="3657600" y="646330"/>
                </a:lnTo>
                <a:lnTo>
                  <a:pt x="3657600" y="0"/>
                </a:lnTo>
                <a:close/>
              </a:path>
            </a:pathLst>
          </a:custGeom>
          <a:solidFill>
            <a:srgbClr val="C0CBCB"/>
          </a:solidFill>
        </p:spPr>
        <p:txBody>
          <a:bodyPr wrap="square" lIns="0" tIns="0" rIns="0" bIns="0" rtlCol="0"/>
          <a:lstStyle/>
          <a:p>
            <a:endParaRPr/>
          </a:p>
        </p:txBody>
      </p:sp>
      <p:sp>
        <p:nvSpPr>
          <p:cNvPr id="21" name="bg object 21"/>
          <p:cNvSpPr/>
          <p:nvPr/>
        </p:nvSpPr>
        <p:spPr>
          <a:xfrm>
            <a:off x="7327900" y="4105939"/>
            <a:ext cx="3657600" cy="646430"/>
          </a:xfrm>
          <a:custGeom>
            <a:avLst/>
            <a:gdLst/>
            <a:ahLst/>
            <a:cxnLst/>
            <a:rect l="l" t="t" r="r" b="b"/>
            <a:pathLst>
              <a:path w="3657600" h="646429">
                <a:moveTo>
                  <a:pt x="0" y="0"/>
                </a:moveTo>
                <a:lnTo>
                  <a:pt x="3657600" y="0"/>
                </a:lnTo>
                <a:lnTo>
                  <a:pt x="3657600" y="646331"/>
                </a:lnTo>
                <a:lnTo>
                  <a:pt x="0" y="646331"/>
                </a:lnTo>
                <a:lnTo>
                  <a:pt x="0" y="0"/>
                </a:lnTo>
                <a:close/>
              </a:path>
            </a:pathLst>
          </a:custGeom>
          <a:ln w="9525">
            <a:solidFill>
              <a:srgbClr val="C0CBCB"/>
            </a:solidFill>
          </a:ln>
        </p:spPr>
        <p:txBody>
          <a:bodyPr wrap="square" lIns="0" tIns="0" rIns="0" bIns="0" rtlCol="0"/>
          <a:lstStyle/>
          <a:p>
            <a:endParaRPr/>
          </a:p>
        </p:txBody>
      </p:sp>
      <p:sp>
        <p:nvSpPr>
          <p:cNvPr id="22" name="bg object 22"/>
          <p:cNvSpPr/>
          <p:nvPr/>
        </p:nvSpPr>
        <p:spPr>
          <a:xfrm>
            <a:off x="1121543" y="4105939"/>
            <a:ext cx="3657600" cy="646430"/>
          </a:xfrm>
          <a:custGeom>
            <a:avLst/>
            <a:gdLst/>
            <a:ahLst/>
            <a:cxnLst/>
            <a:rect l="l" t="t" r="r" b="b"/>
            <a:pathLst>
              <a:path w="3657600" h="646429">
                <a:moveTo>
                  <a:pt x="3657599" y="0"/>
                </a:moveTo>
                <a:lnTo>
                  <a:pt x="0" y="0"/>
                </a:lnTo>
                <a:lnTo>
                  <a:pt x="0" y="646330"/>
                </a:lnTo>
                <a:lnTo>
                  <a:pt x="3657599" y="646330"/>
                </a:lnTo>
                <a:lnTo>
                  <a:pt x="3657599" y="0"/>
                </a:lnTo>
                <a:close/>
              </a:path>
            </a:pathLst>
          </a:custGeom>
          <a:solidFill>
            <a:srgbClr val="C0CBCB"/>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455051" y="1703323"/>
            <a:ext cx="3448684" cy="4311015"/>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78509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166876" y="0"/>
            <a:ext cx="4025265" cy="6858000"/>
          </a:xfrm>
          <a:custGeom>
            <a:avLst/>
            <a:gdLst/>
            <a:ahLst/>
            <a:cxnLst/>
            <a:rect l="l" t="t" r="r" b="b"/>
            <a:pathLst>
              <a:path w="4025265" h="6858000">
                <a:moveTo>
                  <a:pt x="0" y="6857999"/>
                </a:moveTo>
                <a:lnTo>
                  <a:pt x="4025124" y="6857999"/>
                </a:lnTo>
                <a:lnTo>
                  <a:pt x="4025124" y="0"/>
                </a:lnTo>
                <a:lnTo>
                  <a:pt x="0" y="0"/>
                </a:lnTo>
                <a:lnTo>
                  <a:pt x="0" y="6857999"/>
                </a:lnTo>
                <a:close/>
              </a:path>
            </a:pathLst>
          </a:custGeom>
          <a:solidFill>
            <a:srgbClr val="BFBFBF">
              <a:alpha val="59999"/>
            </a:srgbClr>
          </a:solidFill>
        </p:spPr>
        <p:txBody>
          <a:bodyPr wrap="square" lIns="0" tIns="0" rIns="0" bIns="0" rtlCol="0"/>
          <a:lstStyle/>
          <a:p>
            <a:endParaRPr/>
          </a:p>
        </p:txBody>
      </p:sp>
      <p:sp>
        <p:nvSpPr>
          <p:cNvPr id="17" name="bg object 17"/>
          <p:cNvSpPr/>
          <p:nvPr/>
        </p:nvSpPr>
        <p:spPr>
          <a:xfrm>
            <a:off x="-1867" y="0"/>
            <a:ext cx="8169275" cy="6858000"/>
          </a:xfrm>
          <a:custGeom>
            <a:avLst/>
            <a:gdLst/>
            <a:ahLst/>
            <a:cxnLst/>
            <a:rect l="l" t="t" r="r" b="b"/>
            <a:pathLst>
              <a:path w="8169275" h="6858000">
                <a:moveTo>
                  <a:pt x="8168742" y="0"/>
                </a:moveTo>
                <a:lnTo>
                  <a:pt x="0" y="0"/>
                </a:lnTo>
                <a:lnTo>
                  <a:pt x="0" y="6857999"/>
                </a:lnTo>
                <a:lnTo>
                  <a:pt x="8168742" y="6857999"/>
                </a:lnTo>
                <a:lnTo>
                  <a:pt x="8168742" y="0"/>
                </a:lnTo>
                <a:close/>
              </a:path>
            </a:pathLst>
          </a:custGeom>
          <a:solidFill>
            <a:srgbClr val="FFFFFF"/>
          </a:solidFill>
        </p:spPr>
        <p:txBody>
          <a:bodyPr wrap="square" lIns="0" tIns="0" rIns="0" bIns="0" rtlCol="0"/>
          <a:lstStyle/>
          <a:p>
            <a:endParaRPr/>
          </a:p>
        </p:txBody>
      </p:sp>
      <p:sp>
        <p:nvSpPr>
          <p:cNvPr id="18" name="bg object 18"/>
          <p:cNvSpPr/>
          <p:nvPr/>
        </p:nvSpPr>
        <p:spPr>
          <a:xfrm>
            <a:off x="8331466" y="164591"/>
            <a:ext cx="3709035" cy="6540500"/>
          </a:xfrm>
          <a:custGeom>
            <a:avLst/>
            <a:gdLst/>
            <a:ahLst/>
            <a:cxnLst/>
            <a:rect l="l" t="t" r="r" b="b"/>
            <a:pathLst>
              <a:path w="3709034" h="6540500">
                <a:moveTo>
                  <a:pt x="3708882" y="0"/>
                </a:moveTo>
                <a:lnTo>
                  <a:pt x="0" y="0"/>
                </a:lnTo>
                <a:lnTo>
                  <a:pt x="0" y="566928"/>
                </a:lnTo>
                <a:lnTo>
                  <a:pt x="0" y="6540182"/>
                </a:lnTo>
                <a:lnTo>
                  <a:pt x="3708882" y="6540182"/>
                </a:lnTo>
                <a:lnTo>
                  <a:pt x="3708882" y="566928"/>
                </a:lnTo>
                <a:lnTo>
                  <a:pt x="3708882" y="0"/>
                </a:lnTo>
                <a:close/>
              </a:path>
            </a:pathLst>
          </a:custGeom>
          <a:solidFill>
            <a:srgbClr val="4F4B4B"/>
          </a:solidFill>
        </p:spPr>
        <p:txBody>
          <a:bodyPr wrap="square" lIns="0" tIns="0" rIns="0" bIns="0" rtlCol="0"/>
          <a:lstStyle/>
          <a:p>
            <a:endParaRPr/>
          </a:p>
        </p:txBody>
      </p:sp>
      <p:sp>
        <p:nvSpPr>
          <p:cNvPr id="19" name="bg object 19"/>
          <p:cNvSpPr/>
          <p:nvPr/>
        </p:nvSpPr>
        <p:spPr>
          <a:xfrm>
            <a:off x="8331467" y="164592"/>
            <a:ext cx="3709035" cy="6540500"/>
          </a:xfrm>
          <a:custGeom>
            <a:avLst/>
            <a:gdLst/>
            <a:ahLst/>
            <a:cxnLst/>
            <a:rect l="l" t="t" r="r" b="b"/>
            <a:pathLst>
              <a:path w="3709034" h="6540500">
                <a:moveTo>
                  <a:pt x="0" y="0"/>
                </a:moveTo>
                <a:lnTo>
                  <a:pt x="3708894" y="0"/>
                </a:lnTo>
                <a:lnTo>
                  <a:pt x="3708894" y="6540176"/>
                </a:lnTo>
                <a:lnTo>
                  <a:pt x="0" y="6540176"/>
                </a:lnTo>
                <a:lnTo>
                  <a:pt x="0" y="0"/>
                </a:lnTo>
                <a:close/>
              </a:path>
            </a:pathLst>
          </a:custGeom>
          <a:ln w="6350">
            <a:solidFill>
              <a:srgbClr val="404040"/>
            </a:solidFill>
          </a:ln>
        </p:spPr>
        <p:txBody>
          <a:bodyPr wrap="square" lIns="0" tIns="0" rIns="0" bIns="0" rtlCol="0"/>
          <a:lstStyle/>
          <a:p>
            <a:endParaRPr/>
          </a:p>
        </p:txBody>
      </p:sp>
      <p:sp>
        <p:nvSpPr>
          <p:cNvPr id="20" name="bg object 20"/>
          <p:cNvSpPr/>
          <p:nvPr/>
        </p:nvSpPr>
        <p:spPr>
          <a:xfrm>
            <a:off x="9219318" y="0"/>
            <a:ext cx="1920239" cy="731520"/>
          </a:xfrm>
          <a:custGeom>
            <a:avLst/>
            <a:gdLst/>
            <a:ahLst/>
            <a:cxnLst/>
            <a:rect l="l" t="t" r="r" b="b"/>
            <a:pathLst>
              <a:path w="1920240" h="731520">
                <a:moveTo>
                  <a:pt x="1920238" y="0"/>
                </a:moveTo>
                <a:lnTo>
                  <a:pt x="0" y="0"/>
                </a:lnTo>
                <a:lnTo>
                  <a:pt x="0" y="731520"/>
                </a:lnTo>
                <a:lnTo>
                  <a:pt x="1920238" y="731520"/>
                </a:lnTo>
                <a:lnTo>
                  <a:pt x="1920238" y="0"/>
                </a:lnTo>
                <a:close/>
              </a:path>
            </a:pathLst>
          </a:custGeom>
          <a:solidFill>
            <a:srgbClr val="956251"/>
          </a:solidFill>
        </p:spPr>
        <p:txBody>
          <a:bodyPr wrap="square" lIns="0" tIns="0" rIns="0" bIns="0" rtlCol="0"/>
          <a:lstStyle/>
          <a:p>
            <a:endParaRPr/>
          </a:p>
        </p:txBody>
      </p:sp>
      <p:sp>
        <p:nvSpPr>
          <p:cNvPr id="21" name="bg object 21"/>
          <p:cNvSpPr/>
          <p:nvPr/>
        </p:nvSpPr>
        <p:spPr>
          <a:xfrm>
            <a:off x="933361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2" name="bg object 22"/>
          <p:cNvSpPr/>
          <p:nvPr/>
        </p:nvSpPr>
        <p:spPr>
          <a:xfrm>
            <a:off x="933361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3" name="bg object 23"/>
          <p:cNvSpPr/>
          <p:nvPr/>
        </p:nvSpPr>
        <p:spPr>
          <a:xfrm>
            <a:off x="11025257" y="-1172"/>
            <a:ext cx="0" cy="640080"/>
          </a:xfrm>
          <a:custGeom>
            <a:avLst/>
            <a:gdLst/>
            <a:ahLst/>
            <a:cxnLst/>
            <a:rect l="l" t="t" r="r" b="b"/>
            <a:pathLst>
              <a:path h="640080">
                <a:moveTo>
                  <a:pt x="0" y="0"/>
                </a:moveTo>
                <a:lnTo>
                  <a:pt x="1" y="640080"/>
                </a:lnTo>
              </a:path>
            </a:pathLst>
          </a:custGeom>
          <a:solidFill>
            <a:srgbClr val="262626"/>
          </a:solidFill>
        </p:spPr>
        <p:txBody>
          <a:bodyPr wrap="square" lIns="0" tIns="0" rIns="0" bIns="0" rtlCol="0"/>
          <a:lstStyle/>
          <a:p>
            <a:endParaRPr/>
          </a:p>
        </p:txBody>
      </p:sp>
      <p:sp>
        <p:nvSpPr>
          <p:cNvPr id="24" name="bg object 24"/>
          <p:cNvSpPr/>
          <p:nvPr/>
        </p:nvSpPr>
        <p:spPr>
          <a:xfrm>
            <a:off x="11025257" y="-1172"/>
            <a:ext cx="0" cy="640080"/>
          </a:xfrm>
          <a:custGeom>
            <a:avLst/>
            <a:gdLst/>
            <a:ahLst/>
            <a:cxnLst/>
            <a:rect l="l" t="t" r="r" b="b"/>
            <a:pathLst>
              <a:path h="640080">
                <a:moveTo>
                  <a:pt x="0" y="0"/>
                </a:moveTo>
                <a:lnTo>
                  <a:pt x="1" y="640080"/>
                </a:lnTo>
              </a:path>
            </a:pathLst>
          </a:custGeom>
          <a:ln w="6350">
            <a:solidFill>
              <a:srgbClr val="FFFFFF"/>
            </a:solidFill>
          </a:ln>
        </p:spPr>
        <p:txBody>
          <a:bodyPr wrap="square" lIns="0" tIns="0" rIns="0" bIns="0" rtlCol="0"/>
          <a:lstStyle/>
          <a:p>
            <a:endParaRPr/>
          </a:p>
        </p:txBody>
      </p:sp>
      <p:sp>
        <p:nvSpPr>
          <p:cNvPr id="25" name="bg object 25"/>
          <p:cNvSpPr/>
          <p:nvPr/>
        </p:nvSpPr>
        <p:spPr>
          <a:xfrm>
            <a:off x="9333617" y="644122"/>
            <a:ext cx="1691639" cy="0"/>
          </a:xfrm>
          <a:custGeom>
            <a:avLst/>
            <a:gdLst/>
            <a:ahLst/>
            <a:cxnLst/>
            <a:rect l="l" t="t" r="r" b="b"/>
            <a:pathLst>
              <a:path w="1691640">
                <a:moveTo>
                  <a:pt x="1691639" y="1"/>
                </a:moveTo>
                <a:lnTo>
                  <a:pt x="0" y="0"/>
                </a:lnTo>
              </a:path>
            </a:pathLst>
          </a:custGeom>
          <a:solidFill>
            <a:srgbClr val="262626"/>
          </a:solidFill>
        </p:spPr>
        <p:txBody>
          <a:bodyPr wrap="square" lIns="0" tIns="0" rIns="0" bIns="0" rtlCol="0"/>
          <a:lstStyle/>
          <a:p>
            <a:endParaRPr/>
          </a:p>
        </p:txBody>
      </p:sp>
      <p:sp>
        <p:nvSpPr>
          <p:cNvPr id="26" name="bg object 26"/>
          <p:cNvSpPr/>
          <p:nvPr/>
        </p:nvSpPr>
        <p:spPr>
          <a:xfrm>
            <a:off x="9333617" y="644122"/>
            <a:ext cx="1691639" cy="0"/>
          </a:xfrm>
          <a:custGeom>
            <a:avLst/>
            <a:gdLst/>
            <a:ahLst/>
            <a:cxnLst/>
            <a:rect l="l" t="t" r="r" b="b"/>
            <a:pathLst>
              <a:path w="1691640">
                <a:moveTo>
                  <a:pt x="0" y="0"/>
                </a:moveTo>
                <a:lnTo>
                  <a:pt x="1691640" y="1"/>
                </a:lnTo>
              </a:path>
            </a:pathLst>
          </a:custGeom>
          <a:ln w="6350">
            <a:solidFill>
              <a:srgbClr val="FFFFFF"/>
            </a:solidFill>
          </a:ln>
        </p:spPr>
        <p:txBody>
          <a:bodyPr wrap="square" lIns="0" tIns="0" rIns="0" bIns="0" rtlCol="0"/>
          <a:lstStyle/>
          <a:p>
            <a:endParaRPr/>
          </a:p>
        </p:txBody>
      </p:sp>
      <p:pic>
        <p:nvPicPr>
          <p:cNvPr id="27" name="bg object 27"/>
          <p:cNvPicPr/>
          <p:nvPr/>
        </p:nvPicPr>
        <p:blipFill>
          <a:blip r:embed="rId2" cstate="print"/>
          <a:stretch>
            <a:fillRect/>
          </a:stretch>
        </p:blipFill>
        <p:spPr>
          <a:xfrm>
            <a:off x="283608" y="1267730"/>
            <a:ext cx="7630449" cy="4307949"/>
          </a:xfrm>
          <a:prstGeom prst="rect">
            <a:avLst/>
          </a:prstGeom>
        </p:spPr>
      </p:pic>
      <p:sp>
        <p:nvSpPr>
          <p:cNvPr id="2" name="Holder 2"/>
          <p:cNvSpPr>
            <a:spLocks noGrp="1"/>
          </p:cNvSpPr>
          <p:nvPr>
            <p:ph type="title"/>
          </p:nvPr>
        </p:nvSpPr>
        <p:spPr/>
        <p:txBody>
          <a:bodyPr lIns="0" tIns="0" rIns="0" bIns="0"/>
          <a:lstStyle>
            <a:lvl1pPr>
              <a:defRPr sz="4400" b="0" i="0">
                <a:solidFill>
                  <a:schemeClr val="tx1"/>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7660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52768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10/13/2023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26727785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6633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8081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4455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1487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920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1173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23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50894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30272642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45539" y="925068"/>
            <a:ext cx="7383145" cy="695960"/>
          </a:xfrm>
          <a:prstGeom prst="rect">
            <a:avLst/>
          </a:prstGeom>
        </p:spPr>
        <p:txBody>
          <a:bodyPr wrap="square" lIns="0" tIns="0" rIns="0" bIns="0">
            <a:spAutoFit/>
          </a:bodyPr>
          <a:lstStyle>
            <a:lvl1pPr>
              <a:defRPr sz="4400" b="0" i="0">
                <a:solidFill>
                  <a:schemeClr val="tx1"/>
                </a:solidFill>
                <a:latin typeface="Georgia"/>
                <a:cs typeface="Georgia"/>
              </a:defRPr>
            </a:lvl1pPr>
          </a:lstStyle>
          <a:p>
            <a:endParaRPr/>
          </a:p>
        </p:txBody>
      </p:sp>
      <p:sp>
        <p:nvSpPr>
          <p:cNvPr id="3" name="Holder 3"/>
          <p:cNvSpPr>
            <a:spLocks noGrp="1"/>
          </p:cNvSpPr>
          <p:nvPr>
            <p:ph type="body" idx="1"/>
          </p:nvPr>
        </p:nvSpPr>
        <p:spPr>
          <a:xfrm>
            <a:off x="799152" y="2130044"/>
            <a:ext cx="5234305" cy="4198620"/>
          </a:xfrm>
          <a:prstGeom prst="rect">
            <a:avLst/>
          </a:prstGeom>
        </p:spPr>
        <p:txBody>
          <a:bodyPr wrap="square" lIns="0" tIns="0" rIns="0" bIns="0">
            <a:spAutoFit/>
          </a:bodyPr>
          <a:lstStyle>
            <a:lvl1pPr>
              <a:defRPr sz="1800" b="0" i="0">
                <a:solidFill>
                  <a:schemeClr val="tx1"/>
                </a:solidFill>
                <a:latin typeface="Franklin Gothic Book"/>
                <a:cs typeface="Franklin Gothic Book"/>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10/13/2023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4404692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flickr.com/photos/154958442@N02/37089007650" TargetMode="External"/><Relationship Id="rId3" Type="http://schemas.openxmlformats.org/officeDocument/2006/relationships/image" Target="../media/image35.png"/><Relationship Id="rId7"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fosspost.org/open-source-speech-recognition/" TargetMode="External"/><Relationship Id="rId5" Type="http://schemas.openxmlformats.org/officeDocument/2006/relationships/image" Target="../media/image36.png"/><Relationship Id="rId10" Type="http://schemas.openxmlformats.org/officeDocument/2006/relationships/hyperlink" Target="http://www.flickr.com/photos/paulhagon/3622729819/" TargetMode="External"/><Relationship Id="rId4" Type="http://schemas.openxmlformats.org/officeDocument/2006/relationships/hyperlink" Target="https://technofaq.org/posts/2020/01/speech-recognition-trends-in-2020/" TargetMode="External"/><Relationship Id="rId9" Type="http://schemas.openxmlformats.org/officeDocument/2006/relationships/image" Target="../media/image38.jp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image" Target="../media/image40.svg"/><Relationship Id="rId7" Type="http://schemas.openxmlformats.org/officeDocument/2006/relationships/image" Target="../media/image44.svg"/><Relationship Id="rId12"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sv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svg"/></Relationships>
</file>

<file path=ppt/slides/_rels/slide21.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microsoft.com/office/2007/relationships/hdphoto" Target="../media/hdphoto4.wdp"/><Relationship Id="rId5" Type="http://schemas.openxmlformats.org/officeDocument/2006/relationships/image" Target="../media/image53.png"/><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hyperlink" Target="mailto:target-center@usda.go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006BF3-A523-4CCD-BE46-B28D4A7B3851}"/>
              </a:ext>
              <a:ext uri="{C183D7F6-B498-43B3-948B-1728B52AA6E4}">
                <adec:decorative xmlns:adec="http://schemas.microsoft.com/office/drawing/2017/decorative" val="1"/>
              </a:ext>
            </a:extLst>
          </p:cNvPr>
          <p:cNvPicPr>
            <a:picLocks noChangeAspect="1"/>
          </p:cNvPicPr>
          <p:nvPr/>
        </p:nvPicPr>
        <p:blipFill rotWithShape="1">
          <a:blip r:embed="rId3">
            <a:alphaModFix/>
          </a:blip>
          <a:srcRect t="16215" r="1" b="28098"/>
          <a:stretch/>
        </p:blipFill>
        <p:spPr>
          <a:xfrm>
            <a:off x="20" y="10"/>
            <a:ext cx="12191980" cy="6857990"/>
          </a:xfrm>
          <a:prstGeom prst="rect">
            <a:avLst/>
          </a:prstGeom>
        </p:spPr>
      </p:pic>
      <p:sp>
        <p:nvSpPr>
          <p:cNvPr id="71" name="Rectangle 70">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F7704E">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sp>
      <p:sp>
        <p:nvSpPr>
          <p:cNvPr id="2" name="Title 1">
            <a:extLst>
              <a:ext uri="{FF2B5EF4-FFF2-40B4-BE49-F238E27FC236}">
                <a16:creationId xmlns:a16="http://schemas.microsoft.com/office/drawing/2014/main" id="{FCAFF323-CE6A-748D-EBE6-31675D0F5784}"/>
              </a:ext>
            </a:extLst>
          </p:cNvPr>
          <p:cNvSpPr>
            <a:spLocks noGrp="1"/>
          </p:cNvSpPr>
          <p:nvPr>
            <p:ph type="ctrTitle"/>
          </p:nvPr>
        </p:nvSpPr>
        <p:spPr>
          <a:xfrm>
            <a:off x="1769532" y="2091263"/>
            <a:ext cx="8652938" cy="2461504"/>
          </a:xfrm>
        </p:spPr>
        <p:txBody>
          <a:bodyPr>
            <a:normAutofit/>
          </a:bodyPr>
          <a:lstStyle/>
          <a:p>
            <a:r>
              <a:rPr lang="en-US" sz="5800" cap="small" dirty="0"/>
              <a:t>Rethinking disability and what it means to be disabled</a:t>
            </a:r>
          </a:p>
        </p:txBody>
      </p:sp>
      <p:sp>
        <p:nvSpPr>
          <p:cNvPr id="3" name="Subtitle 2">
            <a:extLst>
              <a:ext uri="{FF2B5EF4-FFF2-40B4-BE49-F238E27FC236}">
                <a16:creationId xmlns:a16="http://schemas.microsoft.com/office/drawing/2014/main" id="{BC589A7A-ED65-D6B0-0038-B212DE6B52C4}"/>
              </a:ext>
            </a:extLst>
          </p:cNvPr>
          <p:cNvSpPr>
            <a:spLocks noGrp="1"/>
          </p:cNvSpPr>
          <p:nvPr>
            <p:ph type="subTitle" idx="1"/>
          </p:nvPr>
        </p:nvSpPr>
        <p:spPr>
          <a:xfrm>
            <a:off x="1769532" y="4623127"/>
            <a:ext cx="8655200" cy="457201"/>
          </a:xfrm>
        </p:spPr>
        <p:txBody>
          <a:bodyPr>
            <a:normAutofit/>
          </a:bodyPr>
          <a:lstStyle/>
          <a:p>
            <a:pPr>
              <a:lnSpc>
                <a:spcPct val="100000"/>
              </a:lnSpc>
              <a:spcAft>
                <a:spcPts val="600"/>
              </a:spcAft>
            </a:pPr>
            <a:r>
              <a:rPr lang="en-US"/>
              <a:t>Dr. Theresa Haskins | Presentation for the USDA TARGET Center</a:t>
            </a:r>
            <a:endParaRPr lang="en-US" dirty="0"/>
          </a:p>
        </p:txBody>
      </p:sp>
      <p:pic>
        <p:nvPicPr>
          <p:cNvPr id="12" name="Picture 11" descr="A blue and white logo of head and squiggly brain.">
            <a:extLst>
              <a:ext uri="{FF2B5EF4-FFF2-40B4-BE49-F238E27FC236}">
                <a16:creationId xmlns:a16="http://schemas.microsoft.com/office/drawing/2014/main" id="{058F8595-D595-F36C-7233-0AC2B07CE103}"/>
              </a:ext>
            </a:extLst>
          </p:cNvPr>
          <p:cNvPicPr>
            <a:picLocks noChangeAspect="1"/>
          </p:cNvPicPr>
          <p:nvPr/>
        </p:nvPicPr>
        <p:blipFill>
          <a:blip r:embed="rId4">
            <a:biLevel thresh="25000"/>
          </a:blip>
          <a:stretch>
            <a:fillRect/>
          </a:stretch>
        </p:blipFill>
        <p:spPr>
          <a:xfrm>
            <a:off x="10031308" y="5841889"/>
            <a:ext cx="1134714" cy="1005531"/>
          </a:xfrm>
          <a:prstGeom prst="rect">
            <a:avLst/>
          </a:prstGeom>
        </p:spPr>
      </p:pic>
      <p:pic>
        <p:nvPicPr>
          <p:cNvPr id="8" name="Picture 7" descr="A black and white USDA logo&#10;&#10;">
            <a:extLst>
              <a:ext uri="{FF2B5EF4-FFF2-40B4-BE49-F238E27FC236}">
                <a16:creationId xmlns:a16="http://schemas.microsoft.com/office/drawing/2014/main" id="{4A702418-5983-7C74-FFA3-00E27832F9C3}"/>
              </a:ext>
            </a:extLst>
          </p:cNvPr>
          <p:cNvPicPr>
            <a:picLocks noChangeAspect="1"/>
          </p:cNvPicPr>
          <p:nvPr/>
        </p:nvPicPr>
        <p:blipFill>
          <a:blip r:embed="rId5">
            <a:grayscl/>
          </a:blip>
          <a:stretch>
            <a:fillRect/>
          </a:stretch>
        </p:blipFill>
        <p:spPr>
          <a:xfrm>
            <a:off x="11166022" y="6108371"/>
            <a:ext cx="889265" cy="604942"/>
          </a:xfrm>
          <a:prstGeom prst="rect">
            <a:avLst/>
          </a:prstGeom>
        </p:spPr>
      </p:pic>
    </p:spTree>
    <p:extLst>
      <p:ext uri="{BB962C8B-B14F-4D97-AF65-F5344CB8AC3E}">
        <p14:creationId xmlns:p14="http://schemas.microsoft.com/office/powerpoint/2010/main" val="12798584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2" name="Rectangle 31">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3" name="Title 2">
            <a:extLst>
              <a:ext uri="{FF2B5EF4-FFF2-40B4-BE49-F238E27FC236}">
                <a16:creationId xmlns:a16="http://schemas.microsoft.com/office/drawing/2014/main" id="{07A648C9-F966-5AB4-BCC8-2299C2E915D9}"/>
              </a:ext>
            </a:extLst>
          </p:cNvPr>
          <p:cNvSpPr>
            <a:spLocks noGrp="1"/>
          </p:cNvSpPr>
          <p:nvPr>
            <p:ph type="title"/>
          </p:nvPr>
        </p:nvSpPr>
        <p:spPr>
          <a:xfrm>
            <a:off x="819720" y="1559768"/>
            <a:ext cx="3672967" cy="3135379"/>
          </a:xfrm>
        </p:spPr>
        <p:txBody>
          <a:bodyPr vert="horz" lIns="91440" tIns="45720" rIns="91440" bIns="45720" rtlCol="0" anchor="ctr">
            <a:normAutofit/>
          </a:bodyPr>
          <a:lstStyle/>
          <a:p>
            <a:pPr algn="ctr">
              <a:lnSpc>
                <a:spcPct val="83000"/>
              </a:lnSpc>
            </a:pPr>
            <a:r>
              <a:rPr lang="en-US" sz="4400" spc="-100" dirty="0">
                <a:solidFill>
                  <a:schemeClr val="bg1"/>
                </a:solidFill>
              </a:rPr>
              <a:t>The Social Model of Disability</a:t>
            </a:r>
          </a:p>
        </p:txBody>
      </p:sp>
      <p:sp>
        <p:nvSpPr>
          <p:cNvPr id="34" name="Rectangle 33">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6" name="Straight Connector 35">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2" name="TextBox 39" descr="A circular image and text that lists how society disables others.&#10;badly designed buildings, inaccessible technology, unequal access to education, prejudice, assumptions on ability, isolation and exclusion, segregated services, snf discrimination in employment&#10;">
            <a:extLst>
              <a:ext uri="{FF2B5EF4-FFF2-40B4-BE49-F238E27FC236}">
                <a16:creationId xmlns:a16="http://schemas.microsoft.com/office/drawing/2014/main" id="{F4980625-6CF1-891E-4FB9-EA68727F5563}"/>
              </a:ext>
            </a:extLst>
          </p:cNvPr>
          <p:cNvGraphicFramePr/>
          <p:nvPr>
            <p:extLst>
              <p:ext uri="{D42A27DB-BD31-4B8C-83A1-F6EECF244321}">
                <p14:modId xmlns:p14="http://schemas.microsoft.com/office/powerpoint/2010/main" val="253369822"/>
              </p:ext>
            </p:extLst>
          </p:nvPr>
        </p:nvGraphicFramePr>
        <p:xfrm>
          <a:off x="5143507" y="408214"/>
          <a:ext cx="6678374" cy="6090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19C530D8-FB22-7C8D-117D-E7D68BE02FA5}"/>
              </a:ext>
            </a:extLst>
          </p:cNvPr>
          <p:cNvSpPr/>
          <p:nvPr/>
        </p:nvSpPr>
        <p:spPr>
          <a:xfrm>
            <a:off x="7279190" y="2275340"/>
            <a:ext cx="2407008" cy="2302551"/>
          </a:xfrm>
          <a:prstGeom prst="ellipse">
            <a:avLst/>
          </a:prstGeom>
          <a:solidFill>
            <a:schemeClr val="accent3"/>
          </a:solidFill>
        </p:spPr>
        <p:style>
          <a:lnRef idx="3">
            <a:schemeClr val="lt1"/>
          </a:lnRef>
          <a:fillRef idx="1">
            <a:schemeClr val="accent1"/>
          </a:fillRef>
          <a:effectRef idx="1">
            <a:schemeClr val="accent1"/>
          </a:effectRef>
          <a:fontRef idx="minor">
            <a:schemeClr val="lt1"/>
          </a:fontRef>
        </p:style>
        <p:txBody>
          <a:bodyPr rtlCol="0" anchor="ctr"/>
          <a:lstStyle/>
          <a:p>
            <a:pPr algn="ctr">
              <a:spcAft>
                <a:spcPts val="600"/>
              </a:spcAft>
            </a:pPr>
            <a:r>
              <a:rPr lang="en-US" sz="2100" dirty="0"/>
              <a:t>The Problem is the Disabling World</a:t>
            </a:r>
          </a:p>
        </p:txBody>
      </p:sp>
    </p:spTree>
    <p:extLst>
      <p:ext uri="{BB962C8B-B14F-4D97-AF65-F5344CB8AC3E}">
        <p14:creationId xmlns:p14="http://schemas.microsoft.com/office/powerpoint/2010/main" val="310317660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for comparison: Medical Model of Disability">
            <a:extLst>
              <a:ext uri="{FF2B5EF4-FFF2-40B4-BE49-F238E27FC236}">
                <a16:creationId xmlns:a16="http://schemas.microsoft.com/office/drawing/2014/main" id="{F64535FE-2BB5-6465-07F8-5E3945EB7926}"/>
              </a:ext>
            </a:extLst>
          </p:cNvPr>
          <p:cNvSpPr>
            <a:spLocks noGrp="1"/>
          </p:cNvSpPr>
          <p:nvPr>
            <p:ph type="title"/>
          </p:nvPr>
        </p:nvSpPr>
        <p:spPr>
          <a:xfrm>
            <a:off x="583894" y="465382"/>
            <a:ext cx="5093006" cy="1609344"/>
          </a:xfrm>
        </p:spPr>
        <p:txBody>
          <a:bodyPr anchor="t">
            <a:normAutofit/>
          </a:bodyPr>
          <a:lstStyle/>
          <a:p>
            <a:pPr algn="ctr"/>
            <a:r>
              <a:rPr lang="en-US" sz="4400" b="1" dirty="0">
                <a:solidFill>
                  <a:schemeClr val="tx1"/>
                </a:solidFill>
              </a:rPr>
              <a:t>Medical Model </a:t>
            </a:r>
          </a:p>
        </p:txBody>
      </p:sp>
      <p:sp>
        <p:nvSpPr>
          <p:cNvPr id="8" name="TextBox 7" descr="text. I need to be fixed to fit in with society.">
            <a:extLst>
              <a:ext uri="{FF2B5EF4-FFF2-40B4-BE49-F238E27FC236}">
                <a16:creationId xmlns:a16="http://schemas.microsoft.com/office/drawing/2014/main" id="{4213254E-9CE5-3DD5-A775-7056E838FD06}"/>
              </a:ext>
            </a:extLst>
          </p:cNvPr>
          <p:cNvSpPr txBox="1"/>
          <p:nvPr/>
        </p:nvSpPr>
        <p:spPr>
          <a:xfrm>
            <a:off x="752452" y="1186672"/>
            <a:ext cx="4500656" cy="369332"/>
          </a:xfrm>
          <a:prstGeom prst="rect">
            <a:avLst/>
          </a:prstGeom>
          <a:noFill/>
        </p:spPr>
        <p:txBody>
          <a:bodyPr wrap="none" rtlCol="0">
            <a:spAutoFit/>
          </a:bodyPr>
          <a:lstStyle/>
          <a:p>
            <a:pPr algn="ctr"/>
            <a:r>
              <a:rPr lang="en-US" i="1" dirty="0"/>
              <a:t>I need to be “fixed” to fit in with society.</a:t>
            </a:r>
          </a:p>
        </p:txBody>
      </p:sp>
      <p:sp>
        <p:nvSpPr>
          <p:cNvPr id="10" name="TextBox 9" descr="Medical Model example: Can’t join webinars because they are deaf">
            <a:extLst>
              <a:ext uri="{FF2B5EF4-FFF2-40B4-BE49-F238E27FC236}">
                <a16:creationId xmlns:a16="http://schemas.microsoft.com/office/drawing/2014/main" id="{6307320D-64CB-1251-6FA9-609C71AD26BA}"/>
              </a:ext>
            </a:extLst>
          </p:cNvPr>
          <p:cNvSpPr txBox="1"/>
          <p:nvPr/>
        </p:nvSpPr>
        <p:spPr>
          <a:xfrm>
            <a:off x="1073284" y="1684067"/>
            <a:ext cx="3657600" cy="731520"/>
          </a:xfrm>
          <a:prstGeom prst="rect">
            <a:avLst/>
          </a:prstGeom>
          <a:solidFill>
            <a:schemeClr val="accent2">
              <a:lumMod val="40000"/>
              <a:lumOff val="60000"/>
            </a:schemeClr>
          </a:solidFill>
        </p:spPr>
        <p:txBody>
          <a:bodyPr wrap="square" rtlCol="0">
            <a:spAutoFit/>
          </a:bodyPr>
          <a:lstStyle/>
          <a:p>
            <a:pPr algn="ctr"/>
            <a:r>
              <a:rPr lang="en-US" dirty="0"/>
              <a:t>Can’t join webinars because they are deaf.</a:t>
            </a:r>
          </a:p>
        </p:txBody>
      </p:sp>
      <p:sp>
        <p:nvSpPr>
          <p:cNvPr id="12" name="TextBox 11" descr="Medical Model example: Can’t complete the form without assistance because they are blind.">
            <a:extLst>
              <a:ext uri="{FF2B5EF4-FFF2-40B4-BE49-F238E27FC236}">
                <a16:creationId xmlns:a16="http://schemas.microsoft.com/office/drawing/2014/main" id="{D0F7CD15-9B59-B0BF-3F03-61B85A840826}"/>
              </a:ext>
            </a:extLst>
          </p:cNvPr>
          <p:cNvSpPr txBox="1"/>
          <p:nvPr/>
        </p:nvSpPr>
        <p:spPr>
          <a:xfrm>
            <a:off x="1073284" y="2799098"/>
            <a:ext cx="3657600" cy="923330"/>
          </a:xfrm>
          <a:prstGeom prst="rect">
            <a:avLst/>
          </a:prstGeom>
          <a:solidFill>
            <a:schemeClr val="accent3">
              <a:lumMod val="40000"/>
              <a:lumOff val="60000"/>
            </a:schemeClr>
          </a:solidFill>
        </p:spPr>
        <p:txBody>
          <a:bodyPr wrap="square" rtlCol="0">
            <a:spAutoFit/>
          </a:bodyPr>
          <a:lstStyle/>
          <a:p>
            <a:pPr algn="ctr"/>
            <a:r>
              <a:rPr lang="en-US" dirty="0"/>
              <a:t>Can’t complete the form without assistance because they are blind.</a:t>
            </a:r>
          </a:p>
        </p:txBody>
      </p:sp>
      <p:sp>
        <p:nvSpPr>
          <p:cNvPr id="14" name="TextBox 13" descr="Medical model example: Can't attend meeting because they can't walk up stairs.">
            <a:extLst>
              <a:ext uri="{FF2B5EF4-FFF2-40B4-BE49-F238E27FC236}">
                <a16:creationId xmlns:a16="http://schemas.microsoft.com/office/drawing/2014/main" id="{A3D55E99-70D0-14E4-235F-93B75B9447ED}"/>
              </a:ext>
            </a:extLst>
          </p:cNvPr>
          <p:cNvSpPr txBox="1"/>
          <p:nvPr/>
        </p:nvSpPr>
        <p:spPr>
          <a:xfrm>
            <a:off x="1121544" y="4105939"/>
            <a:ext cx="3657600" cy="646331"/>
          </a:xfrm>
          <a:prstGeom prst="rect">
            <a:avLst/>
          </a:prstGeom>
          <a:solidFill>
            <a:schemeClr val="accent1">
              <a:lumMod val="60000"/>
              <a:lumOff val="40000"/>
            </a:schemeClr>
          </a:solidFill>
        </p:spPr>
        <p:txBody>
          <a:bodyPr wrap="square" rtlCol="0">
            <a:spAutoFit/>
          </a:bodyPr>
          <a:lstStyle/>
          <a:p>
            <a:pPr algn="ctr"/>
            <a:r>
              <a:rPr lang="en-US" dirty="0"/>
              <a:t>Can’t attend a meeting because they can’t walk up stairs.</a:t>
            </a:r>
          </a:p>
        </p:txBody>
      </p:sp>
      <p:sp>
        <p:nvSpPr>
          <p:cNvPr id="16" name="TextBox 15" descr="Medical model example: Wasn't hired because they took too long and rambled when answering questions.">
            <a:extLst>
              <a:ext uri="{FF2B5EF4-FFF2-40B4-BE49-F238E27FC236}">
                <a16:creationId xmlns:a16="http://schemas.microsoft.com/office/drawing/2014/main" id="{676511F4-07F6-EAD6-4978-55D743112CD6}"/>
              </a:ext>
            </a:extLst>
          </p:cNvPr>
          <p:cNvSpPr txBox="1"/>
          <p:nvPr/>
        </p:nvSpPr>
        <p:spPr>
          <a:xfrm>
            <a:off x="1121544" y="5135780"/>
            <a:ext cx="3657600" cy="923330"/>
          </a:xfrm>
          <a:prstGeom prst="rect">
            <a:avLst/>
          </a:prstGeom>
          <a:solidFill>
            <a:schemeClr val="accent4">
              <a:lumMod val="40000"/>
              <a:lumOff val="60000"/>
            </a:schemeClr>
          </a:solidFill>
        </p:spPr>
        <p:txBody>
          <a:bodyPr wrap="square" rtlCol="0">
            <a:spAutoFit/>
          </a:bodyPr>
          <a:lstStyle/>
          <a:p>
            <a:pPr algn="ctr"/>
            <a:r>
              <a:rPr lang="en-US" dirty="0"/>
              <a:t>Wasn’t hired because they took too long and rambled when answering questions.</a:t>
            </a:r>
          </a:p>
        </p:txBody>
      </p:sp>
      <p:sp>
        <p:nvSpPr>
          <p:cNvPr id="5" name="Title 1" descr="title for comparison: Social Model">
            <a:extLst>
              <a:ext uri="{FF2B5EF4-FFF2-40B4-BE49-F238E27FC236}">
                <a16:creationId xmlns:a16="http://schemas.microsoft.com/office/drawing/2014/main" id="{D389DC6E-5C3E-0544-4215-5E2572014785}"/>
              </a:ext>
            </a:extLst>
          </p:cNvPr>
          <p:cNvSpPr txBox="1">
            <a:spLocks/>
          </p:cNvSpPr>
          <p:nvPr/>
        </p:nvSpPr>
        <p:spPr>
          <a:xfrm>
            <a:off x="6610197" y="465382"/>
            <a:ext cx="5093006" cy="160934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US" sz="4400" dirty="0">
                <a:solidFill>
                  <a:schemeClr val="tx1"/>
                </a:solidFill>
              </a:rPr>
              <a:t>Social Model</a:t>
            </a:r>
          </a:p>
        </p:txBody>
      </p:sp>
      <p:sp>
        <p:nvSpPr>
          <p:cNvPr id="9" name="TextBox 8" descr="Text: Society needs to change so that I can fit in.">
            <a:extLst>
              <a:ext uri="{FF2B5EF4-FFF2-40B4-BE49-F238E27FC236}">
                <a16:creationId xmlns:a16="http://schemas.microsoft.com/office/drawing/2014/main" id="{9D84E4A7-8A41-6477-3F7C-631AA3C97271}"/>
              </a:ext>
            </a:extLst>
          </p:cNvPr>
          <p:cNvSpPr txBox="1"/>
          <p:nvPr/>
        </p:nvSpPr>
        <p:spPr>
          <a:xfrm>
            <a:off x="6917734" y="1186672"/>
            <a:ext cx="4690708" cy="369332"/>
          </a:xfrm>
          <a:prstGeom prst="rect">
            <a:avLst/>
          </a:prstGeom>
          <a:noFill/>
        </p:spPr>
        <p:txBody>
          <a:bodyPr wrap="none" rtlCol="0">
            <a:spAutoFit/>
          </a:bodyPr>
          <a:lstStyle/>
          <a:p>
            <a:r>
              <a:rPr lang="en-US" i="1" dirty="0"/>
              <a:t>Society needs to change so that I can fit in.</a:t>
            </a:r>
          </a:p>
        </p:txBody>
      </p:sp>
      <p:sp>
        <p:nvSpPr>
          <p:cNvPr id="11" name="TextBox 10" descr="Social Model example comparison: Webinar did not provide closed captions.&#10;">
            <a:extLst>
              <a:ext uri="{FF2B5EF4-FFF2-40B4-BE49-F238E27FC236}">
                <a16:creationId xmlns:a16="http://schemas.microsoft.com/office/drawing/2014/main" id="{2A705E19-72C0-738B-B608-149ED0A16A36}"/>
              </a:ext>
            </a:extLst>
          </p:cNvPr>
          <p:cNvSpPr txBox="1"/>
          <p:nvPr/>
        </p:nvSpPr>
        <p:spPr>
          <a:xfrm>
            <a:off x="7327900" y="1684067"/>
            <a:ext cx="3657600" cy="731520"/>
          </a:xfrm>
          <a:prstGeom prst="rect">
            <a:avLst/>
          </a:prstGeom>
          <a:solidFill>
            <a:schemeClr val="accent2">
              <a:lumMod val="40000"/>
              <a:lumOff val="60000"/>
            </a:schemeClr>
          </a:solidFill>
        </p:spPr>
        <p:txBody>
          <a:bodyPr wrap="square" rtlCol="0">
            <a:spAutoFit/>
          </a:bodyPr>
          <a:lstStyle/>
          <a:p>
            <a:pPr algn="ctr"/>
            <a:r>
              <a:rPr lang="en-US" dirty="0"/>
              <a:t>Webinar did not provide closed captions.</a:t>
            </a:r>
          </a:p>
        </p:txBody>
      </p:sp>
      <p:sp>
        <p:nvSpPr>
          <p:cNvPr id="13" name="TextBox 12" descr="Social Model example comparison: The company doesn't provide forms electronically or screen reading technology.">
            <a:extLst>
              <a:ext uri="{FF2B5EF4-FFF2-40B4-BE49-F238E27FC236}">
                <a16:creationId xmlns:a16="http://schemas.microsoft.com/office/drawing/2014/main" id="{18563427-CBBC-8097-AEBF-09C30BC58A58}"/>
              </a:ext>
            </a:extLst>
          </p:cNvPr>
          <p:cNvSpPr txBox="1"/>
          <p:nvPr/>
        </p:nvSpPr>
        <p:spPr>
          <a:xfrm>
            <a:off x="7350626" y="2799098"/>
            <a:ext cx="3657600" cy="923330"/>
          </a:xfrm>
          <a:prstGeom prst="rect">
            <a:avLst/>
          </a:prstGeom>
          <a:solidFill>
            <a:schemeClr val="accent3">
              <a:lumMod val="40000"/>
              <a:lumOff val="60000"/>
            </a:schemeClr>
          </a:solidFill>
        </p:spPr>
        <p:txBody>
          <a:bodyPr wrap="square" rtlCol="0">
            <a:spAutoFit/>
          </a:bodyPr>
          <a:lstStyle/>
          <a:p>
            <a:pPr algn="ctr"/>
            <a:r>
              <a:rPr lang="en-US" dirty="0"/>
              <a:t>The company doesn’t provide forms electronically or screen reading technology. </a:t>
            </a:r>
          </a:p>
        </p:txBody>
      </p:sp>
      <p:sp>
        <p:nvSpPr>
          <p:cNvPr id="15" name="TextBox 14" descr="Social Model example comparison: The building doesn't have a lift or ramp.">
            <a:extLst>
              <a:ext uri="{FF2B5EF4-FFF2-40B4-BE49-F238E27FC236}">
                <a16:creationId xmlns:a16="http://schemas.microsoft.com/office/drawing/2014/main" id="{BDB54405-5C8F-984D-969C-93DC982EDD76}"/>
              </a:ext>
            </a:extLst>
          </p:cNvPr>
          <p:cNvSpPr txBox="1"/>
          <p:nvPr/>
        </p:nvSpPr>
        <p:spPr>
          <a:xfrm>
            <a:off x="7327900" y="4105939"/>
            <a:ext cx="3657600" cy="646331"/>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en-US" dirty="0"/>
              <a:t>The building doesn’t have a lift or ramp. </a:t>
            </a:r>
          </a:p>
        </p:txBody>
      </p:sp>
      <p:sp>
        <p:nvSpPr>
          <p:cNvPr id="17" name="TextBox 16" descr="Social Model example comparison: The employer refused to provide questions and set expectations before the interview.">
            <a:extLst>
              <a:ext uri="{FF2B5EF4-FFF2-40B4-BE49-F238E27FC236}">
                <a16:creationId xmlns:a16="http://schemas.microsoft.com/office/drawing/2014/main" id="{D8E3E4E1-460F-F5A1-0548-0CCEFCD6E904}"/>
              </a:ext>
            </a:extLst>
          </p:cNvPr>
          <p:cNvSpPr txBox="1"/>
          <p:nvPr/>
        </p:nvSpPr>
        <p:spPr>
          <a:xfrm>
            <a:off x="7327900" y="5135780"/>
            <a:ext cx="3657600" cy="923330"/>
          </a:xfrm>
          <a:prstGeom prst="rect">
            <a:avLst/>
          </a:prstGeom>
          <a:solidFill>
            <a:schemeClr val="accent4">
              <a:lumMod val="40000"/>
              <a:lumOff val="60000"/>
            </a:schemeClr>
          </a:solidFill>
        </p:spPr>
        <p:txBody>
          <a:bodyPr wrap="square" rtlCol="0">
            <a:spAutoFit/>
          </a:bodyPr>
          <a:lstStyle/>
          <a:p>
            <a:pPr algn="ctr"/>
            <a:r>
              <a:rPr lang="en-US" dirty="0"/>
              <a:t>The employer refused to provide questions and set expectations before the interview.</a:t>
            </a:r>
          </a:p>
        </p:txBody>
      </p:sp>
      <p:pic>
        <p:nvPicPr>
          <p:cNvPr id="19" name="Graphic 18" descr="Man with solid fill">
            <a:extLst>
              <a:ext uri="{FF2B5EF4-FFF2-40B4-BE49-F238E27FC236}">
                <a16:creationId xmlns:a16="http://schemas.microsoft.com/office/drawing/2014/main" id="{AFB9CC39-8C3C-D51B-56E5-825AE2DA4B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48656" y="1448745"/>
            <a:ext cx="4694688" cy="4694688"/>
          </a:xfrm>
          <a:prstGeom prst="rect">
            <a:avLst/>
          </a:prstGeom>
        </p:spPr>
      </p:pic>
    </p:spTree>
    <p:extLst>
      <p:ext uri="{BB962C8B-B14F-4D97-AF65-F5344CB8AC3E}">
        <p14:creationId xmlns:p14="http://schemas.microsoft.com/office/powerpoint/2010/main" val="205251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2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47" name="Rectangle 3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10" name="Title 9">
            <a:extLst>
              <a:ext uri="{FF2B5EF4-FFF2-40B4-BE49-F238E27FC236}">
                <a16:creationId xmlns:a16="http://schemas.microsoft.com/office/drawing/2014/main" id="{4AAE9D60-7C40-9C1B-D6E5-7FE779007E3B}"/>
              </a:ext>
            </a:extLst>
          </p:cNvPr>
          <p:cNvSpPr>
            <a:spLocks noGrp="1"/>
          </p:cNvSpPr>
          <p:nvPr>
            <p:ph type="title" idx="4294967295"/>
          </p:nvPr>
        </p:nvSpPr>
        <p:spPr>
          <a:xfrm>
            <a:off x="376292" y="5126960"/>
            <a:ext cx="11439414" cy="897439"/>
          </a:xfrm>
        </p:spPr>
        <p:txBody>
          <a:bodyPr vert="horz" lIns="91440" tIns="45720" rIns="91440" bIns="45720" rtlCol="0" anchor="ctr">
            <a:normAutofit/>
          </a:bodyPr>
          <a:lstStyle/>
          <a:p>
            <a:pPr algn="ctr">
              <a:lnSpc>
                <a:spcPct val="83000"/>
              </a:lnSpc>
            </a:pPr>
            <a:r>
              <a:rPr lang="en-US" sz="4400" spc="-100" dirty="0">
                <a:solidFill>
                  <a:schemeClr val="tx1"/>
                </a:solidFill>
              </a:rPr>
              <a:t>Disabled by the Situation</a:t>
            </a:r>
          </a:p>
        </p:txBody>
      </p:sp>
      <p:pic>
        <p:nvPicPr>
          <p:cNvPr id="6" name="Picture 2" descr="a tall man watching a shorter woman trying to reach a high shelf.">
            <a:extLst>
              <a:ext uri="{FF2B5EF4-FFF2-40B4-BE49-F238E27FC236}">
                <a16:creationId xmlns:a16="http://schemas.microsoft.com/office/drawing/2014/main" id="{83C4AAFA-EE13-6665-45B7-E46ECC2DE6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520" r="2" b="2"/>
          <a:stretch/>
        </p:blipFill>
        <p:spPr bwMode="auto">
          <a:xfrm>
            <a:off x="-1" y="10"/>
            <a:ext cx="4059936" cy="45300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Woman using laptop computer">
            <a:extLst>
              <a:ext uri="{FF2B5EF4-FFF2-40B4-BE49-F238E27FC236}">
                <a16:creationId xmlns:a16="http://schemas.microsoft.com/office/drawing/2014/main" id="{ECE57F4B-6FBA-57E2-6C3E-0FACAE282B2A}"/>
              </a:ext>
            </a:extLst>
          </p:cNvPr>
          <p:cNvPicPr>
            <a:picLocks noChangeAspect="1"/>
          </p:cNvPicPr>
          <p:nvPr/>
        </p:nvPicPr>
        <p:blipFill rotWithShape="1">
          <a:blip r:embed="rId4"/>
          <a:srcRect l="11443" r="28503" b="-2"/>
          <a:stretch/>
        </p:blipFill>
        <p:spPr>
          <a:xfrm>
            <a:off x="4059935" y="10"/>
            <a:ext cx="4072129" cy="4526270"/>
          </a:xfrm>
          <a:prstGeom prst="rect">
            <a:avLst/>
          </a:prstGeom>
        </p:spPr>
      </p:pic>
      <p:pic>
        <p:nvPicPr>
          <p:cNvPr id="5" name="Picture 4" descr="An empty airlien chair with two people sitting beside it. ">
            <a:extLst>
              <a:ext uri="{FF2B5EF4-FFF2-40B4-BE49-F238E27FC236}">
                <a16:creationId xmlns:a16="http://schemas.microsoft.com/office/drawing/2014/main" id="{C4EFAE58-5DFA-8E7E-E90B-84940DEBD93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786" r="2" b="18736"/>
          <a:stretch/>
        </p:blipFill>
        <p:spPr bwMode="auto">
          <a:xfrm>
            <a:off x="8132064" y="10"/>
            <a:ext cx="4059936" cy="4530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09116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0" name="Rectangle 29">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2" name="Rectangle 31">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image of parking spot for disabled persons">
            <a:extLst>
              <a:ext uri="{FF2B5EF4-FFF2-40B4-BE49-F238E27FC236}">
                <a16:creationId xmlns:a16="http://schemas.microsoft.com/office/drawing/2014/main" id="{794B7E33-A5C7-0731-C740-276D54C3C20D}"/>
              </a:ext>
            </a:extLst>
          </p:cNvPr>
          <p:cNvPicPr>
            <a:picLocks noChangeAspect="1"/>
          </p:cNvPicPr>
          <p:nvPr/>
        </p:nvPicPr>
        <p:blipFill rotWithShape="1">
          <a:blip r:embed="rId3"/>
          <a:srcRect t="6899" r="9091" b="2192"/>
          <a:stretch/>
        </p:blipFill>
        <p:spPr>
          <a:xfrm flipH="1">
            <a:off x="20" y="10"/>
            <a:ext cx="12191980" cy="6857990"/>
          </a:xfrm>
          <a:prstGeom prst="rect">
            <a:avLst/>
          </a:prstGeom>
        </p:spPr>
      </p:pic>
      <p:sp>
        <p:nvSpPr>
          <p:cNvPr id="34" name="Rectangle 33">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83891D8C-CB3F-2B53-CDFA-4182EE9313FF}"/>
              </a:ext>
            </a:extLst>
          </p:cNvPr>
          <p:cNvSpPr>
            <a:spLocks noGrp="1"/>
          </p:cNvSpPr>
          <p:nvPr>
            <p:ph type="title" idx="4294967295"/>
          </p:nvPr>
        </p:nvSpPr>
        <p:spPr>
          <a:xfrm>
            <a:off x="671830" y="642594"/>
            <a:ext cx="6718433" cy="1746504"/>
          </a:xfrm>
        </p:spPr>
        <p:txBody>
          <a:bodyPr vert="horz" lIns="91440" tIns="45720" rIns="91440" bIns="45720" rtlCol="0" anchor="ctr">
            <a:normAutofit/>
          </a:bodyPr>
          <a:lstStyle/>
          <a:p>
            <a:pPr marL="0" marR="0" lvl="0" indent="0" fontAlgn="auto">
              <a:spcAft>
                <a:spcPts val="0"/>
              </a:spcAft>
              <a:buClrTx/>
              <a:buSzTx/>
              <a:tabLst/>
              <a:defRPr/>
            </a:pPr>
            <a:r>
              <a:rPr lang="en-US" sz="4400" dirty="0">
                <a:solidFill>
                  <a:schemeClr val="tx1"/>
                </a:solidFill>
              </a:rPr>
              <a:t>Myths that Perpetuate Disability Exclusion</a:t>
            </a:r>
          </a:p>
        </p:txBody>
      </p:sp>
      <p:sp>
        <p:nvSpPr>
          <p:cNvPr id="5" name="Content Placeholder 2" descr="list&#10;1. No one with a disability can do this job.&#10;2. My other employees will complain about special treatment.&#10;3. I don’t want to do or say anything wrong.&#10;4. People with disabilities make uncomfortable situations.&#10;5. It’s just too much trouble.&#10;">
            <a:extLst>
              <a:ext uri="{FF2B5EF4-FFF2-40B4-BE49-F238E27FC236}">
                <a16:creationId xmlns:a16="http://schemas.microsoft.com/office/drawing/2014/main" id="{748255BC-8A8D-BA75-1928-301091FBA3A0}"/>
              </a:ext>
            </a:extLst>
          </p:cNvPr>
          <p:cNvSpPr txBox="1">
            <a:spLocks/>
          </p:cNvSpPr>
          <p:nvPr/>
        </p:nvSpPr>
        <p:spPr>
          <a:xfrm>
            <a:off x="671831" y="2389098"/>
            <a:ext cx="6718434" cy="3645942"/>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460375">
              <a:lnSpc>
                <a:spcPct val="100000"/>
              </a:lnSpc>
              <a:buClr>
                <a:schemeClr val="tx1">
                  <a:lumMod val="85000"/>
                  <a:lumOff val="15000"/>
                </a:schemeClr>
              </a:buClr>
              <a:buSzPct val="110000"/>
              <a:buFont typeface="Garamond" pitchFamily="18" charset="0"/>
              <a:buChar char="◦"/>
            </a:pPr>
            <a:r>
              <a:rPr lang="en-US" dirty="0">
                <a:solidFill>
                  <a:schemeClr val="tx1">
                    <a:lumMod val="75000"/>
                    <a:lumOff val="25000"/>
                  </a:schemeClr>
                </a:solidFill>
              </a:rPr>
              <a:t>No one with a disability can do this job.</a:t>
            </a:r>
          </a:p>
          <a:p>
            <a:pPr marL="460375">
              <a:lnSpc>
                <a:spcPct val="100000"/>
              </a:lnSpc>
              <a:buClr>
                <a:schemeClr val="tx1">
                  <a:lumMod val="85000"/>
                  <a:lumOff val="15000"/>
                </a:schemeClr>
              </a:buClr>
              <a:buSzPct val="110000"/>
              <a:buFont typeface="Garamond" pitchFamily="18" charset="0"/>
              <a:buChar char="◦"/>
            </a:pPr>
            <a:r>
              <a:rPr lang="en-US" dirty="0">
                <a:solidFill>
                  <a:schemeClr val="tx1">
                    <a:lumMod val="75000"/>
                    <a:lumOff val="25000"/>
                  </a:schemeClr>
                </a:solidFill>
              </a:rPr>
              <a:t>My other employees will complain about special treatment.</a:t>
            </a:r>
          </a:p>
          <a:p>
            <a:pPr marL="460375">
              <a:lnSpc>
                <a:spcPct val="100000"/>
              </a:lnSpc>
              <a:buClr>
                <a:schemeClr val="tx1">
                  <a:lumMod val="85000"/>
                  <a:lumOff val="15000"/>
                </a:schemeClr>
              </a:buClr>
              <a:buSzPct val="110000"/>
              <a:buFont typeface="Garamond" pitchFamily="18" charset="0"/>
              <a:buChar char="◦"/>
            </a:pPr>
            <a:r>
              <a:rPr lang="en-US" dirty="0">
                <a:solidFill>
                  <a:schemeClr val="tx1">
                    <a:lumMod val="75000"/>
                    <a:lumOff val="25000"/>
                  </a:schemeClr>
                </a:solidFill>
              </a:rPr>
              <a:t>I don’t want to do or say anything wrong.</a:t>
            </a:r>
          </a:p>
          <a:p>
            <a:pPr marL="460375">
              <a:lnSpc>
                <a:spcPct val="100000"/>
              </a:lnSpc>
              <a:buClr>
                <a:schemeClr val="tx1">
                  <a:lumMod val="85000"/>
                  <a:lumOff val="15000"/>
                </a:schemeClr>
              </a:buClr>
              <a:buSzPct val="110000"/>
              <a:buFont typeface="Garamond" pitchFamily="18" charset="0"/>
              <a:buChar char="◦"/>
            </a:pPr>
            <a:r>
              <a:rPr lang="en-US" dirty="0">
                <a:solidFill>
                  <a:schemeClr val="tx1">
                    <a:lumMod val="75000"/>
                    <a:lumOff val="25000"/>
                  </a:schemeClr>
                </a:solidFill>
              </a:rPr>
              <a:t>People with disabilities make uncomfortable situations.</a:t>
            </a:r>
          </a:p>
          <a:p>
            <a:pPr marL="460375">
              <a:lnSpc>
                <a:spcPct val="100000"/>
              </a:lnSpc>
              <a:buClr>
                <a:schemeClr val="tx1">
                  <a:lumMod val="85000"/>
                  <a:lumOff val="15000"/>
                </a:schemeClr>
              </a:buClr>
              <a:buSzPct val="110000"/>
              <a:buFont typeface="Garamond" pitchFamily="18" charset="0"/>
              <a:buChar char="◦"/>
            </a:pPr>
            <a:r>
              <a:rPr lang="en-US" dirty="0">
                <a:solidFill>
                  <a:schemeClr val="tx1">
                    <a:lumMod val="75000"/>
                    <a:lumOff val="25000"/>
                  </a:schemeClr>
                </a:solidFill>
              </a:rPr>
              <a:t>It’s just too much trouble.</a:t>
            </a:r>
          </a:p>
        </p:txBody>
      </p:sp>
      <p:sp>
        <p:nvSpPr>
          <p:cNvPr id="2" name="Slide Number Placeholder 1">
            <a:extLst>
              <a:ext uri="{FF2B5EF4-FFF2-40B4-BE49-F238E27FC236}">
                <a16:creationId xmlns:a16="http://schemas.microsoft.com/office/drawing/2014/main" id="{2E419904-A9B7-21E4-8E0F-38AF68B3F62A}"/>
              </a:ext>
            </a:extLst>
          </p:cNvPr>
          <p:cNvSpPr>
            <a:spLocks noGrp="1"/>
          </p:cNvSpPr>
          <p:nvPr>
            <p:ph type="sldNum" sz="quarter" idx="12"/>
          </p:nvPr>
        </p:nvSpPr>
        <p:spPr>
          <a:xfrm>
            <a:off x="10488754" y="6339672"/>
            <a:ext cx="1463040" cy="274320"/>
          </a:xfrm>
        </p:spPr>
        <p:txBody>
          <a:bodyPr vert="horz" lIns="91440" tIns="45720" rIns="91440" bIns="45720" rtlCol="0" anchor="b">
            <a:normAutofit/>
          </a:bodyPr>
          <a:lstStyle/>
          <a:p>
            <a:pPr defTabSz="457200">
              <a:spcAft>
                <a:spcPts val="600"/>
              </a:spcAft>
            </a:pPr>
            <a:fld id="{C79D7B12-A17E-B849-B463-28736704E5FE}" type="slidenum">
              <a:rPr lang="en-US" smtClean="0">
                <a:solidFill>
                  <a:srgbClr val="FFFFFF"/>
                </a:solidFill>
              </a:rPr>
              <a:pPr defTabSz="457200">
                <a:spcAft>
                  <a:spcPts val="600"/>
                </a:spcAft>
              </a:pPr>
              <a:t>13</a:t>
            </a:fld>
            <a:endParaRPr lang="en-US">
              <a:solidFill>
                <a:srgbClr val="FFFFFF"/>
              </a:solidFill>
            </a:endParaRPr>
          </a:p>
        </p:txBody>
      </p:sp>
    </p:spTree>
    <p:extLst>
      <p:ext uri="{BB962C8B-B14F-4D97-AF65-F5344CB8AC3E}">
        <p14:creationId xmlns:p14="http://schemas.microsoft.com/office/powerpoint/2010/main" val="28882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41CA6B-15B5-A9C9-3ADE-B305054EE775}"/>
              </a:ext>
            </a:extLst>
          </p:cNvPr>
          <p:cNvSpPr>
            <a:spLocks noGrp="1"/>
          </p:cNvSpPr>
          <p:nvPr>
            <p:ph type="title" idx="4294967295"/>
          </p:nvPr>
        </p:nvSpPr>
        <p:spPr/>
        <p:txBody>
          <a:bodyPr/>
          <a:lstStyle/>
          <a:p>
            <a:r>
              <a:rPr lang="en-US" sz="4400" b="1" dirty="0">
                <a:solidFill>
                  <a:schemeClr val="tx1"/>
                </a:solidFill>
                <a:latin typeface="Georgia" panose="02040502050405020303" pitchFamily="18" charset="0"/>
              </a:rPr>
              <a:t>Attitudinal</a:t>
            </a:r>
            <a:r>
              <a:rPr lang="en-US" sz="4400" dirty="0">
                <a:solidFill>
                  <a:schemeClr val="tx1"/>
                </a:solidFill>
              </a:rPr>
              <a:t> Barriers</a:t>
            </a:r>
            <a:endParaRPr lang="en-US" dirty="0">
              <a:effectLst/>
            </a:endParaRPr>
          </a:p>
        </p:txBody>
      </p:sp>
      <p:graphicFrame>
        <p:nvGraphicFramePr>
          <p:cNvPr id="13" name="Content Placeholder 2" descr="•Pity&#10;•People feel sorry for disabled people and are patronizing as a result.&#10;•Ignorance&#10;•The person is dismissed as incapable because of his or her disability.&#10;•Multi-sensory affect&#10;•People assume that a person’s disability affects his or her other senses.&#10;•Exception&#10;•People consider a person with a disability living independently to be “special” and noteworthy for obtaining standard achievements.&#10;">
            <a:extLst>
              <a:ext uri="{FF2B5EF4-FFF2-40B4-BE49-F238E27FC236}">
                <a16:creationId xmlns:a16="http://schemas.microsoft.com/office/drawing/2014/main" id="{EC9EE253-A02C-9B58-E369-3E0A0C33CF9A}"/>
              </a:ext>
            </a:extLst>
          </p:cNvPr>
          <p:cNvGraphicFramePr>
            <a:graphicFrameLocks/>
          </p:cNvGraphicFramePr>
          <p:nvPr/>
        </p:nvGraphicFramePr>
        <p:xfrm>
          <a:off x="1069975" y="2159758"/>
          <a:ext cx="10058400" cy="3806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3685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B226E1C-35CA-A3D7-268E-9893195C70E1}"/>
              </a:ext>
            </a:extLst>
          </p:cNvPr>
          <p:cNvSpPr>
            <a:spLocks noGrp="1"/>
          </p:cNvSpPr>
          <p:nvPr>
            <p:ph type="title" idx="4294967295"/>
          </p:nvPr>
        </p:nvSpPr>
        <p:spPr/>
        <p:txBody>
          <a:bodyPr/>
          <a:lstStyle/>
          <a:p>
            <a:r>
              <a:rPr lang="en-US" sz="4400" b="1" kern="1200" baseline="0" dirty="0">
                <a:solidFill>
                  <a:schemeClr val="tx1"/>
                </a:solidFill>
                <a:effectLst/>
                <a:latin typeface="Georgia" panose="02040502050405020303" pitchFamily="18" charset="0"/>
                <a:ea typeface="+mj-ea"/>
                <a:cs typeface="+mj-cs"/>
              </a:rPr>
              <a:t>Attitudinal</a:t>
            </a:r>
            <a:r>
              <a:rPr lang="en-US" dirty="0">
                <a:solidFill>
                  <a:schemeClr val="tx1"/>
                </a:solidFill>
              </a:rPr>
              <a:t> Barriers </a:t>
            </a:r>
            <a:r>
              <a:rPr lang="en-US" sz="2800" i="1" dirty="0">
                <a:solidFill>
                  <a:schemeClr val="tx1"/>
                </a:solidFill>
              </a:rPr>
              <a:t>(continued)</a:t>
            </a:r>
          </a:p>
        </p:txBody>
      </p:sp>
      <p:graphicFrame>
        <p:nvGraphicFramePr>
          <p:cNvPr id="6" name="Content Placeholder 2" descr="continued list of barriers&#10;Stereotypes: People make both positive and negative generalizations about disabilities.&#10;Denial: People may not believe that hidden disabilities are legitimate and therefore do not require accommodations.&#10;Fear: People are afraid they will offend disabled employees by doing or saying the wrong thing and, as a result, will avoid the person or exclude them from full participation.&#10;Backlash:  People believe the employee is being given an unfair advantage because of his or her disability.&#10;">
            <a:extLst>
              <a:ext uri="{FF2B5EF4-FFF2-40B4-BE49-F238E27FC236}">
                <a16:creationId xmlns:a16="http://schemas.microsoft.com/office/drawing/2014/main" id="{7D2B3EAF-8586-9668-8DE4-2F2490812E60}"/>
              </a:ext>
            </a:extLst>
          </p:cNvPr>
          <p:cNvGraphicFramePr>
            <a:graphicFrameLocks/>
          </p:cNvGraphicFramePr>
          <p:nvPr/>
        </p:nvGraphicFramePr>
        <p:xfrm>
          <a:off x="1069975" y="2183509"/>
          <a:ext cx="10058400" cy="3706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6659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41" name="Rectangle 4215">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2" name="Rectangle 4217">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243" name="Rectangle 4219">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4" name="Rectangle 4221">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solidFill>
            <a:schemeClr val="tx2">
              <a:lumMod val="75000"/>
            </a:schemeClr>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5" name="Rectangle 4223">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246" name="Straight Connector 4225">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247" name="Straight Connector 4227">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248" name="Straight Connector 4229">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72405FA-C276-2789-80F7-22D8C3758C0E}"/>
              </a:ext>
            </a:extLst>
          </p:cNvPr>
          <p:cNvSpPr>
            <a:spLocks noGrp="1"/>
          </p:cNvSpPr>
          <p:nvPr>
            <p:ph type="title"/>
          </p:nvPr>
        </p:nvSpPr>
        <p:spPr>
          <a:xfrm>
            <a:off x="8331468" y="1559768"/>
            <a:ext cx="3708894" cy="3135379"/>
          </a:xfrm>
          <a:noFill/>
        </p:spPr>
        <p:txBody>
          <a:bodyPr vert="horz" lIns="91440" tIns="45720" rIns="91440" bIns="45720" rtlCol="0" anchor="ctr">
            <a:normAutofit/>
          </a:bodyPr>
          <a:lstStyle/>
          <a:p>
            <a:pPr algn="ctr">
              <a:lnSpc>
                <a:spcPct val="83000"/>
              </a:lnSpc>
            </a:pPr>
            <a:r>
              <a:rPr lang="en-US" sz="4000" spc="-100" dirty="0">
                <a:solidFill>
                  <a:schemeClr val="bg1"/>
                </a:solidFill>
              </a:rPr>
              <a:t>Types of Workplace Disability Discrimination</a:t>
            </a:r>
          </a:p>
        </p:txBody>
      </p:sp>
      <p:pic>
        <p:nvPicPr>
          <p:cNvPr id="4098" name="Picture 2" descr="Disability in the Workplace: An Overview of Global Employees' Rights">
            <a:extLst>
              <a:ext uri="{FF2B5EF4-FFF2-40B4-BE49-F238E27FC236}">
                <a16:creationId xmlns:a16="http://schemas.microsoft.com/office/drawing/2014/main" id="{B8755B01-34F1-B173-F6D4-3611D13286C2}"/>
              </a:ext>
            </a:extLst>
          </p:cNvPr>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saturation sat="33000"/>
                    </a14:imgEffect>
                    <a14:imgEffect>
                      <a14:brightnessContrast bright="20000" contrast="-20000"/>
                    </a14:imgEffect>
                  </a14:imgLayer>
                </a14:imgProps>
              </a:ext>
              <a:ext uri="{28A0092B-C50C-407E-A947-70E740481C1C}">
                <a14:useLocalDpi xmlns:a14="http://schemas.microsoft.com/office/drawing/2010/main" val="0"/>
              </a:ext>
            </a:extLst>
          </a:blip>
          <a:srcRect t="27850"/>
          <a:stretch/>
        </p:blipFill>
        <p:spPr bwMode="auto">
          <a:xfrm>
            <a:off x="283608" y="1267730"/>
            <a:ext cx="7630449" cy="430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46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E726-027F-1659-54AD-B6DF6A1761E9}"/>
              </a:ext>
            </a:extLst>
          </p:cNvPr>
          <p:cNvSpPr>
            <a:spLocks noGrp="1"/>
          </p:cNvSpPr>
          <p:nvPr>
            <p:ph type="title"/>
          </p:nvPr>
        </p:nvSpPr>
        <p:spPr/>
        <p:txBody>
          <a:bodyPr/>
          <a:lstStyle/>
          <a:p>
            <a:r>
              <a:rPr lang="en-US" dirty="0"/>
              <a:t>Equality, Equity, Accessibility</a:t>
            </a:r>
          </a:p>
        </p:txBody>
      </p:sp>
      <p:sp>
        <p:nvSpPr>
          <p:cNvPr id="4" name="Content Placeholder 3">
            <a:extLst>
              <a:ext uri="{FF2B5EF4-FFF2-40B4-BE49-F238E27FC236}">
                <a16:creationId xmlns:a16="http://schemas.microsoft.com/office/drawing/2014/main" id="{1F0DA3F4-1D74-242E-083A-A03EADB9AEEE}"/>
              </a:ext>
            </a:extLst>
          </p:cNvPr>
          <p:cNvSpPr>
            <a:spLocks noGrp="1"/>
          </p:cNvSpPr>
          <p:nvPr>
            <p:ph idx="1"/>
          </p:nvPr>
        </p:nvSpPr>
        <p:spPr/>
        <p:txBody>
          <a:bodyPr/>
          <a:lstStyle/>
          <a:p>
            <a:endParaRPr lang="en-US"/>
          </a:p>
        </p:txBody>
      </p:sp>
      <p:pic>
        <p:nvPicPr>
          <p:cNvPr id="3074" name="Picture 2" descr="Eight truths about diversity and inclusion at work | Deloitte Insights">
            <a:extLst>
              <a:ext uri="{FF2B5EF4-FFF2-40B4-BE49-F238E27FC236}">
                <a16:creationId xmlns:a16="http://schemas.microsoft.com/office/drawing/2014/main" id="{CACE7ED3-5BF4-2CF1-BEB0-C148E8D865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8" t="11660" b="5324"/>
          <a:stretch/>
        </p:blipFill>
        <p:spPr bwMode="auto">
          <a:xfrm>
            <a:off x="0" y="-25606"/>
            <a:ext cx="12192000" cy="70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678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FFCFB47-3C9E-4532-8065-D3633A77B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67A625B-A166-4C03-ADD8-0535D718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35A5F97-C3A9-4101-8F5C-06E22105A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2" name="Title 1">
            <a:extLst>
              <a:ext uri="{FF2B5EF4-FFF2-40B4-BE49-F238E27FC236}">
                <a16:creationId xmlns:a16="http://schemas.microsoft.com/office/drawing/2014/main" id="{2B677CCD-06C1-F450-B246-AAAEDD0BFC35}"/>
              </a:ext>
            </a:extLst>
          </p:cNvPr>
          <p:cNvSpPr>
            <a:spLocks noGrp="1"/>
          </p:cNvSpPr>
          <p:nvPr>
            <p:ph type="title"/>
          </p:nvPr>
        </p:nvSpPr>
        <p:spPr>
          <a:xfrm>
            <a:off x="8560024" y="1442916"/>
            <a:ext cx="3238829" cy="3252231"/>
          </a:xfrm>
        </p:spPr>
        <p:txBody>
          <a:bodyPr vert="horz" lIns="91440" tIns="45720" rIns="91440" bIns="45720" rtlCol="0" anchor="ctr">
            <a:normAutofit/>
          </a:bodyPr>
          <a:lstStyle/>
          <a:p>
            <a:pPr algn="ctr">
              <a:lnSpc>
                <a:spcPct val="83000"/>
              </a:lnSpc>
            </a:pPr>
            <a:r>
              <a:rPr lang="en-US" sz="4400" spc="-100" dirty="0"/>
              <a:t>Universal Design</a:t>
            </a:r>
          </a:p>
        </p:txBody>
      </p:sp>
      <p:pic>
        <p:nvPicPr>
          <p:cNvPr id="13" name="Picture 12" descr="Person in a wheelchair">
            <a:extLst>
              <a:ext uri="{FF2B5EF4-FFF2-40B4-BE49-F238E27FC236}">
                <a16:creationId xmlns:a16="http://schemas.microsoft.com/office/drawing/2014/main" id="{A90C588E-FC16-A8DC-EC67-62C9B8EBDC82}"/>
              </a:ext>
            </a:extLst>
          </p:cNvPr>
          <p:cNvPicPr>
            <a:picLocks noChangeAspect="1"/>
          </p:cNvPicPr>
          <p:nvPr/>
        </p:nvPicPr>
        <p:blipFill rotWithShape="1">
          <a:blip r:embed="rId2"/>
          <a:srcRect l="7312" r="8815" b="2"/>
          <a:stretch/>
        </p:blipFill>
        <p:spPr>
          <a:xfrm>
            <a:off x="806117" y="809244"/>
            <a:ext cx="6583680" cy="5239512"/>
          </a:xfrm>
          <a:prstGeom prst="rect">
            <a:avLst/>
          </a:prstGeom>
          <a:ln w="6350" cap="sq">
            <a:noFill/>
            <a:miter lim="800000"/>
          </a:ln>
        </p:spPr>
      </p:pic>
      <p:sp>
        <p:nvSpPr>
          <p:cNvPr id="3" name="Content Placeholder 2">
            <a:extLst>
              <a:ext uri="{FF2B5EF4-FFF2-40B4-BE49-F238E27FC236}">
                <a16:creationId xmlns:a16="http://schemas.microsoft.com/office/drawing/2014/main" id="{4FEFFDFB-DAB4-5E5E-26FA-E8DB7F5623E1}"/>
              </a:ext>
            </a:extLst>
          </p:cNvPr>
          <p:cNvSpPr>
            <a:spLocks noGrp="1"/>
          </p:cNvSpPr>
          <p:nvPr>
            <p:ph idx="1"/>
          </p:nvPr>
        </p:nvSpPr>
        <p:spPr>
          <a:xfrm>
            <a:off x="8560024" y="4708186"/>
            <a:ext cx="3238829" cy="1496816"/>
          </a:xfrm>
        </p:spPr>
        <p:txBody>
          <a:bodyPr vert="horz" lIns="91440" tIns="45720" rIns="91440" bIns="45720" rtlCol="0">
            <a:noAutofit/>
          </a:bodyPr>
          <a:lstStyle/>
          <a:p>
            <a:pPr marL="0" indent="0" algn="ctr">
              <a:lnSpc>
                <a:spcPct val="100000"/>
              </a:lnSpc>
              <a:spcBef>
                <a:spcPts val="0"/>
              </a:spcBef>
              <a:spcAft>
                <a:spcPts val="600"/>
              </a:spcAft>
              <a:buNone/>
            </a:pPr>
            <a:r>
              <a:rPr lang="en-US" sz="2400" spc="80" dirty="0">
                <a:solidFill>
                  <a:schemeClr val="tx1">
                    <a:lumMod val="85000"/>
                    <a:lumOff val="15000"/>
                  </a:schemeClr>
                </a:solidFill>
              </a:rPr>
              <a:t>Making the workplace accessible to everyone</a:t>
            </a:r>
          </a:p>
        </p:txBody>
      </p:sp>
      <p:sp>
        <p:nvSpPr>
          <p:cNvPr id="39" name="Rectangle 38">
            <a:extLst>
              <a:ext uri="{FF2B5EF4-FFF2-40B4-BE49-F238E27FC236}">
                <a16:creationId xmlns:a16="http://schemas.microsoft.com/office/drawing/2014/main" id="{00239F34-0E2D-4746-AAA9-920BD6063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1" name="Straight Connector 40">
            <a:extLst>
              <a:ext uri="{FF2B5EF4-FFF2-40B4-BE49-F238E27FC236}">
                <a16:creationId xmlns:a16="http://schemas.microsoft.com/office/drawing/2014/main" id="{82079E22-5065-47F9-AFCA-63C0DF2267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9098EF8-6D81-466E-A59B-778568FCF6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CB163DD-56F6-482F-862E-B6B9244DA6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344EF4DE-2334-4B49-8DC2-FDAC562A1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1842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5AABDF55-C9AD-1B0E-49D2-68B053EA907C}"/>
              </a:ext>
            </a:extLst>
          </p:cNvPr>
          <p:cNvSpPr>
            <a:spLocks noGrp="1"/>
          </p:cNvSpPr>
          <p:nvPr>
            <p:ph type="title"/>
          </p:nvPr>
        </p:nvSpPr>
        <p:spPr/>
        <p:txBody>
          <a:bodyPr/>
          <a:lstStyle/>
          <a:p>
            <a:r>
              <a:rPr lang="en-US" dirty="0"/>
              <a:t>Disability</a:t>
            </a:r>
            <a:r>
              <a:rPr lang="en-US" baseline="0" dirty="0"/>
              <a:t> Inspired Innovations</a:t>
            </a:r>
            <a:endParaRPr lang="en-US" dirty="0"/>
          </a:p>
        </p:txBody>
      </p:sp>
      <p:pic>
        <p:nvPicPr>
          <p:cNvPr id="14" name="Picture 13" descr="An image of a woman talking with sine waves to indicate voice recognition technology.">
            <a:extLst>
              <a:ext uri="{FF2B5EF4-FFF2-40B4-BE49-F238E27FC236}">
                <a16:creationId xmlns:a16="http://schemas.microsoft.com/office/drawing/2014/main" id="{8A1EBD2B-45CA-A356-1A4E-B32CD0F719CB}"/>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26261" r="-3" b="12086"/>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8" name="Picture 7" descr="Image of microphone, sine waves, and an arrow to paper to indicate speech to text technology.">
            <a:extLst>
              <a:ext uri="{FF2B5EF4-FFF2-40B4-BE49-F238E27FC236}">
                <a16:creationId xmlns:a16="http://schemas.microsoft.com/office/drawing/2014/main" id="{BFD75FF4-BFF0-B6D3-DACB-E3A4F651CCC5}"/>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3713" r="8709" b="2"/>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9" name="Picture 8" descr="Image of hands on keyboard typing.">
            <a:extLst>
              <a:ext uri="{FF2B5EF4-FFF2-40B4-BE49-F238E27FC236}">
                <a16:creationId xmlns:a16="http://schemas.microsoft.com/office/drawing/2014/main" id="{0035EE61-4EF3-0BAF-FD82-1FCA52F09174}"/>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t="566" r="1" b="8925"/>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pic>
        <p:nvPicPr>
          <p:cNvPr id="3" name="Picture 2" descr="Elevator buttons that include print numbers and braille.">
            <a:extLst>
              <a:ext uri="{FF2B5EF4-FFF2-40B4-BE49-F238E27FC236}">
                <a16:creationId xmlns:a16="http://schemas.microsoft.com/office/drawing/2014/main" id="{63E4DC1C-C995-6D29-A1C5-A2F79DDFB7C3}"/>
              </a:ext>
            </a:extLst>
          </p:cNvPr>
          <p:cNvPicPr>
            <a:picLocks noChangeAspect="1"/>
          </p:cNvPicPr>
          <p:nvPr/>
        </p:nvPicPr>
        <p:blipFill rotWithShape="1">
          <a:blip r:embed="rId9">
            <a:extLst>
              <a:ext uri="{837473B0-CC2E-450A-ABE3-18F120FF3D39}">
                <a1611:picAttrSrcUrl xmlns:a1611="http://schemas.microsoft.com/office/drawing/2016/11/main" r:id="rId10"/>
              </a:ext>
            </a:extLst>
          </a:blip>
          <a:srcRect t="8615" b="35626"/>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spTree>
    <p:extLst>
      <p:ext uri="{BB962C8B-B14F-4D97-AF65-F5344CB8AC3E}">
        <p14:creationId xmlns:p14="http://schemas.microsoft.com/office/powerpoint/2010/main" val="328191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8FE87A-A47C-2236-8F07-C8EC2C39F46D}"/>
              </a:ext>
            </a:extLst>
          </p:cNvPr>
          <p:cNvSpPr>
            <a:spLocks noGrp="1"/>
          </p:cNvSpPr>
          <p:nvPr>
            <p:ph type="title" idx="4294967295"/>
          </p:nvPr>
        </p:nvSpPr>
        <p:spPr>
          <a:xfrm>
            <a:off x="1066800" y="-1371600"/>
            <a:ext cx="10058400" cy="1371600"/>
          </a:xfrm>
        </p:spPr>
        <p:txBody>
          <a:bodyPr vert="horz" lIns="91440" tIns="45720" rIns="91440" bIns="45720" rtlCol="0" anchor="b">
            <a:normAutofit/>
          </a:bodyPr>
          <a:lstStyle/>
          <a:p>
            <a:r>
              <a:rPr lang="en-US" dirty="0"/>
              <a:t>Advancing Access &amp; Equity</a:t>
            </a:r>
          </a:p>
        </p:txBody>
      </p:sp>
      <p:pic>
        <p:nvPicPr>
          <p:cNvPr id="2" name="Picture 4" descr="A NDEAM poster with people on it with theme titled &quot;Advancing Access &amp; Equity&quot;&#10;&#10;">
            <a:extLst>
              <a:ext uri="{FF2B5EF4-FFF2-40B4-BE49-F238E27FC236}">
                <a16:creationId xmlns:a16="http://schemas.microsoft.com/office/drawing/2014/main" id="{3077B892-A67E-20FF-5EAE-DFD063F95C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9" r="1" b="234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5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9D6CD28-D147-4DC0-A5FF-335351C7D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7CDDF69-9963-4CB8-8441-2D6CA2C6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199"/>
            <a:ext cx="11281609" cy="2146164"/>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28" name="Rectangle 27">
            <a:extLst>
              <a:ext uri="{FF2B5EF4-FFF2-40B4-BE49-F238E27FC236}">
                <a16:creationId xmlns:a16="http://schemas.microsoft.com/office/drawing/2014/main" id="{58B53A5F-63B3-4E86-93F7-275390D70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0453"/>
            <a:ext cx="10954512" cy="1819656"/>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C13DF6E2-6303-B411-8477-D39A8A5C32DC}"/>
              </a:ext>
            </a:extLst>
          </p:cNvPr>
          <p:cNvSpPr>
            <a:spLocks noGrp="1"/>
          </p:cNvSpPr>
          <p:nvPr>
            <p:ph type="title"/>
          </p:nvPr>
        </p:nvSpPr>
        <p:spPr>
          <a:xfrm>
            <a:off x="1064794" y="844481"/>
            <a:ext cx="10058400" cy="1371600"/>
          </a:xfrm>
        </p:spPr>
        <p:txBody>
          <a:bodyPr>
            <a:normAutofit/>
          </a:bodyPr>
          <a:lstStyle/>
          <a:p>
            <a:pPr algn="ctr"/>
            <a:r>
              <a:rPr lang="en-US" dirty="0">
                <a:solidFill>
                  <a:schemeClr val="bg1"/>
                </a:solidFill>
              </a:rPr>
              <a:t>Why Universal Design Works</a:t>
            </a:r>
          </a:p>
        </p:txBody>
      </p:sp>
      <p:grpSp>
        <p:nvGrpSpPr>
          <p:cNvPr id="37" name="Group 36" descr="Equal sign icon with caption that reads equitable.">
            <a:extLst>
              <a:ext uri="{FF2B5EF4-FFF2-40B4-BE49-F238E27FC236}">
                <a16:creationId xmlns:a16="http://schemas.microsoft.com/office/drawing/2014/main" id="{EA5D7DF3-A977-79C5-BCD6-6ED3FA182F00}"/>
              </a:ext>
            </a:extLst>
          </p:cNvPr>
          <p:cNvGrpSpPr/>
          <p:nvPr/>
        </p:nvGrpSpPr>
        <p:grpSpPr>
          <a:xfrm>
            <a:off x="662893" y="3333777"/>
            <a:ext cx="1099340" cy="1919166"/>
            <a:chOff x="662893" y="3333777"/>
            <a:chExt cx="1099340" cy="1919166"/>
          </a:xfrm>
        </p:grpSpPr>
        <p:sp>
          <p:nvSpPr>
            <p:cNvPr id="11" name="TextBox 10">
              <a:extLst>
                <a:ext uri="{FF2B5EF4-FFF2-40B4-BE49-F238E27FC236}">
                  <a16:creationId xmlns:a16="http://schemas.microsoft.com/office/drawing/2014/main" id="{B04C30B5-F709-4DBB-77CC-B22052307A9F}"/>
                </a:ext>
              </a:extLst>
            </p:cNvPr>
            <p:cNvSpPr txBox="1"/>
            <p:nvPr/>
          </p:nvSpPr>
          <p:spPr>
            <a:xfrm>
              <a:off x="738716" y="3333777"/>
              <a:ext cx="947695" cy="1717393"/>
            </a:xfrm>
            <a:prstGeom prst="rect">
              <a:avLst/>
            </a:prstGeom>
            <a:noFill/>
          </p:spPr>
          <p:txBody>
            <a:bodyPr wrap="none" rtlCol="0">
              <a:spAutoFit/>
            </a:bodyPr>
            <a:lstStyle/>
            <a:p>
              <a:pPr defTabSz="804672">
                <a:spcAft>
                  <a:spcPts val="600"/>
                </a:spcAft>
              </a:pPr>
              <a:r>
                <a:rPr lang="en-US" sz="10560" kern="1200" dirty="0">
                  <a:solidFill>
                    <a:schemeClr val="accent1"/>
                  </a:solidFill>
                  <a:latin typeface="Times New Roman" panose="02020603050405020304" pitchFamily="18" charset="0"/>
                  <a:ea typeface="+mn-ea"/>
                  <a:cs typeface="Times New Roman" panose="02020603050405020304" pitchFamily="18" charset="0"/>
                </a:rPr>
                <a:t>=</a:t>
              </a:r>
              <a:endParaRPr lang="en-US" sz="12000" dirty="0">
                <a:solidFill>
                  <a:schemeClr val="accent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24F75D2D-6116-21EE-3392-D366307A0D82}"/>
                </a:ext>
              </a:extLst>
            </p:cNvPr>
            <p:cNvSpPr txBox="1"/>
            <p:nvPr/>
          </p:nvSpPr>
          <p:spPr>
            <a:xfrm>
              <a:off x="662893" y="4883611"/>
              <a:ext cx="1099340" cy="369332"/>
            </a:xfrm>
            <a:prstGeom prst="rect">
              <a:avLst/>
            </a:prstGeom>
            <a:noFill/>
          </p:spPr>
          <p:txBody>
            <a:bodyPr wrap="none" rtlCol="0">
              <a:spAutoFit/>
            </a:bodyPr>
            <a:lstStyle/>
            <a:p>
              <a:pPr algn="ctr"/>
              <a:r>
                <a:rPr lang="en-US" dirty="0"/>
                <a:t>Equitable</a:t>
              </a:r>
            </a:p>
          </p:txBody>
        </p:sp>
      </p:grpSp>
      <p:pic>
        <p:nvPicPr>
          <p:cNvPr id="8" name="Content Placeholder 7" descr="Shuffle outline">
            <a:extLst>
              <a:ext uri="{FF2B5EF4-FFF2-40B4-BE49-F238E27FC236}">
                <a16:creationId xmlns:a16="http://schemas.microsoft.com/office/drawing/2014/main" id="{873B3FB5-BD01-4CD1-9C59-458FB4DB2571}"/>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2194425" y="3787930"/>
            <a:ext cx="809087" cy="809087"/>
          </a:xfrm>
        </p:spPr>
      </p:pic>
      <p:sp>
        <p:nvSpPr>
          <p:cNvPr id="22" name="TextBox 21">
            <a:extLst>
              <a:ext uri="{FF2B5EF4-FFF2-40B4-BE49-F238E27FC236}">
                <a16:creationId xmlns:a16="http://schemas.microsoft.com/office/drawing/2014/main" id="{9D877824-766E-4718-59CC-36B2D3490B31}"/>
              </a:ext>
            </a:extLst>
          </p:cNvPr>
          <p:cNvSpPr txBox="1"/>
          <p:nvPr/>
        </p:nvSpPr>
        <p:spPr>
          <a:xfrm>
            <a:off x="2139932" y="4883611"/>
            <a:ext cx="918073" cy="369332"/>
          </a:xfrm>
          <a:prstGeom prst="rect">
            <a:avLst/>
          </a:prstGeom>
          <a:noFill/>
        </p:spPr>
        <p:txBody>
          <a:bodyPr wrap="none" rtlCol="0">
            <a:spAutoFit/>
          </a:bodyPr>
          <a:lstStyle/>
          <a:p>
            <a:pPr algn="ctr"/>
            <a:r>
              <a:rPr lang="en-US" dirty="0"/>
              <a:t>Flexible</a:t>
            </a:r>
          </a:p>
        </p:txBody>
      </p:sp>
      <p:grpSp>
        <p:nvGrpSpPr>
          <p:cNvPr id="36" name="Group 35" descr="Brick icon with a caption that reads simple and intuitive.">
            <a:extLst>
              <a:ext uri="{FF2B5EF4-FFF2-40B4-BE49-F238E27FC236}">
                <a16:creationId xmlns:a16="http://schemas.microsoft.com/office/drawing/2014/main" id="{88502A75-C1FD-E4D3-2F3C-CBEE5AFD19B2}"/>
              </a:ext>
            </a:extLst>
          </p:cNvPr>
          <p:cNvGrpSpPr/>
          <p:nvPr/>
        </p:nvGrpSpPr>
        <p:grpSpPr>
          <a:xfrm>
            <a:off x="3435704" y="3787930"/>
            <a:ext cx="1062663" cy="1742012"/>
            <a:chOff x="3667883" y="3787930"/>
            <a:chExt cx="1062663" cy="1742012"/>
          </a:xfrm>
        </p:grpSpPr>
        <p:pic>
          <p:nvPicPr>
            <p:cNvPr id="10" name="Graphic 9" descr="Full Brick Wall outline">
              <a:extLst>
                <a:ext uri="{FF2B5EF4-FFF2-40B4-BE49-F238E27FC236}">
                  <a16:creationId xmlns:a16="http://schemas.microsoft.com/office/drawing/2014/main" id="{9F87A019-DA41-31B8-8BB7-7FE252B33D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94671" y="3787930"/>
              <a:ext cx="809087" cy="809087"/>
            </a:xfrm>
            <a:prstGeom prst="rect">
              <a:avLst/>
            </a:prstGeom>
          </p:spPr>
        </p:pic>
        <p:sp>
          <p:nvSpPr>
            <p:cNvPr id="23" name="TextBox 22">
              <a:extLst>
                <a:ext uri="{FF2B5EF4-FFF2-40B4-BE49-F238E27FC236}">
                  <a16:creationId xmlns:a16="http://schemas.microsoft.com/office/drawing/2014/main" id="{D288777F-60EE-8A0E-9843-8A3F395F201B}"/>
                </a:ext>
              </a:extLst>
            </p:cNvPr>
            <p:cNvSpPr txBox="1"/>
            <p:nvPr/>
          </p:nvSpPr>
          <p:spPr>
            <a:xfrm>
              <a:off x="3667883" y="4883611"/>
              <a:ext cx="1062663" cy="646331"/>
            </a:xfrm>
            <a:prstGeom prst="rect">
              <a:avLst/>
            </a:prstGeom>
            <a:noFill/>
          </p:spPr>
          <p:txBody>
            <a:bodyPr wrap="none" rtlCol="0">
              <a:spAutoFit/>
            </a:bodyPr>
            <a:lstStyle/>
            <a:p>
              <a:pPr algn="ctr"/>
              <a:r>
                <a:rPr lang="en-US" dirty="0"/>
                <a:t>Simple &amp;</a:t>
              </a:r>
            </a:p>
            <a:p>
              <a:pPr algn="ctr"/>
              <a:r>
                <a:rPr lang="en-US" dirty="0"/>
                <a:t>Intuitive</a:t>
              </a:r>
            </a:p>
          </p:txBody>
        </p:sp>
      </p:grpSp>
      <p:grpSp>
        <p:nvGrpSpPr>
          <p:cNvPr id="35" name="Group 34" descr="light bulb icon with a caption that reads perceptible information.">
            <a:extLst>
              <a:ext uri="{FF2B5EF4-FFF2-40B4-BE49-F238E27FC236}">
                <a16:creationId xmlns:a16="http://schemas.microsoft.com/office/drawing/2014/main" id="{7AEEC569-FD93-B659-B810-0F3D6530B612}"/>
              </a:ext>
            </a:extLst>
          </p:cNvPr>
          <p:cNvGrpSpPr/>
          <p:nvPr/>
        </p:nvGrpSpPr>
        <p:grpSpPr>
          <a:xfrm>
            <a:off x="4930559" y="3787930"/>
            <a:ext cx="1331903" cy="1742012"/>
            <a:chOff x="5072523" y="3787930"/>
            <a:chExt cx="1331903" cy="1742012"/>
          </a:xfrm>
        </p:grpSpPr>
        <p:pic>
          <p:nvPicPr>
            <p:cNvPr id="13" name="Graphic 12" descr="Lightbulb with solid fill">
              <a:extLst>
                <a:ext uri="{FF2B5EF4-FFF2-40B4-BE49-F238E27FC236}">
                  <a16:creationId xmlns:a16="http://schemas.microsoft.com/office/drawing/2014/main" id="{7BED769B-0B20-F7C4-7192-C4472F9C24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3931" y="3787930"/>
              <a:ext cx="809087" cy="809087"/>
            </a:xfrm>
            <a:prstGeom prst="rect">
              <a:avLst/>
            </a:prstGeom>
          </p:spPr>
        </p:pic>
        <p:sp>
          <p:nvSpPr>
            <p:cNvPr id="25" name="TextBox 24">
              <a:extLst>
                <a:ext uri="{FF2B5EF4-FFF2-40B4-BE49-F238E27FC236}">
                  <a16:creationId xmlns:a16="http://schemas.microsoft.com/office/drawing/2014/main" id="{E4E7269B-C045-260B-E3EE-A0E82A0365AF}"/>
                </a:ext>
              </a:extLst>
            </p:cNvPr>
            <p:cNvSpPr txBox="1"/>
            <p:nvPr/>
          </p:nvSpPr>
          <p:spPr>
            <a:xfrm>
              <a:off x="5072523" y="4883611"/>
              <a:ext cx="1331903" cy="646331"/>
            </a:xfrm>
            <a:prstGeom prst="rect">
              <a:avLst/>
            </a:prstGeom>
            <a:noFill/>
          </p:spPr>
          <p:txBody>
            <a:bodyPr wrap="none" rtlCol="0">
              <a:spAutoFit/>
            </a:bodyPr>
            <a:lstStyle/>
            <a:p>
              <a:pPr algn="ctr"/>
              <a:r>
                <a:rPr lang="en-US" dirty="0"/>
                <a:t>Perceptible </a:t>
              </a:r>
            </a:p>
            <a:p>
              <a:pPr algn="ctr"/>
              <a:r>
                <a:rPr lang="en-US" dirty="0"/>
                <a:t>Information</a:t>
              </a:r>
            </a:p>
          </p:txBody>
        </p:sp>
      </p:grpSp>
      <p:grpSp>
        <p:nvGrpSpPr>
          <p:cNvPr id="34" name="Group 33" descr="An X icon with a caption that reads tolerance for error.">
            <a:extLst>
              <a:ext uri="{FF2B5EF4-FFF2-40B4-BE49-F238E27FC236}">
                <a16:creationId xmlns:a16="http://schemas.microsoft.com/office/drawing/2014/main" id="{FFE5B5E0-7DBE-14EB-13B1-602BCE491F18}"/>
              </a:ext>
            </a:extLst>
          </p:cNvPr>
          <p:cNvGrpSpPr/>
          <p:nvPr/>
        </p:nvGrpSpPr>
        <p:grpSpPr>
          <a:xfrm>
            <a:off x="6694654" y="3787930"/>
            <a:ext cx="1183016" cy="1742012"/>
            <a:chOff x="6820845" y="3787930"/>
            <a:chExt cx="1183016" cy="1742012"/>
          </a:xfrm>
        </p:grpSpPr>
        <p:pic>
          <p:nvPicPr>
            <p:cNvPr id="15" name="Graphic 14" descr="Close outline">
              <a:extLst>
                <a:ext uri="{FF2B5EF4-FFF2-40B4-BE49-F238E27FC236}">
                  <a16:creationId xmlns:a16="http://schemas.microsoft.com/office/drawing/2014/main" id="{066A4095-06AB-114E-C67B-3FBB2A9F92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07810" y="3787930"/>
              <a:ext cx="809087" cy="809087"/>
            </a:xfrm>
            <a:prstGeom prst="rect">
              <a:avLst/>
            </a:prstGeom>
          </p:spPr>
        </p:pic>
        <p:sp>
          <p:nvSpPr>
            <p:cNvPr id="29" name="TextBox 28">
              <a:extLst>
                <a:ext uri="{FF2B5EF4-FFF2-40B4-BE49-F238E27FC236}">
                  <a16:creationId xmlns:a16="http://schemas.microsoft.com/office/drawing/2014/main" id="{133A48B9-63AA-6892-E1D4-C2CCD43F07BD}"/>
                </a:ext>
              </a:extLst>
            </p:cNvPr>
            <p:cNvSpPr txBox="1"/>
            <p:nvPr/>
          </p:nvSpPr>
          <p:spPr>
            <a:xfrm>
              <a:off x="6820845" y="4883611"/>
              <a:ext cx="1183016" cy="646331"/>
            </a:xfrm>
            <a:prstGeom prst="rect">
              <a:avLst/>
            </a:prstGeom>
            <a:noFill/>
          </p:spPr>
          <p:txBody>
            <a:bodyPr wrap="none" rtlCol="0">
              <a:spAutoFit/>
            </a:bodyPr>
            <a:lstStyle/>
            <a:p>
              <a:pPr algn="ctr"/>
              <a:r>
                <a:rPr lang="en-US" dirty="0"/>
                <a:t>Tolerance </a:t>
              </a:r>
            </a:p>
            <a:p>
              <a:pPr algn="ctr"/>
              <a:r>
                <a:rPr lang="en-US" dirty="0"/>
                <a:t>for Error</a:t>
              </a:r>
            </a:p>
          </p:txBody>
        </p:sp>
      </p:grpSp>
      <p:grpSp>
        <p:nvGrpSpPr>
          <p:cNvPr id="33" name="Group 32" descr="A thumbs-up icon with a caption that reads low physical effort.">
            <a:extLst>
              <a:ext uri="{FF2B5EF4-FFF2-40B4-BE49-F238E27FC236}">
                <a16:creationId xmlns:a16="http://schemas.microsoft.com/office/drawing/2014/main" id="{4EB338CA-AB1B-B80D-6E72-65E37426ABAB}"/>
              </a:ext>
            </a:extLst>
          </p:cNvPr>
          <p:cNvGrpSpPr/>
          <p:nvPr/>
        </p:nvGrpSpPr>
        <p:grpSpPr>
          <a:xfrm>
            <a:off x="8309862" y="3787930"/>
            <a:ext cx="1416349" cy="1742012"/>
            <a:chOff x="8328024" y="3787930"/>
            <a:chExt cx="1416349" cy="1742012"/>
          </a:xfrm>
        </p:grpSpPr>
        <p:pic>
          <p:nvPicPr>
            <p:cNvPr id="17" name="Graphic 16" descr="Thumbs up sign outline">
              <a:extLst>
                <a:ext uri="{FF2B5EF4-FFF2-40B4-BE49-F238E27FC236}">
                  <a16:creationId xmlns:a16="http://schemas.microsoft.com/office/drawing/2014/main" id="{EA6F5A45-D251-336E-DAC7-C934B336B0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31655" y="3787930"/>
              <a:ext cx="809087" cy="809087"/>
            </a:xfrm>
            <a:prstGeom prst="rect">
              <a:avLst/>
            </a:prstGeom>
          </p:spPr>
        </p:pic>
        <p:sp>
          <p:nvSpPr>
            <p:cNvPr id="30" name="TextBox 29">
              <a:extLst>
                <a:ext uri="{FF2B5EF4-FFF2-40B4-BE49-F238E27FC236}">
                  <a16:creationId xmlns:a16="http://schemas.microsoft.com/office/drawing/2014/main" id="{B8283708-E869-A0F8-E12A-B43CDA4F788E}"/>
                </a:ext>
              </a:extLst>
            </p:cNvPr>
            <p:cNvSpPr txBox="1"/>
            <p:nvPr/>
          </p:nvSpPr>
          <p:spPr>
            <a:xfrm>
              <a:off x="8328024" y="4883611"/>
              <a:ext cx="1416349" cy="646331"/>
            </a:xfrm>
            <a:prstGeom prst="rect">
              <a:avLst/>
            </a:prstGeom>
            <a:noFill/>
          </p:spPr>
          <p:txBody>
            <a:bodyPr wrap="none" rtlCol="0">
              <a:spAutoFit/>
            </a:bodyPr>
            <a:lstStyle/>
            <a:p>
              <a:pPr algn="ctr"/>
              <a:r>
                <a:rPr lang="en-US" dirty="0"/>
                <a:t>Low Physical</a:t>
              </a:r>
            </a:p>
            <a:p>
              <a:pPr algn="ctr"/>
              <a:r>
                <a:rPr lang="en-US" dirty="0"/>
                <a:t>Effort</a:t>
              </a:r>
            </a:p>
          </p:txBody>
        </p:sp>
      </p:grpSp>
      <p:grpSp>
        <p:nvGrpSpPr>
          <p:cNvPr id="32" name="Group 31" descr="Gears icon with a caption that reads size and shape.">
            <a:extLst>
              <a:ext uri="{FF2B5EF4-FFF2-40B4-BE49-F238E27FC236}">
                <a16:creationId xmlns:a16="http://schemas.microsoft.com/office/drawing/2014/main" id="{415D9A6F-D222-1D9E-C96C-51596E138080}"/>
              </a:ext>
            </a:extLst>
          </p:cNvPr>
          <p:cNvGrpSpPr/>
          <p:nvPr/>
        </p:nvGrpSpPr>
        <p:grpSpPr>
          <a:xfrm>
            <a:off x="10158402" y="3787930"/>
            <a:ext cx="1478290" cy="1465013"/>
            <a:chOff x="10158402" y="3787930"/>
            <a:chExt cx="1478290" cy="1465013"/>
          </a:xfrm>
        </p:grpSpPr>
        <p:pic>
          <p:nvPicPr>
            <p:cNvPr id="19" name="Graphic 18" descr="Gears outline">
              <a:extLst>
                <a:ext uri="{FF2B5EF4-FFF2-40B4-BE49-F238E27FC236}">
                  <a16:creationId xmlns:a16="http://schemas.microsoft.com/office/drawing/2014/main" id="{70BFDA45-B233-CAFC-9D59-57E05771B1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493004" y="3787930"/>
              <a:ext cx="809087" cy="809087"/>
            </a:xfrm>
            <a:prstGeom prst="rect">
              <a:avLst/>
            </a:prstGeom>
          </p:spPr>
        </p:pic>
        <p:sp>
          <p:nvSpPr>
            <p:cNvPr id="31" name="TextBox 30">
              <a:extLst>
                <a:ext uri="{FF2B5EF4-FFF2-40B4-BE49-F238E27FC236}">
                  <a16:creationId xmlns:a16="http://schemas.microsoft.com/office/drawing/2014/main" id="{BED11C06-0E68-D1FE-667E-BB56C2320CF0}"/>
                </a:ext>
              </a:extLst>
            </p:cNvPr>
            <p:cNvSpPr txBox="1"/>
            <p:nvPr/>
          </p:nvSpPr>
          <p:spPr>
            <a:xfrm>
              <a:off x="10158402" y="4883611"/>
              <a:ext cx="1478290" cy="369332"/>
            </a:xfrm>
            <a:prstGeom prst="rect">
              <a:avLst/>
            </a:prstGeom>
            <a:noFill/>
          </p:spPr>
          <p:txBody>
            <a:bodyPr wrap="none" rtlCol="0">
              <a:spAutoFit/>
            </a:bodyPr>
            <a:lstStyle/>
            <a:p>
              <a:pPr algn="ctr"/>
              <a:r>
                <a:rPr lang="en-US" dirty="0"/>
                <a:t>Size &amp; Shape</a:t>
              </a:r>
            </a:p>
          </p:txBody>
        </p:sp>
      </p:grpSp>
    </p:spTree>
    <p:extLst>
      <p:ext uri="{BB962C8B-B14F-4D97-AF65-F5344CB8AC3E}">
        <p14:creationId xmlns:p14="http://schemas.microsoft.com/office/powerpoint/2010/main" val="169806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lide title: How you can support othersand increase accessibility for all">
            <a:extLst>
              <a:ext uri="{FF2B5EF4-FFF2-40B4-BE49-F238E27FC236}">
                <a16:creationId xmlns:a16="http://schemas.microsoft.com/office/drawing/2014/main" id="{9587B38E-5E50-D113-530A-BDF5EBA427C2}"/>
              </a:ext>
            </a:extLst>
          </p:cNvPr>
          <p:cNvSpPr>
            <a:spLocks noGrp="1"/>
          </p:cNvSpPr>
          <p:nvPr>
            <p:ph type="title"/>
          </p:nvPr>
        </p:nvSpPr>
        <p:spPr>
          <a:xfrm>
            <a:off x="1069848" y="484632"/>
            <a:ext cx="10058400" cy="1609344"/>
          </a:xfrm>
        </p:spPr>
        <p:txBody>
          <a:bodyPr>
            <a:normAutofit/>
          </a:bodyPr>
          <a:lstStyle/>
          <a:p>
            <a:r>
              <a:rPr lang="en-US" sz="4400" dirty="0">
                <a:solidFill>
                  <a:schemeClr val="tx1"/>
                </a:solidFill>
              </a:rPr>
              <a:t>How you can support others</a:t>
            </a:r>
            <a:br>
              <a:rPr lang="en-US" sz="3700" dirty="0">
                <a:solidFill>
                  <a:schemeClr val="tx1"/>
                </a:solidFill>
              </a:rPr>
            </a:br>
            <a:r>
              <a:rPr lang="en-US" sz="3700" dirty="0">
                <a:solidFill>
                  <a:schemeClr val="tx1"/>
                </a:solidFill>
              </a:rPr>
              <a:t>                  </a:t>
            </a:r>
            <a:r>
              <a:rPr lang="en-US" sz="4000" dirty="0">
                <a:solidFill>
                  <a:schemeClr val="tx1"/>
                </a:solidFill>
              </a:rPr>
              <a:t>and increase accessibility for all</a:t>
            </a:r>
          </a:p>
        </p:txBody>
      </p:sp>
      <p:graphicFrame>
        <p:nvGraphicFramePr>
          <p:cNvPr id="7" name="Content Placeholder 6" descr="•Open lines of communication and safe places to discuss work and life&#10;•Don’t make assumptions about abilities&#10;•If someone appears to need help, ask before you offer them assistance&#10;•Create solutions in partnership with disabled employees&#10;•Apply accommodations across teams to create universal accessibility&#10;•Help others appreciate differences in communication, learning, and work styles&#10;">
            <a:extLst>
              <a:ext uri="{FF2B5EF4-FFF2-40B4-BE49-F238E27FC236}">
                <a16:creationId xmlns:a16="http://schemas.microsoft.com/office/drawing/2014/main" id="{D1D3C6E1-5724-C878-AE7A-C0E573B62EA0}"/>
              </a:ext>
            </a:extLst>
          </p:cNvPr>
          <p:cNvGraphicFramePr>
            <a:graphicFrameLocks noGrp="1"/>
          </p:cNvGraphicFramePr>
          <p:nvPr>
            <p:ph idx="1"/>
            <p:extLst>
              <p:ext uri="{D42A27DB-BD31-4B8C-83A1-F6EECF244321}">
                <p14:modId xmlns:p14="http://schemas.microsoft.com/office/powerpoint/2010/main" val="2032993097"/>
              </p:ext>
            </p:extLst>
          </p:nvPr>
        </p:nvGraphicFramePr>
        <p:xfrm>
          <a:off x="743272" y="2121408"/>
          <a:ext cx="5494242" cy="4393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People greeting customers">
            <a:extLst>
              <a:ext uri="{FF2B5EF4-FFF2-40B4-BE49-F238E27FC236}">
                <a16:creationId xmlns:a16="http://schemas.microsoft.com/office/drawing/2014/main" id="{F77B609B-C142-0D95-5A47-B1F93333C5E7}"/>
              </a:ext>
            </a:extLst>
          </p:cNvPr>
          <p:cNvPicPr>
            <a:picLocks noChangeAspect="1"/>
          </p:cNvPicPr>
          <p:nvPr/>
        </p:nvPicPr>
        <p:blipFill>
          <a:blip r:embed="rId8"/>
          <a:srcRect l="10846" r="10846"/>
          <a:stretch/>
        </p:blipFill>
        <p:spPr>
          <a:xfrm flipH="1">
            <a:off x="6361113" y="2193036"/>
            <a:ext cx="4773168" cy="3980688"/>
          </a:xfrm>
          <a:prstGeom prst="rect">
            <a:avLst/>
          </a:prstGeom>
        </p:spPr>
      </p:pic>
    </p:spTree>
    <p:extLst>
      <p:ext uri="{BB962C8B-B14F-4D97-AF65-F5344CB8AC3E}">
        <p14:creationId xmlns:p14="http://schemas.microsoft.com/office/powerpoint/2010/main" val="1371658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A20985FA-A9AF-4D1A-AA92-5D98A579F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7" name="Rectangle 86">
            <a:extLst>
              <a:ext uri="{FF2B5EF4-FFF2-40B4-BE49-F238E27FC236}">
                <a16:creationId xmlns:a16="http://schemas.microsoft.com/office/drawing/2014/main" id="{A1A452BB-978F-4C43-8664-63B86F396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526142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9" name="Rectangle 88">
            <a:extLst>
              <a:ext uri="{FF2B5EF4-FFF2-40B4-BE49-F238E27FC236}">
                <a16:creationId xmlns:a16="http://schemas.microsoft.com/office/drawing/2014/main" id="{ADDD86A3-D1B7-46C2-BCD5-82428C1C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396945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91" name="Rectangle 90">
            <a:extLst>
              <a:ext uri="{FF2B5EF4-FFF2-40B4-BE49-F238E27FC236}">
                <a16:creationId xmlns:a16="http://schemas.microsoft.com/office/drawing/2014/main" id="{9A6FBAE9-917E-4BD9-BA28-F347E09BD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3" y="805445"/>
            <a:ext cx="3616369" cy="5244498"/>
          </a:xfrm>
          <a:prstGeom prst="rect">
            <a:avLst/>
          </a:prstGeom>
          <a:solidFill>
            <a:srgbClr val="FFFFFF"/>
          </a:solidFill>
          <a:ln w="6350" cap="sq" cmpd="sng" algn="ctr">
            <a:solidFill>
              <a:srgbClr val="404040"/>
            </a:solidFill>
            <a:prstDash val="solid"/>
            <a:miter lim="800000"/>
          </a:ln>
          <a:effectLst/>
        </p:spPr>
      </p:sp>
      <p:sp>
        <p:nvSpPr>
          <p:cNvPr id="93" name="Rectangle 92">
            <a:extLst>
              <a:ext uri="{FF2B5EF4-FFF2-40B4-BE49-F238E27FC236}">
                <a16:creationId xmlns:a16="http://schemas.microsoft.com/office/drawing/2014/main" id="{C40C51F3-5AB0-49F8-AA14-B72F855CA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7947" y="640856"/>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03E20703-C7F6-EC23-CB27-E2812024A484}"/>
              </a:ext>
              <a:ext uri="{C183D7F6-B498-43B3-948B-1728B52AA6E4}">
                <adec:decorative xmlns:adec="http://schemas.microsoft.com/office/drawing/2017/decorative" val="1"/>
              </a:ext>
            </a:extLst>
          </p:cNvPr>
          <p:cNvGrpSpPr/>
          <p:nvPr/>
        </p:nvGrpSpPr>
        <p:grpSpPr>
          <a:xfrm>
            <a:off x="1782247" y="637338"/>
            <a:ext cx="1691640" cy="615934"/>
            <a:chOff x="5250180" y="1267730"/>
            <a:chExt cx="1691640" cy="615934"/>
          </a:xfrm>
        </p:grpSpPr>
        <p:cxnSp>
          <p:nvCxnSpPr>
            <p:cNvPr id="8" name="Straight Connector 7">
              <a:extLst>
                <a:ext uri="{FF2B5EF4-FFF2-40B4-BE49-F238E27FC236}">
                  <a16:creationId xmlns:a16="http://schemas.microsoft.com/office/drawing/2014/main" id="{AEECCE1B-2C47-97CD-66CD-03667AEAB108}"/>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EAAFDE-B78C-67F2-B27E-CBEDDB3EDCAD}"/>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F2B1D1-9C6B-1315-D81F-3145B608F56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269BDBC3-F65E-92C3-A8D1-F0E8637A7F5F}"/>
              </a:ext>
              <a:ext uri="{C183D7F6-B498-43B3-948B-1728B52AA6E4}">
                <adec:decorative xmlns:adec="http://schemas.microsoft.com/office/drawing/2017/decorative" val="1"/>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l="42839" t="6470" b="9260"/>
          <a:stretch/>
        </p:blipFill>
        <p:spPr>
          <a:xfrm>
            <a:off x="5457063" y="2763802"/>
            <a:ext cx="6550402" cy="3845627"/>
          </a:xfrm>
          <a:prstGeom prst="rect">
            <a:avLst/>
          </a:prstGeom>
        </p:spPr>
      </p:pic>
      <p:sp>
        <p:nvSpPr>
          <p:cNvPr id="2" name="Title 1">
            <a:extLst>
              <a:ext uri="{FF2B5EF4-FFF2-40B4-BE49-F238E27FC236}">
                <a16:creationId xmlns:a16="http://schemas.microsoft.com/office/drawing/2014/main" id="{AF313D82-449D-495D-F026-2251553C1403}"/>
              </a:ext>
            </a:extLst>
          </p:cNvPr>
          <p:cNvSpPr>
            <a:spLocks noGrp="1"/>
          </p:cNvSpPr>
          <p:nvPr>
            <p:ph type="title"/>
          </p:nvPr>
        </p:nvSpPr>
        <p:spPr>
          <a:xfrm>
            <a:off x="5453423" y="175602"/>
            <a:ext cx="6586939" cy="2858202"/>
          </a:xfrm>
        </p:spPr>
        <p:txBody>
          <a:bodyPr vert="horz" lIns="91440" tIns="45720" rIns="91440" bIns="45720" rtlCol="0" anchor="ctr">
            <a:normAutofit/>
          </a:bodyPr>
          <a:lstStyle/>
          <a:p>
            <a:pPr>
              <a:spcBef>
                <a:spcPts val="0"/>
              </a:spcBef>
            </a:pPr>
            <a:r>
              <a:rPr lang="en-US" sz="3600" dirty="0"/>
              <a:t>Continue Learning</a:t>
            </a:r>
            <a:br>
              <a:rPr lang="en-US" sz="3600" dirty="0"/>
            </a:br>
            <a:r>
              <a:rPr lang="en-US" sz="800" dirty="0"/>
              <a:t> </a:t>
            </a:r>
            <a:r>
              <a:rPr lang="en-US" sz="3600" dirty="0"/>
              <a:t> </a:t>
            </a:r>
            <a:r>
              <a:rPr lang="en-US" sz="800" dirty="0"/>
              <a:t>   </a:t>
            </a:r>
            <a:br>
              <a:rPr lang="en-US" sz="3600" dirty="0"/>
            </a:br>
            <a:r>
              <a:rPr lang="en-US" sz="2400" dirty="0"/>
              <a:t>with</a:t>
            </a:r>
            <a:br>
              <a:rPr lang="en-US" sz="2400" dirty="0"/>
            </a:br>
            <a:r>
              <a:rPr lang="en-US" sz="2400" dirty="0"/>
              <a:t> </a:t>
            </a:r>
            <a:br>
              <a:rPr lang="en-US" sz="5600" dirty="0"/>
            </a:br>
            <a:endParaRPr lang="en-US" sz="4000" dirty="0">
              <a:latin typeface="Rastanty Cortez" panose="02000506000000020003" pitchFamily="2" charset="77"/>
            </a:endParaRPr>
          </a:p>
        </p:txBody>
      </p:sp>
      <p:pic>
        <p:nvPicPr>
          <p:cNvPr id="5" name="Picture 4" descr="A blue and white logo of a head with a circular squiggle to represent the mind.&#10;">
            <a:extLst>
              <a:ext uri="{FF2B5EF4-FFF2-40B4-BE49-F238E27FC236}">
                <a16:creationId xmlns:a16="http://schemas.microsoft.com/office/drawing/2014/main" id="{1C5A27B0-FABC-12B5-7217-D876FDAADD3F}"/>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rcRect l="18281" r="19419"/>
          <a:stretch/>
        </p:blipFill>
        <p:spPr>
          <a:xfrm>
            <a:off x="1092284" y="1678877"/>
            <a:ext cx="2990644" cy="3939915"/>
          </a:xfrm>
          <a:prstGeom prst="rect">
            <a:avLst/>
          </a:prstGeom>
        </p:spPr>
      </p:pic>
      <p:sp>
        <p:nvSpPr>
          <p:cNvPr id="101" name="Rectangle 100">
            <a:extLst>
              <a:ext uri="{FF2B5EF4-FFF2-40B4-BE49-F238E27FC236}">
                <a16:creationId xmlns:a16="http://schemas.microsoft.com/office/drawing/2014/main" id="{43DDE678-1101-4B7E-8120-588BCA4A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103" y="164592"/>
            <a:ext cx="6604259"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4" name="TextBox 3">
            <a:extLst>
              <a:ext uri="{FF2B5EF4-FFF2-40B4-BE49-F238E27FC236}">
                <a16:creationId xmlns:a16="http://schemas.microsoft.com/office/drawing/2014/main" id="{47FA2FBC-83DC-2755-BDB8-0160E4DFC103}"/>
              </a:ext>
            </a:extLst>
          </p:cNvPr>
          <p:cNvSpPr txBox="1"/>
          <p:nvPr/>
        </p:nvSpPr>
        <p:spPr>
          <a:xfrm rot="21432363">
            <a:off x="6349890" y="1609601"/>
            <a:ext cx="49929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prstClr val="black"/>
                </a:solidFill>
                <a:effectLst/>
                <a:uLnTx/>
                <a:uFillTx/>
                <a:latin typeface="Rastanty Cortez" panose="020F0502020204030204" pitchFamily="34" charset="0"/>
                <a:ea typeface="+mn-ea"/>
                <a:cs typeface="Rastanty Cortez" panose="020F0502020204030204" pitchFamily="34" charset="0"/>
              </a:rPr>
              <a:t>Dr. Theresa Haskins</a:t>
            </a:r>
          </a:p>
        </p:txBody>
      </p:sp>
      <p:sp>
        <p:nvSpPr>
          <p:cNvPr id="3" name="Text Placeholder 2" descr="USDA TARGET Center Upcoming Sessions&#10;Tuesday, August 15 at 11 am ET&#10;Rethinking Disability and What it Means to be Disabled&#10;&#10;Tuesday August 29 at 11 am ET&#10;Neurodiversity Spotlight: ADHD at Work&#10;&#10;Tuesday, September 12 at 11 am ET&#10;Neurodiversity Spotlight: The Power of Dyslexic Thinking&#10;&#10;Tuesday, September 19 at 11 am ET&#10;Unconscious Bias at Work&#10;">
            <a:extLst>
              <a:ext uri="{FF2B5EF4-FFF2-40B4-BE49-F238E27FC236}">
                <a16:creationId xmlns:a16="http://schemas.microsoft.com/office/drawing/2014/main" id="{90E2BCC4-3F91-BA9E-CC6D-3C08A06D57DA}"/>
              </a:ext>
            </a:extLst>
          </p:cNvPr>
          <p:cNvSpPr>
            <a:spLocks noGrp="1"/>
          </p:cNvSpPr>
          <p:nvPr>
            <p:ph type="body" idx="1"/>
          </p:nvPr>
        </p:nvSpPr>
        <p:spPr>
          <a:xfrm>
            <a:off x="5256134" y="3157538"/>
            <a:ext cx="6935866" cy="2858202"/>
          </a:xfrm>
          <a:ln>
            <a:noFill/>
          </a:ln>
        </p:spPr>
        <p:txBody>
          <a:bodyPr vert="horz" lIns="91440" tIns="45720" rIns="91440" bIns="45720" rtlCol="0">
            <a:normAutofit/>
          </a:bodyPr>
          <a:lstStyle/>
          <a:p>
            <a:pPr>
              <a:lnSpc>
                <a:spcPct val="100000"/>
              </a:lnSpc>
              <a:spcBef>
                <a:spcPts val="0"/>
              </a:spcBef>
              <a:spcAft>
                <a:spcPts val="600"/>
              </a:spcAft>
            </a:pPr>
            <a:r>
              <a:rPr lang="en-US" sz="2200" b="1" spc="80" dirty="0">
                <a:solidFill>
                  <a:schemeClr val="accent2">
                    <a:lumMod val="75000"/>
                  </a:schemeClr>
                </a:solidFill>
              </a:rPr>
              <a:t>USDA TARGET Center</a:t>
            </a:r>
          </a:p>
          <a:p>
            <a:pPr>
              <a:lnSpc>
                <a:spcPct val="100000"/>
              </a:lnSpc>
              <a:spcBef>
                <a:spcPts val="0"/>
              </a:spcBef>
              <a:spcAft>
                <a:spcPts val="600"/>
              </a:spcAft>
            </a:pPr>
            <a:r>
              <a:rPr lang="en-US" sz="2200" b="1" spc="80" dirty="0">
                <a:solidFill>
                  <a:schemeClr val="accent2">
                    <a:lumMod val="75000"/>
                  </a:schemeClr>
                </a:solidFill>
              </a:rPr>
              <a:t>NDEAM 2023 Upcoming Sessions</a:t>
            </a: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r>
              <a:rPr lang="en-US" sz="2000" b="1" spc="80" dirty="0">
                <a:solidFill>
                  <a:schemeClr val="tx1">
                    <a:lumMod val="85000"/>
                    <a:lumOff val="15000"/>
                  </a:schemeClr>
                </a:solidFill>
              </a:rPr>
              <a:t>See e-mailed schedule for details.</a:t>
            </a:r>
            <a:endParaRPr lang="en-US" spc="80" dirty="0">
              <a:solidFill>
                <a:schemeClr val="tx1">
                  <a:lumMod val="85000"/>
                  <a:lumOff val="15000"/>
                </a:schemeClr>
              </a:solidFill>
            </a:endParaRPr>
          </a:p>
          <a:p>
            <a:pPr>
              <a:lnSpc>
                <a:spcPct val="100000"/>
              </a:lnSpc>
              <a:spcBef>
                <a:spcPts val="0"/>
              </a:spcBef>
              <a:spcAft>
                <a:spcPts val="600"/>
              </a:spcAft>
            </a:pPr>
            <a:endParaRPr lang="en-US" sz="2000" b="1" spc="80" dirty="0">
              <a:solidFill>
                <a:schemeClr val="tx1"/>
              </a:solidFill>
            </a:endParaRPr>
          </a:p>
          <a:p>
            <a:pPr>
              <a:lnSpc>
                <a:spcPct val="100000"/>
              </a:lnSpc>
              <a:spcBef>
                <a:spcPts val="0"/>
              </a:spcBef>
              <a:spcAft>
                <a:spcPts val="600"/>
              </a:spcAft>
            </a:pPr>
            <a:endParaRPr lang="en-US" sz="2000" b="1" spc="80" dirty="0">
              <a:solidFill>
                <a:schemeClr val="tx1">
                  <a:lumMod val="85000"/>
                  <a:lumOff val="15000"/>
                </a:schemeClr>
              </a:solidFill>
            </a:endParaRPr>
          </a:p>
          <a:p>
            <a:pPr>
              <a:lnSpc>
                <a:spcPct val="100000"/>
              </a:lnSpc>
              <a:spcBef>
                <a:spcPts val="0"/>
              </a:spcBef>
              <a:spcAft>
                <a:spcPts val="600"/>
              </a:spcAft>
            </a:pPr>
            <a:r>
              <a:rPr lang="en-US" sz="2000" b="1" spc="80" dirty="0">
                <a:solidFill>
                  <a:schemeClr val="tx1">
                    <a:lumMod val="85000"/>
                    <a:lumOff val="15000"/>
                  </a:schemeClr>
                </a:solidFill>
              </a:rPr>
              <a:t>Find resources, podcasts, newsletters and more at</a:t>
            </a:r>
          </a:p>
        </p:txBody>
      </p:sp>
      <p:sp>
        <p:nvSpPr>
          <p:cNvPr id="12" name="TextBox 11">
            <a:extLst>
              <a:ext uri="{FF2B5EF4-FFF2-40B4-BE49-F238E27FC236}">
                <a16:creationId xmlns:a16="http://schemas.microsoft.com/office/drawing/2014/main" id="{A443D3A2-6D02-DCB4-D1C7-18C2B38C024C}"/>
              </a:ext>
            </a:extLst>
          </p:cNvPr>
          <p:cNvSpPr txBox="1"/>
          <p:nvPr/>
        </p:nvSpPr>
        <p:spPr>
          <a:xfrm>
            <a:off x="6602621" y="5770623"/>
            <a:ext cx="424289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CB581F">
                    <a:lumMod val="75000"/>
                  </a:srgbClr>
                </a:solidFill>
                <a:effectLst/>
                <a:uLnTx/>
                <a:uFillTx/>
                <a:latin typeface="Arial" panose="020B0604020202020204" pitchFamily="34" charset="0"/>
                <a:ea typeface="+mn-ea"/>
                <a:cs typeface="Arial" panose="020B0604020202020204" pitchFamily="34" charset="0"/>
              </a:rPr>
              <a:t>www.theresahaskins.com</a:t>
            </a:r>
            <a:endParaRPr kumimoji="0" lang="en-US" sz="2800" b="0" i="0" u="none" strike="noStrike" kern="1200" cap="none" spc="0" normalizeH="0" baseline="0" noProof="0" dirty="0">
              <a:ln>
                <a:noFill/>
              </a:ln>
              <a:solidFill>
                <a:srgbClr val="CB581F">
                  <a:lumMod val="75000"/>
                </a:srgbClr>
              </a:solidFill>
              <a:effectLst/>
              <a:uLnTx/>
              <a:uFillTx/>
              <a:latin typeface="Arial" panose="020B0604020202020204" pitchFamily="34" charset="0"/>
              <a:ea typeface="+mn-ea"/>
              <a:cs typeface="Arial" panose="020B0604020202020204" pitchFamily="34" charset="0"/>
            </a:endParaRPr>
          </a:p>
        </p:txBody>
      </p:sp>
      <p:sp>
        <p:nvSpPr>
          <p:cNvPr id="9" name="TextBox 8" descr="@ Theresa Haskins, LLC 2023&#10;">
            <a:extLst>
              <a:ext uri="{FF2B5EF4-FFF2-40B4-BE49-F238E27FC236}">
                <a16:creationId xmlns:a16="http://schemas.microsoft.com/office/drawing/2014/main" id="{419C512A-0B69-3CC1-2658-D3396699091E}"/>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3094251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a:solidFill>
                  <a:schemeClr val="accent2"/>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097441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5625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34F92B-1B91-A9DA-2314-DD41978C76FB}"/>
              </a:ext>
              <a:ext uri="{C183D7F6-B498-43B3-948B-1728B52AA6E4}">
                <adec:decorative xmlns:adec="http://schemas.microsoft.com/office/drawing/2017/decorative" val="1"/>
              </a:ext>
            </a:extLst>
          </p:cNvPr>
          <p:cNvSpPr/>
          <p:nvPr/>
        </p:nvSpPr>
        <p:spPr>
          <a:xfrm>
            <a:off x="3595948" y="170090"/>
            <a:ext cx="4946806" cy="65518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2" name="object 2" descr="A low angle view of tall buildings&#10;"/>
          <p:cNvPicPr/>
          <p:nvPr/>
        </p:nvPicPr>
        <p:blipFill>
          <a:blip r:embed="rId3" cstate="print"/>
          <a:stretch>
            <a:fillRect/>
          </a:stretch>
        </p:blipFill>
        <p:spPr>
          <a:xfrm>
            <a:off x="3599065" y="170090"/>
            <a:ext cx="4943689" cy="710739"/>
          </a:xfrm>
          <a:prstGeom prst="rect">
            <a:avLst/>
          </a:prstGeom>
        </p:spPr>
      </p:pic>
      <p:sp>
        <p:nvSpPr>
          <p:cNvPr id="3" name="object 3"/>
          <p:cNvSpPr txBox="1">
            <a:spLocks noGrp="1"/>
          </p:cNvSpPr>
          <p:nvPr>
            <p:ph type="title" idx="4294967295"/>
          </p:nvPr>
        </p:nvSpPr>
        <p:spPr>
          <a:xfrm>
            <a:off x="3639764" y="258731"/>
            <a:ext cx="1635621" cy="384051"/>
          </a:xfrm>
          <a:prstGeom prst="rect">
            <a:avLst/>
          </a:prstGeom>
        </p:spPr>
        <p:txBody>
          <a:bodyPr vert="horz" wrap="square" lIns="0" tIns="8227" rIns="0" bIns="0" rtlCol="0" anchor="b">
            <a:spAutoFit/>
          </a:bodyPr>
          <a:lstStyle/>
          <a:p>
            <a:pPr marL="8660" marR="3464">
              <a:spcBef>
                <a:spcPts val="65"/>
              </a:spcBef>
            </a:pPr>
            <a:r>
              <a:rPr sz="1430" b="1" spc="57">
                <a:solidFill>
                  <a:srgbClr val="FFFFFF"/>
                </a:solidFill>
                <a:latin typeface="+mn-lt"/>
              </a:rPr>
              <a:t>Current</a:t>
            </a:r>
            <a:r>
              <a:rPr sz="1430" b="1" spc="-41">
                <a:solidFill>
                  <a:srgbClr val="FFFFFF"/>
                </a:solidFill>
                <a:latin typeface="+mn-lt"/>
              </a:rPr>
              <a:t> </a:t>
            </a:r>
            <a:r>
              <a:rPr lang="en-US" sz="1430" b="1" spc="-85">
                <a:solidFill>
                  <a:srgbClr val="FFFFFF"/>
                </a:solidFill>
                <a:latin typeface="+mn-lt"/>
              </a:rPr>
              <a:t>and </a:t>
            </a:r>
            <a:r>
              <a:rPr sz="1430" b="1" spc="51">
                <a:solidFill>
                  <a:srgbClr val="FFFFFF"/>
                </a:solidFill>
                <a:latin typeface="+mn-lt"/>
              </a:rPr>
              <a:t>Upcoming </a:t>
            </a:r>
            <a:r>
              <a:rPr sz="1430" b="1" i="0">
                <a:solidFill>
                  <a:srgbClr val="FFFFFF"/>
                </a:solidFill>
                <a:latin typeface="+mn-lt"/>
                <a:cs typeface="Calibri"/>
              </a:rPr>
              <a:t>Meetings</a:t>
            </a:r>
            <a:r>
              <a:rPr sz="1430" b="1" spc="127">
                <a:solidFill>
                  <a:srgbClr val="FFFFFF"/>
                </a:solidFill>
                <a:latin typeface="+mn-lt"/>
              </a:rPr>
              <a:t> </a:t>
            </a:r>
            <a:endParaRPr sz="1430" b="1" spc="51">
              <a:solidFill>
                <a:srgbClr val="FFFFFF"/>
              </a:solidFill>
              <a:latin typeface="+mn-lt"/>
            </a:endParaRPr>
          </a:p>
        </p:txBody>
      </p:sp>
      <p:sp>
        <p:nvSpPr>
          <p:cNvPr id="6" name="object 6">
            <a:extLst>
              <a:ext uri="{C183D7F6-B498-43B3-948B-1728B52AA6E4}">
                <adec:decorative xmlns:adec="http://schemas.microsoft.com/office/drawing/2017/decorative" val="1"/>
              </a:ext>
            </a:extLst>
          </p:cNvPr>
          <p:cNvSpPr/>
          <p:nvPr/>
        </p:nvSpPr>
        <p:spPr>
          <a:xfrm>
            <a:off x="3618202" y="3582469"/>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pPr marL="0" marR="0" lvl="0" indent="0" defTabSz="623483" eaLnBrk="1" fontAlgn="auto" latinLnBrk="0" hangingPunct="1">
              <a:lnSpc>
                <a:spcPct val="100000"/>
              </a:lnSpc>
              <a:spcBef>
                <a:spcPts val="0"/>
              </a:spcBef>
              <a:spcAft>
                <a:spcPts val="0"/>
              </a:spcAft>
              <a:buClrTx/>
              <a:buSzTx/>
              <a:buFontTx/>
              <a:buNone/>
              <a:tabLst/>
              <a:defRPr/>
            </a:pPr>
            <a:endParaRPr kumimoji="0" sz="1228" b="0" i="0" u="none" strike="noStrike" kern="0" cap="none" spc="0" normalizeH="0" baseline="0" noProof="0">
              <a:ln>
                <a:noFill/>
              </a:ln>
              <a:solidFill>
                <a:sysClr val="windowText" lastClr="000000"/>
              </a:solidFill>
              <a:effectLst/>
              <a:uLnTx/>
              <a:uFillTx/>
            </a:endParaRPr>
          </a:p>
        </p:txBody>
      </p:sp>
      <p:sp>
        <p:nvSpPr>
          <p:cNvPr id="9" name="object 9"/>
          <p:cNvSpPr txBox="1"/>
          <p:nvPr/>
        </p:nvSpPr>
        <p:spPr>
          <a:xfrm>
            <a:off x="3595948" y="805296"/>
            <a:ext cx="4953432" cy="179536"/>
          </a:xfrm>
          <a:prstGeom prst="rect">
            <a:avLst/>
          </a:prstGeom>
          <a:solidFill>
            <a:srgbClr val="002C71"/>
          </a:solidFill>
        </p:spPr>
        <p:txBody>
          <a:bodyPr vert="horz" wrap="square" lIns="0" tIns="0" rIns="0" bIns="0" rtlCol="0">
            <a:spAutoFit/>
          </a:bodyPr>
          <a:lstStyle/>
          <a:p>
            <a:pPr marL="61916" marR="0" lvl="0" indent="0" defTabSz="623483" eaLnBrk="1" fontAlgn="auto" latinLnBrk="0" hangingPunct="1">
              <a:lnSpc>
                <a:spcPts val="1391"/>
              </a:lnSpc>
              <a:spcBef>
                <a:spcPts val="0"/>
              </a:spcBef>
              <a:spcAft>
                <a:spcPts val="0"/>
              </a:spcAft>
              <a:buClrTx/>
              <a:buSzTx/>
              <a:buFontTx/>
              <a:buNone/>
              <a:tabLst/>
              <a:defRPr/>
            </a:pPr>
            <a:r>
              <a:rPr kumimoji="0" lang="en-US" sz="1228" b="1" i="0" u="none" strike="noStrike" kern="0" cap="none" spc="-7" normalizeH="0" baseline="0" noProof="0">
                <a:ln>
                  <a:noFill/>
                </a:ln>
                <a:solidFill>
                  <a:srgbClr val="FFFFFF"/>
                </a:solidFill>
                <a:effectLst/>
                <a:uLnTx/>
                <a:uFillTx/>
                <a:latin typeface="Calibri"/>
                <a:cs typeface="Calibri"/>
              </a:rPr>
              <a:t>OCTOBER</a:t>
            </a:r>
            <a:endParaRPr kumimoji="0" sz="1228" b="0" i="0" u="none" strike="noStrike" kern="0" cap="none" spc="0" normalizeH="0" baseline="0" noProof="0">
              <a:ln>
                <a:noFill/>
              </a:ln>
              <a:solidFill>
                <a:sysClr val="windowText" lastClr="000000"/>
              </a:solidFill>
              <a:effectLst/>
              <a:uLnTx/>
              <a:uFillTx/>
              <a:latin typeface="Calibri"/>
              <a:cs typeface="Calibri"/>
            </a:endParaRPr>
          </a:p>
        </p:txBody>
      </p:sp>
      <p:sp>
        <p:nvSpPr>
          <p:cNvPr id="38" name="object 12">
            <a:extLst>
              <a:ext uri="{FF2B5EF4-FFF2-40B4-BE49-F238E27FC236}">
                <a16:creationId xmlns:a16="http://schemas.microsoft.com/office/drawing/2014/main" id="{6E3F980C-BCCA-6697-23A6-41009B5975A0}"/>
              </a:ext>
            </a:extLst>
          </p:cNvPr>
          <p:cNvSpPr txBox="1"/>
          <p:nvPr/>
        </p:nvSpPr>
        <p:spPr>
          <a:xfrm>
            <a:off x="3709744" y="1030310"/>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MONDAY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p:cNvSpPr/>
          <p:nvPr/>
        </p:nvSpPr>
        <p:spPr>
          <a:xfrm>
            <a:off x="363976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10/2/2023</a:t>
            </a:r>
            <a:endParaRPr kumimoji="0" sz="819" b="0" i="0" u="none" strike="noStrike" kern="0" cap="none" spc="0" normalizeH="0" baseline="0" noProof="0">
              <a:ln>
                <a:noFill/>
              </a:ln>
              <a:solidFill>
                <a:sysClr val="windowText" lastClr="000000"/>
              </a:solidFill>
              <a:effectLst/>
              <a:uLnTx/>
              <a:uFillTx/>
            </a:endParaRPr>
          </a:p>
        </p:txBody>
      </p:sp>
      <p:sp>
        <p:nvSpPr>
          <p:cNvPr id="42" name="object 29">
            <a:extLst>
              <a:ext uri="{FF2B5EF4-FFF2-40B4-BE49-F238E27FC236}">
                <a16:creationId xmlns:a16="http://schemas.microsoft.com/office/drawing/2014/main" id="{D83F0FF1-6642-821B-0542-D4EA51E2AE60}"/>
              </a:ext>
            </a:extLst>
          </p:cNvPr>
          <p:cNvSpPr txBox="1"/>
          <p:nvPr/>
        </p:nvSpPr>
        <p:spPr>
          <a:xfrm>
            <a:off x="3644298" y="1380138"/>
            <a:ext cx="1154257" cy="2495892"/>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0"/>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10:00 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USDA TARGET Center Assistive Technology Program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0"/>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Rashida Owens</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Assistive Technology Program Manager</a:t>
            </a: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17" normalizeH="0" baseline="0" noProof="0">
                <a:ln>
                  <a:noFill/>
                </a:ln>
                <a:solidFill>
                  <a:sysClr val="windowText" lastClr="000000"/>
                </a:solidFill>
                <a:effectLst/>
                <a:uLnTx/>
                <a:uFillTx/>
                <a:latin typeface="Calibri"/>
                <a:cs typeface="Calibri"/>
              </a:rPr>
            </a:br>
            <a:r>
              <a:rPr kumimoji="0" lang="en-US" sz="819" b="1" i="0" u="none" strike="noStrike" kern="0" cap="none" spc="-17" normalizeH="0" baseline="0" noProof="0">
                <a:ln>
                  <a:noFill/>
                </a:ln>
                <a:solidFill>
                  <a:srgbClr val="002C71"/>
                </a:solidFill>
                <a:effectLst/>
                <a:uLnTx/>
                <a:uFillTx/>
                <a:latin typeface="Calibri"/>
                <a:cs typeface="Calibri"/>
              </a:rPr>
              <a:t>USDA TA</a:t>
            </a:r>
            <a:r>
              <a:rPr kumimoji="0" lang="en-US" sz="819" b="1" i="0" u="none" strike="noStrike" kern="0" cap="none" spc="0" normalizeH="0" baseline="0" noProof="0">
                <a:ln>
                  <a:noFill/>
                </a:ln>
                <a:solidFill>
                  <a:srgbClr val="002C71"/>
                </a:solidFill>
                <a:effectLst/>
                <a:uLnTx/>
                <a:uFillTx/>
                <a:latin typeface="Calibri"/>
                <a:cs typeface="Calibri"/>
              </a:rPr>
              <a:t>RGET Center </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1" i="0" u="none" strike="noStrike" kern="0" cap="none" spc="0" normalizeH="0" baseline="0" noProof="0">
                <a:ln>
                  <a:noFill/>
                </a:ln>
                <a:solidFill>
                  <a:srgbClr val="002C71"/>
                </a:solidFill>
                <a:effectLst/>
                <a:uLnTx/>
                <a:uFillTx/>
                <a:latin typeface="Calibri"/>
                <a:cs typeface="Calibri"/>
              </a:rPr>
              <a:t>Ergonomics Program</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prstClr val="black"/>
                </a:solidFill>
                <a:effectLst/>
                <a:uLnTx/>
                <a:uFillTx/>
                <a:latin typeface="Calibri"/>
                <a:cs typeface="Calibri"/>
              </a:rPr>
              <a:t>Stephanie Bradley</a:t>
            </a:r>
            <a:br>
              <a:rPr kumimoji="0" lang="en-US" sz="819" b="0" i="0" u="none" strike="noStrike" kern="0" cap="none" spc="0" normalizeH="0" baseline="0" noProof="0">
                <a:ln>
                  <a:noFill/>
                </a:ln>
                <a:solidFill>
                  <a:prstClr val="black"/>
                </a:solidFill>
                <a:effectLst/>
                <a:uLnTx/>
                <a:uFillTx/>
                <a:latin typeface="Calibri"/>
                <a:cs typeface="Calibri"/>
              </a:rPr>
            </a:br>
            <a:r>
              <a:rPr kumimoji="0" lang="en-US" sz="819" b="0" i="0" u="none" strike="noStrike" kern="0" cap="none" spc="0" normalizeH="0" baseline="0" noProof="0">
                <a:ln>
                  <a:noFill/>
                </a:ln>
                <a:solidFill>
                  <a:prstClr val="black"/>
                </a:solidFill>
                <a:effectLst/>
                <a:uLnTx/>
                <a:uFillTx/>
                <a:latin typeface="Calibri"/>
                <a:cs typeface="Calibri"/>
              </a:rPr>
              <a:t>CEAS, CAE</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Ergonomics Program  Manager</a:t>
            </a:r>
          </a:p>
          <a:p>
            <a:pPr marL="25978" marR="0" lvl="0" indent="0" defTabSz="623483" eaLnBrk="1" fontAlgn="auto" latinLnBrk="0" hangingPunct="1">
              <a:lnSpc>
                <a:spcPct val="100000"/>
              </a:lnSpc>
              <a:spcBef>
                <a:spcPts val="396"/>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endParaRPr kumimoji="0" lang="en-US" sz="819" b="1" i="0" u="none" strike="noStrike" kern="0" cap="none" spc="13" normalizeH="0" baseline="0" noProof="0">
              <a:ln>
                <a:noFill/>
              </a:ln>
              <a:solidFill>
                <a:srgbClr val="002C71"/>
              </a:solidFill>
              <a:effectLst/>
              <a:highlight>
                <a:srgbClr val="FFFF00"/>
              </a:highlight>
              <a:uLnTx/>
              <a:uFillTx/>
              <a:latin typeface="Calibri"/>
              <a:cs typeface="Calibri"/>
            </a:endParaRPr>
          </a:p>
        </p:txBody>
      </p:sp>
      <p:sp>
        <p:nvSpPr>
          <p:cNvPr id="43" name="object 12">
            <a:extLst>
              <a:ext uri="{FF2B5EF4-FFF2-40B4-BE49-F238E27FC236}">
                <a16:creationId xmlns:a16="http://schemas.microsoft.com/office/drawing/2014/main" id="{D4A4E252-2AAB-9F41-B1F5-58557A404A0A}"/>
              </a:ext>
            </a:extLst>
          </p:cNvPr>
          <p:cNvSpPr txBox="1"/>
          <p:nvPr/>
        </p:nvSpPr>
        <p:spPr>
          <a:xfrm>
            <a:off x="4907546" y="1022418"/>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TUESDAY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a:extLst>
              <a:ext uri="{C183D7F6-B498-43B3-948B-1728B52AA6E4}">
                <adec:decorative xmlns:adec="http://schemas.microsoft.com/office/drawing/2017/decorative" val="0"/>
              </a:ext>
            </a:extLst>
          </p:cNvPr>
          <p:cNvSpPr txBox="1"/>
          <p:nvPr/>
        </p:nvSpPr>
        <p:spPr>
          <a:xfrm>
            <a:off x="4846821" y="1189762"/>
            <a:ext cx="1084119" cy="1692258"/>
          </a:xfrm>
          <a:prstGeom prst="rect">
            <a:avLst/>
          </a:prstGeom>
        </p:spPr>
        <p:txBody>
          <a:bodyPr vert="horz" wrap="square" lIns="0" tIns="61912" rIns="0" bIns="0" rtlCol="0">
            <a:spAutoFit/>
          </a:bodyPr>
          <a:lstStyle/>
          <a:p>
            <a:pPr marL="25978" marR="0" lvl="0" indent="0" algn="ctr" defTabSz="623483" eaLnBrk="1" fontAlgn="auto" latinLnBrk="0" hangingPunct="1">
              <a:lnSpc>
                <a:spcPct val="100000"/>
              </a:lnSpc>
              <a:spcBef>
                <a:spcPts val="388"/>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10/3/223</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1" i="0" u="none" strike="noStrike" kern="0" cap="none" spc="13" normalizeH="0" baseline="0" noProof="0">
                <a:ln>
                  <a:noFill/>
                </a:ln>
                <a:solidFill>
                  <a:srgbClr val="002C71"/>
                </a:solidFill>
                <a:effectLst/>
                <a:uLnTx/>
                <a:uFillTx/>
                <a:latin typeface="Calibri"/>
                <a:cs typeface="Calibri"/>
              </a:rPr>
              <a:t>Rethinking Disability and What It Means to Be Disabled</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1167" lvl="0" indent="0" defTabSz="623483" eaLnBrk="1" fontAlgn="auto" latinLnBrk="0" hangingPunct="1">
              <a:lnSpc>
                <a:spcPct val="1067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41" normalizeH="0" baseline="0" noProof="0">
                <a:ln>
                  <a:noFill/>
                </a:ln>
                <a:solidFill>
                  <a:sysClr val="windowText" lastClr="000000"/>
                </a:solidFill>
                <a:effectLst/>
                <a:uLnTx/>
                <a:uFillTx/>
                <a:latin typeface="Calibri"/>
                <a:cs typeface="Calibri"/>
              </a:rPr>
              <a:t> </a:t>
            </a:r>
            <a:r>
              <a:rPr kumimoji="0" lang="en-US" sz="819" b="0" i="0" u="none" strike="noStrike" kern="0" cap="none" spc="-37" normalizeH="0" baseline="0" noProof="0">
                <a:ln>
                  <a:noFill/>
                </a:ln>
                <a:solidFill>
                  <a:sysClr val="windowText" lastClr="000000"/>
                </a:solidFill>
                <a:effectLst/>
                <a:uLnTx/>
                <a:uFillTx/>
                <a:latin typeface="Calibri"/>
                <a:cs typeface="Calibri"/>
              </a:rPr>
              <a:t>PM</a:t>
            </a:r>
            <a:r>
              <a:rPr kumimoji="0" lang="en-US" sz="819" b="0" i="0" u="none" strike="noStrike" kern="0" cap="none" spc="-27" normalizeH="0" baseline="0" noProof="0">
                <a:ln>
                  <a:noFill/>
                </a:ln>
                <a:solidFill>
                  <a:sysClr val="windowText" lastClr="000000"/>
                </a:solidFill>
                <a:effectLst/>
                <a:uLnTx/>
                <a:uFillTx/>
                <a:latin typeface="Calibri"/>
                <a:cs typeface="Calibri"/>
              </a:rPr>
              <a:t> </a:t>
            </a:r>
            <a:r>
              <a:rPr kumimoji="0" lang="en-US" sz="819" b="0" i="0" u="none" strike="noStrike" kern="0" cap="none" spc="-20" normalizeH="0" baseline="0" noProof="0">
                <a:ln>
                  <a:noFill/>
                </a:ln>
                <a:solidFill>
                  <a:sysClr val="windowText" lastClr="000000"/>
                </a:solidFill>
                <a:effectLst/>
                <a:uLnTx/>
                <a:uFillTx/>
                <a:latin typeface="Calibri"/>
                <a:cs typeface="Calibri"/>
              </a:rPr>
              <a:t>–</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0000"/>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(Neuro) Diversity Includes You</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Haskins 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7">
            <a:extLst>
              <a:ext uri="{FF2B5EF4-FFF2-40B4-BE49-F238E27FC236}">
                <a16:creationId xmlns:a16="http://schemas.microsoft.com/office/drawing/2014/main" id="{C50C9640-89A1-2F39-1B26-A937305A246E}"/>
              </a:ext>
            </a:extLst>
          </p:cNvPr>
          <p:cNvSpPr/>
          <p:nvPr/>
        </p:nvSpPr>
        <p:spPr>
          <a:xfrm>
            <a:off x="480742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10/3/2023</a:t>
            </a:r>
            <a:endParaRPr kumimoji="0" sz="819" b="0" i="0" u="none" strike="noStrike" kern="0" cap="none" spc="0" normalizeH="0" baseline="0" noProof="0">
              <a:ln>
                <a:noFill/>
              </a:ln>
              <a:solidFill>
                <a:sysClr val="windowText" lastClr="000000"/>
              </a:solidFill>
              <a:effectLst/>
              <a:uLnTx/>
              <a:uFillTx/>
            </a:endParaRPr>
          </a:p>
        </p:txBody>
      </p:sp>
      <p:sp>
        <p:nvSpPr>
          <p:cNvPr id="44" name="object 12">
            <a:extLst>
              <a:ext uri="{FF2B5EF4-FFF2-40B4-BE49-F238E27FC236}">
                <a16:creationId xmlns:a16="http://schemas.microsoft.com/office/drawing/2014/main" id="{66E89AB6-B32B-53EF-FF38-CC03B40D96E4}"/>
              </a:ext>
            </a:extLst>
          </p:cNvPr>
          <p:cNvSpPr txBox="1"/>
          <p:nvPr/>
        </p:nvSpPr>
        <p:spPr>
          <a:xfrm>
            <a:off x="6070910" y="1025455"/>
            <a:ext cx="694553"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lang="en-US" sz="955" b="1" i="0" u="none" strike="noStrike" kern="0" cap="none" spc="-7" normalizeH="0" baseline="0" noProof="0">
                <a:ln>
                  <a:noFill/>
                </a:ln>
                <a:solidFill>
                  <a:sysClr val="windowText" lastClr="000000"/>
                </a:solidFill>
                <a:effectLst/>
                <a:uLnTx/>
                <a:uFillTx/>
                <a:latin typeface="Calibri"/>
                <a:cs typeface="Calibri"/>
              </a:rPr>
              <a:t>WEDNESDAY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46" name="object 7">
            <a:extLst>
              <a:ext uri="{FF2B5EF4-FFF2-40B4-BE49-F238E27FC236}">
                <a16:creationId xmlns:a16="http://schemas.microsoft.com/office/drawing/2014/main" id="{14CCD731-D873-8AAD-768C-A337990D3F88}"/>
              </a:ext>
            </a:extLst>
          </p:cNvPr>
          <p:cNvSpPr/>
          <p:nvPr/>
        </p:nvSpPr>
        <p:spPr>
          <a:xfrm>
            <a:off x="5976054"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10/4/2023</a:t>
            </a:r>
            <a:endParaRPr kumimoji="0" sz="819" b="0" i="0" u="none" strike="noStrike" kern="0" cap="none" spc="0" normalizeH="0" baseline="0" noProof="0">
              <a:ln>
                <a:noFill/>
              </a:ln>
              <a:solidFill>
                <a:sysClr val="windowText" lastClr="000000"/>
              </a:solidFill>
              <a:effectLst/>
              <a:uLnTx/>
              <a:uFillTx/>
            </a:endParaRPr>
          </a:p>
        </p:txBody>
      </p:sp>
      <p:sp>
        <p:nvSpPr>
          <p:cNvPr id="17" name="object 17"/>
          <p:cNvSpPr txBox="1"/>
          <p:nvPr/>
        </p:nvSpPr>
        <p:spPr>
          <a:xfrm>
            <a:off x="6014947" y="1360098"/>
            <a:ext cx="1138628" cy="1667636"/>
          </a:xfrm>
          <a:prstGeom prst="rect">
            <a:avLst/>
          </a:prstGeom>
        </p:spPr>
        <p:txBody>
          <a:bodyPr vert="horz" wrap="square" lIns="0" tIns="61912" rIns="0" bIns="0" rtlCol="0">
            <a:spAutoFit/>
          </a:bodyPr>
          <a:lstStyle/>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Nurturing Workplace Well-Being and Supporting Mental Health (Part 1 of 2)</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67579" lvl="0" indent="0" defTabSz="623483" eaLnBrk="1" fontAlgn="auto" latinLnBrk="0" hangingPunct="1">
              <a:lnSpc>
                <a:spcPct val="106700"/>
              </a:lnSpc>
              <a:spcBef>
                <a:spcPts val="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br>
              <a:rPr kumimoji="0" lang="en-US" sz="819" b="0" i="0" u="none" strike="noStrike" kern="0" cap="none" spc="-7"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 P</a:t>
            </a:r>
            <a:r>
              <a:rPr kumimoji="0" lang="en-US" sz="819" b="0" i="0" u="none" strike="noStrike" kern="0" cap="none" spc="-75" normalizeH="0" baseline="0" noProof="0">
                <a:ln>
                  <a:noFill/>
                </a:ln>
                <a:solidFill>
                  <a:sysClr val="windowText" lastClr="000000"/>
                </a:solidFill>
                <a:effectLst/>
                <a:uLnTx/>
                <a:uFillTx/>
                <a:latin typeface="Calibri"/>
                <a:cs typeface="Calibri"/>
              </a:rPr>
              <a:t>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PTSD Is More Common Than You Think</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Alla Weinberg</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Spoke &amp; Wheel </a:t>
            </a:r>
            <a:endParaRPr kumimoji="0" lang="en-US" sz="819" b="0" i="0" u="none" strike="noStrike" kern="0" cap="none" spc="-7" normalizeH="0" baseline="0" noProof="0">
              <a:ln>
                <a:noFill/>
              </a:ln>
              <a:solidFill>
                <a:sysClr val="windowText" lastClr="000000"/>
              </a:solidFill>
              <a:effectLst/>
              <a:highlight>
                <a:srgbClr val="FFFF00"/>
              </a:highlight>
              <a:uLnTx/>
              <a:uFillTx/>
              <a:latin typeface="Calibri"/>
              <a:cs typeface="Calibri"/>
            </a:endParaRPr>
          </a:p>
        </p:txBody>
      </p:sp>
      <p:sp>
        <p:nvSpPr>
          <p:cNvPr id="12" name="object 12"/>
          <p:cNvSpPr txBox="1"/>
          <p:nvPr/>
        </p:nvSpPr>
        <p:spPr>
          <a:xfrm>
            <a:off x="7331150" y="1012500"/>
            <a:ext cx="600941" cy="155707"/>
          </a:xfrm>
          <a:prstGeom prst="rect">
            <a:avLst/>
          </a:prstGeom>
        </p:spPr>
        <p:txBody>
          <a:bodyPr vert="horz" wrap="square" lIns="0" tIns="8659" rIns="0" bIns="0" rtlCol="0">
            <a:spAutoFit/>
          </a:bodyPr>
          <a:lstStyle/>
          <a:p>
            <a:pPr marL="8660" marR="0" lvl="0" indent="0" defTabSz="623483" eaLnBrk="1" fontAlgn="auto" latinLnBrk="0" hangingPunct="1">
              <a:lnSpc>
                <a:spcPct val="100000"/>
              </a:lnSpc>
              <a:spcBef>
                <a:spcPts val="68"/>
              </a:spcBef>
              <a:spcAft>
                <a:spcPts val="0"/>
              </a:spcAft>
              <a:buClrTx/>
              <a:buSzTx/>
              <a:buFontTx/>
              <a:buNone/>
              <a:tabLst/>
              <a:defRPr/>
            </a:pPr>
            <a:r>
              <a:rPr kumimoji="0" sz="955" b="1" i="0" u="none" strike="noStrike" kern="0" cap="none" spc="-7" normalizeH="0" baseline="0" noProof="0">
                <a:ln>
                  <a:noFill/>
                </a:ln>
                <a:solidFill>
                  <a:sysClr val="windowText" lastClr="000000"/>
                </a:solidFill>
                <a:effectLst/>
                <a:uLnTx/>
                <a:uFillTx/>
                <a:latin typeface="Calibri"/>
                <a:cs typeface="Calibri"/>
              </a:rPr>
              <a:t>THURSDAY</a:t>
            </a:r>
            <a:endParaRPr kumimoji="0" sz="955" b="0" i="0" u="none" strike="noStrike" kern="0" cap="none" spc="0" normalizeH="0" baseline="0" noProof="0">
              <a:ln>
                <a:noFill/>
              </a:ln>
              <a:solidFill>
                <a:sysClr val="windowText" lastClr="000000"/>
              </a:solidFill>
              <a:effectLst/>
              <a:uLnTx/>
              <a:uFillTx/>
              <a:latin typeface="Calibri"/>
              <a:cs typeface="Calibri"/>
            </a:endParaRPr>
          </a:p>
        </p:txBody>
      </p:sp>
      <p:sp>
        <p:nvSpPr>
          <p:cNvPr id="47" name="object 7">
            <a:extLst>
              <a:ext uri="{FF2B5EF4-FFF2-40B4-BE49-F238E27FC236}">
                <a16:creationId xmlns:a16="http://schemas.microsoft.com/office/drawing/2014/main" id="{387BBEDA-09D9-066C-FD45-B09242D8F260}"/>
              </a:ext>
            </a:extLst>
          </p:cNvPr>
          <p:cNvSpPr/>
          <p:nvPr/>
        </p:nvSpPr>
        <p:spPr>
          <a:xfrm>
            <a:off x="7136602" y="1231963"/>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10/5/2023</a:t>
            </a:r>
            <a:endParaRPr kumimoji="0" sz="819" b="0" i="0" u="none" strike="noStrike" kern="0" cap="none" spc="0" normalizeH="0" baseline="0" noProof="0">
              <a:ln>
                <a:noFill/>
              </a:ln>
              <a:solidFill>
                <a:sysClr val="windowText" lastClr="000000"/>
              </a:solidFill>
              <a:effectLst/>
              <a:uLnTx/>
              <a:uFillTx/>
            </a:endParaRPr>
          </a:p>
        </p:txBody>
      </p:sp>
      <p:sp>
        <p:nvSpPr>
          <p:cNvPr id="21" name="object 21"/>
          <p:cNvSpPr txBox="1"/>
          <p:nvPr/>
        </p:nvSpPr>
        <p:spPr>
          <a:xfrm>
            <a:off x="7144686" y="1356746"/>
            <a:ext cx="1132405" cy="1888856"/>
          </a:xfrm>
          <a:prstGeom prst="rect">
            <a:avLst/>
          </a:prstGeom>
        </p:spPr>
        <p:txBody>
          <a:bodyPr vert="horz" wrap="square" lIns="0" tIns="59315" rIns="0" bIns="0" rtlCol="0">
            <a:spAutoFit/>
          </a:bodyPr>
          <a:lstStyle/>
          <a:p>
            <a:pPr marL="25978" marR="0" lvl="0" indent="0" defTabSz="623483" eaLnBrk="1" fontAlgn="auto" latinLnBrk="0" hangingPunct="1">
              <a:lnSpc>
                <a:spcPct val="100000"/>
              </a:lnSpc>
              <a:spcBef>
                <a:spcPts val="399"/>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AM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67977" lvl="0" indent="0"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31" normalizeH="0" baseline="0" noProof="0">
                <a:ln>
                  <a:noFill/>
                </a:ln>
                <a:solidFill>
                  <a:srgbClr val="002C71"/>
                </a:solidFill>
                <a:effectLst/>
                <a:uLnTx/>
                <a:uFillTx/>
                <a:latin typeface="Calibri"/>
                <a:cs typeface="Calibri"/>
              </a:rPr>
              <a:t>Empowering Lives Through Assistive Technology Solutions</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Donny Osborn</a:t>
            </a: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Boundless</a:t>
            </a:r>
            <a:r>
              <a:rPr kumimoji="0" lang="en-US" sz="819" b="0" i="0" u="none" strike="noStrike" kern="0" cap="none" spc="-55" normalizeH="0" baseline="0" noProof="0">
                <a:ln>
                  <a:noFill/>
                </a:ln>
                <a:solidFill>
                  <a:sysClr val="windowText" lastClr="000000"/>
                </a:solidFill>
                <a:effectLst/>
                <a:uLnTx/>
                <a:uFillTx/>
                <a:latin typeface="Calibri"/>
                <a:cs typeface="Calibri"/>
              </a:rPr>
              <a:t>  AT</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sz="819" b="0" i="0" u="none" strike="noStrike" kern="0" cap="none" spc="-7" normalizeH="0" baseline="0" noProof="0">
                <a:ln>
                  <a:noFill/>
                </a:ln>
                <a:solidFill>
                  <a:sysClr val="windowText" lastClr="000000"/>
                </a:solidFill>
                <a:effectLst/>
                <a:uLnTx/>
                <a:uFillTx/>
                <a:latin typeface="Calibri"/>
                <a:cs typeface="Calibri"/>
              </a:rPr>
              <a:t>12:00</a:t>
            </a:r>
            <a:r>
              <a:rPr kumimoji="0" sz="819" b="0" i="0" u="none" strike="noStrike" kern="0" cap="none" spc="-35" normalizeH="0" baseline="0" noProof="0">
                <a:ln>
                  <a:noFill/>
                </a:ln>
                <a:solidFill>
                  <a:sysClr val="windowText" lastClr="000000"/>
                </a:solidFill>
                <a:effectLst/>
                <a:uLnTx/>
                <a:uFillTx/>
                <a:latin typeface="Calibri"/>
                <a:cs typeface="Calibri"/>
              </a:rPr>
              <a:t> </a:t>
            </a:r>
            <a:r>
              <a:rPr kumimoji="0" sz="819" b="0" i="0" u="none" strike="noStrike" kern="0" cap="none" spc="-37" normalizeH="0" baseline="0" noProof="0">
                <a:ln>
                  <a:noFill/>
                </a:ln>
                <a:solidFill>
                  <a:sysClr val="windowText" lastClr="000000"/>
                </a:solidFill>
                <a:effectLst/>
                <a:uLnTx/>
                <a:uFillTx/>
                <a:latin typeface="Calibri"/>
                <a:cs typeface="Calibri"/>
              </a:rPr>
              <a:t>PM</a:t>
            </a:r>
            <a:r>
              <a:rPr kumimoji="0" sz="819" b="0" i="0" u="none" strike="noStrike" kern="0" cap="none" spc="-27" normalizeH="0" baseline="0" noProof="0">
                <a:ln>
                  <a:noFill/>
                </a:ln>
                <a:solidFill>
                  <a:sysClr val="windowText" lastClr="000000"/>
                </a:solidFill>
                <a:effectLst/>
                <a:uLnTx/>
                <a:uFillTx/>
                <a:latin typeface="Calibri"/>
                <a:cs typeface="Calibri"/>
              </a:rPr>
              <a:t> </a:t>
            </a:r>
            <a:r>
              <a:rPr kumimoji="0" sz="819" b="0" i="0" u="none" strike="noStrike" kern="0" cap="none" spc="-20" normalizeH="0" baseline="0" noProof="0">
                <a:ln>
                  <a:noFill/>
                </a:ln>
                <a:solidFill>
                  <a:sysClr val="windowText" lastClr="000000"/>
                </a:solidFill>
                <a:effectLst/>
                <a:uLnTx/>
                <a:uFillTx/>
                <a:latin typeface="Calibri"/>
                <a:cs typeface="Calibri"/>
              </a:rPr>
              <a:t>–</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sz="819" b="0" i="0" u="none" strike="noStrike" kern="0" cap="none" spc="-7" normalizeH="0" baseline="0" noProof="0">
                <a:ln>
                  <a:noFill/>
                </a:ln>
                <a:solidFill>
                  <a:sysClr val="windowText" lastClr="000000"/>
                </a:solidFill>
                <a:effectLst/>
                <a:uLnTx/>
                <a:uFillTx/>
                <a:latin typeface="Calibri"/>
                <a:cs typeface="Calibri"/>
              </a:rPr>
              <a:t>1:00</a:t>
            </a:r>
            <a:r>
              <a:rPr kumimoji="0" sz="819" b="0" i="0" u="none" strike="noStrike" kern="0" cap="none" spc="-24" normalizeH="0" baseline="0" noProof="0">
                <a:ln>
                  <a:noFill/>
                </a:ln>
                <a:solidFill>
                  <a:sysClr val="windowText" lastClr="000000"/>
                </a:solidFill>
                <a:effectLst/>
                <a:uLnTx/>
                <a:uFillTx/>
                <a:latin typeface="Calibri"/>
                <a:cs typeface="Calibri"/>
              </a:rPr>
              <a:t> </a:t>
            </a:r>
            <a:r>
              <a:rPr kumimoji="0" sz="819" b="0" i="0" u="none" strike="noStrike" kern="0" cap="none" spc="-17" normalizeH="0" baseline="0" noProof="0">
                <a:ln>
                  <a:noFill/>
                </a:ln>
                <a:solidFill>
                  <a:sysClr val="windowText" lastClr="000000"/>
                </a:solidFill>
                <a:effectLst/>
                <a:uLnTx/>
                <a:uFillTx/>
                <a:latin typeface="Calibri"/>
                <a:cs typeface="Calibri"/>
              </a:rPr>
              <a:t>PM</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13"/>
              </a:spcBef>
              <a:spcAft>
                <a:spcPts val="0"/>
              </a:spcAft>
              <a:buClrTx/>
              <a:buSzTx/>
              <a:buFontTx/>
              <a:buNone/>
              <a:tabLst/>
              <a:defRPr/>
            </a:pPr>
            <a:r>
              <a:rPr kumimoji="0" lang="en-US" sz="819" b="1" i="0" u="none" strike="noStrike" kern="0" cap="none" spc="31" normalizeH="0" baseline="0" noProof="0">
                <a:ln>
                  <a:noFill/>
                </a:ln>
                <a:solidFill>
                  <a:srgbClr val="002C71"/>
                </a:solidFill>
                <a:effectLst/>
                <a:uLnTx/>
                <a:uFillTx/>
                <a:latin typeface="Calibri"/>
                <a:cs typeface="Calibri"/>
              </a:rPr>
              <a:t>Department of Defense Computer/Electronic Accommodations Program (CAP)</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Erin Sanderson</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CAP</a:t>
            </a:r>
          </a:p>
          <a:p>
            <a:pPr marL="25978" marR="0" lvl="0" indent="0" defTabSz="623483" eaLnBrk="1" fontAlgn="auto" latinLnBrk="0" hangingPunct="1">
              <a:lnSpc>
                <a:spcPct val="100000"/>
              </a:lnSpc>
              <a:spcBef>
                <a:spcPts val="65"/>
              </a:spcBef>
              <a:spcAft>
                <a:spcPts val="0"/>
              </a:spcAft>
              <a:buClrTx/>
              <a:buSzTx/>
              <a:buFontTx/>
              <a:buNone/>
              <a:tabLst/>
              <a:defRPr/>
            </a:pPr>
            <a:endParaRPr kumimoji="0" sz="819" b="0" i="0" u="none" strike="noStrike" kern="0" cap="none" spc="0" normalizeH="0" baseline="0" noProof="0">
              <a:ln>
                <a:noFill/>
              </a:ln>
              <a:solidFill>
                <a:sysClr val="windowText" lastClr="000000"/>
              </a:solidFill>
              <a:effectLst/>
              <a:uLnTx/>
              <a:uFillTx/>
              <a:latin typeface="Calibri"/>
              <a:cs typeface="Calibri"/>
            </a:endParaRPr>
          </a:p>
        </p:txBody>
      </p:sp>
      <p:sp>
        <p:nvSpPr>
          <p:cNvPr id="48" name="object 27">
            <a:extLst>
              <a:ext uri="{FF2B5EF4-FFF2-40B4-BE49-F238E27FC236}">
                <a16:creationId xmlns:a16="http://schemas.microsoft.com/office/drawing/2014/main" id="{63B6704E-A05D-A94F-910F-9A3C41CA36A0}"/>
              </a:ext>
            </a:extLst>
          </p:cNvPr>
          <p:cNvSpPr/>
          <p:nvPr/>
        </p:nvSpPr>
        <p:spPr>
          <a:xfrm>
            <a:off x="3675798" y="3772907"/>
            <a:ext cx="1072428" cy="1905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0" normalizeH="0" baseline="0" noProof="0">
              <a:ln>
                <a:noFill/>
              </a:ln>
              <a:solidFill>
                <a:prstClr val="white"/>
              </a:solidFill>
              <a:effectLst/>
              <a:uLnTx/>
              <a:uFillTx/>
              <a:latin typeface="Calibri"/>
            </a:endParaRPr>
          </a:p>
          <a:p>
            <a:pPr marL="0" marR="0" lvl="0" indent="0"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0" normalizeH="0" baseline="0" noProof="0">
                <a:ln>
                  <a:noFill/>
                </a:ln>
                <a:solidFill>
                  <a:prstClr val="white"/>
                </a:solidFill>
                <a:effectLst/>
                <a:uLnTx/>
                <a:uFillTx/>
                <a:latin typeface="Calibri"/>
              </a:rPr>
              <a:t>           HOLIDAY</a:t>
            </a:r>
            <a:endParaRPr kumimoji="0" sz="819" b="1" i="0" u="none" strike="noStrike" kern="0" cap="none" spc="0" normalizeH="0" baseline="0" noProof="0">
              <a:ln>
                <a:noFill/>
              </a:ln>
              <a:solidFill>
                <a:prstClr val="white"/>
              </a:solidFill>
              <a:effectLst/>
              <a:uLnTx/>
              <a:uFillTx/>
              <a:latin typeface="Calibri"/>
            </a:endParaRPr>
          </a:p>
        </p:txBody>
      </p:sp>
      <p:sp>
        <p:nvSpPr>
          <p:cNvPr id="49" name="object 7">
            <a:extLst>
              <a:ext uri="{FF2B5EF4-FFF2-40B4-BE49-F238E27FC236}">
                <a16:creationId xmlns:a16="http://schemas.microsoft.com/office/drawing/2014/main" id="{8BCCD9E7-C462-856E-EBDF-90861C956E35}"/>
              </a:ext>
            </a:extLst>
          </p:cNvPr>
          <p:cNvSpPr/>
          <p:nvPr/>
        </p:nvSpPr>
        <p:spPr>
          <a:xfrm>
            <a:off x="482439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10/10/2023</a:t>
            </a:r>
            <a:endParaRPr kumimoji="0" sz="819" b="0" i="0" u="none" strike="noStrike" kern="0" cap="none" spc="0" normalizeH="0" baseline="0" noProof="0">
              <a:ln>
                <a:noFill/>
              </a:ln>
              <a:solidFill>
                <a:sysClr val="windowText" lastClr="000000"/>
              </a:solidFill>
              <a:effectLst/>
              <a:uLnTx/>
              <a:uFillTx/>
            </a:endParaRPr>
          </a:p>
        </p:txBody>
      </p:sp>
      <p:sp>
        <p:nvSpPr>
          <p:cNvPr id="29" name="object 29"/>
          <p:cNvSpPr txBox="1"/>
          <p:nvPr/>
        </p:nvSpPr>
        <p:spPr>
          <a:xfrm>
            <a:off x="4846192" y="3915281"/>
            <a:ext cx="1154257" cy="2004797"/>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423"/>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AM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12:00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0000"/>
              </a:lnSpc>
              <a:spcBef>
                <a:spcPts val="24"/>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Autism Inclusion and the Pathway to Neurodiversity</a:t>
            </a:r>
            <a:br>
              <a:rPr kumimoji="0" lang="en-US" sz="819" b="1" i="0" u="none" strike="noStrike" kern="0" cap="none" spc="-13"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Haskins 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396"/>
              </a:spcBef>
              <a:spcAft>
                <a:spcPts val="0"/>
              </a:spcAft>
              <a:buClrTx/>
              <a:buSzTx/>
              <a:buFontTx/>
              <a:buNone/>
              <a:tabLst/>
              <a:defRPr/>
            </a:pPr>
            <a:r>
              <a:rPr kumimoji="0" sz="819" b="0" i="0" u="none" strike="noStrike" kern="0" cap="none" spc="-7" normalizeH="0" baseline="0" noProof="0">
                <a:ln>
                  <a:noFill/>
                </a:ln>
                <a:solidFill>
                  <a:sysClr val="windowText" lastClr="000000"/>
                </a:solidFill>
                <a:effectLst/>
                <a:uLnTx/>
                <a:uFillTx/>
                <a:latin typeface="Calibri"/>
                <a:cs typeface="Calibri"/>
              </a:rPr>
              <a:t>1:00</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a:t>
            </a:r>
            <a:r>
              <a:rPr kumimoji="0" sz="819" b="0" i="0" u="none" strike="noStrike" kern="0" cap="none" spc="-75" normalizeH="0" baseline="0" noProof="0">
                <a:ln>
                  <a:noFill/>
                </a:ln>
                <a:solidFill>
                  <a:sysClr val="windowText" lastClr="000000"/>
                </a:solidFill>
                <a:effectLst/>
                <a:uLnTx/>
                <a:uFillTx/>
                <a:latin typeface="Calibri"/>
                <a:cs typeface="Calibri"/>
              </a:rPr>
              <a:t>M</a:t>
            </a:r>
            <a:r>
              <a:rPr kumimoji="0" sz="819" b="0" i="0" u="none" strike="noStrike" kern="0" cap="none" spc="-20" normalizeH="0" baseline="0" noProof="0">
                <a:ln>
                  <a:noFill/>
                </a:ln>
                <a:solidFill>
                  <a:sysClr val="windowText" lastClr="000000"/>
                </a:solidFill>
                <a:effectLst/>
                <a:uLnTx/>
                <a:uFillTx/>
                <a:latin typeface="Calibri"/>
                <a:cs typeface="Calibri"/>
              </a:rPr>
              <a:t> –</a:t>
            </a:r>
            <a:r>
              <a:rPr kumimoji="0" sz="819" b="0" i="0" u="none" strike="noStrike" kern="0" cap="none" spc="-31" normalizeH="0" baseline="0" noProof="0">
                <a:ln>
                  <a:noFill/>
                </a:ln>
                <a:solidFill>
                  <a:sysClr val="windowText" lastClr="000000"/>
                </a:solidFill>
                <a:effectLst/>
                <a:uLnTx/>
                <a:uFillTx/>
                <a:latin typeface="Calibri"/>
                <a:cs typeface="Calibri"/>
              </a:rPr>
              <a:t> </a:t>
            </a:r>
            <a:r>
              <a:rPr kumimoji="0" sz="819" b="0" i="0" u="none" strike="noStrike" kern="0" cap="none" spc="-7" normalizeH="0" baseline="0" noProof="0">
                <a:ln>
                  <a:noFill/>
                </a:ln>
                <a:solidFill>
                  <a:sysClr val="windowText" lastClr="000000"/>
                </a:solidFill>
                <a:effectLst/>
                <a:uLnTx/>
                <a:uFillTx/>
                <a:latin typeface="Calibri"/>
                <a:cs typeface="Calibri"/>
              </a:rPr>
              <a:t>2:00</a:t>
            </a:r>
            <a:r>
              <a:rPr kumimoji="0" sz="819" b="0" i="0" u="none" strike="noStrike" kern="0" cap="none" spc="-24" normalizeH="0" baseline="0" noProof="0">
                <a:ln>
                  <a:noFill/>
                </a:ln>
                <a:solidFill>
                  <a:sysClr val="windowText" lastClr="000000"/>
                </a:solidFill>
                <a:effectLst/>
                <a:uLnTx/>
                <a:uFillTx/>
                <a:latin typeface="Calibri"/>
                <a:cs typeface="Calibri"/>
              </a:rPr>
              <a:t> </a:t>
            </a:r>
            <a:r>
              <a:rPr kumimoji="0" sz="819" b="0" i="0" u="none" strike="noStrike" kern="0" cap="none" spc="-17" normalizeH="0" baseline="0" noProof="0">
                <a:ln>
                  <a:noFill/>
                </a:ln>
                <a:solidFill>
                  <a:sysClr val="windowText" lastClr="000000"/>
                </a:solidFill>
                <a:effectLst/>
                <a:uLnTx/>
                <a:uFillTx/>
                <a:latin typeface="Calibri"/>
                <a:cs typeface="Calibri"/>
              </a:rPr>
              <a:t>PM</a:t>
            </a:r>
            <a:endParaRPr kumimoji="0"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0000"/>
              </a:lnSpc>
              <a:spcBef>
                <a:spcPts val="27"/>
              </a:spcBef>
              <a:spcAft>
                <a:spcPts val="0"/>
              </a:spcAft>
              <a:buClrTx/>
              <a:buSzTx/>
              <a:buFontTx/>
              <a:buNone/>
              <a:tabLst/>
              <a:defRPr/>
            </a:pPr>
            <a:r>
              <a:rPr kumimoji="0" lang="en-US" sz="819" b="1" i="0" u="none" strike="noStrike" kern="0" cap="none" spc="13" normalizeH="0" baseline="0" noProof="0">
                <a:ln>
                  <a:noFill/>
                </a:ln>
                <a:solidFill>
                  <a:srgbClr val="002C71"/>
                </a:solidFill>
                <a:effectLst/>
                <a:uLnTx/>
                <a:uFillTx/>
                <a:latin typeface="Calibri"/>
                <a:cs typeface="Calibri"/>
              </a:rPr>
              <a:t>Lessons from Unpredictable Journeys: Insights from Temporary and Situational Disabilities (Part 1 of 2)</a:t>
            </a:r>
          </a:p>
          <a:p>
            <a:pPr marL="25978" marR="24246" lvl="0" indent="0" defTabSz="623483" eaLnBrk="1" fontAlgn="auto" latinLnBrk="0" hangingPunct="1">
              <a:lnSpc>
                <a:spcPct val="102099"/>
              </a:lnSpc>
              <a:spcBef>
                <a:spcPts val="27"/>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24246" lvl="0" indent="0" defTabSz="623483" eaLnBrk="1" fontAlgn="auto" latinLnBrk="0" hangingPunct="1">
              <a:lnSpc>
                <a:spcPct val="102099"/>
              </a:lnSpc>
              <a:spcBef>
                <a:spcPts val="27"/>
              </a:spcBef>
              <a:spcAft>
                <a:spcPts val="0"/>
              </a:spcAft>
              <a:buClrTx/>
              <a:buSzTx/>
              <a:buFontTx/>
              <a:buNone/>
              <a:tabLst/>
              <a:defRPr/>
            </a:pPr>
            <a:endParaRPr kumimoji="0" lang="en-US" sz="819" b="1" i="0" u="none" strike="noStrike" kern="0" cap="none" spc="13" normalizeH="0" baseline="0" noProof="0">
              <a:ln>
                <a:noFill/>
              </a:ln>
              <a:solidFill>
                <a:srgbClr val="002C71"/>
              </a:solidFill>
              <a:effectLst/>
              <a:uLnTx/>
              <a:uFillTx/>
              <a:latin typeface="Calibri"/>
              <a:cs typeface="Calibri"/>
            </a:endParaRPr>
          </a:p>
        </p:txBody>
      </p:sp>
      <p:sp>
        <p:nvSpPr>
          <p:cNvPr id="50" name="object 7">
            <a:extLst>
              <a:ext uri="{FF2B5EF4-FFF2-40B4-BE49-F238E27FC236}">
                <a16:creationId xmlns:a16="http://schemas.microsoft.com/office/drawing/2014/main" id="{9230CFFA-1FF8-DF24-9222-251E8AC36817}"/>
              </a:ext>
            </a:extLst>
          </p:cNvPr>
          <p:cNvSpPr/>
          <p:nvPr/>
        </p:nvSpPr>
        <p:spPr>
          <a:xfrm>
            <a:off x="5993026"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10/11/2023</a:t>
            </a:r>
            <a:endParaRPr kumimoji="0" sz="819" b="0" i="0" u="none" strike="noStrike" kern="0" cap="none" spc="0" normalizeH="0" baseline="0" noProof="0">
              <a:ln>
                <a:noFill/>
              </a:ln>
              <a:solidFill>
                <a:sysClr val="windowText" lastClr="000000"/>
              </a:solidFill>
              <a:effectLst/>
              <a:uLnTx/>
              <a:uFillTx/>
            </a:endParaRPr>
          </a:p>
        </p:txBody>
      </p:sp>
      <p:sp>
        <p:nvSpPr>
          <p:cNvPr id="33" name="object 33"/>
          <p:cNvSpPr txBox="1"/>
          <p:nvPr/>
        </p:nvSpPr>
        <p:spPr>
          <a:xfrm>
            <a:off x="6014948" y="3920782"/>
            <a:ext cx="1179801" cy="2066929"/>
          </a:xfrm>
          <a:prstGeom prst="rect">
            <a:avLst/>
          </a:prstGeom>
        </p:spPr>
        <p:txBody>
          <a:bodyPr vert="horz" wrap="square" lIns="0" tIns="58881" rIns="0" bIns="0" rtlCol="0">
            <a:spAutoFit/>
          </a:bodyPr>
          <a:lstStyle/>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11:00 A</a:t>
            </a:r>
            <a:r>
              <a:rPr kumimoji="0" lang="en-US" sz="819" b="0" i="0" u="none" strike="noStrike" kern="0" cap="none" spc="-75" normalizeH="0" baseline="0" noProof="0">
                <a:ln>
                  <a:noFill/>
                </a:ln>
                <a:solidFill>
                  <a:sysClr val="windowText" lastClr="000000"/>
                </a:solidFill>
                <a:effectLst/>
                <a:uLnTx/>
                <a:uFillTx/>
                <a:latin typeface="Calibri"/>
                <a:cs typeface="Calibri"/>
              </a:rPr>
              <a:t>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1</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1" i="0" u="none" strike="noStrike" kern="0" cap="none" spc="0" normalizeH="0" baseline="0" noProof="0">
                <a:ln>
                  <a:noFill/>
                </a:ln>
                <a:solidFill>
                  <a:srgbClr val="002C71"/>
                </a:solidFill>
                <a:effectLst/>
                <a:uLnTx/>
                <a:uFillTx/>
                <a:latin typeface="Calibri"/>
                <a:cs typeface="Calibri"/>
              </a:rPr>
              <a:t>Creating a </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1" i="0" u="none" strike="noStrike" kern="0" cap="none" spc="0" normalizeH="0" baseline="0" noProof="0">
                <a:ln>
                  <a:noFill/>
                </a:ln>
                <a:solidFill>
                  <a:srgbClr val="002C71"/>
                </a:solidFill>
                <a:effectLst/>
                <a:uLnTx/>
                <a:uFillTx/>
                <a:latin typeface="Calibri"/>
                <a:cs typeface="Calibri"/>
              </a:rPr>
              <a:t>Trauma-Informed Workplace</a:t>
            </a:r>
            <a:br>
              <a:rPr kumimoji="0" lang="en-US" sz="819" b="1" i="0" u="none" strike="noStrike" kern="0" cap="none" spc="0" normalizeH="0" baseline="0" noProof="0">
                <a:ln>
                  <a:noFill/>
                </a:ln>
                <a:solidFill>
                  <a:srgbClr val="002C71"/>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Alla Weinberg</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0" i="0" u="none" strike="noStrike" kern="0" cap="none" spc="0" normalizeH="0" baseline="0" noProof="0">
                <a:ln>
                  <a:noFill/>
                </a:ln>
                <a:solidFill>
                  <a:sysClr val="windowText" lastClr="000000"/>
                </a:solidFill>
                <a:effectLst/>
                <a:uLnTx/>
                <a:uFillTx/>
                <a:latin typeface="Calibri"/>
                <a:cs typeface="Calibri"/>
              </a:rPr>
              <a:t>Spoke &amp; Wheel</a:t>
            </a:r>
            <a:br>
              <a:rPr kumimoji="0" lang="en-US" sz="819" b="0" i="0" u="none" strike="noStrike" kern="0" cap="none" spc="0" normalizeH="0" baseline="0" noProof="0">
                <a:ln>
                  <a:noFill/>
                </a:ln>
                <a:solidFill>
                  <a:sysClr val="windowText" lastClr="000000"/>
                </a:solidFill>
                <a:effectLst/>
                <a:uLnTx/>
                <a:uFillTx/>
                <a:latin typeface="Calibri"/>
                <a:cs typeface="Calibri"/>
              </a:rPr>
            </a:br>
            <a:endParaRPr kumimoji="0" lang="en-US" sz="341"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0" i="0" u="none" strike="noStrike" kern="0" cap="none" spc="-7" normalizeH="0" baseline="0" noProof="0">
                <a:ln>
                  <a:noFill/>
                </a:ln>
                <a:solidFill>
                  <a:sysClr val="windowText" lastClr="000000"/>
                </a:solidFill>
                <a:effectLst/>
                <a:uLnTx/>
                <a:uFillTx/>
                <a:latin typeface="Calibri"/>
                <a:cs typeface="Calibri"/>
              </a:rPr>
              <a:t>1:00</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5" normalizeH="0" baseline="0" noProof="0">
                <a:ln>
                  <a:noFill/>
                </a:ln>
                <a:solidFill>
                  <a:sysClr val="windowText" lastClr="000000"/>
                </a:solidFill>
                <a:effectLst/>
                <a:uLnTx/>
                <a:uFillTx/>
                <a:latin typeface="Calibri"/>
                <a:cs typeface="Calibri"/>
              </a:rPr>
              <a:t>PM</a:t>
            </a:r>
            <a:r>
              <a:rPr kumimoji="0" lang="en-US" sz="819" b="0" i="0" u="none" strike="noStrike" kern="0" cap="none" spc="-20" normalizeH="0" baseline="0" noProof="0">
                <a:ln>
                  <a:noFill/>
                </a:ln>
                <a:solidFill>
                  <a:sysClr val="windowText" lastClr="000000"/>
                </a:solidFill>
                <a:effectLst/>
                <a:uLnTx/>
                <a:uFillTx/>
                <a:latin typeface="Calibri"/>
                <a:cs typeface="Calibri"/>
              </a:rPr>
              <a:t> –</a:t>
            </a:r>
            <a:r>
              <a:rPr kumimoji="0" lang="en-US" sz="819" b="0" i="0" u="none" strike="noStrike" kern="0" cap="none" spc="-3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2:00</a:t>
            </a:r>
            <a:r>
              <a:rPr kumimoji="0" lang="en-US" sz="819" b="0" i="0" u="none" strike="noStrike" kern="0" cap="none" spc="-24" normalizeH="0" baseline="0" noProof="0">
                <a:ln>
                  <a:noFill/>
                </a:ln>
                <a:solidFill>
                  <a:sysClr val="windowText" lastClr="000000"/>
                </a:solidFill>
                <a:effectLst/>
                <a:uLnTx/>
                <a:uFillTx/>
                <a:latin typeface="Calibri"/>
                <a:cs typeface="Calibri"/>
              </a:rPr>
              <a:t> </a:t>
            </a:r>
            <a:r>
              <a:rPr kumimoji="0" lang="en-US" sz="819" b="0" i="0" u="none" strike="noStrike" kern="0" cap="none" spc="-17" normalizeH="0" baseline="0" noProof="0">
                <a:ln>
                  <a:noFill/>
                </a:ln>
                <a:solidFill>
                  <a:sysClr val="windowText" lastClr="000000"/>
                </a:solidFill>
                <a:effectLst/>
                <a:uLnTx/>
                <a:uFillTx/>
                <a:latin typeface="Calibri"/>
                <a:cs typeface="Calibri"/>
              </a:rPr>
              <a:t>PM</a:t>
            </a:r>
            <a:br>
              <a:rPr kumimoji="0" lang="en-US" sz="819" b="0" i="0" u="none" strike="noStrike" kern="0" cap="none" spc="0" normalizeH="0" baseline="0" noProof="0">
                <a:ln>
                  <a:noFill/>
                </a:ln>
                <a:solidFill>
                  <a:sysClr val="windowText" lastClr="000000"/>
                </a:solidFill>
                <a:effectLst/>
                <a:uLnTx/>
                <a:uFillTx/>
                <a:latin typeface="Calibri"/>
                <a:cs typeface="Calibri"/>
              </a:rPr>
            </a:br>
            <a:r>
              <a:rPr kumimoji="0" lang="en-US" sz="819" b="1" i="0" u="none" strike="noStrike" kern="0" cap="none" spc="13" normalizeH="0" baseline="0" noProof="0">
                <a:ln>
                  <a:noFill/>
                </a:ln>
                <a:solidFill>
                  <a:srgbClr val="002C71"/>
                </a:solidFill>
                <a:effectLst/>
                <a:uLnTx/>
                <a:uFillTx/>
                <a:latin typeface="Calibri"/>
                <a:cs typeface="Calibri"/>
              </a:rPr>
              <a:t>Nurturing Workplace Well-Being and Supporting Mental Health (Part 2 of 2)</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r>
              <a:rPr kumimoji="0" lang="en-US" sz="819" b="0" i="0" u="none" strike="noStrike" kern="0" cap="none" spc="0" normalizeH="0" baseline="0" noProof="0">
                <a:ln>
                  <a:noFill/>
                </a:ln>
                <a:solidFill>
                  <a:sysClr val="windowText" lastClr="000000"/>
                </a:solidFill>
                <a:effectLst/>
                <a:uLnTx/>
                <a:uFillTx/>
                <a:latin typeface="Calibri"/>
                <a:cs typeface="Calibri"/>
              </a:rPr>
              <a:t>Dr.</a:t>
            </a:r>
            <a:r>
              <a:rPr kumimoji="0" lang="en-US" sz="819" b="0" i="0" u="none" strike="noStrike" kern="0" cap="none" spc="4" normalizeH="0" baseline="0" noProof="0">
                <a:ln>
                  <a:noFill/>
                </a:ln>
                <a:solidFill>
                  <a:sysClr val="windowText" lastClr="000000"/>
                </a:solidFill>
                <a:effectLst/>
                <a:uLnTx/>
                <a:uFillTx/>
                <a:latin typeface="Calibri"/>
                <a:cs typeface="Calibri"/>
              </a:rPr>
              <a:t> </a:t>
            </a:r>
            <a:r>
              <a:rPr kumimoji="0" lang="en-US" sz="819" b="0" i="0" u="none" strike="noStrike" kern="0" cap="none" spc="0" normalizeH="0" baseline="0" noProof="0">
                <a:ln>
                  <a:noFill/>
                </a:ln>
                <a:solidFill>
                  <a:sysClr val="windowText" lastClr="000000"/>
                </a:solidFill>
                <a:effectLst/>
                <a:uLnTx/>
                <a:uFillTx/>
                <a:latin typeface="Calibri"/>
                <a:cs typeface="Calibri"/>
              </a:rPr>
              <a:t>Theresa</a:t>
            </a:r>
            <a:r>
              <a:rPr kumimoji="0" lang="en-US" sz="819" b="0" i="0" u="none" strike="noStrike" kern="0" cap="none" spc="-11"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Haskins </a:t>
            </a:r>
            <a:r>
              <a:rPr kumimoji="0" lang="en-US" sz="819" b="0" i="0" u="none" strike="noStrike" kern="0" cap="none" spc="0" normalizeH="0" baseline="0" noProof="0">
                <a:ln>
                  <a:noFill/>
                </a:ln>
                <a:solidFill>
                  <a:sysClr val="windowText" lastClr="000000"/>
                </a:solidFill>
                <a:effectLst/>
                <a:uLnTx/>
                <a:uFillTx/>
                <a:latin typeface="Calibri"/>
                <a:cs typeface="Calibri"/>
              </a:rPr>
              <a:t>Haskins</a:t>
            </a:r>
            <a:r>
              <a:rPr kumimoji="0" lang="en-US" sz="819" b="0" i="0" u="none" strike="noStrike" kern="0" cap="none" spc="119" normalizeH="0" baseline="0" noProof="0">
                <a:ln>
                  <a:noFill/>
                </a:ln>
                <a:solidFill>
                  <a:sysClr val="windowText" lastClr="000000"/>
                </a:solidFill>
                <a:effectLst/>
                <a:uLnTx/>
                <a:uFillTx/>
                <a:latin typeface="Calibri"/>
                <a:cs typeface="Calibri"/>
              </a:rPr>
              <a:t> </a:t>
            </a:r>
            <a:r>
              <a:rPr kumimoji="0" lang="en-US" sz="819" b="0" i="0" u="none" strike="noStrike" kern="0" cap="none" spc="-7" normalizeH="0" baseline="0" noProof="0">
                <a:ln>
                  <a:noFill/>
                </a:ln>
                <a:solidFill>
                  <a:sysClr val="windowText" lastClr="000000"/>
                </a:solidFill>
                <a:effectLst/>
                <a:uLnTx/>
                <a:uFillTx/>
                <a:latin typeface="Calibri"/>
                <a:cs typeface="Calibri"/>
              </a:rPr>
              <a:t>Consulting</a:t>
            </a:r>
            <a:endParaRPr kumimoji="0" lang="en-US" sz="819" b="0" i="0" u="none" strike="noStrike" kern="0" cap="none" spc="0" normalizeH="0" baseline="0" noProof="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endParaRPr kumimoji="0" lang="en-US" sz="819" b="0" i="0" u="none" strike="noStrike" kern="0" cap="none" spc="0" normalizeH="0" baseline="0" noProof="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65"/>
              </a:spcBef>
              <a:spcAft>
                <a:spcPts val="0"/>
              </a:spcAft>
              <a:buClrTx/>
              <a:buSzTx/>
              <a:buFontTx/>
              <a:buNone/>
              <a:tabLst/>
              <a:defRPr/>
            </a:pPr>
            <a:endParaRPr kumimoji="0" sz="819" b="0" i="0" u="none" strike="noStrike" kern="0" cap="none" spc="0" normalizeH="0" baseline="0" noProof="0">
              <a:ln>
                <a:noFill/>
              </a:ln>
              <a:solidFill>
                <a:sysClr val="windowText" lastClr="000000"/>
              </a:solidFill>
              <a:effectLst/>
              <a:uLnTx/>
              <a:uFillTx/>
              <a:latin typeface="Calibri"/>
              <a:cs typeface="Calibri"/>
            </a:endParaRPr>
          </a:p>
        </p:txBody>
      </p:sp>
      <p:sp>
        <p:nvSpPr>
          <p:cNvPr id="51" name="object 7">
            <a:extLst>
              <a:ext uri="{FF2B5EF4-FFF2-40B4-BE49-F238E27FC236}">
                <a16:creationId xmlns:a16="http://schemas.microsoft.com/office/drawing/2014/main" id="{8B83ED95-22B1-11C6-21F9-E74B70C84483}"/>
              </a:ext>
            </a:extLst>
          </p:cNvPr>
          <p:cNvSpPr/>
          <p:nvPr/>
        </p:nvSpPr>
        <p:spPr>
          <a:xfrm>
            <a:off x="7153574" y="3776155"/>
            <a:ext cx="1123517" cy="18400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marL="0" marR="0" lvl="0" indent="0" algn="ctr" defTabSz="623483" eaLnBrk="1" fontAlgn="auto" latinLnBrk="0" hangingPunct="1">
              <a:lnSpc>
                <a:spcPct val="100000"/>
              </a:lnSpc>
              <a:spcBef>
                <a:spcPts val="0"/>
              </a:spcBef>
              <a:spcAft>
                <a:spcPts val="0"/>
              </a:spcAft>
              <a:buClrTx/>
              <a:buSzTx/>
              <a:buFontTx/>
              <a:buNone/>
              <a:tabLst/>
              <a:defRPr/>
            </a:pPr>
            <a:endParaRPr kumimoji="0" lang="en-US" sz="204" b="1" i="0" u="none" strike="noStrike" kern="0" cap="none" spc="20" normalizeH="0" baseline="0" noProof="0">
              <a:ln>
                <a:noFill/>
              </a:ln>
              <a:solidFill>
                <a:srgbClr val="FFFFFF"/>
              </a:solidFill>
              <a:effectLst/>
              <a:uLnTx/>
              <a:uFillTx/>
              <a:latin typeface="Calibri"/>
              <a:cs typeface="Calibri"/>
            </a:endParaRPr>
          </a:p>
          <a:p>
            <a:pPr marL="0" marR="0" lvl="0" indent="0" algn="ctr" defTabSz="623483" eaLnBrk="1" fontAlgn="auto" latinLnBrk="0" hangingPunct="1">
              <a:lnSpc>
                <a:spcPct val="100000"/>
              </a:lnSpc>
              <a:spcBef>
                <a:spcPts val="0"/>
              </a:spcBef>
              <a:spcAft>
                <a:spcPts val="0"/>
              </a:spcAft>
              <a:buClrTx/>
              <a:buSzTx/>
              <a:buFontTx/>
              <a:buNone/>
              <a:tabLst/>
              <a:defRPr/>
            </a:pPr>
            <a:r>
              <a:rPr kumimoji="0" lang="en-US" sz="819" b="1" i="0" u="none" strike="noStrike" kern="0" cap="none" spc="20" normalizeH="0" baseline="0" noProof="0">
                <a:ln>
                  <a:noFill/>
                </a:ln>
                <a:solidFill>
                  <a:srgbClr val="FFFFFF"/>
                </a:solidFill>
                <a:effectLst/>
                <a:uLnTx/>
                <a:uFillTx/>
                <a:latin typeface="Calibri"/>
                <a:cs typeface="Calibri"/>
              </a:rPr>
              <a:t>10/12/2023</a:t>
            </a:r>
            <a:endParaRPr kumimoji="0" sz="819" b="0" i="0" u="none" strike="noStrike" kern="0" cap="none" spc="0" normalizeH="0" baseline="0" noProof="0">
              <a:ln>
                <a:noFill/>
              </a:ln>
              <a:solidFill>
                <a:sysClr val="windowText" lastClr="000000"/>
              </a:solidFill>
              <a:effectLst/>
              <a:uLnTx/>
              <a:uFillTx/>
            </a:endParaRPr>
          </a:p>
        </p:txBody>
      </p:sp>
      <p:sp>
        <p:nvSpPr>
          <p:cNvPr id="37" name="object 37"/>
          <p:cNvSpPr txBox="1"/>
          <p:nvPr/>
        </p:nvSpPr>
        <p:spPr>
          <a:xfrm>
            <a:off x="7144084" y="3914889"/>
            <a:ext cx="1434235" cy="2807050"/>
          </a:xfrm>
          <a:prstGeom prst="rect">
            <a:avLst/>
          </a:prstGeom>
        </p:spPr>
        <p:txBody>
          <a:bodyPr vert="horz" wrap="square" lIns="0" tIns="61912" rIns="0" bIns="0" rtlCol="0">
            <a:spAutoFit/>
          </a:bodyPr>
          <a:lstStyle/>
          <a:p>
            <a:pPr marL="25978" marR="0" lvl="0" indent="0" defTabSz="623483" eaLnBrk="1" fontAlgn="auto" latinLnBrk="0" hangingPunct="1">
              <a:lnSpc>
                <a:spcPct val="100000"/>
              </a:lnSpc>
              <a:spcBef>
                <a:spcPts val="204"/>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10:00 AM  - 12:00 PM</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USDA TARGET Center </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Ergonomics Demonstrations </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(Virtual/Onsite)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prstClr val="black"/>
                </a:solidFill>
                <a:effectLst/>
                <a:uLnTx/>
                <a:uFillTx/>
                <a:latin typeface="Calibri"/>
                <a:cs typeface="Calibri"/>
              </a:rPr>
              <a:t>Stephanie Bradley</a:t>
            </a:r>
            <a:br>
              <a:rPr kumimoji="0" lang="en-US" sz="819" b="0" i="0" u="none" strike="noStrike" kern="0" cap="none" spc="0" normalizeH="0" baseline="0" noProof="0" dirty="0">
                <a:ln>
                  <a:noFill/>
                </a:ln>
                <a:solidFill>
                  <a:prstClr val="black"/>
                </a:solidFill>
                <a:effectLst/>
                <a:uLnTx/>
                <a:uFillTx/>
                <a:latin typeface="Calibri"/>
                <a:cs typeface="Calibri"/>
              </a:rPr>
            </a:br>
            <a:r>
              <a:rPr kumimoji="0" lang="en-US" sz="819" b="0" i="0" u="none" strike="noStrike" kern="0" cap="none" spc="0" normalizeH="0" baseline="0" noProof="0" dirty="0">
                <a:ln>
                  <a:noFill/>
                </a:ln>
                <a:solidFill>
                  <a:prstClr val="black"/>
                </a:solidFill>
                <a:effectLst/>
                <a:uLnTx/>
                <a:uFillTx/>
                <a:latin typeface="Calibri"/>
                <a:cs typeface="Calibri"/>
              </a:rPr>
              <a:t>CEAS, CAE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Ergonomics Program Manager</a:t>
            </a:r>
            <a:br>
              <a:rPr kumimoji="0" lang="en-US" sz="819" b="1" i="0" u="none" strike="noStrike" kern="0" cap="none" spc="31" normalizeH="0" baseline="0" noProof="0" dirty="0">
                <a:ln>
                  <a:noFill/>
                </a:ln>
                <a:solidFill>
                  <a:srgbClr val="002C71"/>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Stephen</a:t>
            </a:r>
            <a:r>
              <a:rPr kumimoji="0" lang="en-US" sz="819" b="0" i="0" u="none" strike="noStrike" kern="0" cap="none" spc="13" normalizeH="0" baseline="0" noProof="0" dirty="0">
                <a:ln>
                  <a:noFill/>
                </a:ln>
                <a:solidFill>
                  <a:sysClr val="windowText" lastClr="000000"/>
                </a:solidFill>
                <a:effectLst/>
                <a:uLnTx/>
                <a:uFillTx/>
                <a:latin typeface="Calibri"/>
                <a:cs typeface="Calibri"/>
              </a:rPr>
              <a:t> DiCarlo</a:t>
            </a:r>
            <a:br>
              <a:rPr kumimoji="0" lang="en-US" sz="819" b="0" i="0" u="none" strike="noStrike" kern="0" cap="none" spc="13"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Humanscale</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17" normalizeH="0" baseline="0" noProof="0" dirty="0">
                <a:ln>
                  <a:noFill/>
                </a:ln>
                <a:solidFill>
                  <a:sysClr val="windowText" lastClr="000000"/>
                </a:solidFill>
                <a:effectLst/>
                <a:uLnTx/>
                <a:uFillTx/>
                <a:latin typeface="Calibri"/>
                <a:cs typeface="Calibri"/>
              </a:rPr>
              <a:t>Howard Flowers</a:t>
            </a:r>
            <a:br>
              <a:rPr kumimoji="0" lang="en-US" sz="819" b="0" i="0" u="none" strike="noStrike" kern="0" cap="none" spc="-17" normalizeH="0" baseline="0" noProof="0" dirty="0">
                <a:ln>
                  <a:noFill/>
                </a:ln>
                <a:solidFill>
                  <a:sysClr val="windowText" lastClr="000000"/>
                </a:solidFill>
                <a:effectLst/>
                <a:uLnTx/>
                <a:uFillTx/>
                <a:latin typeface="Calibri"/>
                <a:cs typeface="Calibri"/>
              </a:rPr>
            </a:br>
            <a:r>
              <a:rPr kumimoji="0" lang="en-US" sz="819" b="0" i="0" u="none" strike="noStrike" kern="0" cap="none" spc="-17" normalizeH="0" baseline="0" noProof="0" dirty="0">
                <a:ln>
                  <a:noFill/>
                </a:ln>
                <a:solidFill>
                  <a:sysClr val="windowText" lastClr="000000"/>
                </a:solidFill>
                <a:effectLst/>
                <a:uLnTx/>
                <a:uFillTx/>
                <a:latin typeface="Calibri"/>
                <a:cs typeface="Calibri"/>
              </a:rPr>
              <a:t>BodyBilt</a:t>
            </a:r>
          </a:p>
          <a:p>
            <a:pPr marL="25978" marR="0" lvl="0" indent="0" defTabSz="623483" eaLnBrk="1" fontAlgn="auto" latinLnBrk="0" hangingPunct="1">
              <a:lnSpc>
                <a:spcPct val="100000"/>
              </a:lnSpc>
              <a:spcBef>
                <a:spcPts val="396"/>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1:00 PM  - 3:00 PM</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USDA TARGET Center Assistive Technology Demonstrations</a:t>
            </a:r>
            <a:br>
              <a:rPr kumimoji="0" lang="en-US" sz="819" b="1" i="0" u="none" strike="noStrike" kern="0" cap="none" spc="0" normalizeH="0" baseline="0" noProof="0" dirty="0">
                <a:ln>
                  <a:noFill/>
                </a:ln>
                <a:solidFill>
                  <a:srgbClr val="002C71"/>
                </a:solidFill>
                <a:effectLst/>
                <a:uLnTx/>
                <a:uFillTx/>
                <a:latin typeface="Calibri"/>
                <a:cs typeface="Calibri"/>
              </a:rPr>
            </a:br>
            <a:r>
              <a:rPr kumimoji="0" lang="en-US" sz="819" b="1" i="0" u="none" strike="noStrike" kern="0" cap="none" spc="0" normalizeH="0" baseline="0" noProof="0" dirty="0">
                <a:ln>
                  <a:noFill/>
                </a:ln>
                <a:solidFill>
                  <a:srgbClr val="002C71"/>
                </a:solidFill>
                <a:effectLst/>
                <a:uLnTx/>
                <a:uFillTx/>
                <a:latin typeface="Calibri"/>
                <a:cs typeface="Calibri"/>
              </a:rPr>
              <a:t>(Virtual/Onsite)</a:t>
            </a: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20782" lvl="0" indent="0" defTabSz="623483" eaLnBrk="1" fontAlgn="auto" latinLnBrk="0" hangingPunct="1">
              <a:lnSpc>
                <a:spcPct val="102299"/>
              </a:lnSpc>
              <a:spcBef>
                <a:spcPts val="24"/>
              </a:spcBef>
              <a:spcAft>
                <a:spcPts val="0"/>
              </a:spcAft>
              <a:buClrTx/>
              <a:buSzTx/>
              <a:buFontTx/>
              <a:buNone/>
              <a:tabLst/>
              <a:defRPr/>
            </a:pPr>
            <a:r>
              <a:rPr kumimoji="0" lang="en-US" sz="819" b="0" i="0" u="none" strike="noStrike" kern="0" cap="none" spc="0" normalizeH="0" baseline="0" noProof="0" dirty="0">
                <a:ln>
                  <a:noFill/>
                </a:ln>
                <a:solidFill>
                  <a:sysClr val="windowText" lastClr="000000"/>
                </a:solidFill>
                <a:effectLst/>
                <a:uLnTx/>
                <a:uFillTx/>
                <a:latin typeface="Calibri"/>
                <a:cs typeface="Calibri"/>
              </a:rPr>
              <a:t>Rashida Owens</a:t>
            </a:r>
            <a:br>
              <a:rPr kumimoji="0" lang="en-US" sz="819" b="0" i="0" u="none" strike="noStrike" kern="0" cap="none" spc="0" normalizeH="0" baseline="0" noProof="0" dirty="0">
                <a:ln>
                  <a:noFill/>
                </a:ln>
                <a:solidFill>
                  <a:sysClr val="windowText" lastClr="000000"/>
                </a:solidFill>
                <a:effectLst/>
                <a:uLnTx/>
                <a:uFillTx/>
                <a:latin typeface="Calibri"/>
                <a:cs typeface="Calibri"/>
              </a:rPr>
            </a:br>
            <a:r>
              <a:rPr kumimoji="0" lang="en-US" sz="819" b="0" i="0" u="none" strike="noStrike" kern="0" cap="none" spc="0" normalizeH="0" baseline="0" noProof="0" dirty="0">
                <a:ln>
                  <a:noFill/>
                </a:ln>
                <a:solidFill>
                  <a:sysClr val="windowText" lastClr="000000"/>
                </a:solidFill>
                <a:effectLst/>
                <a:uLnTx/>
                <a:uFillTx/>
                <a:latin typeface="Calibri"/>
                <a:cs typeface="Calibri"/>
              </a:rPr>
              <a:t>Assistive Technology Program Manager</a:t>
            </a:r>
            <a:endParaRPr kumimoji="0" lang="en-US" sz="819" b="0" i="0" u="none" strike="noStrike" kern="0" cap="none" spc="0" normalizeH="0" baseline="0" noProof="0" dirty="0">
              <a:ln>
                <a:noFill/>
              </a:ln>
              <a:solidFill>
                <a:sysClr val="windowText" lastClr="000000"/>
              </a:solidFill>
              <a:effectLst/>
              <a:highlight>
                <a:srgbClr val="FFFF00"/>
              </a:highligh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a:p>
            <a:pPr marL="25978" marR="0" lvl="0" indent="0" defTabSz="623483" eaLnBrk="1" fontAlgn="auto" latinLnBrk="0" hangingPunct="1">
              <a:lnSpc>
                <a:spcPct val="100000"/>
              </a:lnSpc>
              <a:spcBef>
                <a:spcPts val="68"/>
              </a:spcBef>
              <a:spcAft>
                <a:spcPts val="0"/>
              </a:spcAft>
              <a:buClrTx/>
              <a:buSzTx/>
              <a:buFontTx/>
              <a:buNone/>
              <a:tabLst/>
              <a:defRPr/>
            </a:pPr>
            <a:endParaRPr kumimoji="0" lang="en-US" sz="819"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A648C9-F966-5AB4-BCC8-2299C2E915D9}"/>
              </a:ext>
            </a:extLst>
          </p:cNvPr>
          <p:cNvSpPr>
            <a:spLocks noGrp="1"/>
          </p:cNvSpPr>
          <p:nvPr>
            <p:ph type="title"/>
          </p:nvPr>
        </p:nvSpPr>
        <p:spPr/>
        <p:txBody>
          <a:bodyPr/>
          <a:lstStyle/>
          <a:p>
            <a:r>
              <a:rPr lang="en-US" sz="4400" dirty="0"/>
              <a:t>About the Session</a:t>
            </a:r>
          </a:p>
        </p:txBody>
      </p:sp>
      <p:pic>
        <p:nvPicPr>
          <p:cNvPr id="6" name="Picture Placeholder 5" descr="Adults talking over laptop">
            <a:extLst>
              <a:ext uri="{FF2B5EF4-FFF2-40B4-BE49-F238E27FC236}">
                <a16:creationId xmlns:a16="http://schemas.microsoft.com/office/drawing/2014/main" id="{3A2A33DA-98EF-0B58-5DCB-266E96520E3E}"/>
              </a:ext>
            </a:extLst>
          </p:cNvPr>
          <p:cNvPicPr>
            <a:picLocks noGrp="1" noChangeAspect="1"/>
          </p:cNvPicPr>
          <p:nvPr>
            <p:ph type="pic" idx="1"/>
          </p:nvPr>
        </p:nvPicPr>
        <p:blipFill>
          <a:blip r:embed="rId2"/>
          <a:srcRect l="9792" r="9792"/>
          <a:stretch/>
        </p:blipFill>
        <p:spPr>
          <a:xfrm>
            <a:off x="228599" y="237744"/>
            <a:ext cx="7696201" cy="6382512"/>
          </a:xfrm>
        </p:spPr>
      </p:pic>
      <p:sp>
        <p:nvSpPr>
          <p:cNvPr id="4" name="Text Placeholder 3">
            <a:extLst>
              <a:ext uri="{FF2B5EF4-FFF2-40B4-BE49-F238E27FC236}">
                <a16:creationId xmlns:a16="http://schemas.microsoft.com/office/drawing/2014/main" id="{806FFA10-14D1-CCAC-E4B9-A25014E5101F}"/>
              </a:ext>
            </a:extLst>
          </p:cNvPr>
          <p:cNvSpPr>
            <a:spLocks noGrp="1"/>
          </p:cNvSpPr>
          <p:nvPr>
            <p:ph type="body" sz="half" idx="2"/>
          </p:nvPr>
        </p:nvSpPr>
        <p:spPr>
          <a:xfrm>
            <a:off x="8477250" y="2386584"/>
            <a:ext cx="3144774" cy="3960428"/>
          </a:xfrm>
        </p:spPr>
        <p:txBody>
          <a:bodyPr>
            <a:normAutofit lnSpcReduction="10000"/>
          </a:bodyPr>
          <a:lstStyle/>
          <a:p>
            <a:pPr marL="342900" marR="0" lvl="0" indent="-342900">
              <a:lnSpc>
                <a:spcPct val="107000"/>
              </a:lnSpc>
              <a:spcBef>
                <a:spcPts val="0"/>
              </a:spcBef>
              <a:spcAft>
                <a:spcPts val="1200"/>
              </a:spcAft>
              <a:buClr>
                <a:schemeClr val="tx1"/>
              </a:buClr>
              <a:buSzPct val="110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Explain the social model of disability and the difference between disability and disabled in the workplace</a:t>
            </a:r>
          </a:p>
          <a:p>
            <a:pPr marL="342900" marR="0" lvl="0" indent="-342900">
              <a:lnSpc>
                <a:spcPct val="107000"/>
              </a:lnSpc>
              <a:spcBef>
                <a:spcPts val="0"/>
              </a:spcBef>
              <a:spcAft>
                <a:spcPts val="1200"/>
              </a:spcAft>
              <a:buClr>
                <a:schemeClr val="tx1"/>
              </a:buClr>
              <a:buSzPct val="110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Identify how workplace structures and </a:t>
            </a:r>
            <a:r>
              <a:rPr lang="en-US" sz="1800" dirty="0">
                <a:latin typeface="Calibri" panose="020F0502020204030204" pitchFamily="34" charset="0"/>
                <a:ea typeface="Calibri" panose="020F0502020204030204" pitchFamily="34" charset="0"/>
                <a:cs typeface="Times New Roman" panose="02020603050405020304" pitchFamily="18" charset="0"/>
              </a:rPr>
              <a:t>culture</a:t>
            </a:r>
            <a:r>
              <a:rPr lang="en-US" sz="1800" dirty="0">
                <a:effectLst/>
                <a:latin typeface="Calibri" panose="020F0502020204030204" pitchFamily="34" charset="0"/>
                <a:ea typeface="Calibri" panose="020F0502020204030204" pitchFamily="34" charset="0"/>
                <a:cs typeface="Times New Roman" panose="02020603050405020304" pitchFamily="18" charset="0"/>
              </a:rPr>
              <a:t> can be disabling and perpetuate exclusion</a:t>
            </a:r>
          </a:p>
          <a:p>
            <a:pPr marL="342900" marR="0" lvl="0" indent="-342900">
              <a:lnSpc>
                <a:spcPct val="107000"/>
              </a:lnSpc>
              <a:spcBef>
                <a:spcPts val="0"/>
              </a:spcBef>
              <a:spcAft>
                <a:spcPts val="1200"/>
              </a:spcAft>
              <a:buClr>
                <a:schemeClr val="tx1"/>
              </a:buClr>
              <a:buSzPct val="110000"/>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Recognize how equal approaches do not always result in equitable outcomes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1200"/>
              </a:spcAft>
              <a:buFont typeface="Arial" panose="020B0604020202020204" pitchFamily="34" charset="0"/>
              <a:buChar char="•"/>
            </a:pPr>
            <a:endParaRPr lang="en-US" dirty="0"/>
          </a:p>
        </p:txBody>
      </p:sp>
    </p:spTree>
    <p:extLst>
      <p:ext uri="{BB962C8B-B14F-4D97-AF65-F5344CB8AC3E}">
        <p14:creationId xmlns:p14="http://schemas.microsoft.com/office/powerpoint/2010/main" val="2220781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age of 6 squares indicating various disabilities. Includes traditional wheelchair disability symbol, hands to indicate deaf and hard of hearing, a brain for neuro and cognitive disabilities, a person with a stick for blind and low vision, a two-color circle of a person indicating a point in time or short term disabilities, and lastly a medical cross indicating chronic health and disabling pain conditions. ">
            <a:extLst>
              <a:ext uri="{FF2B5EF4-FFF2-40B4-BE49-F238E27FC236}">
                <a16:creationId xmlns:a16="http://schemas.microsoft.com/office/drawing/2014/main" id="{7689F897-B5A3-D248-7D56-3C068D142812}"/>
              </a:ext>
            </a:extLst>
          </p:cNvPr>
          <p:cNvPicPr>
            <a:picLocks noChangeAspect="1"/>
          </p:cNvPicPr>
          <p:nvPr/>
        </p:nvPicPr>
        <p:blipFill rotWithShape="1">
          <a:blip r:embed="rId3"/>
          <a:srcRect l="3851" t="7356" r="4294" b="6667"/>
          <a:stretch/>
        </p:blipFill>
        <p:spPr>
          <a:xfrm>
            <a:off x="473528" y="522514"/>
            <a:ext cx="11201401" cy="6106886"/>
          </a:xfrm>
          <a:prstGeom prst="rect">
            <a:avLst/>
          </a:prstGeom>
        </p:spPr>
      </p:pic>
      <p:sp>
        <p:nvSpPr>
          <p:cNvPr id="9" name="Title 8" hidden="1">
            <a:extLst>
              <a:ext uri="{FF2B5EF4-FFF2-40B4-BE49-F238E27FC236}">
                <a16:creationId xmlns:a16="http://schemas.microsoft.com/office/drawing/2014/main" id="{7D75AA5A-3AE0-0537-C304-DE329014D4F7}"/>
              </a:ext>
            </a:extLst>
          </p:cNvPr>
          <p:cNvSpPr>
            <a:spLocks noGrp="1"/>
          </p:cNvSpPr>
          <p:nvPr>
            <p:ph type="title"/>
          </p:nvPr>
        </p:nvSpPr>
        <p:spPr/>
        <p:txBody>
          <a:bodyPr/>
          <a:lstStyle/>
          <a:p>
            <a:r>
              <a:rPr lang="en-US" dirty="0"/>
              <a:t>Understanding Disabilities</a:t>
            </a:r>
          </a:p>
        </p:txBody>
      </p:sp>
    </p:spTree>
    <p:extLst>
      <p:ext uri="{BB962C8B-B14F-4D97-AF65-F5344CB8AC3E}">
        <p14:creationId xmlns:p14="http://schemas.microsoft.com/office/powerpoint/2010/main" val="815207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43">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Rectangle 1049">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2" name="Rectangle 1051">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of four person icons with one in different colorshade than others. Caption reads 1 in 4 people will become disabled during their working career.">
            <a:extLst>
              <a:ext uri="{FF2B5EF4-FFF2-40B4-BE49-F238E27FC236}">
                <a16:creationId xmlns:a16="http://schemas.microsoft.com/office/drawing/2014/main" id="{8CFB5DBF-BEDC-4029-58FA-1CCB749119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589" b="28826"/>
          <a:stretch/>
        </p:blipFill>
        <p:spPr bwMode="auto">
          <a:xfrm>
            <a:off x="1191499" y="805060"/>
            <a:ext cx="9809002" cy="52478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a:extLst>
              <a:ext uri="{FF2B5EF4-FFF2-40B4-BE49-F238E27FC236}">
                <a16:creationId xmlns:a16="http://schemas.microsoft.com/office/drawing/2014/main" id="{2E589286-6ADC-8110-4128-FDBED1896665}"/>
              </a:ext>
            </a:extLst>
          </p:cNvPr>
          <p:cNvSpPr>
            <a:spLocks noGrp="1"/>
          </p:cNvSpPr>
          <p:nvPr>
            <p:ph type="title"/>
          </p:nvPr>
        </p:nvSpPr>
        <p:spPr/>
        <p:txBody>
          <a:bodyPr/>
          <a:lstStyle/>
          <a:p>
            <a:r>
              <a:rPr lang="en-US" dirty="0"/>
              <a:t>People</a:t>
            </a:r>
            <a:r>
              <a:rPr lang="en-US" baseline="0" dirty="0"/>
              <a:t> become disabled</a:t>
            </a:r>
            <a:endParaRPr lang="en-US" dirty="0"/>
          </a:p>
        </p:txBody>
      </p:sp>
    </p:spTree>
    <p:extLst>
      <p:ext uri="{BB962C8B-B14F-4D97-AF65-F5344CB8AC3E}">
        <p14:creationId xmlns:p14="http://schemas.microsoft.com/office/powerpoint/2010/main" val="4068941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 y="0"/>
            <a:ext cx="1219386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49" y="648230"/>
            <a:ext cx="10905302" cy="1997060"/>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9" name="Rectangle 38">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14657"/>
            <a:ext cx="10579608" cy="1664208"/>
          </a:xfrm>
          <a:prstGeom prst="rect">
            <a:avLst/>
          </a:prstGeom>
          <a:noFill/>
          <a:ln w="6350" cap="sq" cmpd="sng" algn="ctr">
            <a:solidFill>
              <a:schemeClr val="bg1"/>
            </a:solidFill>
            <a:prstDash val="solid"/>
            <a:miter lim="800000"/>
          </a:ln>
          <a:effectLst/>
        </p:spPr>
      </p:sp>
      <p:cxnSp>
        <p:nvCxnSpPr>
          <p:cNvPr id="41" name="Straight Connector 40">
            <a:extLst>
              <a:ext uri="{FF2B5EF4-FFF2-40B4-BE49-F238E27FC236}">
                <a16:creationId xmlns:a16="http://schemas.microsoft.com/office/drawing/2014/main" id="{E1F05A47-F2B7-45A4-989E-D381C98B0C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3361"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A981A36-9CB1-439F-B278-D21802A906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03151"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69905A-CAF0-485F-A7CF-CFF883F54E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8619"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13E331F-C87F-D175-C1E8-CE22909E9AAB}"/>
              </a:ext>
              <a:ext uri="{C183D7F6-B498-43B3-948B-1728B52AA6E4}">
                <adec:decorative xmlns:adec="http://schemas.microsoft.com/office/drawing/2017/decorative" val="1"/>
              </a:ext>
            </a:extLst>
          </p:cNvPr>
          <p:cNvGrpSpPr/>
          <p:nvPr/>
        </p:nvGrpSpPr>
        <p:grpSpPr>
          <a:xfrm>
            <a:off x="9220340" y="3344001"/>
            <a:ext cx="2315460" cy="2769943"/>
            <a:chOff x="9220340" y="3344001"/>
            <a:chExt cx="2315460" cy="2769943"/>
          </a:xfrm>
        </p:grpSpPr>
        <p:pic>
          <p:nvPicPr>
            <p:cNvPr id="15" name="Graphic 14" descr="Right And Left Brain outline">
              <a:extLst>
                <a:ext uri="{FF2B5EF4-FFF2-40B4-BE49-F238E27FC236}">
                  <a16:creationId xmlns:a16="http://schemas.microsoft.com/office/drawing/2014/main" id="{B8A9D3EC-947C-1A24-A8E2-C33755FD8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20340" y="3344001"/>
              <a:ext cx="2315460" cy="2315460"/>
            </a:xfrm>
            <a:prstGeom prst="rect">
              <a:avLst/>
            </a:prstGeom>
          </p:spPr>
        </p:pic>
        <p:sp>
          <p:nvSpPr>
            <p:cNvPr id="19" name="TextBox 18">
              <a:extLst>
                <a:ext uri="{FF2B5EF4-FFF2-40B4-BE49-F238E27FC236}">
                  <a16:creationId xmlns:a16="http://schemas.microsoft.com/office/drawing/2014/main" id="{8DB55263-D51C-F5E0-B491-E5A2BE69A1AF}"/>
                </a:ext>
              </a:extLst>
            </p:cNvPr>
            <p:cNvSpPr txBox="1"/>
            <p:nvPr/>
          </p:nvSpPr>
          <p:spPr>
            <a:xfrm>
              <a:off x="9379238" y="5652279"/>
              <a:ext cx="1997663" cy="461665"/>
            </a:xfrm>
            <a:prstGeom prst="rect">
              <a:avLst/>
            </a:prstGeom>
            <a:noFill/>
          </p:spPr>
          <p:txBody>
            <a:bodyPr wrap="none" rtlCol="0">
              <a:spAutoFit/>
            </a:bodyPr>
            <a:lstStyle/>
            <a:p>
              <a:r>
                <a:rPr lang="en-US" sz="2400" dirty="0"/>
                <a:t>Mental Illness</a:t>
              </a:r>
            </a:p>
          </p:txBody>
        </p:sp>
      </p:grpSp>
      <p:grpSp>
        <p:nvGrpSpPr>
          <p:cNvPr id="5" name="Group 4">
            <a:extLst>
              <a:ext uri="{FF2B5EF4-FFF2-40B4-BE49-F238E27FC236}">
                <a16:creationId xmlns:a16="http://schemas.microsoft.com/office/drawing/2014/main" id="{4755BAB6-C72D-4FEB-94A3-985E5656F30E}"/>
              </a:ext>
              <a:ext uri="{C183D7F6-B498-43B3-948B-1728B52AA6E4}">
                <adec:decorative xmlns:adec="http://schemas.microsoft.com/office/drawing/2017/decorative" val="1"/>
              </a:ext>
            </a:extLst>
          </p:cNvPr>
          <p:cNvGrpSpPr/>
          <p:nvPr/>
        </p:nvGrpSpPr>
        <p:grpSpPr>
          <a:xfrm>
            <a:off x="6295967" y="3406656"/>
            <a:ext cx="2389835" cy="3062629"/>
            <a:chOff x="6295967" y="3406656"/>
            <a:chExt cx="2389835" cy="3062629"/>
          </a:xfrm>
        </p:grpSpPr>
        <p:pic>
          <p:nvPicPr>
            <p:cNvPr id="11" name="Graphic 10" descr="Muscular arm outline">
              <a:extLst>
                <a:ext uri="{FF2B5EF4-FFF2-40B4-BE49-F238E27FC236}">
                  <a16:creationId xmlns:a16="http://schemas.microsoft.com/office/drawing/2014/main" id="{680A02BB-A976-E2F4-FEB2-735A532A88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95810" y="3406656"/>
              <a:ext cx="2190150" cy="2190150"/>
            </a:xfrm>
            <a:prstGeom prst="rect">
              <a:avLst/>
            </a:prstGeom>
          </p:spPr>
        </p:pic>
        <p:sp>
          <p:nvSpPr>
            <p:cNvPr id="18" name="TextBox 17">
              <a:extLst>
                <a:ext uri="{FF2B5EF4-FFF2-40B4-BE49-F238E27FC236}">
                  <a16:creationId xmlns:a16="http://schemas.microsoft.com/office/drawing/2014/main" id="{F6C73409-22E1-AB0F-6D07-B47C9663EF81}"/>
                </a:ext>
              </a:extLst>
            </p:cNvPr>
            <p:cNvSpPr txBox="1"/>
            <p:nvPr/>
          </p:nvSpPr>
          <p:spPr>
            <a:xfrm>
              <a:off x="6295967" y="5638288"/>
              <a:ext cx="2389835" cy="830997"/>
            </a:xfrm>
            <a:prstGeom prst="rect">
              <a:avLst/>
            </a:prstGeom>
            <a:noFill/>
          </p:spPr>
          <p:txBody>
            <a:bodyPr wrap="square" rtlCol="0">
              <a:spAutoFit/>
            </a:bodyPr>
            <a:lstStyle/>
            <a:p>
              <a:pPr algn="ctr"/>
              <a:r>
                <a:rPr lang="en-US" sz="2400" dirty="0"/>
                <a:t>Musculoskeletal Disorders</a:t>
              </a:r>
            </a:p>
          </p:txBody>
        </p:sp>
      </p:grpSp>
      <p:grpSp>
        <p:nvGrpSpPr>
          <p:cNvPr id="4" name="Group 3">
            <a:extLst>
              <a:ext uri="{FF2B5EF4-FFF2-40B4-BE49-F238E27FC236}">
                <a16:creationId xmlns:a16="http://schemas.microsoft.com/office/drawing/2014/main" id="{9C176823-F120-619C-F7C9-40864BD85A36}"/>
              </a:ext>
              <a:ext uri="{C183D7F6-B498-43B3-948B-1728B52AA6E4}">
                <adec:decorative xmlns:adec="http://schemas.microsoft.com/office/drawing/2017/decorative" val="1"/>
              </a:ext>
            </a:extLst>
          </p:cNvPr>
          <p:cNvGrpSpPr/>
          <p:nvPr/>
        </p:nvGrpSpPr>
        <p:grpSpPr>
          <a:xfrm>
            <a:off x="3630552" y="3436293"/>
            <a:ext cx="2130876" cy="2677651"/>
            <a:chOff x="3630552" y="3436293"/>
            <a:chExt cx="2130876" cy="2677651"/>
          </a:xfrm>
        </p:grpSpPr>
        <p:pic>
          <p:nvPicPr>
            <p:cNvPr id="9" name="Graphic 8" descr="Germ outline">
              <a:extLst>
                <a:ext uri="{FF2B5EF4-FFF2-40B4-BE49-F238E27FC236}">
                  <a16:creationId xmlns:a16="http://schemas.microsoft.com/office/drawing/2014/main" id="{C3811C5D-C4AE-E2A9-53C9-3E7057803E5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30552" y="3436293"/>
              <a:ext cx="2130876" cy="2130876"/>
            </a:xfrm>
            <a:prstGeom prst="rect">
              <a:avLst/>
            </a:prstGeom>
          </p:spPr>
        </p:pic>
        <p:sp>
          <p:nvSpPr>
            <p:cNvPr id="21" name="TextBox 20">
              <a:extLst>
                <a:ext uri="{FF2B5EF4-FFF2-40B4-BE49-F238E27FC236}">
                  <a16:creationId xmlns:a16="http://schemas.microsoft.com/office/drawing/2014/main" id="{ADE52062-6983-0680-5F20-7F362924E17E}"/>
                </a:ext>
              </a:extLst>
            </p:cNvPr>
            <p:cNvSpPr txBox="1"/>
            <p:nvPr/>
          </p:nvSpPr>
          <p:spPr>
            <a:xfrm>
              <a:off x="4173728" y="5652279"/>
              <a:ext cx="1096775" cy="461665"/>
            </a:xfrm>
            <a:prstGeom prst="rect">
              <a:avLst/>
            </a:prstGeom>
            <a:noFill/>
          </p:spPr>
          <p:txBody>
            <a:bodyPr wrap="none" rtlCol="0">
              <a:spAutoFit/>
            </a:bodyPr>
            <a:lstStyle/>
            <a:p>
              <a:pPr algn="ctr"/>
              <a:r>
                <a:rPr lang="en-US" sz="2400" dirty="0"/>
                <a:t>Cancer</a:t>
              </a:r>
            </a:p>
          </p:txBody>
        </p:sp>
      </p:grpSp>
      <p:grpSp>
        <p:nvGrpSpPr>
          <p:cNvPr id="3" name="Group 2">
            <a:extLst>
              <a:ext uri="{FF2B5EF4-FFF2-40B4-BE49-F238E27FC236}">
                <a16:creationId xmlns:a16="http://schemas.microsoft.com/office/drawing/2014/main" id="{0CACB399-915C-B4F4-19B4-D0912E31D46C}"/>
              </a:ext>
              <a:ext uri="{C183D7F6-B498-43B3-948B-1728B52AA6E4}">
                <adec:decorative xmlns:adec="http://schemas.microsoft.com/office/drawing/2017/decorative" val="1"/>
              </a:ext>
            </a:extLst>
          </p:cNvPr>
          <p:cNvGrpSpPr/>
          <p:nvPr/>
        </p:nvGrpSpPr>
        <p:grpSpPr>
          <a:xfrm>
            <a:off x="656200" y="3331746"/>
            <a:ext cx="2339970" cy="2782198"/>
            <a:chOff x="656200" y="3331746"/>
            <a:chExt cx="2339970" cy="2782198"/>
          </a:xfrm>
        </p:grpSpPr>
        <p:pic>
          <p:nvPicPr>
            <p:cNvPr id="17" name="Graphic 16" descr="Adhesive Bandage outline">
              <a:extLst>
                <a:ext uri="{FF2B5EF4-FFF2-40B4-BE49-F238E27FC236}">
                  <a16:creationId xmlns:a16="http://schemas.microsoft.com/office/drawing/2014/main" id="{B9C24E12-31DC-0108-C034-C62085B44BA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6200" y="3331746"/>
              <a:ext cx="2339970" cy="2339970"/>
            </a:xfrm>
            <a:prstGeom prst="rect">
              <a:avLst/>
            </a:prstGeom>
          </p:spPr>
        </p:pic>
        <p:sp>
          <p:nvSpPr>
            <p:cNvPr id="20" name="TextBox 19">
              <a:extLst>
                <a:ext uri="{FF2B5EF4-FFF2-40B4-BE49-F238E27FC236}">
                  <a16:creationId xmlns:a16="http://schemas.microsoft.com/office/drawing/2014/main" id="{0A38E724-B485-8A03-04DE-7B8B182AB9C0}"/>
                </a:ext>
              </a:extLst>
            </p:cNvPr>
            <p:cNvSpPr txBox="1"/>
            <p:nvPr/>
          </p:nvSpPr>
          <p:spPr>
            <a:xfrm>
              <a:off x="815099" y="5652279"/>
              <a:ext cx="2031454" cy="461665"/>
            </a:xfrm>
            <a:prstGeom prst="rect">
              <a:avLst/>
            </a:prstGeom>
            <a:noFill/>
          </p:spPr>
          <p:txBody>
            <a:bodyPr wrap="none" rtlCol="0">
              <a:spAutoFit/>
            </a:bodyPr>
            <a:lstStyle/>
            <a:p>
              <a:pPr algn="ctr"/>
              <a:r>
                <a:rPr lang="en-US" sz="2400" dirty="0"/>
                <a:t>Physical Injury</a:t>
              </a:r>
            </a:p>
          </p:txBody>
        </p:sp>
      </p:grpSp>
      <p:sp>
        <p:nvSpPr>
          <p:cNvPr id="2" name="Title 1">
            <a:extLst>
              <a:ext uri="{FF2B5EF4-FFF2-40B4-BE49-F238E27FC236}">
                <a16:creationId xmlns:a16="http://schemas.microsoft.com/office/drawing/2014/main" id="{4E960CA3-CCCB-FDF6-77D5-5A7A3F933C3F}"/>
              </a:ext>
            </a:extLst>
          </p:cNvPr>
          <p:cNvSpPr>
            <a:spLocks noGrp="1"/>
          </p:cNvSpPr>
          <p:nvPr>
            <p:ph type="title"/>
          </p:nvPr>
        </p:nvSpPr>
        <p:spPr>
          <a:xfrm>
            <a:off x="842033" y="1171694"/>
            <a:ext cx="10473172" cy="1054907"/>
          </a:xfrm>
        </p:spPr>
        <p:txBody>
          <a:bodyPr vert="horz" lIns="91440" tIns="45720" rIns="91440" bIns="45720" rtlCol="0" anchor="ctr">
            <a:noAutofit/>
          </a:bodyPr>
          <a:lstStyle/>
          <a:p>
            <a:pPr algn="ctr">
              <a:lnSpc>
                <a:spcPct val="83000"/>
              </a:lnSpc>
            </a:pPr>
            <a:r>
              <a:rPr lang="en-US" sz="4400" spc="-100" dirty="0">
                <a:solidFill>
                  <a:schemeClr val="bg1"/>
                </a:solidFill>
              </a:rPr>
              <a:t>Top Causes of Long-Term Disability</a:t>
            </a:r>
          </a:p>
        </p:txBody>
      </p:sp>
    </p:spTree>
    <p:extLst>
      <p:ext uri="{BB962C8B-B14F-4D97-AF65-F5344CB8AC3E}">
        <p14:creationId xmlns:p14="http://schemas.microsoft.com/office/powerpoint/2010/main" val="267549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1" name="Rectangle 311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3" name="Rectangle 3112">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115" name="Rectangle 3114">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117" name="Rectangle 3116">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6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9" name="Rectangle 3118">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Report: People with disabilities engaging in labor force at record rates. With increae in participation outpacing people without disabilities year over year.">
            <a:extLst>
              <a:ext uri="{FF2B5EF4-FFF2-40B4-BE49-F238E27FC236}">
                <a16:creationId xmlns:a16="http://schemas.microsoft.com/office/drawing/2014/main" id="{8EAF819F-459E-E5BB-813C-2251985E037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58" b="878"/>
          <a:stretch/>
        </p:blipFill>
        <p:spPr bwMode="auto">
          <a:xfrm>
            <a:off x="477012" y="261797"/>
            <a:ext cx="11343132" cy="63779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a:extLst>
              <a:ext uri="{FF2B5EF4-FFF2-40B4-BE49-F238E27FC236}">
                <a16:creationId xmlns:a16="http://schemas.microsoft.com/office/drawing/2014/main" id="{6C290D6B-AD38-89E3-8740-4A4142DDF06F}"/>
              </a:ext>
            </a:extLst>
          </p:cNvPr>
          <p:cNvSpPr>
            <a:spLocks noGrp="1"/>
          </p:cNvSpPr>
          <p:nvPr>
            <p:ph type="title"/>
          </p:nvPr>
        </p:nvSpPr>
        <p:spPr/>
        <p:txBody>
          <a:bodyPr/>
          <a:lstStyle/>
          <a:p>
            <a:r>
              <a:rPr lang="en-US" dirty="0"/>
              <a:t>Labor Force Participation Rates</a:t>
            </a:r>
          </a:p>
        </p:txBody>
      </p:sp>
    </p:spTree>
    <p:extLst>
      <p:ext uri="{BB962C8B-B14F-4D97-AF65-F5344CB8AC3E}">
        <p14:creationId xmlns:p14="http://schemas.microsoft.com/office/powerpoint/2010/main" val="633032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2" name="Rectangle 31">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3" name="Title 2">
            <a:extLst>
              <a:ext uri="{FF2B5EF4-FFF2-40B4-BE49-F238E27FC236}">
                <a16:creationId xmlns:a16="http://schemas.microsoft.com/office/drawing/2014/main" id="{07A648C9-F966-5AB4-BCC8-2299C2E915D9}"/>
              </a:ext>
            </a:extLst>
          </p:cNvPr>
          <p:cNvSpPr>
            <a:spLocks noGrp="1"/>
          </p:cNvSpPr>
          <p:nvPr>
            <p:ph type="title"/>
          </p:nvPr>
        </p:nvSpPr>
        <p:spPr>
          <a:xfrm>
            <a:off x="819720" y="1559768"/>
            <a:ext cx="3672967" cy="3135379"/>
          </a:xfrm>
        </p:spPr>
        <p:txBody>
          <a:bodyPr vert="horz" lIns="91440" tIns="45720" rIns="91440" bIns="45720" rtlCol="0" anchor="ctr">
            <a:normAutofit/>
          </a:bodyPr>
          <a:lstStyle/>
          <a:p>
            <a:pPr algn="ctr">
              <a:lnSpc>
                <a:spcPct val="83000"/>
              </a:lnSpc>
            </a:pPr>
            <a:r>
              <a:rPr lang="en-US" sz="4400" spc="-100" dirty="0">
                <a:solidFill>
                  <a:schemeClr val="bg1"/>
                </a:solidFill>
              </a:rPr>
              <a:t>The Medical Model of Disability</a:t>
            </a:r>
          </a:p>
        </p:txBody>
      </p:sp>
      <p:sp>
        <p:nvSpPr>
          <p:cNvPr id="34" name="Rectangle 33">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6" name="Straight Connector 35">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2" name="TextBox 39" descr="Listing of examples from the medical model: &#10;•can’t walk or get up steps&#10;•can’t see&#10;•can’t hear&#10;•confined to a wheelchair&#10;•needs help&#10;•needs special accommodations&#10;•needs therapy or treatment&#10;•needs cured&#10;">
            <a:extLst>
              <a:ext uri="{FF2B5EF4-FFF2-40B4-BE49-F238E27FC236}">
                <a16:creationId xmlns:a16="http://schemas.microsoft.com/office/drawing/2014/main" id="{D65C1EED-76B7-EBE1-8D39-EEFAF9403646}"/>
              </a:ext>
            </a:extLst>
          </p:cNvPr>
          <p:cNvGraphicFramePr/>
          <p:nvPr>
            <p:extLst>
              <p:ext uri="{D42A27DB-BD31-4B8C-83A1-F6EECF244321}">
                <p14:modId xmlns:p14="http://schemas.microsoft.com/office/powerpoint/2010/main" val="952836238"/>
              </p:ext>
            </p:extLst>
          </p:nvPr>
        </p:nvGraphicFramePr>
        <p:xfrm>
          <a:off x="4978971" y="277602"/>
          <a:ext cx="6991324" cy="6237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Oval 17">
            <a:extLst>
              <a:ext uri="{FF2B5EF4-FFF2-40B4-BE49-F238E27FC236}">
                <a16:creationId xmlns:a16="http://schemas.microsoft.com/office/drawing/2014/main" id="{3FC41005-F291-8DC3-50C1-8AEE17C951E1}"/>
              </a:ext>
            </a:extLst>
          </p:cNvPr>
          <p:cNvSpPr/>
          <p:nvPr/>
        </p:nvSpPr>
        <p:spPr>
          <a:xfrm>
            <a:off x="7371989" y="2277724"/>
            <a:ext cx="2407008" cy="2302551"/>
          </a:xfrm>
          <a:prstGeom prst="ellipse">
            <a:avLst/>
          </a:prstGeom>
          <a:solidFill>
            <a:srgbClr val="B95C15"/>
          </a:solidFill>
        </p:spPr>
        <p:style>
          <a:lnRef idx="3">
            <a:schemeClr val="lt1"/>
          </a:lnRef>
          <a:fillRef idx="1">
            <a:schemeClr val="accent1"/>
          </a:fillRef>
          <a:effectRef idx="1">
            <a:schemeClr val="accent1"/>
          </a:effectRef>
          <a:fontRef idx="minor">
            <a:schemeClr val="lt1"/>
          </a:fontRef>
        </p:style>
        <p:txBody>
          <a:bodyPr rtlCol="0" anchor="ctr"/>
          <a:lstStyle/>
          <a:p>
            <a:pPr algn="ctr">
              <a:spcAft>
                <a:spcPts val="600"/>
              </a:spcAft>
            </a:pPr>
            <a:r>
              <a:rPr lang="en-US" sz="2100" dirty="0"/>
              <a:t>Disabled People are the Problem</a:t>
            </a:r>
          </a:p>
        </p:txBody>
      </p:sp>
    </p:spTree>
    <p:extLst>
      <p:ext uri="{BB962C8B-B14F-4D97-AF65-F5344CB8AC3E}">
        <p14:creationId xmlns:p14="http://schemas.microsoft.com/office/powerpoint/2010/main" val="211500354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the Social model of disability defined.&#10;The loss of opportunities for people with physical, sensory, social, or intellectual impairments to participate in work and ordinary life on an equal level with others due to structural and social barriers.&#10;">
            <a:extLst>
              <a:ext uri="{FF2B5EF4-FFF2-40B4-BE49-F238E27FC236}">
                <a16:creationId xmlns:a16="http://schemas.microsoft.com/office/drawing/2014/main" id="{77F547EB-DF99-3171-209F-5E649E7ED67D}"/>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Lst>
          </a:blip>
          <a:stretch>
            <a:fillRect/>
          </a:stretch>
        </p:blipFill>
        <p:spPr>
          <a:xfrm>
            <a:off x="-1" y="0"/>
            <a:ext cx="12194641" cy="6858000"/>
          </a:xfrm>
          <a:prstGeom prst="rect">
            <a:avLst/>
          </a:prstGeom>
        </p:spPr>
      </p:pic>
      <p:sp>
        <p:nvSpPr>
          <p:cNvPr id="7" name="Title 6" hidden="1">
            <a:extLst>
              <a:ext uri="{FF2B5EF4-FFF2-40B4-BE49-F238E27FC236}">
                <a16:creationId xmlns:a16="http://schemas.microsoft.com/office/drawing/2014/main" id="{C8E333D0-9966-EE1F-C473-7EFF5AED1A47}"/>
              </a:ext>
            </a:extLst>
          </p:cNvPr>
          <p:cNvSpPr>
            <a:spLocks noGrp="1"/>
          </p:cNvSpPr>
          <p:nvPr>
            <p:ph type="title" idx="4294967295"/>
          </p:nvPr>
        </p:nvSpPr>
        <p:spPr/>
        <p:txBody>
          <a:bodyPr/>
          <a:lstStyle/>
          <a:p>
            <a:r>
              <a:rPr lang="en-US" dirty="0"/>
              <a:t>The Social Model of Disability Defined</a:t>
            </a:r>
          </a:p>
        </p:txBody>
      </p:sp>
      <p:sp>
        <p:nvSpPr>
          <p:cNvPr id="2" name="Rectangle 1">
            <a:extLst>
              <a:ext uri="{FF2B5EF4-FFF2-40B4-BE49-F238E27FC236}">
                <a16:creationId xmlns:a16="http://schemas.microsoft.com/office/drawing/2014/main" id="{544FCA57-29B0-41B6-01A5-830FA10835CF}"/>
              </a:ext>
              <a:ext uri="{C183D7F6-B498-43B3-948B-1728B52AA6E4}">
                <adec:decorative xmlns:adec="http://schemas.microsoft.com/office/drawing/2017/decorative" val="1"/>
              </a:ext>
            </a:extLst>
          </p:cNvPr>
          <p:cNvSpPr/>
          <p:nvPr/>
        </p:nvSpPr>
        <p:spPr>
          <a:xfrm>
            <a:off x="11079125" y="6081823"/>
            <a:ext cx="956931" cy="733647"/>
          </a:xfrm>
          <a:prstGeom prst="rect">
            <a:avLst/>
          </a:prstGeom>
          <a:solidFill>
            <a:srgbClr val="ECDD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9233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8421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3935</TotalTime>
  <Words>1040</Words>
  <Application>Microsoft Office PowerPoint</Application>
  <PresentationFormat>Widescreen</PresentationFormat>
  <Paragraphs>199</Paragraphs>
  <Slides>24</Slides>
  <Notes>18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24</vt:i4>
      </vt:variant>
    </vt:vector>
  </HeadingPairs>
  <TitlesOfParts>
    <vt:vector size="36" baseType="lpstr">
      <vt:lpstr>Arial</vt:lpstr>
      <vt:lpstr>Calibri</vt:lpstr>
      <vt:lpstr>Century Schoolbook</vt:lpstr>
      <vt:lpstr>Franklin Gothic Book</vt:lpstr>
      <vt:lpstr>Garamond</vt:lpstr>
      <vt:lpstr>Georgia</vt:lpstr>
      <vt:lpstr>Rastanty Cortez</vt:lpstr>
      <vt:lpstr>Symbol</vt:lpstr>
      <vt:lpstr>Times New Roman</vt:lpstr>
      <vt:lpstr>SavonVTI</vt:lpstr>
      <vt:lpstr>1_SavonVTI</vt:lpstr>
      <vt:lpstr>Office Theme</vt:lpstr>
      <vt:lpstr>Rethinking disability and what it means to be disabled</vt:lpstr>
      <vt:lpstr>Advancing Access &amp; Equity</vt:lpstr>
      <vt:lpstr>About the Session</vt:lpstr>
      <vt:lpstr>Understanding Disabilities</vt:lpstr>
      <vt:lpstr>People become disabled</vt:lpstr>
      <vt:lpstr>Top Causes of Long-Term Disability</vt:lpstr>
      <vt:lpstr>Labor Force Participation Rates</vt:lpstr>
      <vt:lpstr>The Medical Model of Disability</vt:lpstr>
      <vt:lpstr>The Social Model of Disability Defined</vt:lpstr>
      <vt:lpstr>The Social Model of Disability</vt:lpstr>
      <vt:lpstr>Medical Model </vt:lpstr>
      <vt:lpstr>Disabled by the Situation</vt:lpstr>
      <vt:lpstr>Myths that Perpetuate Disability Exclusion</vt:lpstr>
      <vt:lpstr>Attitudinal Barriers</vt:lpstr>
      <vt:lpstr>Attitudinal Barriers (continued)</vt:lpstr>
      <vt:lpstr>Types of Workplace Disability Discrimination</vt:lpstr>
      <vt:lpstr>Equality, Equity, Accessibility</vt:lpstr>
      <vt:lpstr>Universal Design</vt:lpstr>
      <vt:lpstr>Disability Inspired Innovations</vt:lpstr>
      <vt:lpstr>Why Universal Design Works</vt:lpstr>
      <vt:lpstr>How you can support others                   and increase accessibility for all</vt:lpstr>
      <vt:lpstr>Continue Learning       with   </vt:lpstr>
      <vt:lpstr>Contact Information </vt:lpstr>
      <vt:lpstr>Current and Upcoming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Spotlight: Mental Health &amp; Well-Being</dc:title>
  <dc:creator>Theresa Haskins</dc:creator>
  <cp:lastModifiedBy>Sherbondy, Michelle - OO, Washington, DC</cp:lastModifiedBy>
  <cp:revision>55</cp:revision>
  <dcterms:created xsi:type="dcterms:W3CDTF">2023-07-15T22:08:58Z</dcterms:created>
  <dcterms:modified xsi:type="dcterms:W3CDTF">2023-10-13T16:44:55Z</dcterms:modified>
</cp:coreProperties>
</file>